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247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Default Extension="wmf" ContentType="image/x-wmf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Default Extension="wav" ContentType="audio/wav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28" r:id="rId14"/>
    <p:sldMasterId id="2147483840" r:id="rId15"/>
    <p:sldMasterId id="2147483852" r:id="rId16"/>
    <p:sldMasterId id="2147483864" r:id="rId17"/>
    <p:sldMasterId id="2147483876" r:id="rId18"/>
    <p:sldMasterId id="2147483888" r:id="rId19"/>
    <p:sldMasterId id="2147483900" r:id="rId20"/>
    <p:sldMasterId id="2147483912" r:id="rId21"/>
    <p:sldMasterId id="2147483924" r:id="rId22"/>
    <p:sldMasterId id="2147483936" r:id="rId23"/>
  </p:sldMasterIdLst>
  <p:handoutMasterIdLst>
    <p:handoutMasterId r:id="rId55"/>
  </p:handoutMasterIdLst>
  <p:sldIdLst>
    <p:sldId id="256" r:id="rId24"/>
    <p:sldId id="261" r:id="rId25"/>
    <p:sldId id="262" r:id="rId26"/>
    <p:sldId id="263" r:id="rId27"/>
    <p:sldId id="264" r:id="rId28"/>
    <p:sldId id="265" r:id="rId29"/>
    <p:sldId id="266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80" r:id="rId38"/>
    <p:sldId id="279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69" r:id="rId53"/>
    <p:sldId id="270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74"/>
    <a:srgbClr val="3A5896"/>
    <a:srgbClr val="385592"/>
    <a:srgbClr val="FFFFFF"/>
    <a:srgbClr val="173A8D"/>
    <a:srgbClr val="D6DEEA"/>
    <a:srgbClr val="9F9289"/>
    <a:srgbClr val="E2DEDB"/>
    <a:srgbClr val="F1F1F1"/>
    <a:srgbClr val="1D3C7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6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5445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1718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92208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4934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021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9482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2732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3192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10068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0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4458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6684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0875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5593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129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49037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971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4495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2629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42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54857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28071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4255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4100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173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4813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316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29916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3429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6322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49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1296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0667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493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7459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4526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48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5992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7972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830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2711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624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5627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9767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529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6898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6583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0058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1304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4576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2954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3674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673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7395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4448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38493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0112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985556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9708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8849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1439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3981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8039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059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5776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11634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6196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12445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9429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6725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3164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9818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2044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1703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58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7338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21163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3074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81021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62157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012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77404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1317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7617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23651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591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3724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2516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753623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25024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25403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1779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8968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979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4874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5808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706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1247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400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4885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024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0726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771603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0714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97909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7555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98124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510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857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1023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73310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2950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566643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72742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83356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35178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42155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1673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80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2974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B1624-B3FB-499C-BD28-A7C3D954B8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490792"/>
      </p:ext>
    </p:extLst>
  </p:cSld>
  <p:clrMapOvr>
    <a:masterClrMapping/>
  </p:clrMapOvr>
  <p:transition advClick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E29DA-714A-4580-8B81-A4C994A57C0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512287"/>
      </p:ext>
    </p:extLst>
  </p:cSld>
  <p:clrMapOvr>
    <a:masterClrMapping/>
  </p:clrMapOvr>
  <p:transition advClick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7E82F-B25A-4091-9E66-A85E040B8F4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868493"/>
      </p:ext>
    </p:extLst>
  </p:cSld>
  <p:clrMapOvr>
    <a:masterClrMapping/>
  </p:clrMapOvr>
  <p:transition advClick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B789D-2ADA-495E-92FB-1E5053096AA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441452"/>
      </p:ext>
    </p:extLst>
  </p:cSld>
  <p:clrMapOvr>
    <a:masterClrMapping/>
  </p:clrMapOvr>
  <p:transition advClick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BBC51-8FE2-4C59-A49F-D323054838A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904942"/>
      </p:ext>
    </p:extLst>
  </p:cSld>
  <p:clrMapOvr>
    <a:masterClrMapping/>
  </p:clrMapOvr>
  <p:transition advClick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28E48-5368-4760-A2D8-5B3C7BB26AE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9454802"/>
      </p:ext>
    </p:extLst>
  </p:cSld>
  <p:clrMapOvr>
    <a:masterClrMapping/>
  </p:clrMapOvr>
  <p:transition advClick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1D8B9-4EE0-4D5F-9E89-86DE71C6C2C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668766"/>
      </p:ext>
    </p:extLst>
  </p:cSld>
  <p:clrMapOvr>
    <a:masterClrMapping/>
  </p:clrMapOvr>
  <p:transition advClick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1DDB6-A05A-4BE8-835C-C3E7D4E90BD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984782"/>
      </p:ext>
    </p:extLst>
  </p:cSld>
  <p:clrMapOvr>
    <a:masterClrMapping/>
  </p:clrMapOvr>
  <p:transition advClick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638BF-514C-44EA-B040-9F8202148BB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032524"/>
      </p:ext>
    </p:extLst>
  </p:cSld>
  <p:clrMapOvr>
    <a:masterClrMapping/>
  </p:clrMapOvr>
  <p:transition advClick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EFF5D-F95F-487A-8EF9-DC60B96C564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5459084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977103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5CF1E-08E5-4017-8E60-2D74DAFA947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759653"/>
      </p:ext>
    </p:extLst>
  </p:cSld>
  <p:clrMapOvr>
    <a:masterClrMapping/>
  </p:clrMapOvr>
  <p:transition advClick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8EA3A-7F8C-4B07-915F-337A59CB4AF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3033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45EF8-FFE1-43C9-8314-7864E064E7E4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48361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5B5C2-FE7D-45B6-816C-BABAE45D3940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37128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04BB2-429F-4F6C-9352-4BBF5AA3DDBA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01859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ADE18-BE95-46F0-970E-408848A92A6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04539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1194B-3B4D-433B-A99C-6C793450ED64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9457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BF59A-E1BB-4CC3-ABDD-9BF886AD7228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3369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A5D34-668D-4620-8CE5-B89F8736D307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3060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CE1F0-ACF3-4BB1-BEC4-5CA93D677892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1371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27817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277FD-48FD-4370-BB08-E5922556982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8377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754C0-3CED-44D7-B16E-8C964789341F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480589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24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00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37109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4544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8028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00641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94547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627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359301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19402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08599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339654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547433"/>
      </p:ext>
    </p:extLst>
  </p:cSld>
  <p:clrMapOvr>
    <a:masterClrMapping/>
  </p:clrMapOvr>
  <p:transition>
    <p:wipe dir="d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094299"/>
      </p:ext>
    </p:extLst>
  </p:cSld>
  <p:clrMapOvr>
    <a:masterClrMapping/>
  </p:clrMapOvr>
  <p:transition>
    <p:wipe dir="d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5779624"/>
      </p:ext>
    </p:extLst>
  </p:cSld>
  <p:clrMapOvr>
    <a:masterClrMapping/>
  </p:clrMapOvr>
  <p:transition>
    <p:wipe dir="d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704285"/>
      </p:ext>
    </p:extLst>
  </p:cSld>
  <p:clrMapOvr>
    <a:masterClrMapping/>
  </p:clrMapOvr>
  <p:transition>
    <p:wipe dir="d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2390877"/>
      </p:ext>
    </p:extLst>
  </p:cSld>
  <p:clrMapOvr>
    <a:masterClrMapping/>
  </p:clrMapOvr>
  <p:transition>
    <p:wipe dir="d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07259"/>
      </p:ext>
    </p:extLst>
  </p:cSld>
  <p:clrMapOvr>
    <a:masterClrMapping/>
  </p:clrMapOvr>
  <p:transition>
    <p:wipe dir="d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628029"/>
      </p:ext>
    </p:extLst>
  </p:cSld>
  <p:clrMapOvr>
    <a:masterClrMapping/>
  </p:clrMapOvr>
  <p:transition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46941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039971"/>
      </p:ext>
    </p:extLst>
  </p:cSld>
  <p:clrMapOvr>
    <a:masterClrMapping/>
  </p:clrMapOvr>
  <p:transition>
    <p:wipe dir="d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457739"/>
      </p:ext>
    </p:extLst>
  </p:cSld>
  <p:clrMapOvr>
    <a:masterClrMapping/>
  </p:clrMapOvr>
  <p:transition>
    <p:wipe dir="d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420042"/>
      </p:ext>
    </p:extLst>
  </p:cSld>
  <p:clrMapOvr>
    <a:masterClrMapping/>
  </p:clrMapOvr>
  <p:transition>
    <p:wipe dir="d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941421"/>
      </p:ext>
    </p:extLst>
  </p:cSld>
  <p:clrMapOvr>
    <a:masterClrMapping/>
  </p:clrMapOvr>
  <p:transition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130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242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11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43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778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8636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577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9085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0404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5537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630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4387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028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96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870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214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958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842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607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0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6094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592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8959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32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314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1130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491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2718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02516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3931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568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79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073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567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874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352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13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668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5220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3798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9004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90389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9010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837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147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16571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812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970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5492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0800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4212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22685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5180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74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692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216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1736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148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44627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3649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7581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761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5076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257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668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9651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81490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092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5135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597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511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7928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7983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34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659467"/>
            <a:ext cx="7869890" cy="4517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28925"/>
            <a:ext cx="7869890" cy="12940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43609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7192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30595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53848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66293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66815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70222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9799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2488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42091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51087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95BB96-D96B-4A80-A19F-B8AB25C17B70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0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0DFBE9-6970-45DE-95D4-D07BFD57342F}" type="slidenum">
              <a:rPr lang="es-ES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99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57500">
                <a:srgbClr val="FFFFFF"/>
              </a:gs>
              <a:gs pos="0">
                <a:schemeClr val="bg1">
                  <a:alpha val="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60" y="151990"/>
            <a:ext cx="7869889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3" t="6251" r="21045" b="64705"/>
          <a:stretch/>
        </p:blipFill>
        <p:spPr>
          <a:xfrm>
            <a:off x="0" y="5890434"/>
            <a:ext cx="2814847" cy="9675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3" t="6251" r="21045" b="65024"/>
          <a:stretch/>
        </p:blipFill>
        <p:spPr>
          <a:xfrm>
            <a:off x="2339316" y="5901067"/>
            <a:ext cx="2814847" cy="9569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3" t="6251" r="21045" b="65343"/>
          <a:stretch/>
        </p:blipFill>
        <p:spPr>
          <a:xfrm>
            <a:off x="4464529" y="5911699"/>
            <a:ext cx="2814847" cy="9463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3" t="6251" r="24070" b="65024"/>
          <a:stretch/>
        </p:blipFill>
        <p:spPr>
          <a:xfrm>
            <a:off x="6482316" y="5901067"/>
            <a:ext cx="2661684" cy="9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295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4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07126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118788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83721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24932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98776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0300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44894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37.w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25" y="-1518"/>
            <a:ext cx="9146024" cy="685951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78971" y="4878857"/>
            <a:ext cx="4584032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8574" y="3912863"/>
            <a:ext cx="8609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Arial" panose="020B0604020202020204" pitchFamily="34" charset="0"/>
              </a:rPr>
              <a:t>«Педагогические игры как один из интерактивных методов обучения».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7645" y="95109"/>
            <a:ext cx="5620110" cy="37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5272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Правила работы в группе: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428" y="527222"/>
            <a:ext cx="8655394" cy="618661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1.Работаем дружно. Выполнив свою часть работы, помогаем товарищам.</a:t>
            </a:r>
          </a:p>
          <a:p>
            <a:pPr marL="0" indent="0">
              <a:buNone/>
            </a:pPr>
            <a:r>
              <a:rPr lang="ru-RU" dirty="0" smtClean="0"/>
              <a:t>2. Перебиваем друг друга отстаивая свою точку зрения.</a:t>
            </a:r>
          </a:p>
          <a:p>
            <a:pPr marL="0" indent="0">
              <a:buNone/>
            </a:pPr>
            <a:r>
              <a:rPr lang="ru-RU" dirty="0" smtClean="0"/>
              <a:t>3. Выбираем ответственного.</a:t>
            </a:r>
          </a:p>
          <a:p>
            <a:pPr marL="0" indent="0">
              <a:buNone/>
            </a:pPr>
            <a:r>
              <a:rPr lang="ru-RU" dirty="0" smtClean="0"/>
              <a:t>4. Обсуждаем, как достичь результата.</a:t>
            </a:r>
          </a:p>
          <a:p>
            <a:pPr marL="0" indent="0">
              <a:buNone/>
            </a:pPr>
            <a:r>
              <a:rPr lang="ru-RU" dirty="0" smtClean="0"/>
              <a:t>5. Никто ни кого не ждет.</a:t>
            </a:r>
          </a:p>
          <a:p>
            <a:pPr marL="0" indent="0">
              <a:buNone/>
            </a:pPr>
            <a:r>
              <a:rPr lang="ru-RU" dirty="0" smtClean="0"/>
              <a:t>6. Выбираем обязанности.</a:t>
            </a:r>
          </a:p>
          <a:p>
            <a:pPr marL="0" indent="0">
              <a:buNone/>
            </a:pPr>
            <a:r>
              <a:rPr lang="ru-RU" dirty="0" smtClean="0"/>
              <a:t>7. Каждый делает то, что хочет.</a:t>
            </a:r>
          </a:p>
          <a:p>
            <a:pPr marL="0" indent="0">
              <a:buNone/>
            </a:pPr>
            <a:r>
              <a:rPr lang="ru-RU" dirty="0"/>
              <a:t>8</a:t>
            </a:r>
            <a:r>
              <a:rPr lang="ru-RU" dirty="0" smtClean="0"/>
              <a:t>. Уважаем мнение товарищей.</a:t>
            </a:r>
          </a:p>
          <a:p>
            <a:pPr marL="0" indent="0">
              <a:buNone/>
            </a:pPr>
            <a:r>
              <a:rPr lang="ru-RU" dirty="0"/>
              <a:t>9</a:t>
            </a:r>
            <a:r>
              <a:rPr lang="ru-RU" dirty="0" smtClean="0"/>
              <a:t>. Оцениваем свою работу.</a:t>
            </a:r>
          </a:p>
          <a:p>
            <a:pPr marL="0" indent="0">
              <a:buNone/>
            </a:pPr>
            <a:r>
              <a:rPr lang="ru-RU" dirty="0" smtClean="0"/>
              <a:t>10. Выбираем выступающего.</a:t>
            </a:r>
          </a:p>
          <a:p>
            <a:pPr marL="0" indent="0">
              <a:buNone/>
            </a:pPr>
            <a:r>
              <a:rPr lang="ru-RU" dirty="0" smtClean="0"/>
              <a:t>11. Каждый выкрикивает свое мнение.</a:t>
            </a:r>
          </a:p>
          <a:p>
            <a:pPr marL="0" indent="0">
              <a:buNone/>
            </a:pPr>
            <a:r>
              <a:rPr lang="ru-RU" dirty="0" smtClean="0"/>
              <a:t>12. Доброжелательно решаем проблемы.</a:t>
            </a:r>
          </a:p>
          <a:p>
            <a:pPr marL="0" indent="0">
              <a:buNone/>
            </a:pPr>
            <a:r>
              <a:rPr lang="ru-RU" dirty="0" smtClean="0"/>
              <a:t>13. Представляем свою работу.</a:t>
            </a:r>
          </a:p>
          <a:p>
            <a:pPr marL="0" indent="0">
              <a:buNone/>
            </a:pPr>
            <a:r>
              <a:rPr lang="ru-RU" dirty="0" smtClean="0"/>
              <a:t>14. Капитан команды всегда прав. Ты не можешь ему перечить и высказывать свою точку зрения.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97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649" y="52161"/>
            <a:ext cx="8004605" cy="67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79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million-wallpapers.ru/wallpapers/6/97/530918316963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17" y="0"/>
            <a:ext cx="91957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43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159" y="357316"/>
            <a:ext cx="3267075" cy="2667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57317"/>
            <a:ext cx="4147954" cy="266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780" y="3232449"/>
            <a:ext cx="4106562" cy="3003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6228" y="3232449"/>
            <a:ext cx="3459892" cy="27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8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67290"/>
            <a:ext cx="3171568" cy="2239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8303" y="814066"/>
            <a:ext cx="3112230" cy="2346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58827"/>
            <a:ext cx="310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black"/>
                </a:solidFill>
              </a:rPr>
              <a:t>Банан</a:t>
            </a:r>
            <a:endParaRPr lang="ru-RU" sz="4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062" y="-131806"/>
            <a:ext cx="1812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prstClr val="black"/>
                </a:solidFill>
              </a:rPr>
              <a:t>Кокос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833" y="3326036"/>
            <a:ext cx="2555411" cy="35319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8990" y="4843688"/>
            <a:ext cx="3194581" cy="18167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81512" y="3529712"/>
            <a:ext cx="2359356" cy="12863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4977" y="3395416"/>
            <a:ext cx="263370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87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095" y="3183924"/>
            <a:ext cx="2659459" cy="3674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2747" y="4948977"/>
            <a:ext cx="232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prstClr val="black"/>
                </a:solidFill>
              </a:rPr>
              <a:t>А</a:t>
            </a:r>
            <a:r>
              <a:rPr lang="ru-RU" sz="4800" b="1" dirty="0" smtClean="0">
                <a:solidFill>
                  <a:prstClr val="black"/>
                </a:solidFill>
              </a:rPr>
              <a:t>нанас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260" y="4948977"/>
            <a:ext cx="3765172" cy="1802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8465" y="3896497"/>
            <a:ext cx="2084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prstClr val="black"/>
                </a:solidFill>
              </a:rPr>
              <a:t>Рыба</a:t>
            </a:r>
            <a:endParaRPr lang="ru-RU" sz="4800" b="1" dirty="0">
              <a:solidFill>
                <a:prstClr val="black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095" y="911137"/>
            <a:ext cx="3560373" cy="23410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8010" y="872619"/>
            <a:ext cx="3938357" cy="30238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8995" y="-166889"/>
            <a:ext cx="3103133" cy="12863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8924" y="-143917"/>
            <a:ext cx="227400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65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1</a:t>
            </a:r>
            <a:r>
              <a:rPr lang="ru-RU" b="1" dirty="0" smtClean="0"/>
              <a:t> этап. Время изготовления 2минуты.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883" y="1759841"/>
            <a:ext cx="2710779" cy="1782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132" y="1759841"/>
            <a:ext cx="2449306" cy="17824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0" y="3715264"/>
            <a:ext cx="2158468" cy="2985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2582" y="4314324"/>
            <a:ext cx="3014680" cy="1443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0465" y="2356022"/>
            <a:ext cx="140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Бананов </a:t>
            </a:r>
            <a:r>
              <a:rPr lang="ru-RU" dirty="0">
                <a:solidFill>
                  <a:prstClr val="black"/>
                </a:solidFill>
              </a:rPr>
              <a:t>5</a:t>
            </a:r>
            <a:r>
              <a:rPr lang="ru-RU" dirty="0" smtClean="0">
                <a:solidFill>
                  <a:prstClr val="black"/>
                </a:solidFill>
              </a:rPr>
              <a:t> штук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2335" y="2273643"/>
            <a:ext cx="14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Кокосов 2 штуки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3859" y="4374292"/>
            <a:ext cx="159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Ананасов 1 штука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8205" y="6096000"/>
            <a:ext cx="281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Рыб 2 штуки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86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Карта самоконтроля.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6000" b="1" dirty="0" smtClean="0"/>
              <a:t>Что получилось?</a:t>
            </a:r>
          </a:p>
          <a:p>
            <a:pPr marL="457200" indent="-457200">
              <a:buAutoNum type="arabicPeriod"/>
            </a:pPr>
            <a:r>
              <a:rPr lang="ru-RU" sz="6000" b="1" dirty="0" smtClean="0"/>
              <a:t>Когда было легко?</a:t>
            </a:r>
          </a:p>
          <a:p>
            <a:pPr marL="457200" indent="-457200">
              <a:buAutoNum type="arabicPeriod"/>
            </a:pPr>
            <a:r>
              <a:rPr lang="ru-RU" sz="6000" b="1" dirty="0" smtClean="0"/>
              <a:t>Когда было трудно?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15683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2 этап. Время изготовления 2минуты.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883" y="1759841"/>
            <a:ext cx="2710779" cy="1782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132" y="1759841"/>
            <a:ext cx="2449306" cy="17824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0" y="3715264"/>
            <a:ext cx="2158468" cy="2985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2582" y="4314324"/>
            <a:ext cx="3014680" cy="1443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0465" y="2356022"/>
            <a:ext cx="140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Бананов 20 штук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2335" y="2273643"/>
            <a:ext cx="14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Кокосов 8 штук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3859" y="4374292"/>
            <a:ext cx="159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Ананасов 4 штуки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8205" y="6096000"/>
            <a:ext cx="281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Рыб 8 штук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0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Карта самоконтроля.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6000" b="1" dirty="0" smtClean="0"/>
              <a:t>Что получилось?</a:t>
            </a:r>
          </a:p>
          <a:p>
            <a:pPr marL="457200" indent="-457200">
              <a:buAutoNum type="arabicPeriod"/>
            </a:pPr>
            <a:r>
              <a:rPr lang="ru-RU" sz="6000" b="1" dirty="0" smtClean="0"/>
              <a:t>Когда было легко?</a:t>
            </a:r>
          </a:p>
          <a:p>
            <a:pPr marL="457200" indent="-457200">
              <a:buAutoNum type="arabicPeriod"/>
            </a:pPr>
            <a:r>
              <a:rPr lang="ru-RU" sz="6000" b="1" dirty="0" smtClean="0"/>
              <a:t>Когда было трудно?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312610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650" y="1785668"/>
            <a:ext cx="82220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Современная школа ставит перед педагогом новую </a:t>
            </a:r>
            <a:r>
              <a:rPr lang="ru-RU" sz="3200" dirty="0" err="1" smtClean="0"/>
              <a:t>воспитательнообразовательную</a:t>
            </a:r>
            <a:r>
              <a:rPr lang="ru-RU" sz="3200" dirty="0" smtClean="0"/>
              <a:t> </a:t>
            </a:r>
            <a:r>
              <a:rPr lang="ru-RU" sz="3200" dirty="0"/>
              <a:t>задачу: самостоятельная творческо-поисковая деятельность учащихся.</a:t>
            </a:r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Одним </a:t>
            </a:r>
            <a:r>
              <a:rPr lang="ru-RU" sz="3200" dirty="0"/>
              <a:t>из новых подходов к освоению системы «учить учиться» являются интерактивные технологии, позволяющие раскрыть личный потенциал каждого учащегося.</a:t>
            </a:r>
          </a:p>
        </p:txBody>
      </p:sp>
    </p:spTree>
    <p:extLst>
      <p:ext uri="{BB962C8B-B14F-4D97-AF65-F5344CB8AC3E}">
        <p14:creationId xmlns:p14="http://schemas.microsoft.com/office/powerpoint/2010/main" xmlns="" val="40545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3</a:t>
            </a:r>
            <a:r>
              <a:rPr lang="ru-RU" b="1" dirty="0" smtClean="0"/>
              <a:t> этап. Время изготовления 2минуты.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883" y="1759841"/>
            <a:ext cx="2710779" cy="1782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132" y="1759841"/>
            <a:ext cx="2449306" cy="17824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0" y="3715264"/>
            <a:ext cx="2158468" cy="2985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2582" y="4314324"/>
            <a:ext cx="3014680" cy="1443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0465" y="2356022"/>
            <a:ext cx="140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Бананов 20 штук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2335" y="2273643"/>
            <a:ext cx="149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Кокосов 8 штук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3859" y="4374292"/>
            <a:ext cx="159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Ананасов 4 штуки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8205" y="6096000"/>
            <a:ext cx="2817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Рыб 8 штук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6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Карта самоконтроля.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6000" b="1" dirty="0" smtClean="0"/>
              <a:t>Что получилось?</a:t>
            </a:r>
          </a:p>
          <a:p>
            <a:pPr marL="457200" indent="-457200">
              <a:buAutoNum type="arabicPeriod"/>
            </a:pPr>
            <a:r>
              <a:rPr lang="ru-RU" sz="6000" b="1" dirty="0" smtClean="0"/>
              <a:t>Когда было легко?</a:t>
            </a:r>
          </a:p>
          <a:p>
            <a:pPr marL="457200" indent="-457200">
              <a:buAutoNum type="arabicPeriod"/>
            </a:pPr>
            <a:r>
              <a:rPr lang="ru-RU" sz="6000" b="1" dirty="0" smtClean="0"/>
              <a:t>Когда было трудно?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xmlns="" val="15367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 информации в своих картах самоконтроля и записей на доске сформулируйте ответы на следующие </a:t>
            </a:r>
            <a:r>
              <a:rPr lang="ru-RU" b="1" dirty="0" smtClean="0">
                <a:solidFill>
                  <a:srgbClr val="C00000"/>
                </a:solidFill>
              </a:rPr>
              <a:t>вопросы: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90689"/>
            <a:ext cx="8317642" cy="5072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/>
              <a:t>1. Как изменилось количество продуктов труда на втором этапе игры по сравнению с первым? Как вы думаете почему?</a:t>
            </a:r>
          </a:p>
          <a:p>
            <a:pPr marL="0" indent="0">
              <a:buNone/>
            </a:pPr>
            <a:r>
              <a:rPr lang="ru-RU" sz="3600" dirty="0"/>
              <a:t>2. Что было использовано при выполнении работы на втором этапе по отношению к команде?</a:t>
            </a:r>
          </a:p>
          <a:p>
            <a:pPr marL="0" indent="0">
              <a:buNone/>
            </a:pPr>
            <a:r>
              <a:rPr lang="ru-RU" sz="3600" dirty="0"/>
              <a:t>3. Как это повлияло на результаты вашей деятельности?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8865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000" b="1" dirty="0">
                <a:solidFill>
                  <a:srgbClr val="C00000"/>
                </a:solidFill>
              </a:rPr>
              <a:t>По информации в своих картах самоконтроля и записей на доске сформулируйте ответы на следующие вопросы: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4"/>
            <a:ext cx="8317642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1. Как изменилось количество продуктов труда на третьем этапе игры по сравнению со вторым? Как вы думаете почему</a:t>
            </a:r>
            <a:r>
              <a:rPr lang="ru-RU" sz="2800" dirty="0" smtClean="0"/>
              <a:t>?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2. Как изменилось количество продуктов труда на третьем этапе игры по сравнению с первым? Как вы думаете почему?</a:t>
            </a:r>
          </a:p>
          <a:p>
            <a:pPr marL="0" indent="0">
              <a:buNone/>
            </a:pPr>
            <a:r>
              <a:rPr lang="ru-RU" sz="2800" dirty="0"/>
              <a:t>3. Изменилось ли их качество от первого этапа игры к третьему? Почему?</a:t>
            </a:r>
          </a:p>
          <a:p>
            <a:pPr marL="0" indent="0">
              <a:buNone/>
            </a:pPr>
            <a:r>
              <a:rPr lang="ru-RU" sz="2800" dirty="0"/>
              <a:t>4. Что вы применили на третьем этапе игры при изготовлении продуктов?</a:t>
            </a:r>
          </a:p>
          <a:p>
            <a:pPr marL="0" indent="0">
              <a:buNone/>
            </a:pPr>
            <a:r>
              <a:rPr lang="ru-RU" sz="2800" dirty="0"/>
              <a:t>5.  Как это повлияло на результаты вашей деятельности?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12767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По информации в своих картах самоконтроля и записей на доске сформулируйте ответы на следующие вопросы: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Как можно назвать вашу деятельность за определенное время (2 минуты)?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Какие факторы повлияли на вашу производительность труда?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7488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80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Рефлексия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67480"/>
            <a:ext cx="7886700" cy="530375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69233" y="1381296"/>
            <a:ext cx="1007848" cy="881449"/>
          </a:xfrm>
          <a:prstGeom prst="rect">
            <a:avLst/>
          </a:prstGeom>
          <a:solidFill>
            <a:srgbClr val="FF00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68145" y="1381296"/>
            <a:ext cx="955589" cy="88144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88940" y="1367480"/>
            <a:ext cx="914400" cy="8676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18206" y="1367480"/>
            <a:ext cx="1013254" cy="8676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03075" y="1367480"/>
            <a:ext cx="940659" cy="867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650" y="2744365"/>
            <a:ext cx="834235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Красный цвет карточки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игра очень понравилась, во время игры не покидало радостное настроение.</a:t>
            </a:r>
            <a:endParaRPr lang="ru-RU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rgbClr val="ED7D3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Оранжевый цвет карточки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игра прошла хорошо, настроение в игре светлое, приятное.</a:t>
            </a:r>
            <a:endParaRPr lang="ru-RU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Желтый цвет карточки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игра прошла спокойно, незаметно. Ничто в игре особенно не волновало, но ты удовлетворен игрой. Настроение спокойное, ровное.</a:t>
            </a:r>
            <a:endParaRPr lang="ru-RU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Зеленый цвет карточки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игра не понравилась, чего-то в ней не хватает. Настроение грустное.</a:t>
            </a:r>
            <a:endParaRPr lang="ru-RU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Синий цвет карточки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чувство полной неудовлетворенности игрой, настроение унылое, горькое.</a:t>
            </a:r>
            <a:endParaRPr lang="ru-RU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5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971550" y="2708275"/>
            <a:ext cx="7162800" cy="30972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600" kern="1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FF99"/>
                </a:solidFill>
                <a:latin typeface="Impact" panose="020B0806030902050204" pitchFamily="34" charset="0"/>
              </a:rPr>
              <a:t>СВОЯ ИГРА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827088" y="5229225"/>
            <a:ext cx="698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ru-RU" altLang="ru-RU" sz="2000" smtClean="0">
              <a:solidFill>
                <a:srgbClr val="BBE0E3"/>
              </a:solidFill>
            </a:endParaRP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3077" name="AutoShape 43">
            <a:hlinkClick r:id="" action="ppaction://noaction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0 w 28800"/>
              <a:gd name="T1" fmla="*/ 2147483646 h 21600"/>
              <a:gd name="T2" fmla="*/ 2147483646 w 28800"/>
              <a:gd name="T3" fmla="*/ 2147483646 h 21600"/>
              <a:gd name="T4" fmla="*/ 2147483646 w 28800"/>
              <a:gd name="T5" fmla="*/ 2147483646 h 21600"/>
              <a:gd name="T6" fmla="*/ 2147483646 w 28800"/>
              <a:gd name="T7" fmla="*/ 2147483646 h 21600"/>
              <a:gd name="T8" fmla="*/ 2147483646 w 28800"/>
              <a:gd name="T9" fmla="*/ 2147483646 h 21600"/>
              <a:gd name="T10" fmla="*/ 2147483646 w 28800"/>
              <a:gd name="T11" fmla="*/ 2147483646 h 21600"/>
              <a:gd name="T12" fmla="*/ 2147483646 w 28800"/>
              <a:gd name="T13" fmla="*/ 0 h 21600"/>
              <a:gd name="T14" fmla="*/ 2147483646 w 288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0 w 28800"/>
              <a:gd name="T25" fmla="*/ 330 h 21600"/>
              <a:gd name="T26" fmla="*/ 28360 w 28800"/>
              <a:gd name="T27" fmla="*/ 2127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8800" h="21600">
                <a:moveTo>
                  <a:pt x="0" y="0"/>
                </a:moveTo>
                <a:lnTo>
                  <a:pt x="0" y="21600"/>
                </a:lnTo>
                <a:lnTo>
                  <a:pt x="28800" y="21600"/>
                </a:lnTo>
                <a:lnTo>
                  <a:pt x="28800" y="0"/>
                </a:lnTo>
                <a:lnTo>
                  <a:pt x="0" y="0"/>
                </a:lnTo>
                <a:close/>
                <a:moveTo>
                  <a:pt x="330" y="330"/>
                </a:moveTo>
                <a:lnTo>
                  <a:pt x="330" y="21270"/>
                </a:lnTo>
                <a:lnTo>
                  <a:pt x="28470" y="21270"/>
                </a:lnTo>
                <a:lnTo>
                  <a:pt x="28470" y="330"/>
                </a:lnTo>
                <a:lnTo>
                  <a:pt x="330" y="330"/>
                </a:lnTo>
                <a:close/>
              </a:path>
            </a:pathLst>
          </a:custGeom>
          <a:solidFill>
            <a:srgbClr val="FFFF99"/>
          </a:solidFill>
          <a:ln w="9525">
            <a:round/>
            <a:headEnd/>
            <a:tailEnd/>
          </a:ln>
          <a:scene3d>
            <a:camera prst="legacyPerspectiveFront"/>
            <a:lightRig rig="legacyFlat2" dir="t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FF99"/>
            </a:contourClr>
          </a:sp3d>
        </p:spPr>
        <p:txBody>
          <a:bodyPr>
            <a:flatTx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pic>
        <p:nvPicPr>
          <p:cNvPr id="3078" name="Picture 15" descr="BS00554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765175"/>
            <a:ext cx="2808287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19780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042988" y="1341438"/>
            <a:ext cx="6858000" cy="2387600"/>
          </a:xfrm>
        </p:spPr>
        <p:txBody>
          <a:bodyPr anchor="ctr"/>
          <a:lstStyle/>
          <a:p>
            <a:pPr eaLnBrk="1" hangingPunct="1"/>
            <a:r>
              <a:rPr lang="ru-RU" altLang="ru-RU" sz="4400" b="1" smtClean="0">
                <a:solidFill>
                  <a:srgbClr val="0070C0"/>
                </a:solidFill>
              </a:rPr>
              <a:t>Семейный бюджет.</a:t>
            </a:r>
            <a:endParaRPr lang="es-ES" altLang="ru-RU" sz="4400" b="1" smtClean="0">
              <a:solidFill>
                <a:srgbClr val="0070C0"/>
              </a:solidFill>
            </a:endParaRPr>
          </a:p>
        </p:txBody>
      </p:sp>
      <p:sp>
        <p:nvSpPr>
          <p:cNvPr id="2051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87450" y="2900363"/>
            <a:ext cx="6858000" cy="1655762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Проблемная игра.</a:t>
            </a:r>
          </a:p>
          <a:p>
            <a:pPr eaLnBrk="1" hangingPunct="1"/>
            <a:r>
              <a:rPr lang="ru-RU" altLang="ru-RU" b="1" smtClean="0"/>
              <a:t>5 класс.</a:t>
            </a:r>
          </a:p>
          <a:p>
            <a:pPr eaLnBrk="1" hangingPunct="1"/>
            <a:r>
              <a:rPr lang="ru-RU" altLang="ru-RU" b="1" smtClean="0"/>
              <a:t>Модуль 6.  «Экономика семьи».</a:t>
            </a:r>
          </a:p>
        </p:txBody>
      </p:sp>
    </p:spTree>
    <p:extLst>
      <p:ext uri="{BB962C8B-B14F-4D97-AF65-F5344CB8AC3E}">
        <p14:creationId xmlns:p14="http://schemas.microsoft.com/office/powerpoint/2010/main" xmlns="" val="226045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6476"/>
            <a:ext cx="9143999" cy="1733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88"/>
          <a:stretch/>
        </p:blipFill>
        <p:spPr>
          <a:xfrm>
            <a:off x="-115329" y="1293352"/>
            <a:ext cx="9143999" cy="55646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01763" y="4217774"/>
            <a:ext cx="4340474" cy="18069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0"/>
                <a:solidFill>
                  <a:srgbClr val="C00000"/>
                </a:solidFill>
                <a:latin typeface="Calibri"/>
              </a:rPr>
              <a:t>Что такое деньги.</a:t>
            </a:r>
            <a:endParaRPr lang="en-US" sz="5400" b="1" dirty="0">
              <a:ln w="0"/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03" y="238897"/>
            <a:ext cx="3361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Дидактическая игра- соревнование по </a:t>
            </a:r>
            <a:r>
              <a:rPr lang="ru-RU" b="1" dirty="0" smtClean="0">
                <a:solidFill>
                  <a:prstClr val="black"/>
                </a:solidFill>
              </a:rPr>
              <a:t>экономике.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6 класс. Модуль 4. «Деньги».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6097" y="127692"/>
            <a:ext cx="417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Клюева Ирина Станиславовна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Учитель экономики МБОУ школа № 7 с углубленным изучением отдельных предметов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0"/>
            <a:ext cx="9144000" cy="6858000"/>
            <a:chOff x="209437" y="0"/>
            <a:chExt cx="8934563" cy="6858000"/>
          </a:xfrm>
        </p:grpSpPr>
        <p:pic>
          <p:nvPicPr>
            <p:cNvPr id="5" name="Рисунок 4" descr="C:\Documents and Settings\Admin\Рабочий стол\650442a4f70a.png"/>
            <p:cNvPicPr/>
            <p:nvPr/>
          </p:nvPicPr>
          <p:blipFill>
            <a:blip r:embed="rId2" cstate="print"/>
            <a:srcRect l="2290" t="89604" b="4950"/>
            <a:stretch>
              <a:fillRect/>
            </a:stretch>
          </p:blipFill>
          <p:spPr bwMode="auto">
            <a:xfrm>
              <a:off x="209437" y="0"/>
              <a:ext cx="8934563" cy="285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5" descr="C:\Documents and Settings\Admin\Рабочий стол\650442a4f70a.png"/>
            <p:cNvPicPr/>
            <p:nvPr/>
          </p:nvPicPr>
          <p:blipFill>
            <a:blip r:embed="rId2" cstate="print"/>
            <a:srcRect l="2290" t="90966" b="4950"/>
            <a:stretch>
              <a:fillRect/>
            </a:stretch>
          </p:blipFill>
          <p:spPr bwMode="auto">
            <a:xfrm>
              <a:off x="209437" y="6643710"/>
              <a:ext cx="8934563" cy="214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7" descr="C:\Documents and Settings\Admin\Рабочий стол\650442a4f70a.png"/>
            <p:cNvPicPr/>
            <p:nvPr/>
          </p:nvPicPr>
          <p:blipFill>
            <a:blip r:embed="rId2" cstate="print"/>
            <a:srcRect t="89604" b="4950"/>
            <a:stretch>
              <a:fillRect/>
            </a:stretch>
          </p:blipFill>
          <p:spPr bwMode="auto">
            <a:xfrm rot="16200000">
              <a:off x="5679285" y="3393285"/>
              <a:ext cx="6643710" cy="285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Рисунок 8" descr="C:\Documents and Settings\Admin\Рабочий стол\650442a4f70a.png"/>
          <p:cNvPicPr/>
          <p:nvPr/>
        </p:nvPicPr>
        <p:blipFill>
          <a:blip r:embed="rId2" cstate="print"/>
          <a:srcRect t="89604" b="4950"/>
          <a:stretch>
            <a:fillRect/>
          </a:stretch>
        </p:blipFill>
        <p:spPr bwMode="auto">
          <a:xfrm rot="16200000">
            <a:off x="-3178995" y="3393285"/>
            <a:ext cx="6643710" cy="28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>
            <a:hlinkClick r:id="rId3" action="ppaction://hlinksldjump"/>
          </p:cNvPr>
          <p:cNvSpPr/>
          <p:nvPr/>
        </p:nvSpPr>
        <p:spPr>
          <a:xfrm>
            <a:off x="3214678" y="4000504"/>
            <a:ext cx="2928958" cy="12858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prstClr val="white"/>
                </a:solidFill>
              </a:rPr>
              <a:t>Вперед!</a:t>
            </a:r>
            <a:endParaRPr lang="ru-RU" sz="3200" b="1" dirty="0">
              <a:solidFill>
                <a:prstClr val="white"/>
              </a:solidFill>
            </a:endParaRPr>
          </a:p>
        </p:txBody>
      </p:sp>
      <p:pic>
        <p:nvPicPr>
          <p:cNvPr id="11" name="Рисунок 10" descr="Рисунок16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357562"/>
            <a:ext cx="1843618" cy="2806430"/>
          </a:xfrm>
          <a:prstGeom prst="rect">
            <a:avLst/>
          </a:prstGeom>
        </p:spPr>
      </p:pic>
      <p:pic>
        <p:nvPicPr>
          <p:cNvPr id="12" name="Рисунок 11" descr="Рисунок17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3429000"/>
            <a:ext cx="1912183" cy="2839507"/>
          </a:xfrm>
          <a:prstGeom prst="rect">
            <a:avLst/>
          </a:prstGeom>
        </p:spPr>
      </p:pic>
      <p:pic>
        <p:nvPicPr>
          <p:cNvPr id="14" name="Рисунок 13" descr="Рисунок7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14290"/>
            <a:ext cx="1371767" cy="1447823"/>
          </a:xfrm>
          <a:prstGeom prst="rect">
            <a:avLst/>
          </a:prstGeom>
        </p:spPr>
      </p:pic>
      <p:pic>
        <p:nvPicPr>
          <p:cNvPr id="15" name="Рисунок 14" descr="Рисунок7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24059">
            <a:off x="259528" y="470540"/>
            <a:ext cx="1277755" cy="134859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214546" y="1928802"/>
            <a:ext cx="50435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Экономическая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викторина</a:t>
            </a:r>
            <a:endParaRPr lang="ru-RU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79325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091" y="1733910"/>
            <a:ext cx="84797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Слово </a:t>
            </a:r>
            <a:r>
              <a:rPr lang="ru-RU" sz="2800" b="1" dirty="0"/>
              <a:t>«</a:t>
            </a:r>
            <a:r>
              <a:rPr lang="ru-RU" sz="2800" b="1" dirty="0" err="1"/>
              <a:t>интерактив</a:t>
            </a:r>
            <a:r>
              <a:rPr lang="ru-RU" sz="2800" b="1" dirty="0"/>
              <a:t>» </a:t>
            </a:r>
            <a:r>
              <a:rPr lang="ru-RU" sz="2800" dirty="0"/>
              <a:t>пришло к нам из английского от слова «</a:t>
            </a:r>
            <a:r>
              <a:rPr lang="ru-RU" sz="2800" dirty="0" err="1"/>
              <a:t>interact</a:t>
            </a:r>
            <a:r>
              <a:rPr lang="ru-RU" sz="2800" dirty="0"/>
              <a:t>». «</a:t>
            </a:r>
            <a:r>
              <a:rPr lang="ru-RU" sz="2800" dirty="0" err="1"/>
              <a:t>Inter</a:t>
            </a:r>
            <a:r>
              <a:rPr lang="ru-RU" sz="2800" dirty="0"/>
              <a:t>» —это «взаимный», «</a:t>
            </a:r>
            <a:r>
              <a:rPr lang="ru-RU" sz="2800" dirty="0" err="1"/>
              <a:t>act</a:t>
            </a:r>
            <a:r>
              <a:rPr lang="ru-RU" sz="2800" dirty="0"/>
              <a:t>» —действовать. </a:t>
            </a:r>
            <a:endParaRPr lang="ru-RU" sz="2800" dirty="0" smtClean="0"/>
          </a:p>
          <a:p>
            <a:r>
              <a:rPr lang="ru-RU" sz="2800" b="1" dirty="0" smtClean="0"/>
              <a:t>Интерактивный</a:t>
            </a:r>
            <a:r>
              <a:rPr lang="ru-RU" sz="2800" dirty="0" smtClean="0"/>
              <a:t> </a:t>
            </a:r>
            <a:r>
              <a:rPr lang="ru-RU" sz="2800" dirty="0"/>
              <a:t>—означает способность взаимодействовать или находится в режиме беседы, диалога с чем-либо (например, компьютером) или кем-либо (человеком). Следовательно, интерактивное обучение —это, прежде всего, диалоговое обучение, в ходе которого осуществляется взаимодействие учителя и ученика.</a:t>
            </a:r>
          </a:p>
        </p:txBody>
      </p:sp>
    </p:spTree>
    <p:extLst>
      <p:ext uri="{BB962C8B-B14F-4D97-AF65-F5344CB8AC3E}">
        <p14:creationId xmlns:p14="http://schemas.microsoft.com/office/powerpoint/2010/main" xmlns="" val="17798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/>
              <a:t>Таким образом, интерактивные технологии являются ключевым инструментом современной образовательной системы, т.к. с их помощью раскрывается потенциал каждого учащегося, который позволяет ему осваивать новые знания в своей сфере,  а это и есть основная цель современной системы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101644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Интерактивное обучение повышает мотивацию участников в решении обсуждаемых проблем, что дает эмоциональный толчок к последующей поисковой активности участников, побуждает их к конкретным действиям. Думаю, не может не впечатлять, что в интерактивном обучении каждый успешен, каждый вносит свой вклад в общий результат групповой работы, поэтому процесс обучения становится более осмысленным и увлекательным.</a:t>
            </a:r>
          </a:p>
        </p:txBody>
      </p:sp>
    </p:spTree>
    <p:extLst>
      <p:ext uri="{BB962C8B-B14F-4D97-AF65-F5344CB8AC3E}">
        <p14:creationId xmlns:p14="http://schemas.microsoft.com/office/powerpoint/2010/main" xmlns="" val="40288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Игра –это обучение в действии, она требует полной отдачи от участников, в ней используется полный запас умений и знаний. </a:t>
            </a:r>
            <a:endParaRPr lang="en-US" sz="28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4445" y="1522945"/>
            <a:ext cx="1356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Игра: 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6501" y="2247752"/>
            <a:ext cx="839716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Способствует развитию </a:t>
            </a:r>
            <a:r>
              <a:rPr lang="ru-RU" sz="2000" dirty="0"/>
              <a:t>внимания, </a:t>
            </a:r>
            <a:endParaRPr lang="ru-RU" sz="2000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Способствует развитию познавательного </a:t>
            </a:r>
            <a:r>
              <a:rPr lang="ru-RU" sz="2000" dirty="0"/>
              <a:t>интереса, </a:t>
            </a:r>
            <a:endParaRPr lang="ru-RU" sz="2000" dirty="0" smtClean="0"/>
          </a:p>
          <a:p>
            <a:pPr marL="342900" indent="-342900">
              <a:buAutoNum type="arabicPeriod"/>
            </a:pPr>
            <a:r>
              <a:rPr lang="ru-RU" sz="2000" dirty="0"/>
              <a:t>П</a:t>
            </a:r>
            <a:r>
              <a:rPr lang="ru-RU" sz="2000" dirty="0" smtClean="0"/>
              <a:t>омогает </a:t>
            </a:r>
            <a:r>
              <a:rPr lang="ru-RU" sz="2000" dirty="0"/>
              <a:t>созданию благоприятного психологического климата на уроке. </a:t>
            </a:r>
            <a:endParaRPr lang="ru-RU" sz="2000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Способствует </a:t>
            </a:r>
            <a:r>
              <a:rPr lang="ru-RU" sz="2000" dirty="0"/>
              <a:t>социальному развитию и стимулированию деятельности детей. </a:t>
            </a:r>
            <a:endParaRPr lang="ru-RU" sz="2000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Создает </a:t>
            </a:r>
            <a:r>
              <a:rPr lang="ru-RU" sz="2000" dirty="0"/>
              <a:t>волшебный </a:t>
            </a:r>
            <a:r>
              <a:rPr lang="ru-RU" sz="2000" dirty="0" smtClean="0"/>
              <a:t>мир, </a:t>
            </a:r>
            <a:r>
              <a:rPr lang="ru-RU" sz="2000" dirty="0"/>
              <a:t>живущий по своим законам и нормам поведения, которые все принимают. </a:t>
            </a:r>
            <a:endParaRPr lang="ru-RU" sz="2000" dirty="0" smtClean="0"/>
          </a:p>
          <a:p>
            <a:pPr marL="342900" indent="-342900">
              <a:buAutoNum type="arabicPeriod"/>
            </a:pPr>
            <a:r>
              <a:rPr lang="ru-RU" sz="2000" dirty="0" smtClean="0"/>
              <a:t>Помогает детям </a:t>
            </a:r>
            <a:r>
              <a:rPr lang="ru-RU" sz="2000" dirty="0"/>
              <a:t>намного быстрее </a:t>
            </a:r>
            <a:r>
              <a:rPr lang="ru-RU" sz="2000" dirty="0" smtClean="0"/>
              <a:t>устанавливать </a:t>
            </a:r>
            <a:r>
              <a:rPr lang="ru-RU" sz="2000" dirty="0"/>
              <a:t>контакты друг с </a:t>
            </a:r>
            <a:r>
              <a:rPr lang="ru-RU" sz="2000" dirty="0" smtClean="0"/>
              <a:t>другом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Способствует </a:t>
            </a:r>
            <a:r>
              <a:rPr lang="ru-RU" sz="2000" dirty="0"/>
              <a:t>ускорению темпа </a:t>
            </a:r>
            <a:r>
              <a:rPr lang="ru-RU" sz="2000" dirty="0" smtClean="0"/>
              <a:t>реакции.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Даёт </a:t>
            </a:r>
            <a:r>
              <a:rPr lang="ru-RU" sz="2000" dirty="0"/>
              <a:t>возможность выражать свои негативные и положительные эмоции</a:t>
            </a:r>
            <a:r>
              <a:rPr lang="ru-RU" sz="2000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2000" dirty="0"/>
              <a:t> </a:t>
            </a:r>
            <a:r>
              <a:rPr lang="ru-RU" sz="2000" dirty="0" smtClean="0"/>
              <a:t>Усиливает </a:t>
            </a:r>
            <a:r>
              <a:rPr lang="ru-RU" sz="2000" dirty="0"/>
              <a:t>мотивацию обучения и желание идти на урок. </a:t>
            </a:r>
          </a:p>
        </p:txBody>
      </p:sp>
    </p:spTree>
    <p:extLst>
      <p:ext uri="{BB962C8B-B14F-4D97-AF65-F5344CB8AC3E}">
        <p14:creationId xmlns:p14="http://schemas.microsoft.com/office/powerpoint/2010/main" xmlns="" val="2011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21" y="228925"/>
            <a:ext cx="8609161" cy="129402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Игра обладает следующими характеристиками:</a:t>
            </a:r>
            <a:br>
              <a:rPr lang="ru-RU" sz="3200" b="1" dirty="0">
                <a:solidFill>
                  <a:srgbClr val="FFFF00"/>
                </a:solidFill>
              </a:rPr>
            </a:br>
            <a:endParaRPr lang="en-US" sz="32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044" y="1708030"/>
            <a:ext cx="69011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• </a:t>
            </a:r>
            <a:r>
              <a:rPr lang="ru-RU" sz="2400" dirty="0"/>
              <a:t>является видом человеческой деятельности, способной воссоздавать другие виды человеческой деятельности;</a:t>
            </a:r>
          </a:p>
          <a:p>
            <a:r>
              <a:rPr lang="ru-RU" sz="2400" dirty="0"/>
              <a:t>• вид непродуктивной деятельности, мотив которой заключается не в результате, а в самом процессе;</a:t>
            </a:r>
          </a:p>
          <a:p>
            <a:r>
              <a:rPr lang="ru-RU" sz="2400" dirty="0" smtClean="0"/>
              <a:t>• </a:t>
            </a:r>
            <a:r>
              <a:rPr lang="ru-RU" sz="2400" dirty="0"/>
              <a:t>самостоятельная социальная структура, подразумевающая состязание между двумя и более противоборствующими сторонами, а также ограниченная процедурами и правилами с целью достижения победы одной из сторон;</a:t>
            </a:r>
          </a:p>
          <a:p>
            <a:r>
              <a:rPr lang="ru-RU" sz="2400" dirty="0"/>
              <a:t>• формально организованная система соперничества ее участников.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26969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/>
              </a:rPr>
              <a:t>Виды игр.</a:t>
            </a:r>
            <a:endParaRPr lang="en-US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650" y="1828649"/>
            <a:ext cx="83169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Обучающие игры бывают: ролевые, имитации, образовательные, дидактические, деловые</a:t>
            </a:r>
            <a:r>
              <a:rPr lang="ru-RU" b="1" dirty="0" smtClean="0"/>
              <a:t>.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b="1" dirty="0" smtClean="0"/>
              <a:t>Дидактические </a:t>
            </a:r>
            <a:r>
              <a:rPr lang="ru-RU" b="1" dirty="0"/>
              <a:t>игры </a:t>
            </a:r>
            <a:r>
              <a:rPr lang="ru-RU" dirty="0"/>
              <a:t>– предназначенные для решения обучающей задачи. Прежде всего, это игры, формирующие когнитивные стратегии и стимулирующие творческое мышление. 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b="1" dirty="0" smtClean="0"/>
              <a:t>Ситуационно-ролевые </a:t>
            </a:r>
            <a:r>
              <a:rPr lang="ru-RU" b="1" dirty="0"/>
              <a:t>игры </a:t>
            </a:r>
            <a:r>
              <a:rPr lang="ru-RU" dirty="0"/>
              <a:t>– распределение ролей в заданной игровой </a:t>
            </a:r>
            <a:r>
              <a:rPr lang="ru-RU" dirty="0" smtClean="0"/>
              <a:t>ситуации. Основная характеристика - каждый </a:t>
            </a:r>
            <a:r>
              <a:rPr lang="ru-RU" dirty="0"/>
              <a:t>участник действует исходя из своей роли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b="1" dirty="0"/>
              <a:t>Деловая игра </a:t>
            </a:r>
            <a:r>
              <a:rPr lang="ru-RU" dirty="0"/>
              <a:t>предполагает «проигрывание» и соответствующий анализ «деловых» ситуаций. Д</a:t>
            </a:r>
            <a:r>
              <a:rPr lang="ru-RU" dirty="0" smtClean="0"/>
              <a:t>еловые игры </a:t>
            </a:r>
            <a:r>
              <a:rPr lang="ru-RU" dirty="0"/>
              <a:t>формируются на основе конкретных ситуаций и предназначены для поиска конкретного </a:t>
            </a:r>
            <a:r>
              <a:rPr lang="ru-RU" dirty="0" smtClean="0"/>
              <a:t>решения.</a:t>
            </a:r>
          </a:p>
          <a:p>
            <a:pPr marL="342900" indent="-342900">
              <a:buAutoNum type="arabicPeriod"/>
            </a:pPr>
            <a:r>
              <a:rPr lang="ru-RU" b="1" dirty="0"/>
              <a:t> Имитационно-моделирующие иг</a:t>
            </a:r>
            <a:r>
              <a:rPr lang="ru-RU" dirty="0"/>
              <a:t>ры (дословно – имитирующие деятельность, позволяющие смоделировать ту или иную ситуацию)  </a:t>
            </a:r>
            <a:r>
              <a:rPr lang="ru-RU" dirty="0" smtClean="0"/>
              <a:t>-  </a:t>
            </a:r>
            <a:r>
              <a:rPr lang="ru-RU" dirty="0"/>
              <a:t>могут проводиться как ролевые (деловые) </a:t>
            </a:r>
            <a:r>
              <a:rPr lang="ru-RU" dirty="0" smtClean="0"/>
              <a:t>игры, а </a:t>
            </a:r>
            <a:r>
              <a:rPr lang="ru-RU" dirty="0"/>
              <a:t>могут – как имитация деятельности на какой-либо </a:t>
            </a:r>
            <a:r>
              <a:rPr lang="ru-RU" dirty="0" smtClean="0"/>
              <a:t>модели.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5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Правила проведении игр:</a:t>
            </a:r>
            <a:br>
              <a:rPr lang="ru-RU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6045" y="1863306"/>
            <a:ext cx="8222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1.Учитываются </a:t>
            </a:r>
            <a:r>
              <a:rPr lang="ru-RU" sz="2400" dirty="0"/>
              <a:t>возрастные особенности.</a:t>
            </a:r>
          </a:p>
          <a:p>
            <a:r>
              <a:rPr lang="ru-RU" sz="2400" dirty="0" smtClean="0"/>
              <a:t>2.Вовлечение </a:t>
            </a:r>
            <a:r>
              <a:rPr lang="ru-RU" sz="2400" dirty="0"/>
              <a:t>в игру всех детей без исключения.</a:t>
            </a:r>
          </a:p>
          <a:p>
            <a:r>
              <a:rPr lang="ru-RU" sz="2400" dirty="0"/>
              <a:t>3</a:t>
            </a:r>
            <a:r>
              <a:rPr lang="ru-RU" sz="2400" dirty="0" smtClean="0"/>
              <a:t>. Проводятся без </a:t>
            </a:r>
            <a:r>
              <a:rPr lang="ru-RU" sz="2400" dirty="0"/>
              <a:t>специальной подготовки, репетиций, не </a:t>
            </a:r>
            <a:r>
              <a:rPr lang="ru-RU" sz="2400" dirty="0" smtClean="0"/>
              <a:t>требуют </a:t>
            </a:r>
            <a:r>
              <a:rPr lang="ru-RU" sz="2400" dirty="0"/>
              <a:t>от детей заучивания текста.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3723" y="3712593"/>
            <a:ext cx="5039744" cy="28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644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3048000" y="346586"/>
            <a:ext cx="5932227" cy="18766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Необитаемый остров.</a:t>
            </a:r>
            <a:endParaRPr lang="ru-RU" sz="6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82588" y="2195909"/>
            <a:ext cx="3775379" cy="211247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Ситуационная игра.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 5 класс.</a:t>
            </a:r>
          </a:p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Модуль 2 «Труд».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8378" y="5791200"/>
            <a:ext cx="2314833" cy="43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2475" y="5270838"/>
            <a:ext cx="3155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Клюева Ирина Станиславовна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Учитель экономики МБОУ школа № 7 с углубленным изучением отдельных предметов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8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Цель игры: </a:t>
            </a:r>
            <a:br>
              <a:rPr lang="ru-RU" b="1" dirty="0"/>
            </a:br>
            <a:r>
              <a:rPr lang="ru-RU" dirty="0"/>
              <a:t>Повторить и закрепить пройденный материал по теме «Труд».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/>
              <a:t>Задачи </a:t>
            </a:r>
            <a:r>
              <a:rPr lang="ru-RU" sz="2800" b="1" dirty="0"/>
              <a:t>игры:</a:t>
            </a:r>
          </a:p>
          <a:p>
            <a:pPr marL="0" indent="0">
              <a:buNone/>
            </a:pPr>
            <a:r>
              <a:rPr lang="ru-RU" sz="2800" dirty="0"/>
              <a:t>1. Активизировать изучение и закрепление экономических понятий, определений, терминов.</a:t>
            </a:r>
          </a:p>
          <a:p>
            <a:pPr marL="0" indent="0">
              <a:buNone/>
            </a:pPr>
            <a:r>
              <a:rPr lang="ru-RU" sz="2800" dirty="0"/>
              <a:t>2. Развивать творческое мышление, реакцию на ситуативность, умение формулировать и конкретизировать ответы на вопросы.</a:t>
            </a:r>
          </a:p>
          <a:p>
            <a:pPr marL="0" indent="0">
              <a:buNone/>
            </a:pPr>
            <a:r>
              <a:rPr lang="ru-RU" sz="2800" dirty="0"/>
              <a:t>3. Формирование коммуникативных способностей.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7357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</TotalTime>
  <Words>1183</Words>
  <Application>Microsoft Office PowerPoint</Application>
  <PresentationFormat>Экран (4:3)</PresentationFormat>
  <Paragraphs>124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23</vt:i4>
      </vt:variant>
      <vt:variant>
        <vt:lpstr>Заголовки слайдов</vt:lpstr>
      </vt:variant>
      <vt:variant>
        <vt:i4>31</vt:i4>
      </vt:variant>
    </vt:vector>
  </HeadingPairs>
  <TitlesOfParts>
    <vt:vector size="54" baseType="lpstr">
      <vt:lpstr>Office Theme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8_Тема Office</vt:lpstr>
      <vt:lpstr>7_Тема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Оформление по умолчанию</vt:lpstr>
      <vt:lpstr>Diseño predeterminado</vt:lpstr>
      <vt:lpstr>1_Office Theme</vt:lpstr>
      <vt:lpstr>18_Тема Office</vt:lpstr>
      <vt:lpstr>Слайд 1</vt:lpstr>
      <vt:lpstr>Слайд 2</vt:lpstr>
      <vt:lpstr>Слайд 3</vt:lpstr>
      <vt:lpstr>Игра –это обучение в действии, она требует полной отдачи от участников, в ней используется полный запас умений и знаний. </vt:lpstr>
      <vt:lpstr>Игра обладает следующими характеристиками: </vt:lpstr>
      <vt:lpstr>Виды игр.</vt:lpstr>
      <vt:lpstr>Правила проведении игр: </vt:lpstr>
      <vt:lpstr>Необитаемый остров.</vt:lpstr>
      <vt:lpstr>Цель игры:  Повторить и закрепить пройденный материал по теме «Труд». </vt:lpstr>
      <vt:lpstr>Правила работы в группе:</vt:lpstr>
      <vt:lpstr>Слайд 11</vt:lpstr>
      <vt:lpstr>Слайд 12</vt:lpstr>
      <vt:lpstr>Слайд 13</vt:lpstr>
      <vt:lpstr>Слайд 14</vt:lpstr>
      <vt:lpstr>Слайд 15</vt:lpstr>
      <vt:lpstr>1 этап. Время изготовления 2минуты.</vt:lpstr>
      <vt:lpstr>Карта самоконтроля.</vt:lpstr>
      <vt:lpstr>2 этап. Время изготовления 2минуты.</vt:lpstr>
      <vt:lpstr>Карта самоконтроля.</vt:lpstr>
      <vt:lpstr>3 этап. Время изготовления 2минуты.</vt:lpstr>
      <vt:lpstr>Карта самоконтроля.</vt:lpstr>
      <vt:lpstr>По информации в своих картах самоконтроля и записей на доске сформулируйте ответы на следующие вопросы: </vt:lpstr>
      <vt:lpstr>По информации в своих картах самоконтроля и записей на доске сформулируйте ответы на следующие вопросы: </vt:lpstr>
      <vt:lpstr>По информации в своих картах самоконтроля и записей на доске сформулируйте ответы на следующие вопросы: </vt:lpstr>
      <vt:lpstr>Рефлексия</vt:lpstr>
      <vt:lpstr>Слайд 26</vt:lpstr>
      <vt:lpstr>Семейный бюджет.</vt:lpstr>
      <vt:lpstr>Слайд 28</vt:lpstr>
      <vt:lpstr>Слайд 29</vt:lpstr>
      <vt:lpstr>Слайд 30</vt:lpstr>
      <vt:lpstr>Слайд 31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PC</cp:lastModifiedBy>
  <cp:revision>111</cp:revision>
  <dcterms:created xsi:type="dcterms:W3CDTF">2016-11-18T14:12:19Z</dcterms:created>
  <dcterms:modified xsi:type="dcterms:W3CDTF">2023-02-15T06:48:21Z</dcterms:modified>
</cp:coreProperties>
</file>