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99" r:id="rId3"/>
    <p:sldId id="284" r:id="rId4"/>
    <p:sldId id="257" r:id="rId5"/>
    <p:sldId id="258" r:id="rId6"/>
    <p:sldId id="259" r:id="rId7"/>
    <p:sldId id="260" r:id="rId8"/>
    <p:sldId id="261" r:id="rId9"/>
    <p:sldId id="266" r:id="rId10"/>
    <p:sldId id="263" r:id="rId11"/>
    <p:sldId id="264" r:id="rId12"/>
    <p:sldId id="276" r:id="rId13"/>
    <p:sldId id="282" r:id="rId14"/>
    <p:sldId id="265" r:id="rId15"/>
    <p:sldId id="267" r:id="rId16"/>
    <p:sldId id="268" r:id="rId17"/>
    <p:sldId id="277" r:id="rId18"/>
    <p:sldId id="278" r:id="rId19"/>
    <p:sldId id="269" r:id="rId20"/>
    <p:sldId id="270" r:id="rId21"/>
    <p:sldId id="271" r:id="rId22"/>
    <p:sldId id="272" r:id="rId23"/>
    <p:sldId id="304" r:id="rId24"/>
    <p:sldId id="305" r:id="rId25"/>
    <p:sldId id="306" r:id="rId26"/>
    <p:sldId id="273" r:id="rId27"/>
    <p:sldId id="307" r:id="rId28"/>
    <p:sldId id="308" r:id="rId29"/>
    <p:sldId id="309" r:id="rId30"/>
    <p:sldId id="310" r:id="rId31"/>
    <p:sldId id="285" r:id="rId32"/>
    <p:sldId id="311" r:id="rId33"/>
    <p:sldId id="312" r:id="rId34"/>
    <p:sldId id="313" r:id="rId35"/>
    <p:sldId id="314" r:id="rId36"/>
    <p:sldId id="315" r:id="rId37"/>
    <p:sldId id="316" r:id="rId38"/>
    <p:sldId id="318" r:id="rId39"/>
    <p:sldId id="317" r:id="rId40"/>
    <p:sldId id="319" r:id="rId41"/>
    <p:sldId id="320" r:id="rId42"/>
    <p:sldId id="321" r:id="rId43"/>
    <p:sldId id="289" r:id="rId44"/>
    <p:sldId id="290" r:id="rId45"/>
    <p:sldId id="291" r:id="rId46"/>
    <p:sldId id="292" r:id="rId47"/>
    <p:sldId id="293" r:id="rId48"/>
    <p:sldId id="294" r:id="rId49"/>
    <p:sldId id="295" r:id="rId50"/>
    <p:sldId id="296" r:id="rId51"/>
    <p:sldId id="297" r:id="rId52"/>
    <p:sldId id="298" r:id="rId53"/>
    <p:sldId id="300" r:id="rId54"/>
    <p:sldId id="301" r:id="rId55"/>
    <p:sldId id="302" r:id="rId56"/>
    <p:sldId id="303" r:id="rId5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24" autoAdjust="0"/>
  </p:normalViewPr>
  <p:slideViewPr>
    <p:cSldViewPr>
      <p:cViewPr varScale="1">
        <p:scale>
          <a:sx n="75" d="100"/>
          <a:sy n="75" d="100"/>
        </p:scale>
        <p:origin x="-372" y="-84"/>
      </p:cViewPr>
      <p:guideLst>
        <p:guide orient="horz" pos="2160"/>
        <p:guide pos="2880"/>
      </p:guideLst>
    </p:cSldViewPr>
  </p:slideViewPr>
  <p:outlineViewPr>
    <p:cViewPr>
      <p:scale>
        <a:sx n="33" d="100"/>
        <a:sy n="33" d="100"/>
      </p:scale>
      <p:origin x="0" y="6210"/>
    </p:cViewPr>
  </p:outlineViewPr>
  <p:notesTextViewPr>
    <p:cViewPr>
      <p:scale>
        <a:sx n="100" d="100"/>
        <a:sy n="100" d="100"/>
      </p:scale>
      <p:origin x="0" y="0"/>
    </p:cViewPr>
  </p:notesTextViewPr>
  <p:sorterViewPr>
    <p:cViewPr>
      <p:scale>
        <a:sx n="66" d="100"/>
        <a:sy n="66" d="100"/>
      </p:scale>
      <p:origin x="0" y="250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232C35-0D2F-42F8-9D2C-4B4D5956FC01}" type="datetimeFigureOut">
              <a:rPr lang="ru-RU" smtClean="0"/>
              <a:pPr/>
              <a:t>01.11.2023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621C1F-ECF8-46A9-AF8C-4E31702B137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6621C1F-ECF8-46A9-AF8C-4E31702B137A}"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01.11.2023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01.11.2023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01.11.2023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01.11.2023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doc.fipi.ru/navigator-podgotovki/navigator-ege/Obsch_5_pravo.pdf" TargetMode="External"/><Relationship Id="rId3" Type="http://schemas.openxmlformats.org/officeDocument/2006/relationships/hyperlink" Target="http://doc.fipi.ru/o-nas/novosti/metod-rekomendatsii-dlya-vypusknikov-po-sam-podgotovke-k-ekzamenam-2020/khimiya-ege.pdf" TargetMode="External"/><Relationship Id="rId7" Type="http://schemas.openxmlformats.org/officeDocument/2006/relationships/hyperlink" Target="https://doc.fipi.ru/navigator-podgotovki/navigator-ege/Obsch_4_politika.pdf" TargetMode="External"/><Relationship Id="rId2" Type="http://schemas.openxmlformats.org/officeDocument/2006/relationships/hyperlink" Target="https://doc.fipi.ru/o-nas/novosti/metod-rekomendatsii-dlya-vypusknikov-po-sam-podgotovke-k-ekzamenam-2020/obshchestvoznaniye-ege.pdf" TargetMode="External"/><Relationship Id="rId1" Type="http://schemas.openxmlformats.org/officeDocument/2006/relationships/slideLayout" Target="../slideLayouts/slideLayout2.xml"/><Relationship Id="rId6" Type="http://schemas.openxmlformats.org/officeDocument/2006/relationships/hyperlink" Target="https://doc.fipi.ru/navigator-podgotovki/navigator-ege/Obsch_3_Soc_otnoshenia.pdf" TargetMode="External"/><Relationship Id="rId5" Type="http://schemas.openxmlformats.org/officeDocument/2006/relationships/hyperlink" Target="https://doc.fipi.ru/navigator-podgotovki/navigator-ege/Obsch_2_Ekonomika.pdf" TargetMode="External"/><Relationship Id="rId4" Type="http://schemas.openxmlformats.org/officeDocument/2006/relationships/hyperlink" Target="https://doc.fipi.ru/navigator-podgotovki/navigator-ege/Obsch_1_Chelovek.pdf" TargetMode="External"/><Relationship Id="rId9" Type="http://schemas.openxmlformats.org/officeDocument/2006/relationships/hyperlink" Target="https://doc.fipi.ru/navigator-podgotovki/navigator-ege/Obsch_tren.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457200" y="571480"/>
            <a:ext cx="8229600" cy="5554683"/>
          </a:xfrm>
        </p:spPr>
        <p:txBody>
          <a:bodyPr>
            <a:normAutofit/>
          </a:bodyPr>
          <a:lstStyle/>
          <a:p>
            <a:pPr algn="ctr">
              <a:buNone/>
            </a:pPr>
            <a:r>
              <a:rPr lang="ru-RU" sz="4000" b="1" dirty="0" smtClean="0"/>
              <a:t>«ЕГЭ и ОГЭ 2024 по обществознанию: экономический блок»</a:t>
            </a:r>
          </a:p>
          <a:p>
            <a:pPr algn="ctr">
              <a:buNone/>
            </a:pPr>
            <a:endParaRPr lang="ru-RU" sz="4000" b="1" dirty="0" smtClean="0">
              <a:latin typeface="Times New Roman" pitchFamily="18" charset="0"/>
              <a:cs typeface="Times New Roman" pitchFamily="18" charset="0"/>
            </a:endParaRPr>
          </a:p>
          <a:p>
            <a:pPr>
              <a:buNone/>
            </a:pPr>
            <a:endParaRPr lang="ru-RU" dirty="0" smtClean="0">
              <a:latin typeface="Times New Roman" pitchFamily="18" charset="0"/>
              <a:cs typeface="Times New Roman" pitchFamily="18" charset="0"/>
            </a:endParaRPr>
          </a:p>
          <a:p>
            <a:pPr>
              <a:buNone/>
            </a:pPr>
            <a:endParaRPr lang="ru-RU" dirty="0" smtClean="0">
              <a:latin typeface="Times New Roman" pitchFamily="18" charset="0"/>
              <a:cs typeface="Times New Roman" pitchFamily="18" charset="0"/>
            </a:endParaRPr>
          </a:p>
          <a:p>
            <a:pPr algn="r">
              <a:buNone/>
            </a:pPr>
            <a:endParaRPr lang="ru-RU" dirty="0" smtClean="0">
              <a:latin typeface="Times New Roman" pitchFamily="18" charset="0"/>
              <a:cs typeface="Times New Roman" pitchFamily="18" charset="0"/>
            </a:endParaRPr>
          </a:p>
          <a:p>
            <a:pPr>
              <a:buNone/>
            </a:pPr>
            <a:endParaRPr lang="ru-RU" dirty="0" smtClean="0"/>
          </a:p>
          <a:p>
            <a:pPr>
              <a:buNone/>
            </a:pPr>
            <a:endParaRPr lang="ru-RU" dirty="0"/>
          </a:p>
        </p:txBody>
      </p:sp>
      <p:pic>
        <p:nvPicPr>
          <p:cNvPr id="4" name="Содержимое 3" descr="https://fs.znanio.ru/methodology/images/2a/e5/2ae5c0010ee48016cfd8ba1b25f6c7df4cf0b621.jpg"/>
          <p:cNvPicPr>
            <a:picLocks/>
          </p:cNvPicPr>
          <p:nvPr/>
        </p:nvPicPr>
        <p:blipFill>
          <a:blip r:embed="rId2" cstate="print"/>
          <a:srcRect t="27997"/>
          <a:stretch>
            <a:fillRect/>
          </a:stretch>
        </p:blipFill>
        <p:spPr bwMode="auto">
          <a:xfrm>
            <a:off x="357158" y="2428868"/>
            <a:ext cx="4929222" cy="24175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42984"/>
          </a:xfrm>
        </p:spPr>
        <p:txBody>
          <a:bodyPr>
            <a:normAutofit/>
          </a:bodyPr>
          <a:lstStyle/>
          <a:p>
            <a:r>
              <a:rPr lang="ru-RU" sz="3600" b="1" dirty="0" smtClean="0">
                <a:solidFill>
                  <a:srgbClr val="FF0000"/>
                </a:solidFill>
                <a:latin typeface="Times New Roman" pitchFamily="18" charset="0"/>
                <a:cs typeface="Times New Roman" pitchFamily="18" charset="0"/>
              </a:rPr>
              <a:t>Задание 5</a:t>
            </a:r>
            <a:endParaRPr lang="ru-RU" sz="36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1500174"/>
            <a:ext cx="8715436" cy="4929222"/>
          </a:xfrm>
        </p:spPr>
        <p:txBody>
          <a:bodyPr>
            <a:normAutofit/>
          </a:bodyPr>
          <a:lstStyle/>
          <a:p>
            <a:pPr indent="17463">
              <a:buNone/>
            </a:pPr>
            <a:r>
              <a:rPr lang="ru-RU" sz="2800" b="1" u="sng" dirty="0" smtClean="0">
                <a:latin typeface="Times New Roman" pitchFamily="18" charset="0"/>
                <a:cs typeface="Times New Roman" pitchFamily="18" charset="0"/>
              </a:rPr>
              <a:t>Базовый</a:t>
            </a:r>
            <a:r>
              <a:rPr lang="ru-RU" sz="2800" b="1" dirty="0" smtClean="0">
                <a:latin typeface="Times New Roman" pitchFamily="18" charset="0"/>
                <a:cs typeface="Times New Roman" pitchFamily="18" charset="0"/>
              </a:rPr>
              <a:t> уровень, 3 балла.</a:t>
            </a:r>
          </a:p>
          <a:p>
            <a:pPr indent="17463">
              <a:buNone/>
            </a:pPr>
            <a:r>
              <a:rPr lang="ru-RU" sz="28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Задание на осуществление поиска социальной информации по заданной теме из фотоизображения, оценивание поведения людей с точки зрения экономической рациональности.</a:t>
            </a:r>
          </a:p>
          <a:p>
            <a:pPr indent="17463">
              <a:buNone/>
            </a:pPr>
            <a:endParaRPr lang="ru-RU" sz="2800" dirty="0" smtClean="0">
              <a:latin typeface="Times New Roman" pitchFamily="18" charset="0"/>
              <a:cs typeface="Times New Roman" pitchFamily="18" charset="0"/>
            </a:endParaRPr>
          </a:p>
          <a:p>
            <a:pPr indent="17463">
              <a:buNone/>
            </a:pPr>
            <a:r>
              <a:rPr lang="ru-RU" sz="2800" dirty="0" smtClean="0">
                <a:latin typeface="Times New Roman" pitchFamily="18" charset="0"/>
                <a:cs typeface="Times New Roman" pitchFamily="18" charset="0"/>
              </a:rPr>
              <a:t>Данное задание связано с анализом ситуаций, где человек исполняет какую-либо социальную роль (гражданина, работника, потребителя, собственника, члена семьи, ученика и др.). </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285720" y="3857628"/>
            <a:ext cx="8572560" cy="2714644"/>
          </a:xfrm>
        </p:spPr>
        <p:txBody>
          <a:bodyPr>
            <a:normAutofit fontScale="55000" lnSpcReduction="20000"/>
          </a:bodyPr>
          <a:lstStyle/>
          <a:p>
            <a:pPr indent="-73025">
              <a:buNone/>
            </a:pPr>
            <a:r>
              <a:rPr lang="ru-RU" sz="4400" b="1" dirty="0" smtClean="0">
                <a:solidFill>
                  <a:srgbClr val="FF0000"/>
                </a:solidFill>
                <a:latin typeface="Times New Roman" pitchFamily="18" charset="0"/>
                <a:cs typeface="Times New Roman" pitchFamily="18" charset="0"/>
              </a:rPr>
              <a:t>Задание 5.</a:t>
            </a:r>
          </a:p>
          <a:p>
            <a:pPr indent="11113">
              <a:buNone/>
            </a:pPr>
            <a:r>
              <a:rPr lang="ru-RU" sz="3800" dirty="0" smtClean="0">
                <a:latin typeface="Times New Roman" pitchFamily="18" charset="0"/>
                <a:cs typeface="Times New Roman" pitchFamily="18" charset="0"/>
              </a:rPr>
              <a:t>Рассмотрите фотографию.</a:t>
            </a:r>
            <a:br>
              <a:rPr lang="ru-RU" sz="3800" dirty="0" smtClean="0">
                <a:latin typeface="Times New Roman" pitchFamily="18" charset="0"/>
                <a:cs typeface="Times New Roman" pitchFamily="18" charset="0"/>
              </a:rPr>
            </a:br>
            <a:r>
              <a:rPr lang="ru-RU" sz="3800" dirty="0" smtClean="0">
                <a:latin typeface="Times New Roman" pitchFamily="18" charset="0"/>
                <a:cs typeface="Times New Roman" pitchFamily="18" charset="0"/>
              </a:rPr>
              <a:t>Какой вид экономической деятельности осуществляют члены семьи?</a:t>
            </a:r>
            <a:br>
              <a:rPr lang="ru-RU" sz="3800" dirty="0" smtClean="0">
                <a:latin typeface="Times New Roman" pitchFamily="18" charset="0"/>
                <a:cs typeface="Times New Roman" pitchFamily="18" charset="0"/>
              </a:rPr>
            </a:br>
            <a:r>
              <a:rPr lang="ru-RU" sz="3800" dirty="0" smtClean="0">
                <a:latin typeface="Times New Roman" pitchFamily="18" charset="0"/>
                <a:cs typeface="Times New Roman" pitchFamily="18" charset="0"/>
              </a:rPr>
              <a:t>Используя обществоведческие знания, факты социальной жизни и личный  социальный опыт, сформулируйте два правила рационального осуществления этой деятельности и кратко поясните каждое из правил.</a:t>
            </a:r>
            <a:r>
              <a:rPr lang="ru-RU" dirty="0" smtClean="0"/>
              <a:t/>
            </a:r>
            <a:br>
              <a:rPr lang="ru-RU" dirty="0" smtClean="0"/>
            </a:br>
            <a:endParaRPr lang="ru-RU" dirty="0"/>
          </a:p>
        </p:txBody>
      </p:sp>
      <p:pic>
        <p:nvPicPr>
          <p:cNvPr id="6" name="Рисунок 5"/>
          <p:cNvPicPr/>
          <p:nvPr/>
        </p:nvPicPr>
        <p:blipFill>
          <a:blip r:embed="rId2" cstate="print"/>
          <a:srcRect l="13592" t="33947" r="60053" b="34474"/>
          <a:stretch>
            <a:fillRect/>
          </a:stretch>
        </p:blipFill>
        <p:spPr bwMode="auto">
          <a:xfrm>
            <a:off x="2000232" y="500042"/>
            <a:ext cx="4429156" cy="3143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85794"/>
          </a:xfrm>
        </p:spPr>
        <p:txBody>
          <a:bodyPr>
            <a:normAutofit/>
          </a:bodyPr>
          <a:lstStyle/>
          <a:p>
            <a:r>
              <a:rPr lang="ru-RU" sz="3200" b="1" dirty="0" smtClean="0">
                <a:solidFill>
                  <a:srgbClr val="FF0000"/>
                </a:solidFill>
                <a:latin typeface="Times New Roman" pitchFamily="18" charset="0"/>
                <a:cs typeface="Times New Roman" pitchFamily="18" charset="0"/>
              </a:rPr>
              <a:t>Структура ответа к заданию 5</a:t>
            </a:r>
            <a:endParaRPr lang="ru-RU" sz="32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85720" y="1000108"/>
            <a:ext cx="8572560" cy="5126055"/>
          </a:xfrm>
        </p:spPr>
        <p:txBody>
          <a:bodyPr>
            <a:normAutofit/>
          </a:bodyPr>
          <a:lstStyle/>
          <a:p>
            <a:pPr indent="17463">
              <a:buNone/>
            </a:pPr>
            <a:r>
              <a:rPr lang="ru-RU" sz="2800" b="1" i="1" dirty="0" smtClean="0">
                <a:latin typeface="Times New Roman" pitchFamily="18" charset="0"/>
                <a:cs typeface="Times New Roman" pitchFamily="18" charset="0"/>
              </a:rPr>
              <a:t>Ученик должен уметь чётко структурировать свой ответ.</a:t>
            </a:r>
            <a:r>
              <a:rPr lang="ru-RU" sz="2800" b="1" dirty="0" smtClean="0">
                <a:latin typeface="Times New Roman" pitchFamily="18" charset="0"/>
                <a:cs typeface="Times New Roman" pitchFamily="18" charset="0"/>
              </a:rPr>
              <a:t> </a:t>
            </a:r>
          </a:p>
          <a:p>
            <a:pPr indent="17463">
              <a:buNone/>
            </a:pPr>
            <a:endParaRPr lang="ru-RU" sz="2800" b="1" dirty="0" smtClean="0">
              <a:latin typeface="Times New Roman" pitchFamily="18" charset="0"/>
              <a:cs typeface="Times New Roman" pitchFamily="18" charset="0"/>
            </a:endParaRPr>
          </a:p>
          <a:p>
            <a:pPr indent="17463" algn="ctr">
              <a:buNone/>
            </a:pPr>
            <a:r>
              <a:rPr lang="ru-RU" sz="2800" dirty="0" smtClean="0">
                <a:latin typeface="Times New Roman" pitchFamily="18" charset="0"/>
                <a:cs typeface="Times New Roman" pitchFamily="18" charset="0"/>
              </a:rPr>
              <a:t>Структура ответа к заданию 5 </a:t>
            </a:r>
          </a:p>
          <a:p>
            <a:pPr indent="17463" algn="ctr">
              <a:buNone/>
            </a:pPr>
            <a:r>
              <a:rPr lang="ru-RU" sz="2800" dirty="0" smtClean="0">
                <a:latin typeface="Times New Roman" pitchFamily="18" charset="0"/>
                <a:cs typeface="Times New Roman" pitchFamily="18" charset="0"/>
              </a:rPr>
              <a:t>(в Бланке ответов № 2):</a:t>
            </a:r>
          </a:p>
          <a:p>
            <a:pPr lvl="0">
              <a:buNone/>
            </a:pPr>
            <a:r>
              <a:rPr lang="ru-RU" sz="2800" b="1" dirty="0" smtClean="0">
                <a:latin typeface="Times New Roman" pitchFamily="18" charset="0"/>
                <a:cs typeface="Times New Roman" pitchFamily="18" charset="0"/>
              </a:rPr>
              <a:t>1) Ответ на вопрос.</a:t>
            </a:r>
          </a:p>
          <a:p>
            <a:pPr lvl="0">
              <a:buNone/>
            </a:pPr>
            <a:r>
              <a:rPr lang="ru-RU" sz="2800" b="1" dirty="0" smtClean="0">
                <a:latin typeface="Times New Roman" pitchFamily="18" charset="0"/>
                <a:cs typeface="Times New Roman" pitchFamily="18" charset="0"/>
              </a:rPr>
              <a:t>2)  а) Правило 1 - пояснение</a:t>
            </a:r>
          </a:p>
          <a:p>
            <a:pPr>
              <a:buNone/>
            </a:pPr>
            <a:r>
              <a:rPr lang="ru-RU" sz="2800" b="1" dirty="0" smtClean="0">
                <a:latin typeface="Times New Roman" pitchFamily="18" charset="0"/>
                <a:cs typeface="Times New Roman" pitchFamily="18" charset="0"/>
              </a:rPr>
              <a:t>     б) Правило 2 - пояснение</a:t>
            </a:r>
          </a:p>
          <a:p>
            <a:pPr indent="17463">
              <a:buNone/>
            </a:pP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85794"/>
          </a:xfrm>
        </p:spPr>
        <p:txBody>
          <a:bodyPr>
            <a:normAutofit/>
          </a:bodyPr>
          <a:lstStyle/>
          <a:p>
            <a:r>
              <a:rPr lang="ru-RU" sz="2800" b="1" dirty="0" smtClean="0">
                <a:solidFill>
                  <a:srgbClr val="FF0000"/>
                </a:solidFill>
                <a:latin typeface="Times New Roman" pitchFamily="18" charset="0"/>
                <a:cs typeface="Times New Roman" pitchFamily="18" charset="0"/>
              </a:rPr>
              <a:t>Ответ на задание 5 в Демоверсии</a:t>
            </a:r>
            <a:endParaRPr lang="ru-RU" sz="28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071546"/>
            <a:ext cx="8229600" cy="5054617"/>
          </a:xfrm>
        </p:spPr>
        <p:txBody>
          <a:bodyPr/>
          <a:lstStyle/>
          <a:p>
            <a:pPr>
              <a:buNone/>
            </a:pPr>
            <a:endParaRPr lang="ru-RU" dirty="0"/>
          </a:p>
        </p:txBody>
      </p:sp>
      <p:pic>
        <p:nvPicPr>
          <p:cNvPr id="4" name="Рисунок 3"/>
          <p:cNvPicPr/>
          <p:nvPr/>
        </p:nvPicPr>
        <p:blipFill>
          <a:blip r:embed="rId2" cstate="print"/>
          <a:srcRect l="10349" t="35191" r="56959" b="26053"/>
          <a:stretch>
            <a:fillRect/>
          </a:stretch>
        </p:blipFill>
        <p:spPr bwMode="auto">
          <a:xfrm>
            <a:off x="500034" y="1071546"/>
            <a:ext cx="8143932" cy="49292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rmAutofit/>
          </a:bodyPr>
          <a:lstStyle/>
          <a:p>
            <a:r>
              <a:rPr lang="ru-RU" sz="3200" b="1" dirty="0" smtClean="0">
                <a:solidFill>
                  <a:srgbClr val="FF0000"/>
                </a:solidFill>
                <a:latin typeface="Times New Roman" pitchFamily="18" charset="0"/>
                <a:cs typeface="Times New Roman" pitchFamily="18" charset="0"/>
              </a:rPr>
              <a:t>Задание 12</a:t>
            </a:r>
            <a:endParaRPr lang="ru-RU" sz="32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500174"/>
            <a:ext cx="8229600" cy="4625989"/>
          </a:xfrm>
        </p:spPr>
        <p:txBody>
          <a:bodyPr>
            <a:normAutofit/>
          </a:bodyPr>
          <a:lstStyle/>
          <a:p>
            <a:pPr algn="ctr">
              <a:buNone/>
            </a:pPr>
            <a:r>
              <a:rPr lang="ru-RU" sz="2800" b="1" dirty="0" smtClean="0">
                <a:latin typeface="Times New Roman" pitchFamily="18" charset="0"/>
                <a:cs typeface="Times New Roman" pitchFamily="18" charset="0"/>
              </a:rPr>
              <a:t>Задание повышенной сложности, 4 балла</a:t>
            </a:r>
          </a:p>
          <a:p>
            <a:pPr indent="11113">
              <a:buNone/>
            </a:pPr>
            <a:r>
              <a:rPr lang="ru-RU" sz="2800" b="1" i="1" dirty="0" smtClean="0">
                <a:solidFill>
                  <a:srgbClr val="FF0000"/>
                </a:solidFill>
                <a:latin typeface="Times New Roman" pitchFamily="18" charset="0"/>
                <a:cs typeface="Times New Roman" pitchFamily="18" charset="0"/>
              </a:rPr>
              <a:t>(Самое «дорогое» задание ОГЭ)</a:t>
            </a:r>
          </a:p>
          <a:p>
            <a:pPr indent="11113">
              <a:buNone/>
            </a:pPr>
            <a:r>
              <a:rPr lang="ru-RU" sz="2800" dirty="0" smtClean="0">
                <a:latin typeface="Times New Roman" pitchFamily="18" charset="0"/>
                <a:cs typeface="Times New Roman" pitchFamily="18" charset="0"/>
              </a:rPr>
              <a:t>Задание на осуществление поиска социальной</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информации по заданной теме из</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диаграммы/таблицы;</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оценивание поведения людей с точки</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зрения экономической рациональности</a:t>
            </a:r>
            <a:r>
              <a:rPr lang="ru-RU" sz="2800" dirty="0" smtClean="0"/>
              <a:t/>
            </a:r>
            <a:br>
              <a:rPr lang="ru-RU" sz="2800" dirty="0" smtClean="0"/>
            </a:br>
            <a:endParaRPr lang="ru-RU" sz="28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85728"/>
            <a:ext cx="8572560" cy="6215106"/>
          </a:xfrm>
        </p:spPr>
        <p:txBody>
          <a:bodyPr>
            <a:normAutofit/>
          </a:bodyPr>
          <a:lstStyle/>
          <a:p>
            <a:pPr indent="11113">
              <a:buNone/>
            </a:pPr>
            <a:r>
              <a:rPr lang="ru-RU" sz="2000" b="1" dirty="0" smtClean="0">
                <a:solidFill>
                  <a:srgbClr val="FF0000"/>
                </a:solidFill>
                <a:latin typeface="Times New Roman" pitchFamily="18" charset="0"/>
                <a:cs typeface="Times New Roman" pitchFamily="18" charset="0"/>
              </a:rPr>
              <a:t>Задание 12. Пример 1.</a:t>
            </a:r>
          </a:p>
          <a:p>
            <a:pPr indent="11113">
              <a:buNone/>
            </a:pPr>
            <a:r>
              <a:rPr lang="ru-RU" sz="1600" dirty="0" smtClean="0">
                <a:latin typeface="Times New Roman" pitchFamily="18" charset="0"/>
                <a:cs typeface="Times New Roman" pitchFamily="18" charset="0"/>
              </a:rPr>
              <a:t>Социологические службы страны Т. провели опрос общественного мнения. Гражданам, участвующим в опросе, был задан вопрос: «Какой способ увеличения производительности труда вы считаете наиболее эффективным?» Результаты опроса (в % от числа опрошенных) представлены в виде гистограммы.</a:t>
            </a:r>
          </a:p>
          <a:p>
            <a:pPr indent="11113">
              <a:buNone/>
            </a:pPr>
            <a:endParaRPr lang="ru-RU" sz="1800" dirty="0" smtClean="0">
              <a:latin typeface="Times New Roman" pitchFamily="18" charset="0"/>
              <a:cs typeface="Times New Roman" pitchFamily="18" charset="0"/>
            </a:endParaRPr>
          </a:p>
          <a:p>
            <a:pPr indent="11113">
              <a:buNone/>
            </a:pPr>
            <a:endParaRPr lang="ru-RU" sz="1800" dirty="0" smtClean="0">
              <a:latin typeface="Times New Roman" pitchFamily="18" charset="0"/>
              <a:cs typeface="Times New Roman" pitchFamily="18" charset="0"/>
            </a:endParaRPr>
          </a:p>
          <a:p>
            <a:pPr indent="11113">
              <a:buNone/>
            </a:pPr>
            <a:endParaRPr lang="ru-RU" sz="1800" dirty="0" smtClean="0">
              <a:latin typeface="Times New Roman" pitchFamily="18" charset="0"/>
              <a:cs typeface="Times New Roman" pitchFamily="18" charset="0"/>
            </a:endParaRPr>
          </a:p>
          <a:p>
            <a:pPr indent="11113">
              <a:buNone/>
            </a:pPr>
            <a:endParaRPr lang="ru-RU" sz="1800" dirty="0" smtClean="0">
              <a:latin typeface="Times New Roman" pitchFamily="18" charset="0"/>
              <a:cs typeface="Times New Roman" pitchFamily="18" charset="0"/>
            </a:endParaRPr>
          </a:p>
          <a:p>
            <a:pPr indent="11113">
              <a:buNone/>
            </a:pPr>
            <a:endParaRPr lang="ru-RU" sz="1800" dirty="0" smtClean="0">
              <a:latin typeface="Times New Roman" pitchFamily="18" charset="0"/>
              <a:cs typeface="Times New Roman" pitchFamily="18" charset="0"/>
            </a:endParaRPr>
          </a:p>
          <a:p>
            <a:pPr indent="11113">
              <a:buNone/>
            </a:pPr>
            <a:endParaRPr lang="ru-RU" sz="1800" dirty="0" smtClean="0">
              <a:latin typeface="Times New Roman" pitchFamily="18" charset="0"/>
              <a:cs typeface="Times New Roman" pitchFamily="18" charset="0"/>
            </a:endParaRPr>
          </a:p>
          <a:p>
            <a:pPr indent="11113">
              <a:buNone/>
            </a:pPr>
            <a:endParaRPr lang="ru-RU" sz="1800" dirty="0" smtClean="0">
              <a:latin typeface="Times New Roman" pitchFamily="18" charset="0"/>
              <a:cs typeface="Times New Roman" pitchFamily="18" charset="0"/>
            </a:endParaRPr>
          </a:p>
          <a:p>
            <a:pPr indent="11113">
              <a:buNone/>
            </a:pPr>
            <a:endParaRPr lang="ru-RU" sz="1800" dirty="0" smtClean="0">
              <a:latin typeface="Times New Roman" pitchFamily="18" charset="0"/>
              <a:cs typeface="Times New Roman" pitchFamily="18" charset="0"/>
            </a:endParaRPr>
          </a:p>
          <a:p>
            <a:pPr indent="11113">
              <a:buNone/>
            </a:pPr>
            <a:endParaRPr lang="ru-RU" sz="1600" dirty="0" smtClean="0">
              <a:latin typeface="Times New Roman" pitchFamily="18" charset="0"/>
              <a:cs typeface="Times New Roman" pitchFamily="18" charset="0"/>
            </a:endParaRPr>
          </a:p>
          <a:p>
            <a:pPr indent="11113">
              <a:buNone/>
            </a:pPr>
            <a:endParaRPr lang="ru-RU" sz="1600" dirty="0" smtClean="0">
              <a:latin typeface="Times New Roman" pitchFamily="18" charset="0"/>
              <a:cs typeface="Times New Roman" pitchFamily="18" charset="0"/>
            </a:endParaRPr>
          </a:p>
          <a:p>
            <a:pPr indent="11113">
              <a:buNone/>
            </a:pPr>
            <a:endParaRPr lang="ru-RU" sz="1600" dirty="0" smtClean="0">
              <a:latin typeface="Times New Roman" pitchFamily="18" charset="0"/>
              <a:cs typeface="Times New Roman" pitchFamily="18" charset="0"/>
            </a:endParaRPr>
          </a:p>
          <a:p>
            <a:pPr indent="11113">
              <a:buNone/>
            </a:pPr>
            <a:r>
              <a:rPr lang="ru-RU" sz="1600" dirty="0" smtClean="0">
                <a:latin typeface="Times New Roman" pitchFamily="18" charset="0"/>
                <a:cs typeface="Times New Roman" pitchFamily="18" charset="0"/>
              </a:rPr>
              <a:t>Сформулируйте выводы: а) о сходстве и б) о различии в результатах опросов работников частных фирм и работников государственных предприятий в стране Т. Выскажите предположение о том, чем объясняется: а) сходство и б) различие. Запишите развёрнутый ответ.</a:t>
            </a:r>
          </a:p>
          <a:p>
            <a:pPr indent="11113">
              <a:buNone/>
            </a:pPr>
            <a:endParaRPr lang="ru-RU" sz="2400" b="1"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cstate="print"/>
          <a:srcRect l="28001" t="33203" r="26427" b="18945"/>
          <a:stretch>
            <a:fillRect/>
          </a:stretch>
        </p:blipFill>
        <p:spPr bwMode="auto">
          <a:xfrm>
            <a:off x="1285852" y="1714488"/>
            <a:ext cx="6715172" cy="3500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85728"/>
            <a:ext cx="8429684" cy="6143668"/>
          </a:xfrm>
        </p:spPr>
        <p:txBody>
          <a:bodyPr>
            <a:normAutofit/>
          </a:bodyPr>
          <a:lstStyle/>
          <a:p>
            <a:pPr indent="11113">
              <a:buNone/>
            </a:pPr>
            <a:r>
              <a:rPr lang="ru-RU" sz="2000" b="1" dirty="0" smtClean="0">
                <a:solidFill>
                  <a:srgbClr val="FF0000"/>
                </a:solidFill>
                <a:latin typeface="Times New Roman" pitchFamily="18" charset="0"/>
                <a:cs typeface="Times New Roman" pitchFamily="18" charset="0"/>
              </a:rPr>
              <a:t>Задание 12. Пример 2</a:t>
            </a:r>
          </a:p>
          <a:p>
            <a:pPr indent="11113">
              <a:buNone/>
            </a:pPr>
            <a:r>
              <a:rPr lang="ru-RU" sz="1800" dirty="0" smtClean="0">
                <a:latin typeface="Times New Roman" pitchFamily="18" charset="0"/>
                <a:cs typeface="Times New Roman" pitchFamily="18" charset="0"/>
              </a:rPr>
              <a:t>В 2009, 2014, 2019 годах респонденты отвечали на вопрос: «Какие из следующих способов вложения денег представляются вам наиболее надёжными?» Результаты этого опроса приведены в таблице (</a:t>
            </a:r>
            <a:r>
              <a:rPr lang="ru-RU" sz="1800" dirty="0" err="1" smtClean="0">
                <a:latin typeface="Times New Roman" pitchFamily="18" charset="0"/>
                <a:cs typeface="Times New Roman" pitchFamily="18" charset="0"/>
              </a:rPr>
              <a:t>в%</a:t>
            </a:r>
            <a:r>
              <a:rPr lang="ru-RU" sz="1800" dirty="0" smtClean="0">
                <a:latin typeface="Times New Roman" pitchFamily="18" charset="0"/>
                <a:cs typeface="Times New Roman" pitchFamily="18" charset="0"/>
              </a:rPr>
              <a:t>).</a:t>
            </a:r>
          </a:p>
          <a:p>
            <a:pPr indent="11113">
              <a:buNone/>
            </a:pPr>
            <a:endParaRPr lang="ru-RU" sz="2000" b="1" dirty="0" smtClean="0">
              <a:solidFill>
                <a:srgbClr val="FF0000"/>
              </a:solidFill>
              <a:latin typeface="Times New Roman" pitchFamily="18" charset="0"/>
              <a:cs typeface="Times New Roman" pitchFamily="18" charset="0"/>
            </a:endParaRPr>
          </a:p>
          <a:p>
            <a:pPr indent="11113">
              <a:buNone/>
            </a:pPr>
            <a:endParaRPr lang="ru-RU" sz="2000" b="1" dirty="0" smtClean="0">
              <a:solidFill>
                <a:srgbClr val="FF0000"/>
              </a:solidFill>
              <a:latin typeface="Times New Roman" pitchFamily="18" charset="0"/>
              <a:cs typeface="Times New Roman" pitchFamily="18" charset="0"/>
            </a:endParaRPr>
          </a:p>
          <a:p>
            <a:pPr indent="11113">
              <a:buNone/>
            </a:pPr>
            <a:endParaRPr lang="ru-RU" sz="2000" b="1" dirty="0" smtClean="0">
              <a:solidFill>
                <a:srgbClr val="FF0000"/>
              </a:solidFill>
              <a:latin typeface="Times New Roman" pitchFamily="18" charset="0"/>
              <a:cs typeface="Times New Roman" pitchFamily="18" charset="0"/>
            </a:endParaRPr>
          </a:p>
          <a:p>
            <a:pPr indent="11113">
              <a:buNone/>
            </a:pPr>
            <a:endParaRPr lang="ru-RU" sz="2000" b="1" dirty="0" smtClean="0">
              <a:solidFill>
                <a:srgbClr val="FF0000"/>
              </a:solidFill>
              <a:latin typeface="Times New Roman" pitchFamily="18" charset="0"/>
              <a:cs typeface="Times New Roman" pitchFamily="18" charset="0"/>
            </a:endParaRPr>
          </a:p>
          <a:p>
            <a:pPr indent="11113">
              <a:buNone/>
            </a:pPr>
            <a:endParaRPr lang="ru-RU" sz="2000" b="1" dirty="0" smtClean="0">
              <a:solidFill>
                <a:srgbClr val="FF0000"/>
              </a:solidFill>
              <a:latin typeface="Times New Roman" pitchFamily="18" charset="0"/>
              <a:cs typeface="Times New Roman" pitchFamily="18" charset="0"/>
            </a:endParaRPr>
          </a:p>
          <a:p>
            <a:pPr indent="11113">
              <a:buNone/>
            </a:pPr>
            <a:endParaRPr lang="ru-RU" sz="2000" b="1" dirty="0" smtClean="0">
              <a:solidFill>
                <a:srgbClr val="FF0000"/>
              </a:solidFill>
              <a:latin typeface="Times New Roman" pitchFamily="18" charset="0"/>
              <a:cs typeface="Times New Roman" pitchFamily="18" charset="0"/>
            </a:endParaRPr>
          </a:p>
          <a:p>
            <a:pPr indent="11113">
              <a:buNone/>
            </a:pPr>
            <a:endParaRPr lang="ru-RU" sz="2000" b="1" dirty="0" smtClean="0">
              <a:solidFill>
                <a:srgbClr val="FF0000"/>
              </a:solidFill>
              <a:latin typeface="Times New Roman" pitchFamily="18" charset="0"/>
              <a:cs typeface="Times New Roman" pitchFamily="18" charset="0"/>
            </a:endParaRPr>
          </a:p>
          <a:p>
            <a:pPr indent="11113">
              <a:buNone/>
            </a:pPr>
            <a:endParaRPr lang="ru-RU" sz="2000" b="1" dirty="0" smtClean="0">
              <a:solidFill>
                <a:srgbClr val="FF0000"/>
              </a:solidFill>
              <a:latin typeface="Times New Roman" pitchFamily="18" charset="0"/>
              <a:cs typeface="Times New Roman" pitchFamily="18" charset="0"/>
            </a:endParaRPr>
          </a:p>
          <a:p>
            <a:pPr indent="11113">
              <a:buNone/>
            </a:pPr>
            <a:endParaRPr lang="ru-RU" sz="2000" b="1" dirty="0" smtClean="0">
              <a:solidFill>
                <a:srgbClr val="FF0000"/>
              </a:solidFill>
              <a:latin typeface="Times New Roman" pitchFamily="18" charset="0"/>
              <a:cs typeface="Times New Roman" pitchFamily="18" charset="0"/>
            </a:endParaRPr>
          </a:p>
          <a:p>
            <a:pPr indent="11113">
              <a:buNone/>
            </a:pPr>
            <a:endParaRPr lang="ru-RU" sz="2000" b="1" dirty="0" smtClean="0">
              <a:solidFill>
                <a:srgbClr val="FF0000"/>
              </a:solidFill>
              <a:latin typeface="Times New Roman" pitchFamily="18" charset="0"/>
              <a:cs typeface="Times New Roman" pitchFamily="18" charset="0"/>
            </a:endParaRPr>
          </a:p>
          <a:p>
            <a:pPr indent="11113">
              <a:buNone/>
            </a:pPr>
            <a:r>
              <a:rPr lang="ru-RU" sz="1800" dirty="0" smtClean="0">
                <a:latin typeface="Times New Roman" pitchFamily="18" charset="0"/>
                <a:cs typeface="Times New Roman" pitchFamily="18" charset="0"/>
              </a:rPr>
              <a:t>Сформулируйте выводы: а) о сходстве и б) о различии в результатах опросов в 2009, 2014, 2019 годах. Выскажите предположение о том, чем объясняется: а) сходство и б) различие. Запишите развёрнутый ответ.</a:t>
            </a:r>
            <a:endParaRPr lang="ru-RU" sz="1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l="26903" t="51329" r="22035" b="26758"/>
          <a:stretch>
            <a:fillRect/>
          </a:stretch>
        </p:blipFill>
        <p:spPr bwMode="auto">
          <a:xfrm>
            <a:off x="571472" y="1857364"/>
            <a:ext cx="8230900" cy="2857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00108"/>
          </a:xfrm>
        </p:spPr>
        <p:txBody>
          <a:bodyPr>
            <a:normAutofit/>
          </a:bodyPr>
          <a:lstStyle/>
          <a:p>
            <a:r>
              <a:rPr lang="ru-RU" sz="2800" b="1" dirty="0" smtClean="0">
                <a:solidFill>
                  <a:srgbClr val="FF0000"/>
                </a:solidFill>
                <a:latin typeface="Times New Roman" pitchFamily="18" charset="0"/>
                <a:cs typeface="Times New Roman" pitchFamily="18" charset="0"/>
              </a:rPr>
              <a:t>Структура ответа к заданию 12</a:t>
            </a:r>
            <a:endParaRPr lang="ru-RU" sz="28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071546"/>
            <a:ext cx="8229600" cy="5054617"/>
          </a:xfrm>
        </p:spPr>
        <p:txBody>
          <a:bodyPr>
            <a:normAutofit lnSpcReduction="10000"/>
          </a:bodyPr>
          <a:lstStyle/>
          <a:p>
            <a:pPr indent="17463">
              <a:buNone/>
            </a:pPr>
            <a:r>
              <a:rPr lang="ru-RU" sz="2800" b="1" dirty="0" smtClean="0">
                <a:latin typeface="Times New Roman" pitchFamily="18" charset="0"/>
                <a:cs typeface="Times New Roman" pitchFamily="18" charset="0"/>
              </a:rPr>
              <a:t>Задание 12. </a:t>
            </a:r>
            <a:r>
              <a:rPr lang="ru-RU" sz="2800" i="1" dirty="0" smtClean="0">
                <a:latin typeface="Times New Roman" pitchFamily="18" charset="0"/>
                <a:cs typeface="Times New Roman" pitchFamily="18" charset="0"/>
              </a:rPr>
              <a:t>(В Бланке ответов № 2)</a:t>
            </a:r>
          </a:p>
          <a:p>
            <a:pPr marL="514350" lvl="0" indent="-514350">
              <a:buNone/>
            </a:pPr>
            <a:r>
              <a:rPr lang="ru-RU" sz="2800" dirty="0" smtClean="0">
                <a:latin typeface="Times New Roman" pitchFamily="18" charset="0"/>
                <a:cs typeface="Times New Roman" pitchFamily="18" charset="0"/>
              </a:rPr>
              <a:t>1) Вывод о сходстве</a:t>
            </a:r>
          </a:p>
          <a:p>
            <a:pPr marL="514350" lvl="0" indent="-514350">
              <a:buNone/>
            </a:pPr>
            <a:r>
              <a:rPr lang="ru-RU" sz="2800" dirty="0" smtClean="0">
                <a:latin typeface="Times New Roman" pitchFamily="18" charset="0"/>
                <a:cs typeface="Times New Roman" pitchFamily="18" charset="0"/>
              </a:rPr>
              <a:t>2) Вывод о различии</a:t>
            </a:r>
          </a:p>
          <a:p>
            <a:pPr marL="514350" lvl="0" indent="-514350">
              <a:buNone/>
            </a:pPr>
            <a:r>
              <a:rPr lang="ru-RU" sz="2800" dirty="0" smtClean="0">
                <a:latin typeface="Times New Roman" pitchFamily="18" charset="0"/>
                <a:cs typeface="Times New Roman" pitchFamily="18" charset="0"/>
              </a:rPr>
              <a:t>3) Предположение о сходстве</a:t>
            </a:r>
          </a:p>
          <a:p>
            <a:pPr marL="514350" lvl="0" indent="-514350">
              <a:buNone/>
            </a:pPr>
            <a:r>
              <a:rPr lang="ru-RU" sz="2800" dirty="0" smtClean="0">
                <a:latin typeface="Times New Roman" pitchFamily="18" charset="0"/>
                <a:cs typeface="Times New Roman" pitchFamily="18" charset="0"/>
              </a:rPr>
              <a:t>4) Предположение о различии</a:t>
            </a:r>
          </a:p>
          <a:p>
            <a:pPr indent="17463" algn="ctr">
              <a:buNone/>
            </a:pPr>
            <a:r>
              <a:rPr lang="ru-RU" b="1" u="sng" dirty="0" smtClean="0">
                <a:latin typeface="Times New Roman" pitchFamily="18" charset="0"/>
                <a:cs typeface="Times New Roman" pitchFamily="18" charset="0"/>
              </a:rPr>
              <a:t>ИЛИ</a:t>
            </a:r>
          </a:p>
          <a:p>
            <a:pPr marL="0" indent="17463">
              <a:buAutoNum type="arabicParenR"/>
            </a:pPr>
            <a:r>
              <a:rPr lang="ru-RU" sz="2800" dirty="0" smtClean="0">
                <a:latin typeface="Times New Roman" pitchFamily="18" charset="0"/>
                <a:cs typeface="Times New Roman" pitchFamily="18" charset="0"/>
              </a:rPr>
              <a:t> Вывод о сходстве</a:t>
            </a:r>
          </a:p>
          <a:p>
            <a:pPr marL="0" indent="17463">
              <a:buNone/>
            </a:pPr>
            <a:r>
              <a:rPr lang="ru-RU" sz="2800" dirty="0" smtClean="0">
                <a:latin typeface="Times New Roman" pitchFamily="18" charset="0"/>
                <a:cs typeface="Times New Roman" pitchFamily="18" charset="0"/>
              </a:rPr>
              <a:t>2) Предположение о сходстве</a:t>
            </a:r>
          </a:p>
          <a:p>
            <a:pPr marL="0" indent="17463">
              <a:buNone/>
            </a:pPr>
            <a:r>
              <a:rPr lang="ru-RU" sz="2800" dirty="0" smtClean="0">
                <a:latin typeface="Times New Roman" pitchFamily="18" charset="0"/>
                <a:cs typeface="Times New Roman" pitchFamily="18" charset="0"/>
              </a:rPr>
              <a:t>3) Вывод о различии</a:t>
            </a:r>
          </a:p>
          <a:p>
            <a:pPr marL="0" indent="17463">
              <a:buNone/>
            </a:pPr>
            <a:r>
              <a:rPr lang="ru-RU" sz="2800" dirty="0" smtClean="0">
                <a:latin typeface="Times New Roman" pitchFamily="18" charset="0"/>
                <a:cs typeface="Times New Roman" pitchFamily="18" charset="0"/>
              </a:rPr>
              <a:t>4) Предположение о различии</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14356"/>
          </a:xfrm>
        </p:spPr>
        <p:txBody>
          <a:bodyPr>
            <a:normAutofit/>
          </a:bodyPr>
          <a:lstStyle/>
          <a:p>
            <a:pPr fontAlgn="t"/>
            <a:r>
              <a:rPr lang="ru-RU" sz="2400" b="1" dirty="0" smtClean="0">
                <a:solidFill>
                  <a:srgbClr val="FF0000"/>
                </a:solidFill>
                <a:latin typeface="Times New Roman" pitchFamily="18" charset="0"/>
                <a:cs typeface="Times New Roman" pitchFamily="18" charset="0"/>
              </a:rPr>
              <a:t>Памятка «Как решать № 12»</a:t>
            </a:r>
            <a:endParaRPr lang="ru-RU" sz="24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642918"/>
            <a:ext cx="8643998" cy="5857916"/>
          </a:xfrm>
        </p:spPr>
        <p:txBody>
          <a:bodyPr>
            <a:noAutofit/>
          </a:bodyPr>
          <a:lstStyle/>
          <a:p>
            <a:pPr fontAlgn="t">
              <a:spcBef>
                <a:spcPts val="0"/>
              </a:spcBef>
              <a:buNone/>
            </a:pPr>
            <a:r>
              <a:rPr lang="ru-RU" sz="1600" b="1" dirty="0" smtClean="0">
                <a:latin typeface="Times New Roman" pitchFamily="18" charset="0"/>
                <a:cs typeface="Times New Roman" pitchFamily="18" charset="0"/>
              </a:rPr>
              <a:t>Тренируй необходимые навыки:</a:t>
            </a:r>
            <a:endParaRPr lang="ru-RU" sz="1600" dirty="0" smtClean="0">
              <a:latin typeface="Times New Roman" pitchFamily="18" charset="0"/>
              <a:cs typeface="Times New Roman" pitchFamily="18" charset="0"/>
            </a:endParaRPr>
          </a:p>
          <a:p>
            <a:pPr fontAlgn="t">
              <a:spcBef>
                <a:spcPts val="0"/>
              </a:spcBef>
              <a:buNone/>
            </a:pPr>
            <a:r>
              <a:rPr lang="ru-RU" sz="1600" dirty="0" smtClean="0">
                <a:latin typeface="Times New Roman" pitchFamily="18" charset="0"/>
                <a:cs typeface="Times New Roman" pitchFamily="18" charset="0"/>
              </a:rPr>
              <a:t>- наблюдательность;</a:t>
            </a:r>
          </a:p>
          <a:p>
            <a:pPr fontAlgn="t">
              <a:spcBef>
                <a:spcPts val="0"/>
              </a:spcBef>
              <a:buNone/>
            </a:pPr>
            <a:r>
              <a:rPr lang="ru-RU" sz="1600" dirty="0" smtClean="0">
                <a:latin typeface="Times New Roman" pitchFamily="18" charset="0"/>
                <a:cs typeface="Times New Roman" pitchFamily="18" charset="0"/>
              </a:rPr>
              <a:t>- хорошее знание курса обществознания</a:t>
            </a:r>
          </a:p>
          <a:p>
            <a:pPr fontAlgn="t">
              <a:spcBef>
                <a:spcPts val="0"/>
              </a:spcBef>
              <a:buNone/>
            </a:pPr>
            <a:r>
              <a:rPr lang="ru-RU" sz="1600" dirty="0" smtClean="0">
                <a:latin typeface="Times New Roman" pitchFamily="18" charset="0"/>
                <a:cs typeface="Times New Roman" pitchFamily="18" charset="0"/>
              </a:rPr>
              <a:t> </a:t>
            </a:r>
          </a:p>
          <a:p>
            <a:pPr fontAlgn="t">
              <a:spcBef>
                <a:spcPts val="0"/>
              </a:spcBef>
              <a:buNone/>
            </a:pPr>
            <a:r>
              <a:rPr lang="ru-RU" sz="1600" b="1" dirty="0" smtClean="0">
                <a:latin typeface="Times New Roman" pitchFamily="18" charset="0"/>
                <a:cs typeface="Times New Roman" pitchFamily="18" charset="0"/>
              </a:rPr>
              <a:t>Как решать задание 12?</a:t>
            </a:r>
            <a:endParaRPr lang="ru-RU" sz="1600" dirty="0" smtClean="0">
              <a:latin typeface="Times New Roman" pitchFamily="18" charset="0"/>
              <a:cs typeface="Times New Roman" pitchFamily="18" charset="0"/>
            </a:endParaRPr>
          </a:p>
          <a:p>
            <a:pPr fontAlgn="t">
              <a:spcBef>
                <a:spcPts val="0"/>
              </a:spcBef>
              <a:buNone/>
            </a:pPr>
            <a:r>
              <a:rPr lang="ru-RU" sz="1600" dirty="0" smtClean="0">
                <a:latin typeface="Times New Roman" pitchFamily="18" charset="0"/>
                <a:cs typeface="Times New Roman" pitchFamily="18" charset="0"/>
              </a:rPr>
              <a:t>Помни, раз 4 балла – это максимум, то и в правильном ответе должно быть 4 предложения.</a:t>
            </a:r>
          </a:p>
          <a:p>
            <a:pPr marL="0" indent="0" fontAlgn="t">
              <a:spcBef>
                <a:spcPts val="0"/>
              </a:spcBef>
              <a:buNone/>
            </a:pPr>
            <a:r>
              <a:rPr lang="ru-RU" sz="1600" dirty="0" smtClean="0">
                <a:latin typeface="Times New Roman" pitchFamily="18" charset="0"/>
                <a:cs typeface="Times New Roman" pitchFamily="18" charset="0"/>
              </a:rPr>
              <a:t>Заполняй Бланк ответов № 2 аккуратно! Так ты показываешь проверяющему эксперту свою серьёзность и уважение к его работе.</a:t>
            </a:r>
          </a:p>
          <a:p>
            <a:pPr marL="0" indent="0" fontAlgn="t">
              <a:spcBef>
                <a:spcPts val="0"/>
              </a:spcBef>
            </a:pPr>
            <a:endParaRPr lang="ru-RU" sz="1600" dirty="0" smtClean="0">
              <a:latin typeface="Times New Roman" pitchFamily="18" charset="0"/>
              <a:cs typeface="Times New Roman" pitchFamily="18" charset="0"/>
            </a:endParaRPr>
          </a:p>
          <a:p>
            <a:pPr fontAlgn="t">
              <a:spcBef>
                <a:spcPts val="0"/>
              </a:spcBef>
              <a:buNone/>
            </a:pPr>
            <a:r>
              <a:rPr lang="ru-RU" sz="1600" b="1" dirty="0" smtClean="0">
                <a:latin typeface="Times New Roman" pitchFamily="18" charset="0"/>
                <a:cs typeface="Times New Roman" pitchFamily="18" charset="0"/>
              </a:rPr>
              <a:t>Советы (</a:t>
            </a:r>
            <a:r>
              <a:rPr lang="ru-RU" sz="1600" b="1" dirty="0" err="1" smtClean="0">
                <a:latin typeface="Times New Roman" pitchFamily="18" charset="0"/>
                <a:cs typeface="Times New Roman" pitchFamily="18" charset="0"/>
              </a:rPr>
              <a:t>Лайфхаки</a:t>
            </a:r>
            <a:r>
              <a:rPr lang="ru-RU" sz="1600" b="1" dirty="0" smtClean="0">
                <a:latin typeface="Times New Roman" pitchFamily="18" charset="0"/>
                <a:cs typeface="Times New Roman" pitchFamily="18" charset="0"/>
              </a:rPr>
              <a:t>)</a:t>
            </a:r>
            <a:endParaRPr lang="ru-RU" sz="1600" dirty="0" smtClean="0">
              <a:latin typeface="Times New Roman" pitchFamily="18" charset="0"/>
              <a:cs typeface="Times New Roman" pitchFamily="18" charset="0"/>
            </a:endParaRPr>
          </a:p>
          <a:p>
            <a:pPr lvl="0" fontAlgn="t">
              <a:spcBef>
                <a:spcPts val="0"/>
              </a:spcBef>
            </a:pPr>
            <a:r>
              <a:rPr lang="ru-RU" sz="1600" dirty="0" smtClean="0">
                <a:latin typeface="Times New Roman" pitchFamily="18" charset="0"/>
                <a:cs typeface="Times New Roman" pitchFamily="18" charset="0"/>
              </a:rPr>
              <a:t>подписывай столбцы. Так будет удобней анализировать график в целом. В </a:t>
            </a:r>
            <a:r>
              <a:rPr lang="ru-RU" sz="1600" dirty="0" err="1" smtClean="0">
                <a:latin typeface="Times New Roman" pitchFamily="18" charset="0"/>
                <a:cs typeface="Times New Roman" pitchFamily="18" charset="0"/>
              </a:rPr>
              <a:t>КИМе</a:t>
            </a:r>
            <a:r>
              <a:rPr lang="ru-RU" sz="1600" dirty="0" smtClean="0">
                <a:latin typeface="Times New Roman" pitchFamily="18" charset="0"/>
                <a:cs typeface="Times New Roman" pitchFamily="18" charset="0"/>
              </a:rPr>
              <a:t> писать можно и нужно.</a:t>
            </a:r>
          </a:p>
          <a:p>
            <a:pPr lvl="0" fontAlgn="t">
              <a:spcBef>
                <a:spcPts val="0"/>
              </a:spcBef>
            </a:pPr>
            <a:r>
              <a:rPr lang="ru-RU" sz="1600" dirty="0" smtClean="0">
                <a:solidFill>
                  <a:srgbClr val="FF0000"/>
                </a:solidFill>
                <a:latin typeface="Times New Roman" pitchFamily="18" charset="0"/>
                <a:cs typeface="Times New Roman" pitchFamily="18" charset="0"/>
              </a:rPr>
              <a:t>почти всегда есть </a:t>
            </a:r>
            <a:r>
              <a:rPr lang="ru-RU" sz="1600" dirty="0" smtClean="0">
                <a:latin typeface="Times New Roman" pitchFamily="18" charset="0"/>
                <a:cs typeface="Times New Roman" pitchFamily="18" charset="0"/>
              </a:rPr>
              <a:t>2 одинаковых столбца. Найди их и получи гарантированный 1 балл из 4х.</a:t>
            </a:r>
          </a:p>
          <a:p>
            <a:pPr lvl="0" fontAlgn="t">
              <a:spcBef>
                <a:spcPts val="0"/>
              </a:spcBef>
            </a:pPr>
            <a:r>
              <a:rPr lang="ru-RU" sz="1600" dirty="0" smtClean="0">
                <a:latin typeface="Times New Roman" pitchFamily="18" charset="0"/>
                <a:cs typeface="Times New Roman" pitchFamily="18" charset="0"/>
              </a:rPr>
              <a:t>используй стереотипное мышление. </a:t>
            </a:r>
          </a:p>
          <a:p>
            <a:pPr lvl="0" fontAlgn="t">
              <a:spcBef>
                <a:spcPts val="0"/>
              </a:spcBef>
            </a:pPr>
            <a:r>
              <a:rPr lang="ru-RU" sz="1600" dirty="0" smtClean="0">
                <a:latin typeface="Times New Roman" pitchFamily="18" charset="0"/>
                <a:cs typeface="Times New Roman" pitchFamily="18" charset="0"/>
              </a:rPr>
              <a:t>используй слова – маркеры при выполнении сравнений.</a:t>
            </a:r>
            <a:br>
              <a:rPr lang="ru-RU" sz="1600" dirty="0" smtClean="0">
                <a:latin typeface="Times New Roman" pitchFamily="18" charset="0"/>
                <a:cs typeface="Times New Roman" pitchFamily="18" charset="0"/>
              </a:rPr>
            </a:br>
            <a:endParaRPr lang="ru-RU" sz="1600" dirty="0" smtClean="0">
              <a:latin typeface="Times New Roman" pitchFamily="18" charset="0"/>
              <a:cs typeface="Times New Roman" pitchFamily="18" charset="0"/>
            </a:endParaRPr>
          </a:p>
          <a:p>
            <a:pPr fontAlgn="t">
              <a:spcBef>
                <a:spcPts val="0"/>
              </a:spcBef>
              <a:buNone/>
            </a:pPr>
            <a:r>
              <a:rPr lang="ru-RU" sz="1600" b="1" dirty="0" smtClean="0">
                <a:latin typeface="Times New Roman" pitchFamily="18" charset="0"/>
                <a:cs typeface="Times New Roman" pitchFamily="18" charset="0"/>
              </a:rPr>
              <a:t>Слова – маркеры:</a:t>
            </a:r>
            <a:endParaRPr lang="ru-RU" sz="1600" dirty="0" smtClean="0">
              <a:latin typeface="Times New Roman" pitchFamily="18" charset="0"/>
              <a:cs typeface="Times New Roman" pitchFamily="18" charset="0"/>
            </a:endParaRPr>
          </a:p>
          <a:p>
            <a:pPr lvl="0" fontAlgn="t">
              <a:spcBef>
                <a:spcPts val="0"/>
              </a:spcBef>
            </a:pPr>
            <a:r>
              <a:rPr lang="ru-RU" sz="1600" dirty="0" smtClean="0">
                <a:latin typeface="Times New Roman" pitchFamily="18" charset="0"/>
                <a:cs typeface="Times New Roman" pitchFamily="18" charset="0"/>
              </a:rPr>
              <a:t>в большей мере</a:t>
            </a:r>
          </a:p>
          <a:p>
            <a:pPr lvl="0" fontAlgn="t">
              <a:spcBef>
                <a:spcPts val="0"/>
              </a:spcBef>
            </a:pPr>
            <a:r>
              <a:rPr lang="ru-RU" sz="1600" dirty="0" smtClean="0">
                <a:latin typeface="Times New Roman" pitchFamily="18" charset="0"/>
                <a:cs typeface="Times New Roman" pitchFamily="18" charset="0"/>
              </a:rPr>
              <a:t>в меньшей мере</a:t>
            </a:r>
          </a:p>
          <a:p>
            <a:pPr lvl="0" fontAlgn="t">
              <a:spcBef>
                <a:spcPts val="0"/>
              </a:spcBef>
            </a:pPr>
            <a:r>
              <a:rPr lang="ru-RU" sz="1600" dirty="0" smtClean="0">
                <a:latin typeface="Times New Roman" pitchFamily="18" charset="0"/>
                <a:cs typeface="Times New Roman" pitchFamily="18" charset="0"/>
              </a:rPr>
              <a:t>в равной мере</a:t>
            </a:r>
          </a:p>
          <a:p>
            <a:pPr lvl="0" fontAlgn="t">
              <a:spcBef>
                <a:spcPts val="0"/>
              </a:spcBef>
            </a:pPr>
            <a:r>
              <a:rPr lang="ru-RU" sz="1600" dirty="0" smtClean="0">
                <a:latin typeface="Times New Roman" pitchFamily="18" charset="0"/>
                <a:cs typeface="Times New Roman" pitchFamily="18" charset="0"/>
              </a:rPr>
              <a:t>наиболее популярный вариант ответа у обеих групп опрошенных…</a:t>
            </a:r>
          </a:p>
          <a:p>
            <a:pPr fontAlgn="t">
              <a:spcBef>
                <a:spcPts val="0"/>
              </a:spcBef>
              <a:buNone/>
            </a:pPr>
            <a:endParaRPr lang="ru-RU" sz="1600" dirty="0" smtClean="0">
              <a:latin typeface="Times New Roman" pitchFamily="18" charset="0"/>
              <a:cs typeface="Times New Roman" pitchFamily="18" charset="0"/>
            </a:endParaRPr>
          </a:p>
          <a:p>
            <a:pPr fontAlgn="t">
              <a:spcBef>
                <a:spcPts val="0"/>
              </a:spcBef>
              <a:buNone/>
            </a:pPr>
            <a:r>
              <a:rPr lang="ru-RU" sz="1600" dirty="0" smtClean="0">
                <a:latin typeface="Times New Roman" pitchFamily="18" charset="0"/>
                <a:cs typeface="Times New Roman" pitchFamily="18" charset="0"/>
              </a:rPr>
              <a:t>Синоним слова «опрошенный» - респондент.</a:t>
            </a:r>
          </a:p>
          <a:p>
            <a:pPr indent="17463">
              <a:spcBef>
                <a:spcPts val="0"/>
              </a:spcBef>
              <a:buNone/>
            </a:pP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57232"/>
          </a:xfrm>
        </p:spPr>
        <p:txBody>
          <a:bodyPr>
            <a:normAutofit/>
          </a:bodyPr>
          <a:lstStyle/>
          <a:p>
            <a:r>
              <a:rPr lang="ru-RU" sz="3200" b="1" dirty="0" smtClean="0">
                <a:solidFill>
                  <a:srgbClr val="FF0000"/>
                </a:solidFill>
                <a:latin typeface="Times New Roman" pitchFamily="18" charset="0"/>
                <a:cs typeface="Times New Roman" pitchFamily="18" charset="0"/>
              </a:rPr>
              <a:t>Задание 15</a:t>
            </a:r>
            <a:endParaRPr lang="ru-RU" sz="32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857232"/>
            <a:ext cx="8715436" cy="5500726"/>
          </a:xfrm>
        </p:spPr>
        <p:txBody>
          <a:bodyPr>
            <a:normAutofit/>
          </a:bodyPr>
          <a:lstStyle/>
          <a:p>
            <a:pPr indent="11113">
              <a:buNone/>
            </a:pPr>
            <a:r>
              <a:rPr lang="ru-RU" sz="2400" b="1" dirty="0" smtClean="0">
                <a:latin typeface="Times New Roman" pitchFamily="18" charset="0"/>
                <a:cs typeface="Times New Roman" pitchFamily="18" charset="0"/>
              </a:rPr>
              <a:t>Базовый уровень, 2 балла</a:t>
            </a:r>
          </a:p>
          <a:p>
            <a:pPr indent="11113">
              <a:buNone/>
            </a:pPr>
            <a:r>
              <a:rPr lang="ru-RU" sz="2400" dirty="0" smtClean="0">
                <a:latin typeface="Times New Roman" pitchFamily="18" charset="0"/>
                <a:cs typeface="Times New Roman" pitchFamily="18" charset="0"/>
              </a:rPr>
              <a:t>Объяснять взаимосвязи изученных социальных объектов (включая взаимодействия общества и природы, человека и общества, сфер общественной жизни, гражданина и государства) </a:t>
            </a:r>
          </a:p>
          <a:p>
            <a:pPr indent="11113">
              <a:buNone/>
            </a:pPr>
            <a:r>
              <a:rPr lang="ru-RU" sz="1800" dirty="0" smtClean="0">
                <a:latin typeface="Times New Roman" pitchFamily="18" charset="0"/>
                <a:cs typeface="Times New Roman" pitchFamily="18" charset="0"/>
              </a:rPr>
              <a:t>Установите соответствие между уровнями экономического анализа и показателями экономического развития: к каждой позиции, данной в первом столбце, подберите позицию из второго столбца.</a:t>
            </a:r>
          </a:p>
          <a:p>
            <a:pPr indent="11113">
              <a:buNone/>
            </a:pPr>
            <a:endParaRPr lang="ru-RU" sz="2400" dirty="0" smtClean="0">
              <a:latin typeface="Times New Roman" pitchFamily="18" charset="0"/>
              <a:cs typeface="Times New Roman" pitchFamily="18" charset="0"/>
            </a:endParaRPr>
          </a:p>
          <a:p>
            <a:pPr indent="11113">
              <a:buNone/>
            </a:pP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500034" y="3786190"/>
          <a:ext cx="7786742" cy="1737360"/>
        </p:xfrm>
        <a:graphic>
          <a:graphicData uri="http://schemas.openxmlformats.org/drawingml/2006/table">
            <a:tbl>
              <a:tblPr firstRow="1" bandRow="1">
                <a:tableStyleId>{5C22544A-7EE6-4342-B048-85BDC9FD1C3A}</a:tableStyleId>
              </a:tblPr>
              <a:tblGrid>
                <a:gridCol w="3893371"/>
                <a:gridCol w="3893371"/>
              </a:tblGrid>
              <a:tr h="370840">
                <a:tc>
                  <a:txBody>
                    <a:bodyPr/>
                    <a:lstStyle/>
                    <a:p>
                      <a:pPr algn="ctr"/>
                      <a:r>
                        <a:rPr lang="ru-RU" sz="1800" b="1" kern="1200" dirty="0" smtClean="0">
                          <a:solidFill>
                            <a:schemeClr val="tx1"/>
                          </a:solidFill>
                          <a:latin typeface="Times New Roman" pitchFamily="18" charset="0"/>
                          <a:ea typeface="+mn-ea"/>
                          <a:cs typeface="Times New Roman" pitchFamily="18" charset="0"/>
                        </a:rPr>
                        <a:t>ПОКАЗАТЕЛИ  РАЗВИТИЯ</a:t>
                      </a:r>
                    </a:p>
                    <a:p>
                      <a:r>
                        <a:rPr lang="ru-RU" sz="1800" b="1" kern="1200" dirty="0" smtClean="0">
                          <a:solidFill>
                            <a:schemeClr val="tx1"/>
                          </a:solidFill>
                          <a:latin typeface="Times New Roman" pitchFamily="18" charset="0"/>
                          <a:ea typeface="+mn-ea"/>
                          <a:cs typeface="Times New Roman" pitchFamily="18" charset="0"/>
                        </a:rPr>
                        <a:t>А) национальный доход</a:t>
                      </a:r>
                    </a:p>
                    <a:p>
                      <a:r>
                        <a:rPr lang="ru-RU" sz="1800" b="1" kern="1200" dirty="0" smtClean="0">
                          <a:solidFill>
                            <a:schemeClr val="tx1"/>
                          </a:solidFill>
                          <a:latin typeface="Times New Roman" pitchFamily="18" charset="0"/>
                          <a:ea typeface="+mn-ea"/>
                          <a:cs typeface="Times New Roman" pitchFamily="18" charset="0"/>
                        </a:rPr>
                        <a:t>Б) издержки производства</a:t>
                      </a:r>
                    </a:p>
                    <a:p>
                      <a:r>
                        <a:rPr lang="ru-RU" sz="1800" b="1" kern="1200" dirty="0" smtClean="0">
                          <a:solidFill>
                            <a:schemeClr val="tx1"/>
                          </a:solidFill>
                          <a:latin typeface="Times New Roman" pitchFamily="18" charset="0"/>
                          <a:ea typeface="+mn-ea"/>
                          <a:cs typeface="Times New Roman" pitchFamily="18" charset="0"/>
                        </a:rPr>
                        <a:t>В) валовой внутренний продукт</a:t>
                      </a:r>
                    </a:p>
                    <a:p>
                      <a:r>
                        <a:rPr lang="ru-RU" sz="1800" b="1" kern="1200" dirty="0" smtClean="0">
                          <a:solidFill>
                            <a:schemeClr val="tx1"/>
                          </a:solidFill>
                          <a:latin typeface="Times New Roman" pitchFamily="18" charset="0"/>
                          <a:ea typeface="+mn-ea"/>
                          <a:cs typeface="Times New Roman" pitchFamily="18" charset="0"/>
                        </a:rPr>
                        <a:t>Г)уровень безработицы</a:t>
                      </a:r>
                    </a:p>
                    <a:p>
                      <a:r>
                        <a:rPr lang="ru-RU" sz="1800" b="1" kern="1200" dirty="0" smtClean="0">
                          <a:solidFill>
                            <a:schemeClr val="tx1"/>
                          </a:solidFill>
                          <a:latin typeface="Times New Roman" pitchFamily="18" charset="0"/>
                          <a:ea typeface="+mn-ea"/>
                          <a:cs typeface="Times New Roman" pitchFamily="18" charset="0"/>
                        </a:rPr>
                        <a:t>Д) чистая прибыль</a:t>
                      </a:r>
                      <a:endParaRPr lang="ru-RU" dirty="0">
                        <a:solidFill>
                          <a:schemeClr val="tx1"/>
                        </a:solidFill>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1800" b="1" kern="1200" dirty="0" smtClean="0">
                          <a:solidFill>
                            <a:schemeClr val="tx1"/>
                          </a:solidFill>
                          <a:latin typeface="Times New Roman" pitchFamily="18" charset="0"/>
                          <a:ea typeface="+mn-ea"/>
                          <a:cs typeface="Times New Roman" pitchFamily="18" charset="0"/>
                        </a:rPr>
                        <a:t>УРОВНИ АНАЛИЗА</a:t>
                      </a:r>
                    </a:p>
                    <a:p>
                      <a:r>
                        <a:rPr lang="ru-RU" sz="1800" b="1" kern="1200" dirty="0" smtClean="0">
                          <a:solidFill>
                            <a:schemeClr val="tx1"/>
                          </a:solidFill>
                          <a:latin typeface="Times New Roman" pitchFamily="18" charset="0"/>
                          <a:ea typeface="+mn-ea"/>
                          <a:cs typeface="Times New Roman" pitchFamily="18" charset="0"/>
                        </a:rPr>
                        <a:t>1)микроэкономика</a:t>
                      </a:r>
                    </a:p>
                    <a:p>
                      <a:r>
                        <a:rPr lang="ru-RU" sz="1800" b="1" kern="1200" dirty="0" smtClean="0">
                          <a:solidFill>
                            <a:schemeClr val="tx1"/>
                          </a:solidFill>
                          <a:latin typeface="Times New Roman" pitchFamily="18" charset="0"/>
                          <a:ea typeface="+mn-ea"/>
                          <a:cs typeface="Times New Roman" pitchFamily="18" charset="0"/>
                        </a:rPr>
                        <a:t>2)макроэкономика</a:t>
                      </a:r>
                      <a:endParaRPr lang="ru-RU"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solidFill>
                  <a:srgbClr val="FF0000"/>
                </a:solidFill>
                <a:latin typeface="Times New Roman" pitchFamily="18" charset="0"/>
                <a:cs typeface="Times New Roman" pitchFamily="18" charset="0"/>
              </a:rPr>
              <a:t>Методическую помощь учителям и обучающимся при подготовке к ОГЭ и ЕГЭ могут оказать материалы с сайта ФИПИ (</a:t>
            </a:r>
            <a:r>
              <a:rPr lang="ru-RU" sz="2800" dirty="0" err="1" smtClean="0">
                <a:solidFill>
                  <a:srgbClr val="FF0000"/>
                </a:solidFill>
                <a:latin typeface="Times New Roman" pitchFamily="18" charset="0"/>
                <a:cs typeface="Times New Roman" pitchFamily="18" charset="0"/>
              </a:rPr>
              <a:t>www.fipi.ru</a:t>
            </a:r>
            <a:r>
              <a:rPr lang="ru-RU" sz="2800" dirty="0" smtClean="0">
                <a:solidFill>
                  <a:srgbClr val="FF0000"/>
                </a:solidFill>
                <a:latin typeface="Times New Roman" pitchFamily="18" charset="0"/>
                <a:cs typeface="Times New Roman" pitchFamily="18" charset="0"/>
              </a:rPr>
              <a:t>):</a:t>
            </a:r>
            <a:endParaRPr lang="ru-RU" sz="28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62500" lnSpcReduction="20000"/>
          </a:bodyPr>
          <a:lstStyle/>
          <a:p>
            <a:r>
              <a:rPr lang="ru-RU" dirty="0" smtClean="0">
                <a:latin typeface="Times New Roman" pitchFamily="18" charset="0"/>
                <a:cs typeface="Times New Roman" pitchFamily="18" charset="0"/>
              </a:rPr>
              <a:t>документы, определяющие структуру и содержание КИМ 2023 г.; </a:t>
            </a:r>
          </a:p>
          <a:p>
            <a:r>
              <a:rPr lang="ru-RU" dirty="0" smtClean="0">
                <a:latin typeface="Times New Roman" pitchFamily="18" charset="0"/>
                <a:cs typeface="Times New Roman" pitchFamily="18" charset="0"/>
              </a:rPr>
              <a:t>открытый банк заданий </a:t>
            </a:r>
          </a:p>
          <a:p>
            <a:r>
              <a:rPr lang="ru-RU" dirty="0" smtClean="0">
                <a:latin typeface="Times New Roman" pitchFamily="18" charset="0"/>
                <a:cs typeface="Times New Roman" pitchFamily="18" charset="0"/>
              </a:rPr>
              <a:t>Навигатор самостоятельной подготовки к ОГЭ и ЕГЭ (</a:t>
            </a:r>
            <a:r>
              <a:rPr lang="ru-RU" dirty="0" err="1" smtClean="0">
                <a:latin typeface="Times New Roman" pitchFamily="18" charset="0"/>
                <a:cs typeface="Times New Roman" pitchFamily="18" charset="0"/>
              </a:rPr>
              <a:t>fipi.ru</a:t>
            </a:r>
            <a:r>
              <a:rPr lang="ru-RU"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Учебно-методические материалы для председателей и членов региональных предметных комиссий по проверке выполнения заданий с развернутым ответом экзаменационных работ ОГЭ, ЕГЭ;</a:t>
            </a:r>
          </a:p>
          <a:p>
            <a:r>
              <a:rPr lang="ru-RU" dirty="0" smtClean="0">
                <a:latin typeface="Times New Roman" pitchFamily="18" charset="0"/>
                <a:cs typeface="Times New Roman" pitchFamily="18" charset="0"/>
              </a:rPr>
              <a:t> Методические рекомендации на основе анализа типичных ошибок участников ЕГЭ прошлых лет (2015, 2016, 2017, 2018, 2019, 2020, 2021, 2022, 2023 гг.); </a:t>
            </a:r>
          </a:p>
          <a:p>
            <a:r>
              <a:rPr lang="ru-RU" dirty="0" smtClean="0">
                <a:latin typeface="Times New Roman" pitchFamily="18" charset="0"/>
                <a:cs typeface="Times New Roman" pitchFamily="18" charset="0"/>
              </a:rPr>
              <a:t> Методические рекомендации для учителей по преподаванию учебных предметов в образовательных организациях с высокой долей обучающихся с рисками учебной </a:t>
            </a:r>
            <a:r>
              <a:rPr lang="ru-RU" dirty="0" err="1" smtClean="0">
                <a:latin typeface="Times New Roman" pitchFamily="18" charset="0"/>
                <a:cs typeface="Times New Roman" pitchFamily="18" charset="0"/>
              </a:rPr>
              <a:t>неуспешности</a:t>
            </a:r>
            <a:r>
              <a:rPr lang="ru-RU" dirty="0" smtClean="0">
                <a:latin typeface="Times New Roman" pitchFamily="18" charset="0"/>
                <a:cs typeface="Times New Roman" pitchFamily="18" charset="0"/>
              </a:rPr>
              <a:t>. Обществознание; </a:t>
            </a:r>
          </a:p>
          <a:p>
            <a:r>
              <a:rPr lang="ru-RU" dirty="0" smtClean="0">
                <a:latin typeface="Times New Roman" pitchFamily="18" charset="0"/>
                <a:cs typeface="Times New Roman" pitchFamily="18" charset="0"/>
              </a:rPr>
              <a:t>журнал «Педагогические измерения»;  </a:t>
            </a:r>
          </a:p>
          <a:p>
            <a:r>
              <a:rPr lang="ru-RU" dirty="0" err="1" smtClean="0">
                <a:latin typeface="Times New Roman" pitchFamily="18" charset="0"/>
                <a:cs typeface="Times New Roman" pitchFamily="18" charset="0"/>
              </a:rPr>
              <a:t>видеоконсультации</a:t>
            </a:r>
            <a:r>
              <a:rPr lang="ru-RU" dirty="0" smtClean="0">
                <a:latin typeface="Times New Roman" pitchFamily="18" charset="0"/>
                <a:cs typeface="Times New Roman" pitchFamily="18" charset="0"/>
              </a:rPr>
              <a:t> для участников ЕГЭ (https://fipi.ru/ege/videokonsultatsiirazrabotchikov-kim-yege). </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928694"/>
          </a:xfrm>
        </p:spPr>
        <p:txBody>
          <a:bodyPr>
            <a:normAutofit/>
          </a:bodyPr>
          <a:lstStyle/>
          <a:p>
            <a:r>
              <a:rPr lang="ru-RU" sz="3200" b="1" dirty="0" smtClean="0">
                <a:solidFill>
                  <a:srgbClr val="FF0000"/>
                </a:solidFill>
                <a:latin typeface="Times New Roman" pitchFamily="18" charset="0"/>
                <a:cs typeface="Times New Roman" pitchFamily="18" charset="0"/>
              </a:rPr>
              <a:t>Задание 19</a:t>
            </a:r>
            <a:endParaRPr lang="ru-RU" sz="32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1214422"/>
            <a:ext cx="8786874" cy="5429288"/>
          </a:xfrm>
        </p:spPr>
        <p:txBody>
          <a:bodyPr>
            <a:normAutofit fontScale="25000" lnSpcReduction="20000"/>
          </a:bodyPr>
          <a:lstStyle/>
          <a:p>
            <a:pPr indent="11113">
              <a:buNone/>
            </a:pPr>
            <a:r>
              <a:rPr lang="ru-RU" sz="9600" b="1" dirty="0" smtClean="0">
                <a:latin typeface="Times New Roman" pitchFamily="18" charset="0"/>
                <a:cs typeface="Times New Roman" pitchFamily="18" charset="0"/>
              </a:rPr>
              <a:t>Базовый уровень, 1 балл.</a:t>
            </a:r>
          </a:p>
          <a:p>
            <a:pPr indent="11113">
              <a:buNone/>
            </a:pPr>
            <a:r>
              <a:rPr lang="ru-RU" sz="9600" dirty="0" smtClean="0">
                <a:latin typeface="Times New Roman" pitchFamily="18" charset="0"/>
                <a:cs typeface="Times New Roman" pitchFamily="18" charset="0"/>
              </a:rPr>
              <a:t>Задание 19 – умение сравнивать социальные объекты, явления, процессы, их элементы и основные функции, выявлять их общие черты и различия.</a:t>
            </a:r>
          </a:p>
          <a:p>
            <a:pPr indent="11113">
              <a:buNone/>
            </a:pPr>
            <a:endParaRPr lang="ru-RU" sz="9600" dirty="0" smtClean="0">
              <a:latin typeface="Times New Roman" pitchFamily="18" charset="0"/>
              <a:cs typeface="Times New Roman" pitchFamily="18" charset="0"/>
            </a:endParaRPr>
          </a:p>
          <a:p>
            <a:pPr indent="11113">
              <a:buNone/>
            </a:pPr>
            <a:r>
              <a:rPr lang="ru-RU" sz="8000" dirty="0" smtClean="0">
                <a:latin typeface="Times New Roman" pitchFamily="18" charset="0"/>
                <a:cs typeface="Times New Roman" pitchFamily="18" charset="0"/>
              </a:rPr>
              <a:t>На уроке обществознания вами рассматривались различные типы экономических систем. Сравните рыночную экономику с традиционной. Выберите и запишите в таблицу сначала порядковые номера черт сходства, а затем – черт отличия.</a:t>
            </a:r>
          </a:p>
          <a:p>
            <a:pPr>
              <a:buNone/>
            </a:pPr>
            <a:r>
              <a:rPr lang="ru-RU" sz="8000" dirty="0" smtClean="0">
                <a:latin typeface="Times New Roman" pitchFamily="18" charset="0"/>
                <a:cs typeface="Times New Roman" pitchFamily="18" charset="0"/>
              </a:rPr>
              <a:t>1)осуществление производства товаров и услуг</a:t>
            </a:r>
          </a:p>
          <a:p>
            <a:pPr>
              <a:buNone/>
            </a:pPr>
            <a:r>
              <a:rPr lang="ru-RU" sz="8000" dirty="0" smtClean="0">
                <a:latin typeface="Times New Roman" pitchFamily="18" charset="0"/>
                <a:cs typeface="Times New Roman" pitchFamily="18" charset="0"/>
              </a:rPr>
              <a:t>2)конкуренция товаропроизводителей</a:t>
            </a:r>
          </a:p>
          <a:p>
            <a:pPr>
              <a:buNone/>
            </a:pPr>
            <a:r>
              <a:rPr lang="ru-RU" sz="8000" dirty="0" smtClean="0">
                <a:latin typeface="Times New Roman" pitchFamily="18" charset="0"/>
                <a:cs typeface="Times New Roman" pitchFamily="18" charset="0"/>
              </a:rPr>
              <a:t>3)необходимость разрешения проблемы ограниченности ресурсов</a:t>
            </a:r>
          </a:p>
          <a:p>
            <a:pPr>
              <a:buNone/>
            </a:pPr>
            <a:r>
              <a:rPr lang="ru-RU" sz="8000" dirty="0" smtClean="0">
                <a:latin typeface="Times New Roman" pitchFamily="18" charset="0"/>
                <a:cs typeface="Times New Roman" pitchFamily="18" charset="0"/>
              </a:rPr>
              <a:t>4)вопросы организации производства, распределения и обмена решаются на основе обычаев</a:t>
            </a:r>
          </a:p>
          <a:p>
            <a:pPr indent="-166688">
              <a:buNone/>
            </a:pPr>
            <a:endParaRPr lang="ru-RU" sz="6200" dirty="0" smtClean="0">
              <a:latin typeface="Times New Roman" pitchFamily="18" charset="0"/>
              <a:cs typeface="Times New Roman" pitchFamily="18" charset="0"/>
            </a:endParaRPr>
          </a:p>
          <a:p>
            <a:pPr indent="-166688">
              <a:buNone/>
            </a:pPr>
            <a:endParaRPr lang="ru-RU" sz="3800" dirty="0" smtClean="0">
              <a:latin typeface="Times New Roman" pitchFamily="18" charset="0"/>
              <a:cs typeface="Times New Roman" pitchFamily="18" charset="0"/>
            </a:endParaRPr>
          </a:p>
          <a:p>
            <a:pPr indent="11113">
              <a:buNone/>
            </a:pPr>
            <a:r>
              <a:rPr lang="ru-RU" dirty="0" smtClean="0"/>
              <a:t/>
            </a:r>
            <a:br>
              <a:rPr lang="ru-RU" dirty="0" smtClean="0"/>
            </a:br>
            <a:r>
              <a:rPr lang="ru-RU" dirty="0" smtClean="0"/>
              <a:t/>
            </a:r>
            <a:br>
              <a:rPr lang="ru-RU" dirty="0" smtClean="0"/>
            </a:br>
            <a:endParaRPr lang="ru-RU" dirty="0"/>
          </a:p>
        </p:txBody>
      </p:sp>
      <p:graphicFrame>
        <p:nvGraphicFramePr>
          <p:cNvPr id="5" name="Таблица 4"/>
          <p:cNvGraphicFramePr>
            <a:graphicFrameLocks noGrp="1"/>
          </p:cNvGraphicFramePr>
          <p:nvPr/>
        </p:nvGraphicFramePr>
        <p:xfrm>
          <a:off x="500034" y="5572140"/>
          <a:ext cx="7643864" cy="741680"/>
        </p:xfrm>
        <a:graphic>
          <a:graphicData uri="http://schemas.openxmlformats.org/drawingml/2006/table">
            <a:tbl>
              <a:tblPr firstRow="1" bandRow="1">
                <a:tableStyleId>{5C22544A-7EE6-4342-B048-85BDC9FD1C3A}</a:tableStyleId>
              </a:tblPr>
              <a:tblGrid>
                <a:gridCol w="1910966"/>
                <a:gridCol w="1910966"/>
                <a:gridCol w="1910966"/>
                <a:gridCol w="1910966"/>
              </a:tblGrid>
              <a:tr h="370840">
                <a:tc gridSpan="2">
                  <a:txBody>
                    <a:bodyPr/>
                    <a:lstStyle/>
                    <a:p>
                      <a:pPr algn="ctr"/>
                      <a:r>
                        <a:rPr lang="ru-RU" dirty="0" smtClean="0">
                          <a:solidFill>
                            <a:schemeClr val="tx1"/>
                          </a:solidFill>
                          <a:latin typeface="Times New Roman" pitchFamily="18" charset="0"/>
                          <a:cs typeface="Times New Roman" pitchFamily="18" charset="0"/>
                        </a:rPr>
                        <a:t>Черты сходства</a:t>
                      </a:r>
                      <a:endParaRPr lang="ru-RU"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dirty="0"/>
                    </a:p>
                  </a:txBody>
                  <a:tcPr/>
                </a:tc>
                <a:tc gridSpan="2">
                  <a:txBody>
                    <a:bodyPr/>
                    <a:lstStyle/>
                    <a:p>
                      <a:pPr algn="ctr"/>
                      <a:r>
                        <a:rPr lang="ru-RU" dirty="0" smtClean="0">
                          <a:solidFill>
                            <a:schemeClr val="tx1"/>
                          </a:solidFill>
                          <a:latin typeface="Times New Roman" pitchFamily="18" charset="0"/>
                          <a:cs typeface="Times New Roman" pitchFamily="18" charset="0"/>
                        </a:rPr>
                        <a:t>Черты отличия</a:t>
                      </a:r>
                      <a:endParaRPr lang="ru-RU"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dirty="0"/>
                    </a:p>
                  </a:txBody>
                  <a:tcPr/>
                </a:tc>
              </a:tr>
              <a:tr h="370840">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928694"/>
          </a:xfrm>
        </p:spPr>
        <p:txBody>
          <a:bodyPr>
            <a:normAutofit/>
          </a:bodyPr>
          <a:lstStyle/>
          <a:p>
            <a:r>
              <a:rPr lang="ru-RU" sz="2800" b="1" dirty="0" smtClean="0">
                <a:solidFill>
                  <a:srgbClr val="FF0000"/>
                </a:solidFill>
                <a:latin typeface="Times New Roman" pitchFamily="18" charset="0"/>
                <a:cs typeface="Times New Roman" pitchFamily="18" charset="0"/>
              </a:rPr>
              <a:t>Задание 20</a:t>
            </a:r>
            <a:endParaRPr lang="ru-RU" sz="28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357158" y="1071546"/>
            <a:ext cx="8501122" cy="5286412"/>
          </a:xfrm>
        </p:spPr>
        <p:txBody>
          <a:bodyPr/>
          <a:lstStyle/>
          <a:p>
            <a:pPr indent="11113">
              <a:buNone/>
            </a:pPr>
            <a:r>
              <a:rPr lang="ru-RU" sz="2800" b="1" dirty="0" smtClean="0">
                <a:latin typeface="Times New Roman" pitchFamily="18" charset="0"/>
                <a:cs typeface="Times New Roman" pitchFamily="18" charset="0"/>
              </a:rPr>
              <a:t>Базовый уровень, 1 балл.</a:t>
            </a:r>
          </a:p>
          <a:p>
            <a:pPr indent="11113">
              <a:buNone/>
            </a:pPr>
            <a:r>
              <a:rPr lang="ru-RU" sz="2800" dirty="0" smtClean="0">
                <a:latin typeface="Times New Roman" pitchFamily="18" charset="0"/>
                <a:cs typeface="Times New Roman" pitchFamily="18" charset="0"/>
              </a:rPr>
              <a:t>Объяснять взаимосвязи изученных социальных объектов</a:t>
            </a:r>
          </a:p>
          <a:p>
            <a:pPr indent="11113">
              <a:buNone/>
            </a:pPr>
            <a:r>
              <a:rPr lang="ru-RU" sz="2800" dirty="0" smtClean="0">
                <a:solidFill>
                  <a:srgbClr val="FF0000"/>
                </a:solidFill>
                <a:latin typeface="Times New Roman" pitchFamily="18" charset="0"/>
                <a:cs typeface="Times New Roman" pitchFamily="18" charset="0"/>
              </a:rPr>
              <a:t>Пример 1.</a:t>
            </a:r>
          </a:p>
          <a:p>
            <a:pPr indent="11113">
              <a:buNone/>
            </a:pPr>
            <a:r>
              <a:rPr lang="ru-RU" sz="2800" dirty="0" smtClean="0">
                <a:latin typeface="Times New Roman" pitchFamily="18" charset="0"/>
                <a:cs typeface="Times New Roman" pitchFamily="18" charset="0"/>
              </a:rPr>
              <a:t>Запишите слово, пропущенное в схеме.</a:t>
            </a:r>
          </a:p>
          <a:p>
            <a:pPr indent="11113">
              <a:buNone/>
            </a:pPr>
            <a:endParaRPr lang="ru-RU" sz="2800" dirty="0" smtClean="0">
              <a:latin typeface="Times New Roman" pitchFamily="18" charset="0"/>
              <a:cs typeface="Times New Roman" pitchFamily="18" charset="0"/>
            </a:endParaRPr>
          </a:p>
          <a:p>
            <a:pPr indent="11113">
              <a:buNone/>
            </a:pPr>
            <a:endParaRPr lang="ru-RU" sz="2800" dirty="0" smtClean="0">
              <a:latin typeface="Times New Roman" pitchFamily="18" charset="0"/>
              <a:cs typeface="Times New Roman" pitchFamily="18" charset="0"/>
            </a:endParaRPr>
          </a:p>
          <a:p>
            <a:pPr indent="11113">
              <a:buNone/>
            </a:pPr>
            <a:endParaRPr lang="ru-RU" sz="2800" dirty="0" smtClean="0">
              <a:latin typeface="Times New Roman" pitchFamily="18" charset="0"/>
              <a:cs typeface="Times New Roman" pitchFamily="18" charset="0"/>
            </a:endParaRPr>
          </a:p>
          <a:p>
            <a:pPr indent="11113">
              <a:buNone/>
            </a:pPr>
            <a:endParaRPr lang="ru-RU" sz="2800" dirty="0" smtClean="0">
              <a:latin typeface="Times New Roman" pitchFamily="18" charset="0"/>
              <a:cs typeface="Times New Roman" pitchFamily="18" charset="0"/>
            </a:endParaRPr>
          </a:p>
          <a:p>
            <a:pPr indent="11113">
              <a:buNone/>
            </a:pPr>
            <a:r>
              <a:rPr lang="ru-RU" sz="2800" dirty="0" smtClean="0">
                <a:latin typeface="Times New Roman" pitchFamily="18" charset="0"/>
                <a:cs typeface="Times New Roman" pitchFamily="18" charset="0"/>
              </a:rPr>
              <a:t>Ответ: ______</a:t>
            </a:r>
          </a:p>
          <a:p>
            <a:pPr indent="11113">
              <a:buNone/>
            </a:pPr>
            <a:endParaRPr lang="ru-RU" sz="2800" dirty="0" smtClean="0">
              <a:latin typeface="Times New Roman" pitchFamily="18" charset="0"/>
              <a:cs typeface="Times New Roman" pitchFamily="18" charset="0"/>
            </a:endParaRPr>
          </a:p>
          <a:p>
            <a:pPr indent="11113">
              <a:buNone/>
            </a:pPr>
            <a:endParaRPr lang="ru-RU" sz="2800" dirty="0" smtClean="0">
              <a:latin typeface="Times New Roman" pitchFamily="18" charset="0"/>
              <a:cs typeface="Times New Roman" pitchFamily="18" charset="0"/>
            </a:endParaRPr>
          </a:p>
          <a:p>
            <a:pPr indent="11113">
              <a:buNone/>
            </a:pPr>
            <a:endParaRPr lang="ru-RU" sz="2800" dirty="0" smtClean="0">
              <a:latin typeface="Times New Roman" pitchFamily="18" charset="0"/>
              <a:cs typeface="Times New Roman" pitchFamily="18" charset="0"/>
            </a:endParaRPr>
          </a:p>
          <a:p>
            <a:pPr indent="11113">
              <a:buNone/>
            </a:pPr>
            <a:endParaRPr lang="ru-RU" sz="2800" dirty="0" smtClean="0">
              <a:latin typeface="Times New Roman" pitchFamily="18" charset="0"/>
              <a:cs typeface="Times New Roman" pitchFamily="18" charset="0"/>
            </a:endParaRPr>
          </a:p>
          <a:p>
            <a:pPr indent="11113">
              <a:buNone/>
            </a:pPr>
            <a:endParaRPr lang="ru-RU" sz="2800" dirty="0" smtClean="0">
              <a:latin typeface="Times New Roman" pitchFamily="18" charset="0"/>
              <a:cs typeface="Times New Roman" pitchFamily="18" charset="0"/>
            </a:endParaRPr>
          </a:p>
          <a:p>
            <a:pPr indent="11113">
              <a:buNone/>
            </a:pPr>
            <a:endParaRPr lang="ru-RU" sz="2800" dirty="0" smtClean="0">
              <a:latin typeface="Times New Roman" pitchFamily="18" charset="0"/>
              <a:cs typeface="Times New Roman" pitchFamily="18" charset="0"/>
            </a:endParaRPr>
          </a:p>
          <a:p>
            <a:pPr indent="11113">
              <a:buNone/>
            </a:pPr>
            <a:endParaRPr lang="ru-RU" sz="2800" dirty="0" smtClean="0">
              <a:latin typeface="Times New Roman" pitchFamily="18" charset="0"/>
              <a:cs typeface="Times New Roman" pitchFamily="18" charset="0"/>
            </a:endParaRPr>
          </a:p>
          <a:p>
            <a:pPr indent="11113">
              <a:buNone/>
            </a:pPr>
            <a:endParaRPr lang="ru-RU" dirty="0" smtClean="0"/>
          </a:p>
          <a:p>
            <a:pPr indent="11113">
              <a:buNone/>
            </a:pPr>
            <a:endParaRPr lang="ru-RU" dirty="0"/>
          </a:p>
        </p:txBody>
      </p:sp>
      <p:pic>
        <p:nvPicPr>
          <p:cNvPr id="3074" name="Picture 2"/>
          <p:cNvPicPr>
            <a:picLocks noChangeAspect="1" noChangeArrowheads="1"/>
          </p:cNvPicPr>
          <p:nvPr/>
        </p:nvPicPr>
        <p:blipFill>
          <a:blip r:embed="rId2" cstate="print"/>
          <a:srcRect l="28001" t="55663" r="22584" b="24805"/>
          <a:stretch>
            <a:fillRect/>
          </a:stretch>
        </p:blipFill>
        <p:spPr bwMode="auto">
          <a:xfrm>
            <a:off x="857224" y="3643314"/>
            <a:ext cx="7500990" cy="17145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00108"/>
          </a:xfrm>
        </p:spPr>
        <p:txBody>
          <a:bodyPr>
            <a:normAutofit/>
          </a:bodyPr>
          <a:lstStyle/>
          <a:p>
            <a:r>
              <a:rPr lang="ru-RU" sz="2800" b="1" dirty="0" smtClean="0">
                <a:solidFill>
                  <a:srgbClr val="FF0000"/>
                </a:solidFill>
                <a:latin typeface="Times New Roman" pitchFamily="18" charset="0"/>
                <a:cs typeface="Times New Roman" pitchFamily="18" charset="0"/>
              </a:rPr>
              <a:t>Задание 20</a:t>
            </a:r>
            <a:endParaRPr lang="ru-RU" sz="28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000108"/>
            <a:ext cx="8229600" cy="5572164"/>
          </a:xfrm>
        </p:spPr>
        <p:txBody>
          <a:bodyPr>
            <a:normAutofit lnSpcReduction="10000"/>
          </a:bodyPr>
          <a:lstStyle/>
          <a:p>
            <a:pPr indent="11113">
              <a:buNone/>
            </a:pPr>
            <a:r>
              <a:rPr lang="ru-RU" sz="2800" dirty="0" smtClean="0">
                <a:solidFill>
                  <a:srgbClr val="FF0000"/>
                </a:solidFill>
                <a:latin typeface="Times New Roman" pitchFamily="18" charset="0"/>
                <a:cs typeface="Times New Roman" pitchFamily="18" charset="0"/>
              </a:rPr>
              <a:t>Пример 2.</a:t>
            </a:r>
          </a:p>
          <a:p>
            <a:pPr indent="11113">
              <a:buNone/>
            </a:pPr>
            <a:r>
              <a:rPr lang="ru-RU" sz="2800" dirty="0" smtClean="0">
                <a:latin typeface="Times New Roman" pitchFamily="18" charset="0"/>
                <a:cs typeface="Times New Roman" pitchFamily="18" charset="0"/>
              </a:rPr>
              <a:t>Запишите слово, пропущенное в таблице.</a:t>
            </a:r>
          </a:p>
          <a:p>
            <a:pPr indent="11113">
              <a:buNone/>
            </a:pPr>
            <a:endParaRPr lang="ru-RU" sz="2800" dirty="0" smtClean="0">
              <a:latin typeface="Times New Roman" pitchFamily="18" charset="0"/>
              <a:cs typeface="Times New Roman" pitchFamily="18" charset="0"/>
            </a:endParaRPr>
          </a:p>
          <a:p>
            <a:pPr indent="11113">
              <a:buNone/>
            </a:pPr>
            <a:endParaRPr lang="ru-RU" sz="2800" dirty="0" smtClean="0">
              <a:latin typeface="Times New Roman" pitchFamily="18" charset="0"/>
              <a:cs typeface="Times New Roman" pitchFamily="18" charset="0"/>
            </a:endParaRPr>
          </a:p>
          <a:p>
            <a:pPr indent="11113">
              <a:buNone/>
            </a:pPr>
            <a:endParaRPr lang="ru-RU" sz="2800" dirty="0" smtClean="0">
              <a:latin typeface="Times New Roman" pitchFamily="18" charset="0"/>
              <a:cs typeface="Times New Roman" pitchFamily="18" charset="0"/>
            </a:endParaRPr>
          </a:p>
          <a:p>
            <a:pPr indent="11113">
              <a:buNone/>
            </a:pPr>
            <a:endParaRPr lang="ru-RU" sz="2800" dirty="0" smtClean="0">
              <a:latin typeface="Times New Roman" pitchFamily="18" charset="0"/>
              <a:cs typeface="Times New Roman" pitchFamily="18" charset="0"/>
            </a:endParaRPr>
          </a:p>
          <a:p>
            <a:pPr indent="11113">
              <a:buNone/>
            </a:pPr>
            <a:endParaRPr lang="ru-RU" sz="2800" dirty="0" smtClean="0">
              <a:latin typeface="Times New Roman" pitchFamily="18" charset="0"/>
              <a:cs typeface="Times New Roman" pitchFamily="18" charset="0"/>
            </a:endParaRPr>
          </a:p>
          <a:p>
            <a:pPr indent="11113">
              <a:buNone/>
            </a:pPr>
            <a:endParaRPr lang="ru-RU" sz="2800" dirty="0" smtClean="0">
              <a:latin typeface="Times New Roman" pitchFamily="18" charset="0"/>
              <a:cs typeface="Times New Roman" pitchFamily="18" charset="0"/>
            </a:endParaRPr>
          </a:p>
          <a:p>
            <a:pPr indent="11113">
              <a:buNone/>
            </a:pPr>
            <a:endParaRPr lang="ru-RU" sz="2800" dirty="0" smtClean="0">
              <a:latin typeface="Times New Roman" pitchFamily="18" charset="0"/>
              <a:cs typeface="Times New Roman" pitchFamily="18" charset="0"/>
            </a:endParaRPr>
          </a:p>
          <a:p>
            <a:pPr indent="11113">
              <a:buNone/>
            </a:pPr>
            <a:endParaRPr lang="ru-RU" sz="2800" dirty="0" smtClean="0">
              <a:latin typeface="Times New Roman" pitchFamily="18" charset="0"/>
              <a:cs typeface="Times New Roman" pitchFamily="18" charset="0"/>
            </a:endParaRPr>
          </a:p>
          <a:p>
            <a:pPr indent="11113">
              <a:buNone/>
            </a:pPr>
            <a:r>
              <a:rPr lang="ru-RU" sz="2800" dirty="0" smtClean="0">
                <a:latin typeface="Times New Roman" pitchFamily="18" charset="0"/>
                <a:cs typeface="Times New Roman" pitchFamily="18" charset="0"/>
              </a:rPr>
              <a:t>Ответ: ____________</a:t>
            </a:r>
          </a:p>
          <a:p>
            <a:pPr indent="11113">
              <a:buNone/>
            </a:pPr>
            <a:endParaRPr lang="ru-RU" sz="2800" dirty="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285720" y="2214554"/>
          <a:ext cx="8501122" cy="3587310"/>
        </p:xfrm>
        <a:graphic>
          <a:graphicData uri="http://schemas.openxmlformats.org/drawingml/2006/table">
            <a:tbl>
              <a:tblPr firstRow="1" bandRow="1">
                <a:tableStyleId>{5C22544A-7EE6-4342-B048-85BDC9FD1C3A}</a:tableStyleId>
              </a:tblPr>
              <a:tblGrid>
                <a:gridCol w="3140054"/>
                <a:gridCol w="5361068"/>
              </a:tblGrid>
              <a:tr h="642942">
                <a:tc>
                  <a:txBody>
                    <a:bodyPr/>
                    <a:lstStyle/>
                    <a:p>
                      <a:pPr algn="ctr"/>
                      <a:r>
                        <a:rPr lang="ru-RU" sz="2400" dirty="0" smtClean="0">
                          <a:solidFill>
                            <a:schemeClr val="tx1"/>
                          </a:solidFill>
                          <a:latin typeface="Times New Roman" pitchFamily="18" charset="0"/>
                          <a:cs typeface="Times New Roman" pitchFamily="18" charset="0"/>
                        </a:rPr>
                        <a:t>Функции денег</a:t>
                      </a:r>
                      <a:endParaRPr lang="ru-RU"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2400" dirty="0" smtClean="0">
                          <a:solidFill>
                            <a:schemeClr val="tx1"/>
                          </a:solidFill>
                          <a:latin typeface="Times New Roman" pitchFamily="18" charset="0"/>
                          <a:cs typeface="Times New Roman" pitchFamily="18" charset="0"/>
                        </a:rPr>
                        <a:t>Характеристика</a:t>
                      </a:r>
                      <a:endParaRPr lang="ru-RU" sz="2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76319">
                <a:tc>
                  <a:txBody>
                    <a:bodyPr/>
                    <a:lstStyle/>
                    <a:p>
                      <a:pPr algn="ctr">
                        <a:lnSpc>
                          <a:spcPct val="115000"/>
                        </a:lnSpc>
                        <a:spcAft>
                          <a:spcPts val="0"/>
                        </a:spcAft>
                      </a:pPr>
                      <a:r>
                        <a:rPr lang="ru-RU" sz="2400" dirty="0">
                          <a:latin typeface="Times New Roman"/>
                          <a:ea typeface="Times New Roman"/>
                          <a:cs typeface="Times New Roman"/>
                        </a:rPr>
                        <a:t>Средство …</a:t>
                      </a:r>
                      <a:endParaRPr lang="ru-RU" sz="240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ru-RU" sz="2400" dirty="0">
                          <a:latin typeface="Times New Roman"/>
                          <a:ea typeface="Times New Roman"/>
                          <a:cs typeface="Times New Roman"/>
                        </a:rPr>
                        <a:t>Деньги используются для погашения различных обязательств (оплата труда, уплата налогов)</a:t>
                      </a:r>
                      <a:endParaRPr lang="ru-RU" sz="240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76319">
                <a:tc>
                  <a:txBody>
                    <a:bodyPr/>
                    <a:lstStyle/>
                    <a:p>
                      <a:pPr algn="ctr">
                        <a:lnSpc>
                          <a:spcPct val="115000"/>
                        </a:lnSpc>
                        <a:spcAft>
                          <a:spcPts val="0"/>
                        </a:spcAft>
                      </a:pPr>
                      <a:r>
                        <a:rPr lang="ru-RU" sz="2400" dirty="0">
                          <a:latin typeface="Times New Roman"/>
                          <a:ea typeface="Times New Roman"/>
                          <a:cs typeface="Times New Roman"/>
                        </a:rPr>
                        <a:t>Средство накопления</a:t>
                      </a:r>
                      <a:endParaRPr lang="ru-RU" sz="240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ru-RU" sz="2400" dirty="0">
                          <a:latin typeface="Times New Roman"/>
                          <a:ea typeface="Times New Roman"/>
                          <a:cs typeface="Times New Roman"/>
                        </a:rPr>
                        <a:t>Изъятые из обращения деньги используются как средство сохранения стоимости (золото, ценные бумаги, валюта)</a:t>
                      </a:r>
                      <a:endParaRPr lang="ru-RU" sz="2400" dirty="0">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a:bodyPr>
          <a:lstStyle/>
          <a:p>
            <a:r>
              <a:rPr lang="ru-RU" sz="2800" b="1" dirty="0" smtClean="0">
                <a:solidFill>
                  <a:srgbClr val="FF0000"/>
                </a:solidFill>
                <a:latin typeface="Times New Roman" pitchFamily="18" charset="0"/>
                <a:cs typeface="Times New Roman" pitchFamily="18" charset="0"/>
              </a:rPr>
              <a:t>Задания 21-24</a:t>
            </a:r>
            <a:endParaRPr lang="ru-RU" sz="28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857232"/>
            <a:ext cx="8229600" cy="5643602"/>
          </a:xfrm>
        </p:spPr>
        <p:txBody>
          <a:bodyPr>
            <a:normAutofit fontScale="70000" lnSpcReduction="20000"/>
          </a:bodyPr>
          <a:lstStyle/>
          <a:p>
            <a:pPr>
              <a:buNone/>
            </a:pPr>
            <a:r>
              <a:rPr lang="ru-RU" dirty="0" smtClean="0"/>
              <a:t>        </a:t>
            </a:r>
            <a:r>
              <a:rPr lang="ru-RU" b="1" dirty="0" smtClean="0">
                <a:latin typeface="Times New Roman" pitchFamily="18" charset="0"/>
                <a:cs typeface="Times New Roman" pitchFamily="18" charset="0"/>
              </a:rPr>
              <a:t>Задания 21–24 </a:t>
            </a:r>
            <a:r>
              <a:rPr lang="ru-RU" dirty="0" smtClean="0">
                <a:latin typeface="Times New Roman" pitchFamily="18" charset="0"/>
                <a:cs typeface="Times New Roman" pitchFamily="18" charset="0"/>
              </a:rPr>
              <a:t>объединены в составное задание с фрагментом адаптированного научно-популярного текста и направлены на проверку следующих умений: </a:t>
            </a:r>
          </a:p>
          <a:p>
            <a:pPr>
              <a:buNone/>
            </a:pPr>
            <a:r>
              <a:rPr lang="ru-RU" dirty="0" smtClean="0">
                <a:latin typeface="Times New Roman" pitchFamily="18" charset="0"/>
                <a:cs typeface="Times New Roman" pitchFamily="18" charset="0"/>
              </a:rPr>
              <a:t>      - искать социальную информацию по заданной теме в различных её источниках (материалах СМИ, учебном тексте, других адаптированных источниках, статистических материалах, носителях аудиовизуальной информации и т.п.) (задания 21–23); </a:t>
            </a:r>
          </a:p>
          <a:p>
            <a:pPr>
              <a:buNone/>
            </a:pPr>
            <a:r>
              <a:rPr lang="ru-RU" dirty="0" smtClean="0">
                <a:latin typeface="Times New Roman" pitchFamily="18" charset="0"/>
                <a:cs typeface="Times New Roman" pitchFamily="18" charset="0"/>
              </a:rPr>
              <a:t>     - составлять на её основе план (задание 21); </a:t>
            </a:r>
          </a:p>
          <a:p>
            <a:pPr>
              <a:buNone/>
            </a:pPr>
            <a:r>
              <a:rPr lang="ru-RU" dirty="0" smtClean="0">
                <a:latin typeface="Times New Roman" pitchFamily="18" charset="0"/>
                <a:cs typeface="Times New Roman" pitchFamily="18" charset="0"/>
              </a:rPr>
              <a:t>     - приводить примеры (в том числе моделировать ситуации) социальных объектов, явлений, процессов определённого типа, их структурных элементов и проявлений основных функций разного типа социальных отношений, ситуаций, регулируемых различными видами социальных норм, деятельности людей в разных сферах (задание 23); </a:t>
            </a:r>
          </a:p>
          <a:p>
            <a:pPr>
              <a:buNone/>
            </a:pPr>
            <a:r>
              <a:rPr lang="ru-RU" dirty="0" smtClean="0">
                <a:latin typeface="Times New Roman" pitchFamily="18" charset="0"/>
                <a:cs typeface="Times New Roman" pitchFamily="18" charset="0"/>
              </a:rPr>
              <a:t>     - анализировать, обобщать, систематизировать и конкретизировать социальную информацию из адаптированных источников, соотносить её с собственными знаниями (задание 24). </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txBody>
          <a:bodyPr>
            <a:normAutofit/>
          </a:bodyPr>
          <a:lstStyle/>
          <a:p>
            <a:pPr>
              <a:buNone/>
            </a:pPr>
            <a:r>
              <a:rPr lang="ru-RU" sz="2400" dirty="0" smtClean="0">
                <a:latin typeface="Times New Roman" pitchFamily="18" charset="0"/>
                <a:cs typeface="Times New Roman" pitchFamily="18" charset="0"/>
              </a:rPr>
              <a:t>      </a:t>
            </a:r>
            <a:r>
              <a:rPr lang="ru-RU" sz="2400" b="1" dirty="0" smtClean="0">
                <a:solidFill>
                  <a:srgbClr val="FF0000"/>
                </a:solidFill>
                <a:latin typeface="Times New Roman" pitchFamily="18" charset="0"/>
                <a:cs typeface="Times New Roman" pitchFamily="18" charset="0"/>
              </a:rPr>
              <a:t>Задание 21</a:t>
            </a:r>
            <a:r>
              <a:rPr lang="ru-RU" sz="2400" dirty="0" smtClean="0">
                <a:latin typeface="Times New Roman" pitchFamily="18" charset="0"/>
                <a:cs typeface="Times New Roman" pitchFamily="18" charset="0"/>
              </a:rPr>
              <a:t> требует составить план текста, выделив его основные смысловые фрагменты и озаглавив каждый из них. Для выполнения этого задания необходимо внимательно прочесть текст, уяснить его содержание, выявить основные идеи.</a:t>
            </a:r>
          </a:p>
          <a:p>
            <a:pPr>
              <a:buNone/>
            </a:pPr>
            <a:endParaRPr lang="ru-RU" sz="2400" dirty="0" smtClean="0">
              <a:latin typeface="Times New Roman" pitchFamily="18" charset="0"/>
              <a:cs typeface="Times New Roman" pitchFamily="18" charset="0"/>
            </a:endParaRPr>
          </a:p>
          <a:p>
            <a:pPr>
              <a:buNone/>
            </a:pPr>
            <a:r>
              <a:rPr lang="ru-RU" sz="2400" b="1" dirty="0" smtClean="0">
                <a:solidFill>
                  <a:srgbClr val="FF0000"/>
                </a:solidFill>
              </a:rPr>
              <a:t>        </a:t>
            </a:r>
            <a:r>
              <a:rPr lang="ru-RU" sz="2400" b="1" dirty="0" smtClean="0">
                <a:solidFill>
                  <a:srgbClr val="FF0000"/>
                </a:solidFill>
                <a:latin typeface="Times New Roman" pitchFamily="18" charset="0"/>
                <a:cs typeface="Times New Roman" pitchFamily="18" charset="0"/>
              </a:rPr>
              <a:t>Задание 22 </a:t>
            </a:r>
            <a:r>
              <a:rPr lang="ru-RU" sz="2400" dirty="0" smtClean="0">
                <a:latin typeface="Times New Roman" pitchFamily="18" charset="0"/>
                <a:cs typeface="Times New Roman" pitchFamily="18" charset="0"/>
              </a:rPr>
              <a:t>предполагает извлечение информации, представленной в явном виде. Требуемая информация может быть приведена в форме прямой цитаты из текста, причём может быть приведена короткая фраза с узнаваемым смыслом. Информация может быть дана в форме близкого к тексту пересказа. Оба эти варианта выполнения задания равноправны.</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5840435"/>
          </a:xfrm>
        </p:spPr>
        <p:txBody>
          <a:bodyPr>
            <a:normAutofit/>
          </a:bodyPr>
          <a:lstStyle/>
          <a:p>
            <a:pPr>
              <a:buNone/>
            </a:pPr>
            <a:r>
              <a:rPr lang="ru-RU" sz="2400" dirty="0" smtClean="0">
                <a:latin typeface="Times New Roman" pitchFamily="18" charset="0"/>
                <a:cs typeface="Times New Roman" pitchFamily="18" charset="0"/>
              </a:rPr>
              <a:t>      </a:t>
            </a:r>
            <a:r>
              <a:rPr lang="ru-RU" sz="2400" b="1" dirty="0" smtClean="0">
                <a:solidFill>
                  <a:srgbClr val="FF0000"/>
                </a:solidFill>
                <a:latin typeface="Times New Roman" pitchFamily="18" charset="0"/>
                <a:cs typeface="Times New Roman" pitchFamily="18" charset="0"/>
              </a:rPr>
              <a:t>Задание 23</a:t>
            </a:r>
            <a:r>
              <a:rPr lang="ru-RU" sz="2400" dirty="0" smtClean="0">
                <a:latin typeface="Times New Roman" pitchFamily="18" charset="0"/>
                <a:cs typeface="Times New Roman" pitchFamily="18" charset="0"/>
              </a:rPr>
              <a:t> предполагает выход за рамки содержания текста и привлечение контекстных знаний обществоведческого курса, фактов общественной жизни или личного социального опыта выпускника.</a:t>
            </a:r>
          </a:p>
          <a:p>
            <a:pPr>
              <a:buNone/>
            </a:pPr>
            <a:endParaRPr lang="ru-RU" sz="2400" dirty="0" smtClean="0">
              <a:latin typeface="Times New Roman" pitchFamily="18" charset="0"/>
              <a:cs typeface="Times New Roman" pitchFamily="18" charset="0"/>
            </a:endParaRPr>
          </a:p>
          <a:p>
            <a:pPr>
              <a:buNone/>
            </a:pPr>
            <a:r>
              <a:rPr lang="ru-RU" sz="2400" b="1" dirty="0" smtClean="0">
                <a:solidFill>
                  <a:srgbClr val="FF0000"/>
                </a:solidFill>
                <a:latin typeface="Times New Roman" pitchFamily="18" charset="0"/>
                <a:cs typeface="Times New Roman" pitchFamily="18" charset="0"/>
              </a:rPr>
              <a:t>       Задание 24 </a:t>
            </a:r>
            <a:r>
              <a:rPr lang="ru-RU" sz="2400" dirty="0" smtClean="0">
                <a:latin typeface="Times New Roman" pitchFamily="18" charset="0"/>
                <a:cs typeface="Times New Roman" pitchFamily="18" charset="0"/>
              </a:rPr>
              <a:t>предполагает формулирование и аргументацию участником экзамена собственного суждения по актуальному проблемному вопросу общественной жизни.</a:t>
            </a:r>
          </a:p>
          <a:p>
            <a:pPr>
              <a:buNone/>
            </a:pPr>
            <a:r>
              <a:rPr lang="ru-RU" sz="2400" dirty="0" smtClean="0">
                <a:latin typeface="Times New Roman" pitchFamily="18" charset="0"/>
                <a:cs typeface="Times New Roman" pitchFamily="18" charset="0"/>
              </a:rPr>
              <a:t>     Объектом оценивания здесь являются приведённые обучающимся аргументы – их ясность, логичность, опора на обществоведческие знания и содержание текста.</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b="1" dirty="0" smtClean="0">
                <a:solidFill>
                  <a:srgbClr val="FF0000"/>
                </a:solidFill>
                <a:latin typeface="Times New Roman" pitchFamily="18" charset="0"/>
                <a:cs typeface="Times New Roman" pitchFamily="18" charset="0"/>
              </a:rPr>
              <a:t>Литература для подготовки к ОГЭ</a:t>
            </a:r>
            <a:endParaRPr lang="ru-RU" b="1" dirty="0">
              <a:solidFill>
                <a:srgbClr val="FF0000"/>
              </a:solidFill>
              <a:latin typeface="Times New Roman" pitchFamily="18" charset="0"/>
              <a:cs typeface="Times New Roman" pitchFamily="18" charset="0"/>
            </a:endParaRPr>
          </a:p>
        </p:txBody>
      </p:sp>
      <p:pic>
        <p:nvPicPr>
          <p:cNvPr id="8" name="Рисунок 7" descr="https://cdn1.ozone.ru/s3/multimedia-c/6025046688.jpg"/>
          <p:cNvPicPr/>
          <p:nvPr/>
        </p:nvPicPr>
        <p:blipFill>
          <a:blip r:embed="rId2" cstate="print"/>
          <a:srcRect/>
          <a:stretch>
            <a:fillRect/>
          </a:stretch>
        </p:blipFill>
        <p:spPr bwMode="auto">
          <a:xfrm>
            <a:off x="6286512" y="1928802"/>
            <a:ext cx="2071702" cy="2928958"/>
          </a:xfrm>
          <a:prstGeom prst="rect">
            <a:avLst/>
          </a:prstGeom>
          <a:noFill/>
        </p:spPr>
      </p:pic>
      <p:pic>
        <p:nvPicPr>
          <p:cNvPr id="7" name="Содержимое 6" descr="Котова, Лискова - ОГЭ 2022 Обществознание. Отличный результат обложка книги"/>
          <p:cNvPicPr>
            <a:picLocks noGrp="1"/>
          </p:cNvPicPr>
          <p:nvPr>
            <p:ph idx="1"/>
          </p:nvPr>
        </p:nvPicPr>
        <p:blipFill>
          <a:blip r:embed="rId3" cstate="print"/>
          <a:srcRect/>
          <a:stretch>
            <a:fillRect/>
          </a:stretch>
        </p:blipFill>
        <p:spPr bwMode="auto">
          <a:xfrm>
            <a:off x="3428992" y="1714488"/>
            <a:ext cx="2428892" cy="3500462"/>
          </a:xfrm>
          <a:prstGeom prst="rect">
            <a:avLst/>
          </a:prstGeom>
          <a:noFill/>
          <a:ln w="9525">
            <a:noFill/>
            <a:miter lim="800000"/>
            <a:headEnd/>
            <a:tailEnd/>
          </a:ln>
        </p:spPr>
      </p:pic>
      <p:pic>
        <p:nvPicPr>
          <p:cNvPr id="9" name="Рисунок 8" descr="Обществознание. Подготовка к ОГЭ-2023. 30 тренировочных вариантов по демоверсии 2023 года"/>
          <p:cNvPicPr/>
          <p:nvPr/>
        </p:nvPicPr>
        <p:blipFill>
          <a:blip r:embed="rId4" cstate="print"/>
          <a:srcRect/>
          <a:stretch>
            <a:fillRect/>
          </a:stretch>
        </p:blipFill>
        <p:spPr bwMode="auto">
          <a:xfrm>
            <a:off x="428596" y="2000240"/>
            <a:ext cx="2214578" cy="32861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
            <a:ext cx="7772400" cy="714355"/>
          </a:xfrm>
        </p:spPr>
        <p:txBody>
          <a:bodyPr>
            <a:normAutofit/>
          </a:bodyPr>
          <a:lstStyle/>
          <a:p>
            <a:r>
              <a:rPr lang="ru-RU" sz="2800" b="1" dirty="0" smtClean="0">
                <a:solidFill>
                  <a:srgbClr val="FF0000"/>
                </a:solidFill>
                <a:latin typeface="Times New Roman" pitchFamily="18" charset="0"/>
                <a:cs typeface="Times New Roman" pitchFamily="18" charset="0"/>
              </a:rPr>
              <a:t>Изменения в Кодификаторе ОГЭ 2024</a:t>
            </a:r>
            <a:endParaRPr lang="ru-RU" sz="2800" b="1" dirty="0">
              <a:solidFill>
                <a:srgbClr val="FF0000"/>
              </a:solidFill>
              <a:latin typeface="Times New Roman" pitchFamily="18" charset="0"/>
              <a:cs typeface="Times New Roman" pitchFamily="18" charset="0"/>
            </a:endParaRPr>
          </a:p>
        </p:txBody>
      </p:sp>
      <p:pic>
        <p:nvPicPr>
          <p:cNvPr id="4" name="Содержимое 3"/>
          <p:cNvPicPr>
            <a:picLocks noGrp="1"/>
          </p:cNvPicPr>
          <p:nvPr>
            <p:ph idx="4294967295"/>
          </p:nvPr>
        </p:nvPicPr>
        <p:blipFill>
          <a:blip r:embed="rId2" cstate="print"/>
          <a:srcRect l="34290" t="21392" r="11389" b="12150"/>
          <a:stretch>
            <a:fillRect/>
          </a:stretch>
        </p:blipFill>
        <p:spPr bwMode="auto">
          <a:xfrm>
            <a:off x="0" y="1571625"/>
            <a:ext cx="4286250" cy="4357688"/>
          </a:xfrm>
          <a:prstGeom prst="rect">
            <a:avLst/>
          </a:prstGeom>
          <a:noFill/>
          <a:ln w="9525">
            <a:noFill/>
            <a:miter lim="800000"/>
            <a:headEnd/>
            <a:tailEnd/>
          </a:ln>
        </p:spPr>
      </p:pic>
      <p:pic>
        <p:nvPicPr>
          <p:cNvPr id="5" name="Рисунок 4"/>
          <p:cNvPicPr/>
          <p:nvPr/>
        </p:nvPicPr>
        <p:blipFill>
          <a:blip r:embed="rId3" cstate="print"/>
          <a:srcRect l="54150" t="18539" r="18935" b="17575"/>
          <a:stretch>
            <a:fillRect/>
          </a:stretch>
        </p:blipFill>
        <p:spPr bwMode="auto">
          <a:xfrm>
            <a:off x="5143504" y="1643050"/>
            <a:ext cx="3643338" cy="4214842"/>
          </a:xfrm>
          <a:prstGeom prst="rect">
            <a:avLst/>
          </a:prstGeom>
          <a:noFill/>
          <a:ln w="9525">
            <a:noFill/>
            <a:miter lim="800000"/>
            <a:headEnd/>
            <a:tailEnd/>
          </a:ln>
        </p:spPr>
      </p:pic>
      <p:graphicFrame>
        <p:nvGraphicFramePr>
          <p:cNvPr id="8" name="Таблица 7"/>
          <p:cNvGraphicFramePr>
            <a:graphicFrameLocks noGrp="1"/>
          </p:cNvGraphicFramePr>
          <p:nvPr/>
        </p:nvGraphicFramePr>
        <p:xfrm>
          <a:off x="142844" y="857232"/>
          <a:ext cx="8643998" cy="457200"/>
        </p:xfrm>
        <a:graphic>
          <a:graphicData uri="http://schemas.openxmlformats.org/drawingml/2006/table">
            <a:tbl>
              <a:tblPr firstRow="1" bandRow="1">
                <a:tableStyleId>{5C22544A-7EE6-4342-B048-85BDC9FD1C3A}</a:tableStyleId>
              </a:tblPr>
              <a:tblGrid>
                <a:gridCol w="4321999"/>
                <a:gridCol w="4321999"/>
              </a:tblGrid>
              <a:tr h="370840">
                <a:tc>
                  <a:txBody>
                    <a:bodyPr/>
                    <a:lstStyle/>
                    <a:p>
                      <a:pPr algn="ctr"/>
                      <a:r>
                        <a:rPr lang="ru-RU" sz="2400" dirty="0" smtClean="0">
                          <a:solidFill>
                            <a:schemeClr val="tx1"/>
                          </a:solidFill>
                          <a:latin typeface="Times New Roman" pitchFamily="18" charset="0"/>
                          <a:cs typeface="Times New Roman" pitchFamily="18" charset="0"/>
                        </a:rPr>
                        <a:t>2023 год</a:t>
                      </a:r>
                      <a:endParaRPr lang="ru-RU" sz="2400" dirty="0">
                        <a:solidFill>
                          <a:schemeClr val="tx1"/>
                        </a:solidFill>
                        <a:latin typeface="Times New Roman" pitchFamily="18" charset="0"/>
                        <a:cs typeface="Times New Roman" pitchFamily="18" charset="0"/>
                      </a:endParaRPr>
                    </a:p>
                  </a:txBody>
                  <a:tcPr>
                    <a:solidFill>
                      <a:schemeClr val="bg1"/>
                    </a:solidFill>
                  </a:tcPr>
                </a:tc>
                <a:tc>
                  <a:txBody>
                    <a:bodyPr/>
                    <a:lstStyle/>
                    <a:p>
                      <a:pPr algn="ctr"/>
                      <a:r>
                        <a:rPr lang="ru-RU" sz="2400" dirty="0" smtClean="0">
                          <a:solidFill>
                            <a:schemeClr val="tx1"/>
                          </a:solidFill>
                          <a:latin typeface="Times New Roman" pitchFamily="18" charset="0"/>
                          <a:cs typeface="Times New Roman" pitchFamily="18" charset="0"/>
                        </a:rPr>
                        <a:t>2024 год</a:t>
                      </a:r>
                      <a:endParaRPr lang="ru-RU" sz="2400" dirty="0">
                        <a:solidFill>
                          <a:schemeClr val="tx1"/>
                        </a:solidFill>
                        <a:latin typeface="Times New Roman" pitchFamily="18" charset="0"/>
                        <a:cs typeface="Times New Roman" pitchFamily="18" charset="0"/>
                      </a:endParaRPr>
                    </a:p>
                  </a:txBody>
                  <a:tcPr>
                    <a:solidFill>
                      <a:schemeClr val="bg1"/>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85794"/>
          </a:xfrm>
        </p:spPr>
        <p:txBody>
          <a:bodyPr>
            <a:normAutofit/>
          </a:bodyPr>
          <a:lstStyle/>
          <a:p>
            <a:r>
              <a:rPr lang="ru-RU" sz="2800" b="1" dirty="0" smtClean="0">
                <a:solidFill>
                  <a:srgbClr val="FF0000"/>
                </a:solidFill>
                <a:latin typeface="Times New Roman" pitchFamily="18" charset="0"/>
                <a:cs typeface="Times New Roman" pitchFamily="18" charset="0"/>
              </a:rPr>
              <a:t>Содержательные блоки Кодификатора</a:t>
            </a:r>
            <a:endParaRPr lang="ru-RU" sz="2800" b="1" dirty="0">
              <a:solidFill>
                <a:srgbClr val="FF0000"/>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928688"/>
          <a:ext cx="8329642" cy="5572146"/>
        </p:xfrm>
        <a:graphic>
          <a:graphicData uri="http://schemas.openxmlformats.org/drawingml/2006/table">
            <a:tbl>
              <a:tblPr firstRow="1" bandRow="1">
                <a:tableStyleId>{5C22544A-7EE6-4342-B048-85BDC9FD1C3A}</a:tableStyleId>
              </a:tblPr>
              <a:tblGrid>
                <a:gridCol w="4164821"/>
                <a:gridCol w="4164821"/>
              </a:tblGrid>
              <a:tr h="5572146">
                <a:tc>
                  <a:txBody>
                    <a:bodyPr/>
                    <a:lstStyle/>
                    <a:p>
                      <a:pPr algn="ctr"/>
                      <a:r>
                        <a:rPr lang="ru-RU" sz="2400" dirty="0" smtClean="0">
                          <a:solidFill>
                            <a:srgbClr val="FF0000"/>
                          </a:solidFill>
                          <a:latin typeface="Times New Roman" pitchFamily="18" charset="0"/>
                          <a:cs typeface="Times New Roman" pitchFamily="18" charset="0"/>
                        </a:rPr>
                        <a:t>Было</a:t>
                      </a:r>
                    </a:p>
                    <a:p>
                      <a:r>
                        <a:rPr lang="ru-RU" dirty="0" smtClean="0">
                          <a:solidFill>
                            <a:schemeClr val="tx1"/>
                          </a:solidFill>
                          <a:latin typeface="Times New Roman" pitchFamily="18" charset="0"/>
                          <a:cs typeface="Times New Roman" pitchFamily="18" charset="0"/>
                        </a:rPr>
                        <a:t>1. Человек и общество</a:t>
                      </a:r>
                      <a:br>
                        <a:rPr lang="ru-RU" dirty="0" smtClean="0">
                          <a:solidFill>
                            <a:schemeClr val="tx1"/>
                          </a:solidFill>
                          <a:latin typeface="Times New Roman" pitchFamily="18" charset="0"/>
                          <a:cs typeface="Times New Roman" pitchFamily="18" charset="0"/>
                        </a:rPr>
                      </a:br>
                      <a:endParaRPr lang="ru-RU" dirty="0" smtClean="0">
                        <a:solidFill>
                          <a:schemeClr val="tx1"/>
                        </a:solidFill>
                        <a:latin typeface="Times New Roman" pitchFamily="18" charset="0"/>
                        <a:cs typeface="Times New Roman" pitchFamily="18" charset="0"/>
                      </a:endParaRPr>
                    </a:p>
                    <a:p>
                      <a:r>
                        <a:rPr lang="ru-RU" dirty="0" smtClean="0">
                          <a:solidFill>
                            <a:schemeClr val="tx1"/>
                          </a:solidFill>
                          <a:latin typeface="Times New Roman" pitchFamily="18" charset="0"/>
                          <a:cs typeface="Times New Roman" pitchFamily="18" charset="0"/>
                        </a:rPr>
                        <a:t>2. Сфера духовной культуры</a:t>
                      </a:r>
                      <a:br>
                        <a:rPr lang="ru-RU" dirty="0" smtClean="0">
                          <a:solidFill>
                            <a:schemeClr val="tx1"/>
                          </a:solidFill>
                          <a:latin typeface="Times New Roman" pitchFamily="18" charset="0"/>
                          <a:cs typeface="Times New Roman" pitchFamily="18" charset="0"/>
                        </a:rPr>
                      </a:br>
                      <a:endParaRPr lang="ru-RU" dirty="0" smtClean="0">
                        <a:solidFill>
                          <a:schemeClr val="tx1"/>
                        </a:solidFill>
                        <a:latin typeface="Times New Roman" pitchFamily="18" charset="0"/>
                        <a:cs typeface="Times New Roman" pitchFamily="18" charset="0"/>
                      </a:endParaRPr>
                    </a:p>
                    <a:p>
                      <a:r>
                        <a:rPr lang="ru-RU" dirty="0" smtClean="0">
                          <a:solidFill>
                            <a:srgbClr val="FF0000"/>
                          </a:solidFill>
                          <a:latin typeface="Times New Roman" pitchFamily="18" charset="0"/>
                          <a:cs typeface="Times New Roman" pitchFamily="18" charset="0"/>
                        </a:rPr>
                        <a:t>3. Экономика</a:t>
                      </a:r>
                      <a:r>
                        <a:rPr lang="ru-RU" dirty="0" smtClean="0">
                          <a:solidFill>
                            <a:schemeClr val="tx1"/>
                          </a:solidFill>
                          <a:latin typeface="Times New Roman" pitchFamily="18" charset="0"/>
                          <a:cs typeface="Times New Roman" pitchFamily="18" charset="0"/>
                        </a:rPr>
                        <a:t/>
                      </a:r>
                      <a:br>
                        <a:rPr lang="ru-RU" dirty="0" smtClean="0">
                          <a:solidFill>
                            <a:schemeClr val="tx1"/>
                          </a:solidFill>
                          <a:latin typeface="Times New Roman" pitchFamily="18" charset="0"/>
                          <a:cs typeface="Times New Roman" pitchFamily="18" charset="0"/>
                        </a:rPr>
                      </a:br>
                      <a:endParaRPr lang="ru-RU" dirty="0" smtClean="0">
                        <a:solidFill>
                          <a:schemeClr val="tx1"/>
                        </a:solidFill>
                        <a:latin typeface="Times New Roman" pitchFamily="18" charset="0"/>
                        <a:cs typeface="Times New Roman" pitchFamily="18" charset="0"/>
                      </a:endParaRPr>
                    </a:p>
                    <a:p>
                      <a:r>
                        <a:rPr lang="ru-RU" dirty="0" smtClean="0">
                          <a:solidFill>
                            <a:schemeClr val="tx1"/>
                          </a:solidFill>
                          <a:latin typeface="Times New Roman" pitchFamily="18" charset="0"/>
                          <a:cs typeface="Times New Roman" pitchFamily="18" charset="0"/>
                        </a:rPr>
                        <a:t>4. Социальная сфера</a:t>
                      </a:r>
                      <a:br>
                        <a:rPr lang="ru-RU" dirty="0" smtClean="0">
                          <a:solidFill>
                            <a:schemeClr val="tx1"/>
                          </a:solidFill>
                          <a:latin typeface="Times New Roman" pitchFamily="18" charset="0"/>
                          <a:cs typeface="Times New Roman" pitchFamily="18" charset="0"/>
                        </a:rPr>
                      </a:br>
                      <a:endParaRPr lang="ru-RU" dirty="0" smtClean="0">
                        <a:solidFill>
                          <a:schemeClr val="tx1"/>
                        </a:solidFill>
                        <a:latin typeface="Times New Roman" pitchFamily="18" charset="0"/>
                        <a:cs typeface="Times New Roman" pitchFamily="18" charset="0"/>
                      </a:endParaRPr>
                    </a:p>
                    <a:p>
                      <a:r>
                        <a:rPr lang="ru-RU" dirty="0" smtClean="0">
                          <a:solidFill>
                            <a:schemeClr val="tx1"/>
                          </a:solidFill>
                          <a:latin typeface="Times New Roman" pitchFamily="18" charset="0"/>
                          <a:cs typeface="Times New Roman" pitchFamily="18" charset="0"/>
                        </a:rPr>
                        <a:t>5. Сфера политики и социального управления</a:t>
                      </a:r>
                      <a:br>
                        <a:rPr lang="ru-RU" dirty="0" smtClean="0">
                          <a:solidFill>
                            <a:schemeClr val="tx1"/>
                          </a:solidFill>
                          <a:latin typeface="Times New Roman" pitchFamily="18" charset="0"/>
                          <a:cs typeface="Times New Roman" pitchFamily="18" charset="0"/>
                        </a:rPr>
                      </a:br>
                      <a:endParaRPr lang="ru-RU" dirty="0" smtClean="0">
                        <a:solidFill>
                          <a:schemeClr val="tx1"/>
                        </a:solidFill>
                        <a:latin typeface="Times New Roman" pitchFamily="18" charset="0"/>
                        <a:cs typeface="Times New Roman" pitchFamily="18" charset="0"/>
                      </a:endParaRPr>
                    </a:p>
                    <a:p>
                      <a:r>
                        <a:rPr lang="ru-RU" dirty="0" smtClean="0">
                          <a:solidFill>
                            <a:schemeClr val="tx1"/>
                          </a:solidFill>
                          <a:latin typeface="Times New Roman" pitchFamily="18" charset="0"/>
                          <a:cs typeface="Times New Roman" pitchFamily="18" charset="0"/>
                        </a:rPr>
                        <a:t>6. Право</a:t>
                      </a:r>
                      <a:endParaRPr lang="ru-RU"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2400" dirty="0" smtClean="0">
                          <a:solidFill>
                            <a:srgbClr val="FF0000"/>
                          </a:solidFill>
                          <a:latin typeface="Times New Roman" pitchFamily="18" charset="0"/>
                          <a:cs typeface="Times New Roman" pitchFamily="18" charset="0"/>
                        </a:rPr>
                        <a:t>Стало</a:t>
                      </a:r>
                    </a:p>
                    <a:p>
                      <a:r>
                        <a:rPr lang="ru-RU" dirty="0" smtClean="0">
                          <a:solidFill>
                            <a:schemeClr val="tx1"/>
                          </a:solidFill>
                          <a:latin typeface="Times New Roman" pitchFamily="18" charset="0"/>
                          <a:cs typeface="Times New Roman" pitchFamily="18" charset="0"/>
                        </a:rPr>
                        <a:t>1. Человек и его социальное окружение</a:t>
                      </a:r>
                    </a:p>
                    <a:p>
                      <a:r>
                        <a:rPr lang="ru-RU" dirty="0" smtClean="0">
                          <a:solidFill>
                            <a:schemeClr val="tx1"/>
                          </a:solidFill>
                          <a:latin typeface="Times New Roman" pitchFamily="18" charset="0"/>
                          <a:cs typeface="Times New Roman" pitchFamily="18" charset="0"/>
                        </a:rPr>
                        <a:t>2. Общество, в котором мы живём. Человек в современном изменяющемся</a:t>
                      </a:r>
                      <a:r>
                        <a:rPr lang="ru-RU" baseline="0" dirty="0" smtClean="0">
                          <a:solidFill>
                            <a:schemeClr val="tx1"/>
                          </a:solidFill>
                          <a:latin typeface="Times New Roman" pitchFamily="18" charset="0"/>
                          <a:cs typeface="Times New Roman" pitchFamily="18" charset="0"/>
                        </a:rPr>
                        <a:t> мире</a:t>
                      </a:r>
                    </a:p>
                    <a:p>
                      <a:r>
                        <a:rPr lang="ru-RU" baseline="0" dirty="0" smtClean="0">
                          <a:solidFill>
                            <a:schemeClr val="tx1"/>
                          </a:solidFill>
                          <a:latin typeface="Times New Roman" pitchFamily="18" charset="0"/>
                          <a:cs typeface="Times New Roman" pitchFamily="18" charset="0"/>
                        </a:rPr>
                        <a:t>3.Человек в мире культуры</a:t>
                      </a:r>
                    </a:p>
                    <a:p>
                      <a:r>
                        <a:rPr lang="ru-RU" baseline="0" dirty="0" smtClean="0">
                          <a:solidFill>
                            <a:srgbClr val="FF0000"/>
                          </a:solidFill>
                          <a:latin typeface="Times New Roman" pitchFamily="18" charset="0"/>
                          <a:cs typeface="Times New Roman" pitchFamily="18" charset="0"/>
                        </a:rPr>
                        <a:t>4. Человек в экономических отношениях</a:t>
                      </a:r>
                    </a:p>
                    <a:p>
                      <a:r>
                        <a:rPr lang="ru-RU" baseline="0" dirty="0" smtClean="0">
                          <a:solidFill>
                            <a:schemeClr val="tx1"/>
                          </a:solidFill>
                          <a:latin typeface="Times New Roman" pitchFamily="18" charset="0"/>
                          <a:cs typeface="Times New Roman" pitchFamily="18" charset="0"/>
                        </a:rPr>
                        <a:t>5.Человек в системе социальных отношений. Социальные ценности и нормы</a:t>
                      </a:r>
                    </a:p>
                    <a:p>
                      <a:r>
                        <a:rPr lang="ru-RU" baseline="0" dirty="0" smtClean="0">
                          <a:solidFill>
                            <a:schemeClr val="tx1"/>
                          </a:solidFill>
                          <a:latin typeface="Times New Roman" pitchFamily="18" charset="0"/>
                          <a:cs typeface="Times New Roman" pitchFamily="18" charset="0"/>
                        </a:rPr>
                        <a:t>6. Человек в политическом измерении</a:t>
                      </a:r>
                    </a:p>
                    <a:p>
                      <a:r>
                        <a:rPr lang="ru-RU" baseline="0" dirty="0" smtClean="0">
                          <a:solidFill>
                            <a:schemeClr val="tx1"/>
                          </a:solidFill>
                          <a:latin typeface="Times New Roman" pitchFamily="18" charset="0"/>
                          <a:cs typeface="Times New Roman" pitchFamily="18" charset="0"/>
                        </a:rPr>
                        <a:t>7. Гражданин и государство</a:t>
                      </a:r>
                    </a:p>
                    <a:p>
                      <a:r>
                        <a:rPr lang="ru-RU" baseline="0" dirty="0" smtClean="0">
                          <a:solidFill>
                            <a:schemeClr val="tx1"/>
                          </a:solidFill>
                          <a:latin typeface="Times New Roman" pitchFamily="18" charset="0"/>
                          <a:cs typeface="Times New Roman" pitchFamily="18" charset="0"/>
                        </a:rPr>
                        <a:t>8. Человек как участник правовых отношений. Основы российского права</a:t>
                      </a:r>
                      <a:endParaRPr lang="ru-RU"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85794"/>
          </a:xfrm>
        </p:spPr>
        <p:txBody>
          <a:bodyPr>
            <a:normAutofit fontScale="90000"/>
          </a:bodyPr>
          <a:lstStyle/>
          <a:p>
            <a:r>
              <a:rPr lang="ru-RU" sz="2400" b="1" dirty="0" smtClean="0">
                <a:solidFill>
                  <a:srgbClr val="FF0000"/>
                </a:solidFill>
                <a:latin typeface="Times New Roman" pitchFamily="18" charset="0"/>
                <a:cs typeface="Times New Roman" pitchFamily="18" charset="0"/>
              </a:rPr>
              <a:t>Проверяемые элементы содержания блока </a:t>
            </a:r>
            <a:br>
              <a:rPr lang="ru-RU" sz="2400" b="1" dirty="0" smtClean="0">
                <a:solidFill>
                  <a:srgbClr val="FF0000"/>
                </a:solidFill>
                <a:latin typeface="Times New Roman" pitchFamily="18" charset="0"/>
                <a:cs typeface="Times New Roman" pitchFamily="18" charset="0"/>
              </a:rPr>
            </a:br>
            <a:r>
              <a:rPr lang="ru-RU" sz="2400" b="1" dirty="0" smtClean="0">
                <a:solidFill>
                  <a:srgbClr val="FF0000"/>
                </a:solidFill>
                <a:latin typeface="Times New Roman" pitchFamily="18" charset="0"/>
                <a:cs typeface="Times New Roman" pitchFamily="18" charset="0"/>
              </a:rPr>
              <a:t>«Человек в экономических отношениях»</a:t>
            </a:r>
            <a:endParaRPr lang="ru-RU" sz="2400" b="1" dirty="0">
              <a:solidFill>
                <a:srgbClr val="FF0000"/>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142844" y="857250"/>
          <a:ext cx="8786874" cy="5481320"/>
        </p:xfrm>
        <a:graphic>
          <a:graphicData uri="http://schemas.openxmlformats.org/drawingml/2006/table">
            <a:tbl>
              <a:tblPr firstRow="1" bandRow="1">
                <a:tableStyleId>{5C22544A-7EE6-4342-B048-85BDC9FD1C3A}</a:tableStyleId>
              </a:tblPr>
              <a:tblGrid>
                <a:gridCol w="563043"/>
                <a:gridCol w="7080823"/>
                <a:gridCol w="1143008"/>
              </a:tblGrid>
              <a:tr h="370840">
                <a:tc>
                  <a:txBody>
                    <a:bodyPr/>
                    <a:lstStyle/>
                    <a:p>
                      <a:r>
                        <a:rPr lang="ru-RU" sz="1200" dirty="0" smtClean="0">
                          <a:solidFill>
                            <a:schemeClr val="tx1"/>
                          </a:solidFill>
                          <a:latin typeface="Times New Roman" pitchFamily="18" charset="0"/>
                          <a:cs typeface="Times New Roman" pitchFamily="18" charset="0"/>
                        </a:rPr>
                        <a:t>Код</a:t>
                      </a:r>
                      <a:endParaRPr lang="ru-RU"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dirty="0" smtClean="0">
                          <a:solidFill>
                            <a:schemeClr val="tx1"/>
                          </a:solidFill>
                          <a:latin typeface="Times New Roman" pitchFamily="18" charset="0"/>
                          <a:cs typeface="Times New Roman" pitchFamily="18" charset="0"/>
                        </a:rPr>
                        <a:t>Проверяемый элемент содержания</a:t>
                      </a:r>
                      <a:endParaRPr lang="ru-RU"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dirty="0" smtClean="0">
                          <a:solidFill>
                            <a:schemeClr val="tx1"/>
                          </a:solidFill>
                          <a:latin typeface="Times New Roman" pitchFamily="18" charset="0"/>
                          <a:cs typeface="Times New Roman" pitchFamily="18" charset="0"/>
                        </a:rPr>
                        <a:t>В программе какого класса изучается</a:t>
                      </a:r>
                      <a:endParaRPr lang="ru-RU"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ru-RU" sz="1600" dirty="0" smtClean="0">
                          <a:solidFill>
                            <a:schemeClr val="tx1"/>
                          </a:solidFill>
                          <a:latin typeface="Times New Roman" pitchFamily="18" charset="0"/>
                          <a:cs typeface="Times New Roman" pitchFamily="18" charset="0"/>
                        </a:rPr>
                        <a:t>4.1</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smtClean="0">
                          <a:solidFill>
                            <a:schemeClr val="tx1"/>
                          </a:solidFill>
                          <a:latin typeface="Times New Roman" pitchFamily="18" charset="0"/>
                          <a:cs typeface="Times New Roman" pitchFamily="18" charset="0"/>
                        </a:rPr>
                        <a:t>Что такое экономика. Взаимосвязь жизни общества и его экономического развития. Экономическая жизнь общества. Потребности и ресурсы, ограниченность ресурсов. Экономический выбор. </a:t>
                      </a:r>
                      <a:r>
                        <a:rPr lang="ru-RU" sz="1600" dirty="0" smtClean="0">
                          <a:solidFill>
                            <a:srgbClr val="FF0000"/>
                          </a:solidFill>
                          <a:latin typeface="Times New Roman" pitchFamily="18" charset="0"/>
                          <a:cs typeface="Times New Roman" pitchFamily="18" charset="0"/>
                        </a:rPr>
                        <a:t>Ресурсы</a:t>
                      </a:r>
                      <a:r>
                        <a:rPr lang="ru-RU" sz="1600" baseline="0" dirty="0" smtClean="0">
                          <a:solidFill>
                            <a:srgbClr val="FF0000"/>
                          </a:solidFill>
                          <a:latin typeface="Times New Roman" pitchFamily="18" charset="0"/>
                          <a:cs typeface="Times New Roman" pitchFamily="18" charset="0"/>
                        </a:rPr>
                        <a:t> и возможности экономики нашей страны.</a:t>
                      </a:r>
                      <a:endParaRPr lang="ru-RU" sz="160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smtClean="0">
                          <a:solidFill>
                            <a:schemeClr val="tx1"/>
                          </a:solidFill>
                          <a:latin typeface="Times New Roman" pitchFamily="18" charset="0"/>
                          <a:cs typeface="Times New Roman" pitchFamily="18" charset="0"/>
                        </a:rPr>
                        <a:t>6,8</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ru-RU" sz="1600" dirty="0" smtClean="0">
                          <a:solidFill>
                            <a:schemeClr val="tx1"/>
                          </a:solidFill>
                          <a:latin typeface="Times New Roman" pitchFamily="18" charset="0"/>
                          <a:cs typeface="Times New Roman" pitchFamily="18" charset="0"/>
                        </a:rPr>
                        <a:t>4.2</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smtClean="0">
                          <a:solidFill>
                            <a:schemeClr val="tx1"/>
                          </a:solidFill>
                          <a:latin typeface="Times New Roman" pitchFamily="18" charset="0"/>
                          <a:cs typeface="Times New Roman" pitchFamily="18" charset="0"/>
                        </a:rPr>
                        <a:t>Экономическая система и её функции. Собственность</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smtClean="0">
                          <a:solidFill>
                            <a:schemeClr val="tx1"/>
                          </a:solidFill>
                          <a:latin typeface="Times New Roman" pitchFamily="18" charset="0"/>
                          <a:cs typeface="Times New Roman" pitchFamily="18" charset="0"/>
                        </a:rPr>
                        <a:t>8</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ru-RU" sz="1600" dirty="0" smtClean="0">
                          <a:solidFill>
                            <a:schemeClr val="tx1"/>
                          </a:solidFill>
                          <a:latin typeface="Times New Roman" pitchFamily="18" charset="0"/>
                          <a:cs typeface="Times New Roman" pitchFamily="18" charset="0"/>
                        </a:rPr>
                        <a:t>4.3</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smtClean="0">
                          <a:solidFill>
                            <a:schemeClr val="tx1"/>
                          </a:solidFill>
                          <a:latin typeface="Times New Roman" pitchFamily="18" charset="0"/>
                          <a:cs typeface="Times New Roman" pitchFamily="18" charset="0"/>
                        </a:rPr>
                        <a:t>Виды экономической деятельности. Производство – источник экономических благ. Факторы производства. Обмен. Торговля и её формы</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smtClean="0">
                          <a:solidFill>
                            <a:schemeClr val="tx1"/>
                          </a:solidFill>
                          <a:latin typeface="Times New Roman" pitchFamily="18" charset="0"/>
                          <a:cs typeface="Times New Roman" pitchFamily="18" charset="0"/>
                        </a:rPr>
                        <a:t>6,8</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ru-RU" sz="1600" dirty="0" smtClean="0">
                          <a:solidFill>
                            <a:schemeClr val="tx1"/>
                          </a:solidFill>
                          <a:latin typeface="Times New Roman" pitchFamily="18" charset="0"/>
                          <a:cs typeface="Times New Roman" pitchFamily="18" charset="0"/>
                        </a:rPr>
                        <a:t>4.4</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smtClean="0">
                          <a:solidFill>
                            <a:schemeClr val="tx1"/>
                          </a:solidFill>
                          <a:latin typeface="Times New Roman" pitchFamily="18" charset="0"/>
                          <a:cs typeface="Times New Roman" pitchFamily="18" charset="0"/>
                        </a:rPr>
                        <a:t>Трудовая деятельность. Производительность труда. Разделение труда. Заработная плата и стимулирование труда</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smtClean="0">
                          <a:solidFill>
                            <a:schemeClr val="tx1"/>
                          </a:solidFill>
                          <a:latin typeface="Times New Roman" pitchFamily="18" charset="0"/>
                          <a:cs typeface="Times New Roman" pitchFamily="18" charset="0"/>
                        </a:rPr>
                        <a:t>8</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ru-RU" sz="1600" dirty="0" smtClean="0">
                          <a:solidFill>
                            <a:schemeClr val="tx1"/>
                          </a:solidFill>
                          <a:latin typeface="Times New Roman" pitchFamily="18" charset="0"/>
                          <a:cs typeface="Times New Roman" pitchFamily="18" charset="0"/>
                        </a:rPr>
                        <a:t>4.5</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smtClean="0">
                          <a:solidFill>
                            <a:schemeClr val="tx1"/>
                          </a:solidFill>
                          <a:latin typeface="Times New Roman" pitchFamily="18" charset="0"/>
                          <a:cs typeface="Times New Roman" pitchFamily="18" charset="0"/>
                        </a:rPr>
                        <a:t>Занятость и безработица</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smtClean="0">
                          <a:solidFill>
                            <a:schemeClr val="tx1"/>
                          </a:solidFill>
                          <a:latin typeface="Times New Roman" pitchFamily="18" charset="0"/>
                          <a:cs typeface="Times New Roman" pitchFamily="18" charset="0"/>
                        </a:rPr>
                        <a:t>8</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ru-RU" sz="1600" dirty="0" smtClean="0">
                          <a:solidFill>
                            <a:schemeClr val="tx1"/>
                          </a:solidFill>
                          <a:latin typeface="Times New Roman" pitchFamily="18" charset="0"/>
                          <a:cs typeface="Times New Roman" pitchFamily="18" charset="0"/>
                        </a:rPr>
                        <a:t>4.6</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solidFill>
                            <a:schemeClr val="tx1"/>
                          </a:solidFill>
                          <a:latin typeface="Times New Roman" pitchFamily="18" charset="0"/>
                          <a:cs typeface="Times New Roman" pitchFamily="18" charset="0"/>
                        </a:rPr>
                        <a:t>Рыночная экономика. Конкуренция. Спрос и предложение</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smtClean="0">
                          <a:solidFill>
                            <a:schemeClr val="tx1"/>
                          </a:solidFill>
                          <a:latin typeface="Times New Roman" pitchFamily="18" charset="0"/>
                          <a:cs typeface="Times New Roman" pitchFamily="18" charset="0"/>
                        </a:rPr>
                        <a:t>8</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ru-RU" sz="1600" dirty="0" smtClean="0">
                          <a:solidFill>
                            <a:schemeClr val="tx1"/>
                          </a:solidFill>
                          <a:latin typeface="Times New Roman" pitchFamily="18" charset="0"/>
                          <a:cs typeface="Times New Roman" pitchFamily="18" charset="0"/>
                        </a:rPr>
                        <a:t>4.7</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smtClean="0">
                          <a:solidFill>
                            <a:schemeClr val="tx1"/>
                          </a:solidFill>
                          <a:latin typeface="Times New Roman" pitchFamily="18" charset="0"/>
                          <a:cs typeface="Times New Roman" pitchFamily="18" charset="0"/>
                        </a:rPr>
                        <a:t>Рыночное равновесие. Невидимая рука рынка.</a:t>
                      </a:r>
                      <a:r>
                        <a:rPr lang="ru-RU" sz="1600" baseline="0" dirty="0" smtClean="0">
                          <a:solidFill>
                            <a:schemeClr val="tx1"/>
                          </a:solidFill>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Многообразие рынков</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smtClean="0">
                          <a:solidFill>
                            <a:schemeClr val="tx1"/>
                          </a:solidFill>
                          <a:latin typeface="Times New Roman" pitchFamily="18" charset="0"/>
                          <a:cs typeface="Times New Roman" pitchFamily="18" charset="0"/>
                        </a:rPr>
                        <a:t>8</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ru-RU" sz="1600" dirty="0" smtClean="0">
                          <a:solidFill>
                            <a:schemeClr val="tx1"/>
                          </a:solidFill>
                          <a:latin typeface="Times New Roman" pitchFamily="18" charset="0"/>
                          <a:cs typeface="Times New Roman" pitchFamily="18" charset="0"/>
                        </a:rPr>
                        <a:t>4.8</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smtClean="0">
                          <a:solidFill>
                            <a:schemeClr val="tx1"/>
                          </a:solidFill>
                          <a:latin typeface="Times New Roman" pitchFamily="18" charset="0"/>
                          <a:cs typeface="Times New Roman" pitchFamily="18" charset="0"/>
                        </a:rPr>
                        <a:t>Предприятие в экономике. Издержки, выручка и прибыль. Как</a:t>
                      </a:r>
                      <a:r>
                        <a:rPr lang="ru-RU" sz="1600" baseline="0" dirty="0" smtClean="0">
                          <a:solidFill>
                            <a:schemeClr val="tx1"/>
                          </a:solidFill>
                          <a:latin typeface="Times New Roman" pitchFamily="18" charset="0"/>
                          <a:cs typeface="Times New Roman" pitchFamily="18" charset="0"/>
                        </a:rPr>
                        <a:t> повысить эффективность производства</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smtClean="0">
                          <a:solidFill>
                            <a:schemeClr val="tx1"/>
                          </a:solidFill>
                          <a:latin typeface="Times New Roman" pitchFamily="18" charset="0"/>
                          <a:cs typeface="Times New Roman" pitchFamily="18" charset="0"/>
                        </a:rPr>
                        <a:t>8</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ru-RU" sz="1600" dirty="0" smtClean="0">
                          <a:solidFill>
                            <a:schemeClr val="tx1"/>
                          </a:solidFill>
                          <a:latin typeface="Times New Roman" pitchFamily="18" charset="0"/>
                          <a:cs typeface="Times New Roman" pitchFamily="18" charset="0"/>
                        </a:rPr>
                        <a:t>4.9</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smtClean="0">
                          <a:solidFill>
                            <a:schemeClr val="tx1"/>
                          </a:solidFill>
                          <a:latin typeface="Times New Roman" pitchFamily="18" charset="0"/>
                          <a:cs typeface="Times New Roman" pitchFamily="18" charset="0"/>
                        </a:rPr>
                        <a:t>Предпринимательство. Виды и формы предпринимательской деятельности</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smtClean="0">
                          <a:solidFill>
                            <a:schemeClr val="tx1"/>
                          </a:solidFill>
                          <a:latin typeface="Times New Roman" pitchFamily="18" charset="0"/>
                          <a:cs typeface="Times New Roman" pitchFamily="18" charset="0"/>
                        </a:rPr>
                        <a:t>8</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57232"/>
          </a:xfrm>
        </p:spPr>
        <p:txBody>
          <a:bodyPr>
            <a:normAutofit fontScale="90000"/>
          </a:bodyPr>
          <a:lstStyle/>
          <a:p>
            <a:r>
              <a:rPr lang="ru-RU" sz="3200" b="1" dirty="0" smtClean="0">
                <a:latin typeface="Times New Roman" pitchFamily="18" charset="0"/>
                <a:cs typeface="Times New Roman" pitchFamily="18" charset="0"/>
              </a:rPr>
              <a:t>Навигатор самостоятельной подготовки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к ОГЭ, ЕГЭ</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857232"/>
            <a:ext cx="8229600" cy="5268931"/>
          </a:xfrm>
        </p:spPr>
        <p:txBody>
          <a:bodyPr>
            <a:normAutofit fontScale="92500" lnSpcReduction="10000"/>
          </a:bodyPr>
          <a:lstStyle/>
          <a:p>
            <a:pPr>
              <a:buNone/>
            </a:pPr>
            <a:r>
              <a:rPr lang="ru-RU" b="1" dirty="0" smtClean="0"/>
              <a:t>I. </a:t>
            </a:r>
            <a:r>
              <a:rPr lang="ru-RU" b="1" dirty="0" smtClean="0">
                <a:hlinkClick r:id="rId2"/>
              </a:rPr>
              <a:t>Рекомендации по самостоятельной подготовке к ОГЭ и ЕГЭ по обществознанию </a:t>
            </a:r>
            <a:r>
              <a:rPr lang="ru-RU" b="1" strike="sngStrike" dirty="0" smtClean="0">
                <a:hlinkClick r:id="rId3"/>
              </a:rPr>
              <a:t/>
            </a:r>
            <a:br>
              <a:rPr lang="ru-RU" b="1" strike="sngStrike" dirty="0" smtClean="0">
                <a:hlinkClick r:id="rId3"/>
              </a:rPr>
            </a:br>
            <a:r>
              <a:rPr lang="ru-RU" dirty="0" smtClean="0"/>
              <a:t/>
            </a:r>
            <a:br>
              <a:rPr lang="ru-RU" dirty="0" smtClean="0"/>
            </a:br>
            <a:r>
              <a:rPr lang="ru-RU" b="1" dirty="0" smtClean="0"/>
              <a:t>II. Подготовка по темам:</a:t>
            </a:r>
            <a:r>
              <a:rPr lang="ru-RU" dirty="0" smtClean="0"/>
              <a:t/>
            </a:r>
            <a:br>
              <a:rPr lang="ru-RU" dirty="0" smtClean="0"/>
            </a:br>
            <a:endParaRPr lang="ru-RU" dirty="0" smtClean="0"/>
          </a:p>
          <a:p>
            <a:pPr lvl="0">
              <a:buNone/>
            </a:pPr>
            <a:r>
              <a:rPr lang="ru-RU" dirty="0" smtClean="0">
                <a:hlinkClick r:id="rId4"/>
              </a:rPr>
              <a:t>Человек и общество (</a:t>
            </a:r>
            <a:r>
              <a:rPr lang="ru-RU" dirty="0" err="1" smtClean="0">
                <a:hlinkClick r:id="rId4"/>
              </a:rPr>
              <a:t>pdf</a:t>
            </a:r>
            <a:r>
              <a:rPr lang="ru-RU" dirty="0" smtClean="0">
                <a:hlinkClick r:id="rId4"/>
              </a:rPr>
              <a:t>)</a:t>
            </a:r>
            <a:endParaRPr lang="ru-RU" dirty="0" smtClean="0"/>
          </a:p>
          <a:p>
            <a:pPr lvl="0">
              <a:buNone/>
            </a:pPr>
            <a:r>
              <a:rPr lang="ru-RU" dirty="0" smtClean="0">
                <a:hlinkClick r:id="rId5"/>
              </a:rPr>
              <a:t>Экономика (</a:t>
            </a:r>
            <a:r>
              <a:rPr lang="ru-RU" dirty="0" err="1" smtClean="0">
                <a:hlinkClick r:id="rId5"/>
              </a:rPr>
              <a:t>pdf</a:t>
            </a:r>
            <a:r>
              <a:rPr lang="ru-RU" dirty="0" smtClean="0">
                <a:hlinkClick r:id="rId5"/>
              </a:rPr>
              <a:t>)</a:t>
            </a:r>
            <a:endParaRPr lang="ru-RU" dirty="0" smtClean="0"/>
          </a:p>
          <a:p>
            <a:pPr lvl="0">
              <a:buNone/>
            </a:pPr>
            <a:r>
              <a:rPr lang="ru-RU" dirty="0" smtClean="0">
                <a:hlinkClick r:id="rId6"/>
              </a:rPr>
              <a:t>Социальные отношения (</a:t>
            </a:r>
            <a:r>
              <a:rPr lang="ru-RU" dirty="0" err="1" smtClean="0">
                <a:hlinkClick r:id="rId6"/>
              </a:rPr>
              <a:t>pdf</a:t>
            </a:r>
            <a:r>
              <a:rPr lang="ru-RU" dirty="0" smtClean="0">
                <a:hlinkClick r:id="rId6"/>
              </a:rPr>
              <a:t>)</a:t>
            </a:r>
            <a:endParaRPr lang="ru-RU" dirty="0" smtClean="0"/>
          </a:p>
          <a:p>
            <a:pPr lvl="0">
              <a:buNone/>
            </a:pPr>
            <a:r>
              <a:rPr lang="ru-RU" dirty="0" smtClean="0">
                <a:hlinkClick r:id="rId7"/>
              </a:rPr>
              <a:t>Политика (</a:t>
            </a:r>
            <a:r>
              <a:rPr lang="ru-RU" dirty="0" err="1" smtClean="0">
                <a:hlinkClick r:id="rId7"/>
              </a:rPr>
              <a:t>pdf</a:t>
            </a:r>
            <a:r>
              <a:rPr lang="ru-RU" dirty="0" smtClean="0">
                <a:hlinkClick r:id="rId7"/>
              </a:rPr>
              <a:t>)</a:t>
            </a:r>
            <a:endParaRPr lang="ru-RU" dirty="0" smtClean="0"/>
          </a:p>
          <a:p>
            <a:pPr lvl="0">
              <a:buNone/>
            </a:pPr>
            <a:r>
              <a:rPr lang="ru-RU" dirty="0" smtClean="0">
                <a:hlinkClick r:id="rId8"/>
              </a:rPr>
              <a:t>Право (</a:t>
            </a:r>
            <a:r>
              <a:rPr lang="ru-RU" dirty="0" err="1" smtClean="0">
                <a:hlinkClick r:id="rId8"/>
              </a:rPr>
              <a:t>pdf</a:t>
            </a:r>
            <a:r>
              <a:rPr lang="ru-RU" dirty="0" smtClean="0">
                <a:hlinkClick r:id="rId8"/>
              </a:rPr>
              <a:t>)</a:t>
            </a:r>
            <a:endParaRPr lang="ru-RU" dirty="0" smtClean="0"/>
          </a:p>
          <a:p>
            <a:pPr lvl="0">
              <a:buNone/>
            </a:pPr>
            <a:r>
              <a:rPr lang="ru-RU" dirty="0" smtClean="0">
                <a:hlinkClick r:id="rId9"/>
              </a:rPr>
              <a:t>Тренировочные задания (</a:t>
            </a:r>
            <a:r>
              <a:rPr lang="ru-RU" dirty="0" err="1" smtClean="0">
                <a:hlinkClick r:id="rId9"/>
              </a:rPr>
              <a:t>pdf</a:t>
            </a:r>
            <a:r>
              <a:rPr lang="ru-RU" dirty="0" smtClean="0">
                <a:hlinkClick r:id="rId9"/>
              </a:rPr>
              <a:t>)</a:t>
            </a:r>
            <a:endParaRPr lang="ru-RU" dirty="0" smtClean="0"/>
          </a:p>
          <a:p>
            <a:pPr marL="0" indent="0">
              <a:buNone/>
            </a:pP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85719" y="285750"/>
          <a:ext cx="8572562" cy="5659120"/>
        </p:xfrm>
        <a:graphic>
          <a:graphicData uri="http://schemas.openxmlformats.org/drawingml/2006/table">
            <a:tbl>
              <a:tblPr firstRow="1" bandRow="1">
                <a:tableStyleId>{5C22544A-7EE6-4342-B048-85BDC9FD1C3A}</a:tableStyleId>
              </a:tblPr>
              <a:tblGrid>
                <a:gridCol w="863186"/>
                <a:gridCol w="6548530"/>
                <a:gridCol w="1160846"/>
              </a:tblGrid>
              <a:tr h="370840">
                <a:tc>
                  <a:txBody>
                    <a:bodyPr/>
                    <a:lstStyle/>
                    <a:p>
                      <a:r>
                        <a:rPr lang="ru-RU" sz="1200" dirty="0" smtClean="0">
                          <a:solidFill>
                            <a:schemeClr val="tx1"/>
                          </a:solidFill>
                          <a:latin typeface="Times New Roman" pitchFamily="18" charset="0"/>
                          <a:cs typeface="Times New Roman" pitchFamily="18" charset="0"/>
                        </a:rPr>
                        <a:t>Код</a:t>
                      </a:r>
                      <a:endParaRPr lang="ru-RU"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dirty="0" smtClean="0">
                          <a:solidFill>
                            <a:schemeClr val="tx1"/>
                          </a:solidFill>
                          <a:latin typeface="Times New Roman" pitchFamily="18" charset="0"/>
                          <a:cs typeface="Times New Roman" pitchFamily="18" charset="0"/>
                        </a:rPr>
                        <a:t>Проверяемый элемент содержания</a:t>
                      </a:r>
                      <a:endParaRPr lang="ru-RU"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200" dirty="0" smtClean="0">
                          <a:solidFill>
                            <a:schemeClr val="tx1"/>
                          </a:solidFill>
                          <a:latin typeface="Times New Roman" pitchFamily="18" charset="0"/>
                          <a:cs typeface="Times New Roman" pitchFamily="18" charset="0"/>
                        </a:rPr>
                        <a:t>В программе какого класса изучается</a:t>
                      </a:r>
                      <a:endParaRPr lang="ru-RU" sz="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ru-RU" sz="1600" dirty="0" smtClean="0">
                          <a:solidFill>
                            <a:schemeClr val="tx1"/>
                          </a:solidFill>
                          <a:latin typeface="Times New Roman" pitchFamily="18" charset="0"/>
                          <a:cs typeface="Times New Roman" pitchFamily="18" charset="0"/>
                        </a:rPr>
                        <a:t>4.10</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smtClean="0">
                          <a:solidFill>
                            <a:schemeClr val="tx1"/>
                          </a:solidFill>
                          <a:latin typeface="Times New Roman" pitchFamily="18" charset="0"/>
                          <a:cs typeface="Times New Roman" pitchFamily="18" charset="0"/>
                        </a:rPr>
                        <a:t>Деньги и их функции</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smtClean="0">
                          <a:solidFill>
                            <a:schemeClr val="tx1"/>
                          </a:solidFill>
                          <a:latin typeface="Times New Roman" pitchFamily="18" charset="0"/>
                          <a:cs typeface="Times New Roman" pitchFamily="18" charset="0"/>
                        </a:rPr>
                        <a:t>8</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ru-RU" sz="1600" dirty="0" smtClean="0">
                          <a:solidFill>
                            <a:schemeClr val="tx1"/>
                          </a:solidFill>
                          <a:latin typeface="Times New Roman" pitchFamily="18" charset="0"/>
                          <a:cs typeface="Times New Roman" pitchFamily="18" charset="0"/>
                        </a:rPr>
                        <a:t>4.11</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smtClean="0">
                          <a:solidFill>
                            <a:schemeClr val="tx1"/>
                          </a:solidFill>
                          <a:latin typeface="Times New Roman" pitchFamily="18" charset="0"/>
                          <a:cs typeface="Times New Roman" pitchFamily="18" charset="0"/>
                        </a:rPr>
                        <a:t>Финансовый рынок и посредники (банки, страховые компании, кредитные союзы, участники фондового рынка). Услуги финансовых посредников. Основные типы финансовых инструментов: акции и облигации</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smtClean="0">
                          <a:solidFill>
                            <a:schemeClr val="tx1"/>
                          </a:solidFill>
                          <a:latin typeface="Times New Roman" pitchFamily="18" charset="0"/>
                          <a:cs typeface="Times New Roman" pitchFamily="18" charset="0"/>
                        </a:rPr>
                        <a:t>8</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ru-RU" sz="1600" dirty="0" smtClean="0">
                          <a:solidFill>
                            <a:schemeClr val="tx1"/>
                          </a:solidFill>
                          <a:latin typeface="Times New Roman" pitchFamily="18" charset="0"/>
                          <a:cs typeface="Times New Roman" pitchFamily="18" charset="0"/>
                        </a:rPr>
                        <a:t>4.12</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smtClean="0">
                          <a:solidFill>
                            <a:schemeClr val="tx1"/>
                          </a:solidFill>
                          <a:latin typeface="Times New Roman" pitchFamily="18" charset="0"/>
                          <a:cs typeface="Times New Roman" pitchFamily="18" charset="0"/>
                        </a:rPr>
                        <a:t>Банковские услуги, предоставляемые гражданам (депозит, кредит, платёжная карта, денежные переводы, обмен валюты). </a:t>
                      </a:r>
                      <a:r>
                        <a:rPr lang="ru-RU" sz="1600" dirty="0" smtClean="0">
                          <a:solidFill>
                            <a:srgbClr val="FF0000"/>
                          </a:solidFill>
                          <a:latin typeface="Times New Roman" pitchFamily="18" charset="0"/>
                          <a:cs typeface="Times New Roman" pitchFamily="18" charset="0"/>
                        </a:rPr>
                        <a:t>Дистанционное банковское обслуживание</a:t>
                      </a:r>
                      <a:endParaRPr lang="ru-RU" sz="160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smtClean="0">
                          <a:solidFill>
                            <a:schemeClr val="tx1"/>
                          </a:solidFill>
                          <a:latin typeface="Times New Roman" pitchFamily="18" charset="0"/>
                          <a:cs typeface="Times New Roman" pitchFamily="18" charset="0"/>
                        </a:rPr>
                        <a:t>8</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ru-RU" sz="1600" dirty="0" smtClean="0">
                          <a:solidFill>
                            <a:schemeClr val="tx1"/>
                          </a:solidFill>
                          <a:latin typeface="Times New Roman" pitchFamily="18" charset="0"/>
                          <a:cs typeface="Times New Roman" pitchFamily="18" charset="0"/>
                        </a:rPr>
                        <a:t>4.13</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smtClean="0">
                          <a:solidFill>
                            <a:schemeClr val="tx1"/>
                          </a:solidFill>
                          <a:latin typeface="Times New Roman" pitchFamily="18" charset="0"/>
                          <a:cs typeface="Times New Roman" pitchFamily="18" charset="0"/>
                        </a:rPr>
                        <a:t>Страховые услуги. </a:t>
                      </a:r>
                      <a:r>
                        <a:rPr lang="ru-RU" sz="1600" dirty="0" smtClean="0">
                          <a:solidFill>
                            <a:srgbClr val="FF0000"/>
                          </a:solidFill>
                          <a:latin typeface="Times New Roman" pitchFamily="18" charset="0"/>
                          <a:cs typeface="Times New Roman" pitchFamily="18" charset="0"/>
                        </a:rPr>
                        <a:t>Защита прав потребителя финансовых услуг</a:t>
                      </a:r>
                      <a:endParaRPr lang="ru-RU" sz="160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smtClean="0">
                          <a:solidFill>
                            <a:schemeClr val="tx1"/>
                          </a:solidFill>
                          <a:latin typeface="Times New Roman" pitchFamily="18" charset="0"/>
                          <a:cs typeface="Times New Roman" pitchFamily="18" charset="0"/>
                        </a:rPr>
                        <a:t>8</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ru-RU" sz="1600" dirty="0" smtClean="0">
                          <a:solidFill>
                            <a:schemeClr val="tx1"/>
                          </a:solidFill>
                          <a:latin typeface="Times New Roman" pitchFamily="18" charset="0"/>
                          <a:cs typeface="Times New Roman" pitchFamily="18" charset="0"/>
                        </a:rPr>
                        <a:t>4.14</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smtClean="0">
                          <a:solidFill>
                            <a:schemeClr val="tx1"/>
                          </a:solidFill>
                          <a:latin typeface="Times New Roman" pitchFamily="18" charset="0"/>
                          <a:cs typeface="Times New Roman" pitchFamily="18" charset="0"/>
                        </a:rPr>
                        <a:t>Экономические функции домохозяйств. Потребление домашних</a:t>
                      </a:r>
                      <a:r>
                        <a:rPr lang="ru-RU" sz="1600" baseline="0" dirty="0" smtClean="0">
                          <a:solidFill>
                            <a:schemeClr val="tx1"/>
                          </a:solidFill>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хозяйств. Потребительские товары и товары длительного пользования. Источники доходов и расходов семьи.</a:t>
                      </a:r>
                      <a:r>
                        <a:rPr lang="ru-RU" sz="1600" baseline="0" dirty="0" smtClean="0">
                          <a:solidFill>
                            <a:schemeClr val="tx1"/>
                          </a:solidFill>
                          <a:latin typeface="Times New Roman" pitchFamily="18" charset="0"/>
                          <a:cs typeface="Times New Roman" pitchFamily="18" charset="0"/>
                        </a:rPr>
                        <a:t> Семейный бюджет. Личный финансовый план. Способы и формы сбережений</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smtClean="0">
                          <a:solidFill>
                            <a:schemeClr val="tx1"/>
                          </a:solidFill>
                          <a:latin typeface="Times New Roman" pitchFamily="18" charset="0"/>
                          <a:cs typeface="Times New Roman" pitchFamily="18" charset="0"/>
                        </a:rPr>
                        <a:t>8</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ru-RU" sz="1600" dirty="0" smtClean="0">
                          <a:solidFill>
                            <a:schemeClr val="tx1"/>
                          </a:solidFill>
                          <a:latin typeface="Times New Roman" pitchFamily="18" charset="0"/>
                          <a:cs typeface="Times New Roman" pitchFamily="18" charset="0"/>
                        </a:rPr>
                        <a:t>4.15</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smtClean="0">
                          <a:solidFill>
                            <a:schemeClr val="tx1"/>
                          </a:solidFill>
                          <a:latin typeface="Times New Roman" pitchFamily="18" charset="0"/>
                          <a:cs typeface="Times New Roman" pitchFamily="18" charset="0"/>
                        </a:rPr>
                        <a:t>Экономические цели и функции государства</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smtClean="0">
                          <a:solidFill>
                            <a:schemeClr val="tx1"/>
                          </a:solidFill>
                          <a:latin typeface="Times New Roman" pitchFamily="18" charset="0"/>
                          <a:cs typeface="Times New Roman" pitchFamily="18" charset="0"/>
                        </a:rPr>
                        <a:t>8</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ru-RU" sz="1600" dirty="0" smtClean="0">
                          <a:solidFill>
                            <a:schemeClr val="tx1"/>
                          </a:solidFill>
                          <a:latin typeface="Times New Roman" pitchFamily="18" charset="0"/>
                          <a:cs typeface="Times New Roman" pitchFamily="18" charset="0"/>
                        </a:rPr>
                        <a:t>4.16</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smtClean="0">
                          <a:solidFill>
                            <a:schemeClr val="tx1"/>
                          </a:solidFill>
                          <a:latin typeface="Times New Roman" pitchFamily="18" charset="0"/>
                          <a:cs typeface="Times New Roman" pitchFamily="18" charset="0"/>
                        </a:rPr>
                        <a:t>Налоги. Доходы и расходы государства. Государственный бюджет</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smtClean="0">
                          <a:solidFill>
                            <a:schemeClr val="tx1"/>
                          </a:solidFill>
                          <a:latin typeface="Times New Roman" pitchFamily="18" charset="0"/>
                          <a:cs typeface="Times New Roman" pitchFamily="18" charset="0"/>
                        </a:rPr>
                        <a:t>8</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ru-RU" sz="1600" dirty="0" smtClean="0">
                          <a:solidFill>
                            <a:schemeClr val="tx1"/>
                          </a:solidFill>
                          <a:latin typeface="Times New Roman" pitchFamily="18" charset="0"/>
                          <a:cs typeface="Times New Roman" pitchFamily="18" charset="0"/>
                        </a:rPr>
                        <a:t>4.17</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smtClean="0">
                          <a:solidFill>
                            <a:srgbClr val="FF0000"/>
                          </a:solidFill>
                          <a:latin typeface="Times New Roman" pitchFamily="18" charset="0"/>
                          <a:cs typeface="Times New Roman" pitchFamily="18" charset="0"/>
                        </a:rPr>
                        <a:t>Государственная бюджетная и денежно-кредитная политика Российской Федерации.</a:t>
                      </a:r>
                      <a:r>
                        <a:rPr lang="ru-RU" sz="1600" baseline="0" dirty="0" smtClean="0">
                          <a:solidFill>
                            <a:srgbClr val="FF0000"/>
                          </a:solidFill>
                          <a:latin typeface="Times New Roman" pitchFamily="18" charset="0"/>
                          <a:cs typeface="Times New Roman" pitchFamily="18" charset="0"/>
                        </a:rPr>
                        <a:t> Государственная политика по развитию конкуренции</a:t>
                      </a:r>
                      <a:endParaRPr lang="ru-RU" sz="160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smtClean="0">
                          <a:solidFill>
                            <a:schemeClr val="tx1"/>
                          </a:solidFill>
                          <a:latin typeface="Times New Roman" pitchFamily="18" charset="0"/>
                          <a:cs typeface="Times New Roman" pitchFamily="18" charset="0"/>
                        </a:rPr>
                        <a:t>8</a:t>
                      </a:r>
                      <a:endParaRPr lang="ru-RU" sz="1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latin typeface="Times New Roman" pitchFamily="18" charset="0"/>
                <a:cs typeface="Times New Roman" pitchFamily="18" charset="0"/>
              </a:rPr>
              <a:t>Планируемые изменения </a:t>
            </a:r>
            <a:br>
              <a:rPr lang="ru-RU" b="1" dirty="0" smtClean="0">
                <a:solidFill>
                  <a:srgbClr val="FF0000"/>
                </a:solidFill>
                <a:latin typeface="Times New Roman" pitchFamily="18" charset="0"/>
                <a:cs typeface="Times New Roman" pitchFamily="18" charset="0"/>
              </a:rPr>
            </a:br>
            <a:r>
              <a:rPr lang="ru-RU" b="1" dirty="0" smtClean="0">
                <a:solidFill>
                  <a:srgbClr val="FF0000"/>
                </a:solidFill>
                <a:latin typeface="Times New Roman" pitchFamily="18" charset="0"/>
                <a:cs typeface="Times New Roman" pitchFamily="18" charset="0"/>
              </a:rPr>
              <a:t>в ЕГЭ 2024</a:t>
            </a:r>
            <a:endParaRPr lang="ru-RU" b="1" dirty="0">
              <a:solidFill>
                <a:srgbClr val="FF0000"/>
              </a:solidFill>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642910" y="1785926"/>
          <a:ext cx="8072494" cy="1554480"/>
        </p:xfrm>
        <a:graphic>
          <a:graphicData uri="http://schemas.openxmlformats.org/drawingml/2006/table">
            <a:tbl>
              <a:tblPr firstRow="1" bandRow="1">
                <a:tableStyleId>{5C22544A-7EE6-4342-B048-85BDC9FD1C3A}</a:tableStyleId>
              </a:tblPr>
              <a:tblGrid>
                <a:gridCol w="2643206"/>
                <a:gridCol w="5429288"/>
              </a:tblGrid>
              <a:tr h="267666">
                <a:tc>
                  <a:txBody>
                    <a:bodyPr/>
                    <a:lstStyle/>
                    <a:p>
                      <a:r>
                        <a:rPr lang="ru-RU" dirty="0" smtClean="0">
                          <a:solidFill>
                            <a:schemeClr val="tx1"/>
                          </a:solidFill>
                          <a:latin typeface="Times New Roman" pitchFamily="18" charset="0"/>
                          <a:cs typeface="Times New Roman" pitchFamily="18" charset="0"/>
                        </a:rPr>
                        <a:t>Предмет </a:t>
                      </a:r>
                      <a:endParaRPr lang="ru-RU"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dirty="0" smtClean="0">
                          <a:solidFill>
                            <a:schemeClr val="tx1"/>
                          </a:solidFill>
                          <a:latin typeface="Times New Roman" pitchFamily="18" charset="0"/>
                          <a:cs typeface="Times New Roman" pitchFamily="18" charset="0"/>
                        </a:rPr>
                        <a:t>Изменения в КИМ ЕГЭ 2024 г.</a:t>
                      </a:r>
                      <a:endParaRPr lang="ru-RU"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ru-RU" sz="1800" dirty="0" smtClean="0">
                          <a:latin typeface="Times New Roman" pitchFamily="18" charset="0"/>
                          <a:cs typeface="Times New Roman" pitchFamily="18" charset="0"/>
                        </a:rPr>
                        <a:t>Обществознание</a:t>
                      </a:r>
                      <a:endParaRPr lang="ru-RU"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latin typeface="Times New Roman" pitchFamily="18" charset="0"/>
                          <a:cs typeface="Times New Roman" pitchFamily="18" charset="0"/>
                        </a:rPr>
                        <a:t>Скорректирована формулировка и внесены изменения в систему оценивания выполнения задания 24 (критерий 24.1).</a:t>
                      </a:r>
                    </a:p>
                    <a:p>
                      <a:endParaRPr lang="ru-RU"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Прямоугольник 4"/>
          <p:cNvSpPr/>
          <p:nvPr/>
        </p:nvSpPr>
        <p:spPr>
          <a:xfrm>
            <a:off x="500034" y="4143380"/>
            <a:ext cx="8143932" cy="1477328"/>
          </a:xfrm>
          <a:prstGeom prst="rect">
            <a:avLst/>
          </a:prstGeom>
        </p:spPr>
        <p:txBody>
          <a:bodyPr wrap="square">
            <a:spAutoFit/>
          </a:bodyPr>
          <a:lstStyle/>
          <a:p>
            <a:r>
              <a:rPr lang="ru-RU" dirty="0" smtClean="0">
                <a:latin typeface="Times New Roman" pitchFamily="18" charset="0"/>
                <a:cs typeface="Times New Roman" pitchFamily="18" charset="0"/>
              </a:rPr>
              <a:t>Экзамен предусматривает высокие требования к уровню подготовки выпускников (</a:t>
            </a:r>
            <a:r>
              <a:rPr lang="ru-RU" dirty="0" smtClean="0">
                <a:solidFill>
                  <a:srgbClr val="FF0000"/>
                </a:solidFill>
                <a:latin typeface="Times New Roman" pitchFamily="18" charset="0"/>
                <a:cs typeface="Times New Roman" pitchFamily="18" charset="0"/>
              </a:rPr>
              <a:t>высокий уровень требований применяется даже к достижению минимального балла</a:t>
            </a:r>
            <a:r>
              <a:rPr lang="ru-RU" dirty="0" smtClean="0">
                <a:latin typeface="Times New Roman" pitchFamily="18" charset="0"/>
                <a:cs typeface="Times New Roman" pitchFamily="18" charset="0"/>
              </a:rPr>
              <a:t>).  («</a:t>
            </a:r>
            <a:r>
              <a:rPr lang="ru-RU" dirty="0" smtClean="0"/>
              <a:t>МЕТОДИЧЕСКИЕ РЕКОМЕНДАЦИИ для учителей, подготовленные на основе анализа типичных ошибок участников ЕГЭ 2023 года по обществознанию»)</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71480"/>
          </a:xfrm>
        </p:spPr>
        <p:txBody>
          <a:bodyPr>
            <a:normAutofit/>
          </a:bodyPr>
          <a:lstStyle/>
          <a:p>
            <a:r>
              <a:rPr lang="ru-RU" sz="2400" b="1" dirty="0" smtClean="0">
                <a:solidFill>
                  <a:srgbClr val="FF0000"/>
                </a:solidFill>
                <a:latin typeface="Times New Roman" pitchFamily="18" charset="0"/>
                <a:cs typeface="Times New Roman" pitchFamily="18" charset="0"/>
              </a:rPr>
              <a:t>Изменения в Кодификаторе ЕГЭ 2024</a:t>
            </a:r>
            <a:endParaRPr lang="ru-RU" sz="2400" b="1" dirty="0">
              <a:solidFill>
                <a:srgbClr val="FF0000"/>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500034" y="857232"/>
          <a:ext cx="8229600" cy="5181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ru-RU" sz="2800" dirty="0" smtClean="0">
                          <a:solidFill>
                            <a:srgbClr val="FF0000"/>
                          </a:solidFill>
                          <a:latin typeface="Times New Roman" pitchFamily="18" charset="0"/>
                          <a:cs typeface="Times New Roman" pitchFamily="18" charset="0"/>
                        </a:rPr>
                        <a:t>2023</a:t>
                      </a:r>
                      <a:endParaRPr lang="ru-RU" sz="2800" dirty="0">
                        <a:solidFill>
                          <a:srgbClr val="FF0000"/>
                        </a:solidFill>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2800" dirty="0" smtClean="0">
                          <a:solidFill>
                            <a:srgbClr val="FF0000"/>
                          </a:solidFill>
                          <a:latin typeface="Times New Roman" pitchFamily="18" charset="0"/>
                          <a:cs typeface="Times New Roman" pitchFamily="18" charset="0"/>
                        </a:rPr>
                        <a:t>2024</a:t>
                      </a:r>
                      <a:endParaRPr lang="ru-RU" sz="2800" dirty="0">
                        <a:solidFill>
                          <a:srgbClr val="FF0000"/>
                        </a:solidFill>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5" name="Рисунок 4"/>
          <p:cNvPicPr/>
          <p:nvPr/>
        </p:nvPicPr>
        <p:blipFill>
          <a:blip r:embed="rId2" cstate="print"/>
          <a:srcRect l="35444" t="14261" r="8341" b="9586"/>
          <a:stretch>
            <a:fillRect/>
          </a:stretch>
        </p:blipFill>
        <p:spPr bwMode="auto">
          <a:xfrm>
            <a:off x="357158" y="1571612"/>
            <a:ext cx="4071966" cy="3571900"/>
          </a:xfrm>
          <a:prstGeom prst="rect">
            <a:avLst/>
          </a:prstGeom>
          <a:noFill/>
          <a:ln w="9525">
            <a:noFill/>
            <a:miter lim="800000"/>
            <a:headEnd/>
            <a:tailEnd/>
          </a:ln>
        </p:spPr>
      </p:pic>
      <p:pic>
        <p:nvPicPr>
          <p:cNvPr id="6" name="Рисунок 5"/>
          <p:cNvPicPr/>
          <p:nvPr/>
        </p:nvPicPr>
        <p:blipFill>
          <a:blip r:embed="rId3" cstate="print"/>
          <a:srcRect l="19240" t="9697" r="17589" b="5026"/>
          <a:stretch>
            <a:fillRect/>
          </a:stretch>
        </p:blipFill>
        <p:spPr bwMode="auto">
          <a:xfrm>
            <a:off x="4714876" y="1643050"/>
            <a:ext cx="4286280" cy="3143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85794"/>
          </a:xfrm>
        </p:spPr>
        <p:txBody>
          <a:bodyPr>
            <a:normAutofit/>
          </a:bodyPr>
          <a:lstStyle/>
          <a:p>
            <a:r>
              <a:rPr lang="ru-RU" sz="2800" b="1" dirty="0" smtClean="0">
                <a:solidFill>
                  <a:srgbClr val="FF0000"/>
                </a:solidFill>
                <a:latin typeface="Times New Roman" pitchFamily="18" charset="0"/>
                <a:cs typeface="Times New Roman" pitchFamily="18" charset="0"/>
              </a:rPr>
              <a:t>Содержательные блоки Кодификатора</a:t>
            </a:r>
            <a:endParaRPr lang="ru-RU" sz="2800" dirty="0"/>
          </a:p>
        </p:txBody>
      </p:sp>
      <p:graphicFrame>
        <p:nvGraphicFramePr>
          <p:cNvPr id="4" name="Содержимое 3"/>
          <p:cNvGraphicFramePr>
            <a:graphicFrameLocks noGrp="1"/>
          </p:cNvGraphicFramePr>
          <p:nvPr>
            <p:ph idx="1"/>
          </p:nvPr>
        </p:nvGraphicFramePr>
        <p:xfrm>
          <a:off x="457200" y="857232"/>
          <a:ext cx="8229600" cy="4297680"/>
        </p:xfrm>
        <a:graphic>
          <a:graphicData uri="http://schemas.openxmlformats.org/drawingml/2006/table">
            <a:tbl>
              <a:tblPr firstRow="1" bandRow="1">
                <a:tableStyleId>{5C22544A-7EE6-4342-B048-85BDC9FD1C3A}</a:tableStyleId>
              </a:tblPr>
              <a:tblGrid>
                <a:gridCol w="4114800"/>
                <a:gridCol w="4114800"/>
              </a:tblGrid>
              <a:tr h="357190">
                <a:tc>
                  <a:txBody>
                    <a:bodyPr/>
                    <a:lstStyle/>
                    <a:p>
                      <a:pPr algn="ctr"/>
                      <a:r>
                        <a:rPr lang="ru-RU" sz="2400" dirty="0" smtClean="0">
                          <a:solidFill>
                            <a:srgbClr val="FF0000"/>
                          </a:solidFill>
                          <a:latin typeface="Times New Roman" pitchFamily="18" charset="0"/>
                          <a:cs typeface="Times New Roman" pitchFamily="18" charset="0"/>
                        </a:rPr>
                        <a:t>Было</a:t>
                      </a:r>
                    </a:p>
                    <a:p>
                      <a:r>
                        <a:rPr lang="ru-RU" dirty="0" smtClean="0">
                          <a:solidFill>
                            <a:schemeClr val="tx1"/>
                          </a:solidFill>
                          <a:latin typeface="Times New Roman" pitchFamily="18" charset="0"/>
                          <a:cs typeface="Times New Roman" pitchFamily="18" charset="0"/>
                        </a:rPr>
                        <a:t>1. Человек и общество</a:t>
                      </a:r>
                      <a:br>
                        <a:rPr lang="ru-RU" dirty="0" smtClean="0">
                          <a:solidFill>
                            <a:schemeClr val="tx1"/>
                          </a:solidFill>
                          <a:latin typeface="Times New Roman" pitchFamily="18" charset="0"/>
                          <a:cs typeface="Times New Roman" pitchFamily="18" charset="0"/>
                        </a:rPr>
                      </a:br>
                      <a:endParaRPr lang="ru-RU" dirty="0" smtClean="0">
                        <a:solidFill>
                          <a:schemeClr val="tx1"/>
                        </a:solidFill>
                        <a:latin typeface="Times New Roman" pitchFamily="18" charset="0"/>
                        <a:cs typeface="Times New Roman" pitchFamily="18" charset="0"/>
                      </a:endParaRPr>
                    </a:p>
                    <a:p>
                      <a:r>
                        <a:rPr lang="ru-RU" dirty="0" smtClean="0">
                          <a:solidFill>
                            <a:schemeClr val="tx1"/>
                          </a:solidFill>
                          <a:latin typeface="Times New Roman" pitchFamily="18" charset="0"/>
                          <a:cs typeface="Times New Roman" pitchFamily="18" charset="0"/>
                        </a:rPr>
                        <a:t>2. Сфера духовной культуры</a:t>
                      </a:r>
                      <a:br>
                        <a:rPr lang="ru-RU" dirty="0" smtClean="0">
                          <a:solidFill>
                            <a:schemeClr val="tx1"/>
                          </a:solidFill>
                          <a:latin typeface="Times New Roman" pitchFamily="18" charset="0"/>
                          <a:cs typeface="Times New Roman" pitchFamily="18" charset="0"/>
                        </a:rPr>
                      </a:br>
                      <a:endParaRPr lang="ru-RU" dirty="0" smtClean="0">
                        <a:solidFill>
                          <a:schemeClr val="tx1"/>
                        </a:solidFill>
                        <a:latin typeface="Times New Roman" pitchFamily="18" charset="0"/>
                        <a:cs typeface="Times New Roman" pitchFamily="18" charset="0"/>
                      </a:endParaRPr>
                    </a:p>
                    <a:p>
                      <a:r>
                        <a:rPr lang="ru-RU" dirty="0" smtClean="0">
                          <a:solidFill>
                            <a:srgbClr val="FF0000"/>
                          </a:solidFill>
                          <a:latin typeface="Times New Roman" pitchFamily="18" charset="0"/>
                          <a:cs typeface="Times New Roman" pitchFamily="18" charset="0"/>
                        </a:rPr>
                        <a:t>3. Экономика</a:t>
                      </a:r>
                      <a:r>
                        <a:rPr lang="ru-RU" dirty="0" smtClean="0">
                          <a:solidFill>
                            <a:schemeClr val="tx1"/>
                          </a:solidFill>
                          <a:latin typeface="Times New Roman" pitchFamily="18" charset="0"/>
                          <a:cs typeface="Times New Roman" pitchFamily="18" charset="0"/>
                        </a:rPr>
                        <a:t/>
                      </a:r>
                      <a:br>
                        <a:rPr lang="ru-RU" dirty="0" smtClean="0">
                          <a:solidFill>
                            <a:schemeClr val="tx1"/>
                          </a:solidFill>
                          <a:latin typeface="Times New Roman" pitchFamily="18" charset="0"/>
                          <a:cs typeface="Times New Roman" pitchFamily="18" charset="0"/>
                        </a:rPr>
                      </a:br>
                      <a:endParaRPr lang="ru-RU" dirty="0" smtClean="0">
                        <a:solidFill>
                          <a:schemeClr val="tx1"/>
                        </a:solidFill>
                        <a:latin typeface="Times New Roman" pitchFamily="18" charset="0"/>
                        <a:cs typeface="Times New Roman" pitchFamily="18" charset="0"/>
                      </a:endParaRPr>
                    </a:p>
                    <a:p>
                      <a:r>
                        <a:rPr lang="ru-RU" dirty="0" smtClean="0">
                          <a:solidFill>
                            <a:schemeClr val="tx1"/>
                          </a:solidFill>
                          <a:latin typeface="Times New Roman" pitchFamily="18" charset="0"/>
                          <a:cs typeface="Times New Roman" pitchFamily="18" charset="0"/>
                        </a:rPr>
                        <a:t>4. Социальная сфера</a:t>
                      </a:r>
                      <a:br>
                        <a:rPr lang="ru-RU" dirty="0" smtClean="0">
                          <a:solidFill>
                            <a:schemeClr val="tx1"/>
                          </a:solidFill>
                          <a:latin typeface="Times New Roman" pitchFamily="18" charset="0"/>
                          <a:cs typeface="Times New Roman" pitchFamily="18" charset="0"/>
                        </a:rPr>
                      </a:br>
                      <a:endParaRPr lang="ru-RU" dirty="0" smtClean="0">
                        <a:solidFill>
                          <a:schemeClr val="tx1"/>
                        </a:solidFill>
                        <a:latin typeface="Times New Roman" pitchFamily="18" charset="0"/>
                        <a:cs typeface="Times New Roman" pitchFamily="18" charset="0"/>
                      </a:endParaRPr>
                    </a:p>
                    <a:p>
                      <a:r>
                        <a:rPr lang="ru-RU" dirty="0" smtClean="0">
                          <a:solidFill>
                            <a:schemeClr val="tx1"/>
                          </a:solidFill>
                          <a:latin typeface="Times New Roman" pitchFamily="18" charset="0"/>
                          <a:cs typeface="Times New Roman" pitchFamily="18" charset="0"/>
                        </a:rPr>
                        <a:t>5. Сфера политики и социального управления</a:t>
                      </a:r>
                      <a:br>
                        <a:rPr lang="ru-RU" dirty="0" smtClean="0">
                          <a:solidFill>
                            <a:schemeClr val="tx1"/>
                          </a:solidFill>
                          <a:latin typeface="Times New Roman" pitchFamily="18" charset="0"/>
                          <a:cs typeface="Times New Roman" pitchFamily="18" charset="0"/>
                        </a:rPr>
                      </a:br>
                      <a:endParaRPr lang="ru-RU" dirty="0" smtClean="0">
                        <a:solidFill>
                          <a:schemeClr val="tx1"/>
                        </a:solidFill>
                        <a:latin typeface="Times New Roman" pitchFamily="18" charset="0"/>
                        <a:cs typeface="Times New Roman" pitchFamily="18" charset="0"/>
                      </a:endParaRPr>
                    </a:p>
                    <a:p>
                      <a:r>
                        <a:rPr lang="ru-RU" dirty="0" smtClean="0">
                          <a:solidFill>
                            <a:schemeClr val="tx1"/>
                          </a:solidFill>
                          <a:latin typeface="Times New Roman" pitchFamily="18" charset="0"/>
                          <a:cs typeface="Times New Roman" pitchFamily="18" charset="0"/>
                        </a:rPr>
                        <a:t>6. Право</a:t>
                      </a:r>
                      <a:endParaRPr lang="ru-RU"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2400" dirty="0" smtClean="0">
                          <a:solidFill>
                            <a:srgbClr val="FF0000"/>
                          </a:solidFill>
                          <a:latin typeface="Times New Roman" pitchFamily="18" charset="0"/>
                          <a:cs typeface="Times New Roman" pitchFamily="18" charset="0"/>
                        </a:rPr>
                        <a:t>Стало</a:t>
                      </a:r>
                    </a:p>
                    <a:p>
                      <a:r>
                        <a:rPr lang="ru-RU" dirty="0" smtClean="0">
                          <a:solidFill>
                            <a:schemeClr val="tx1"/>
                          </a:solidFill>
                          <a:latin typeface="Times New Roman" pitchFamily="18" charset="0"/>
                          <a:cs typeface="Times New Roman" pitchFamily="18" charset="0"/>
                        </a:rPr>
                        <a:t>1. Человек в обществе. Духовная культура/Введение в социальную психологию. Введение в социальную философию</a:t>
                      </a:r>
                    </a:p>
                    <a:p>
                      <a:r>
                        <a:rPr lang="ru-RU" baseline="0" dirty="0" smtClean="0">
                          <a:solidFill>
                            <a:srgbClr val="FF0000"/>
                          </a:solidFill>
                          <a:latin typeface="Times New Roman" pitchFamily="18" charset="0"/>
                          <a:cs typeface="Times New Roman" pitchFamily="18" charset="0"/>
                        </a:rPr>
                        <a:t>2. Экономическая жизнь общества/Введение в экономику</a:t>
                      </a:r>
                    </a:p>
                    <a:p>
                      <a:r>
                        <a:rPr lang="ru-RU" baseline="0" dirty="0" smtClean="0">
                          <a:solidFill>
                            <a:schemeClr val="tx1"/>
                          </a:solidFill>
                          <a:latin typeface="Times New Roman" pitchFamily="18" charset="0"/>
                          <a:cs typeface="Times New Roman" pitchFamily="18" charset="0"/>
                        </a:rPr>
                        <a:t>3.Социальная сфера/ Введение в социологию</a:t>
                      </a:r>
                    </a:p>
                    <a:p>
                      <a:r>
                        <a:rPr lang="ru-RU" baseline="0" dirty="0" smtClean="0">
                          <a:solidFill>
                            <a:schemeClr val="tx1"/>
                          </a:solidFill>
                          <a:latin typeface="Times New Roman" pitchFamily="18" charset="0"/>
                          <a:cs typeface="Times New Roman" pitchFamily="18" charset="0"/>
                        </a:rPr>
                        <a:t>4. Политическая сфера/Введение в политологию</a:t>
                      </a:r>
                    </a:p>
                    <a:p>
                      <a:r>
                        <a:rPr lang="ru-RU" baseline="0" dirty="0" smtClean="0">
                          <a:solidFill>
                            <a:schemeClr val="tx1"/>
                          </a:solidFill>
                          <a:latin typeface="Times New Roman" pitchFamily="18" charset="0"/>
                          <a:cs typeface="Times New Roman" pitchFamily="18" charset="0"/>
                        </a:rPr>
                        <a:t>5. Правовое регулирование общественных отношений в Российской Федерации/Введение в правоведение</a:t>
                      </a:r>
                      <a:endParaRPr lang="ru-RU"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solidFill>
                  <a:srgbClr val="FF0000"/>
                </a:solidFill>
                <a:latin typeface="Times New Roman" pitchFamily="18" charset="0"/>
                <a:cs typeface="Times New Roman" pitchFamily="18" charset="0"/>
              </a:rPr>
              <a:t>Проверяемые элементы содержания блока </a:t>
            </a:r>
            <a:br>
              <a:rPr lang="ru-RU" sz="2400" b="1" dirty="0" smtClean="0">
                <a:solidFill>
                  <a:srgbClr val="FF0000"/>
                </a:solidFill>
                <a:latin typeface="Times New Roman" pitchFamily="18" charset="0"/>
                <a:cs typeface="Times New Roman" pitchFamily="18" charset="0"/>
              </a:rPr>
            </a:br>
            <a:r>
              <a:rPr lang="ru-RU" sz="2400" b="1" dirty="0" smtClean="0">
                <a:solidFill>
                  <a:srgbClr val="FF0000"/>
                </a:solidFill>
                <a:latin typeface="Times New Roman" pitchFamily="18" charset="0"/>
                <a:cs typeface="Times New Roman" pitchFamily="18" charset="0"/>
              </a:rPr>
              <a:t>«Экономическая жизнь общества/Введение в экономику»</a:t>
            </a:r>
            <a:endParaRPr lang="ru-RU" sz="2400" dirty="0"/>
          </a:p>
        </p:txBody>
      </p:sp>
      <p:graphicFrame>
        <p:nvGraphicFramePr>
          <p:cNvPr id="4" name="Содержимое 3"/>
          <p:cNvGraphicFramePr>
            <a:graphicFrameLocks noGrp="1"/>
          </p:cNvGraphicFramePr>
          <p:nvPr>
            <p:ph idx="1"/>
          </p:nvPr>
        </p:nvGraphicFramePr>
        <p:xfrm>
          <a:off x="0" y="1357298"/>
          <a:ext cx="8929718" cy="4724400"/>
        </p:xfrm>
        <a:graphic>
          <a:graphicData uri="http://schemas.openxmlformats.org/drawingml/2006/table">
            <a:tbl>
              <a:tblPr firstRow="1" bandRow="1">
                <a:tableStyleId>{5C22544A-7EE6-4342-B048-85BDC9FD1C3A}</a:tableStyleId>
              </a:tblPr>
              <a:tblGrid>
                <a:gridCol w="563638"/>
                <a:gridCol w="7223072"/>
                <a:gridCol w="1143008"/>
              </a:tblGrid>
              <a:tr h="370840">
                <a:tc>
                  <a:txBody>
                    <a:bodyPr/>
                    <a:lstStyle/>
                    <a:p>
                      <a:pPr algn="ctr"/>
                      <a:r>
                        <a:rPr lang="ru-RU" sz="1400" dirty="0" smtClean="0">
                          <a:solidFill>
                            <a:schemeClr val="tx1"/>
                          </a:solidFill>
                          <a:latin typeface="Times New Roman" pitchFamily="18" charset="0"/>
                          <a:cs typeface="Times New Roman" pitchFamily="18" charset="0"/>
                        </a:rPr>
                        <a:t>Код</a:t>
                      </a:r>
                      <a:endParaRPr lang="ru-RU"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400" dirty="0" smtClean="0">
                          <a:solidFill>
                            <a:schemeClr val="tx1"/>
                          </a:solidFill>
                          <a:latin typeface="Times New Roman" pitchFamily="18" charset="0"/>
                          <a:cs typeface="Times New Roman" pitchFamily="18" charset="0"/>
                        </a:rPr>
                        <a:t>Проверяемый элемент содержания</a:t>
                      </a:r>
                      <a:endParaRPr lang="ru-RU"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400" dirty="0" smtClean="0">
                          <a:solidFill>
                            <a:schemeClr val="tx1"/>
                          </a:solidFill>
                          <a:latin typeface="Times New Roman" pitchFamily="18" charset="0"/>
                          <a:cs typeface="Times New Roman" pitchFamily="18" charset="0"/>
                        </a:rPr>
                        <a:t>Уровень программы</a:t>
                      </a:r>
                      <a:endParaRPr lang="ru-RU" sz="14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ru-RU" dirty="0" smtClean="0">
                          <a:solidFill>
                            <a:schemeClr val="tx1"/>
                          </a:solidFill>
                          <a:latin typeface="Times New Roman" pitchFamily="18" charset="0"/>
                          <a:cs typeface="Times New Roman" pitchFamily="18" charset="0"/>
                        </a:rPr>
                        <a:t>2.1</a:t>
                      </a:r>
                      <a:endParaRPr lang="ru-RU"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800" kern="1200" baseline="0" dirty="0" smtClean="0">
                          <a:solidFill>
                            <a:schemeClr val="dk1"/>
                          </a:solidFill>
                          <a:latin typeface="Times New Roman" pitchFamily="18" charset="0"/>
                          <a:ea typeface="+mn-ea"/>
                          <a:cs typeface="Times New Roman" pitchFamily="18" charset="0"/>
                        </a:rPr>
                        <a:t>Роль экономики в жизни общества. Микроэкономика,  макроэкономика, мировая экономика. </a:t>
                      </a:r>
                      <a:r>
                        <a:rPr lang="ru-RU" sz="1800" kern="1200" baseline="0" dirty="0" smtClean="0">
                          <a:solidFill>
                            <a:srgbClr val="FF0000"/>
                          </a:solidFill>
                          <a:latin typeface="Times New Roman" pitchFamily="18" charset="0"/>
                          <a:ea typeface="+mn-ea"/>
                          <a:cs typeface="Times New Roman" pitchFamily="18" charset="0"/>
                        </a:rPr>
                        <a:t>Место экономической науки среди наук об обществе. Предмет и методы экономической науки</a:t>
                      </a:r>
                      <a:endParaRPr lang="ru-RU"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dirty="0" smtClean="0">
                          <a:solidFill>
                            <a:schemeClr val="tx1"/>
                          </a:solidFill>
                          <a:latin typeface="Times New Roman" pitchFamily="18" charset="0"/>
                          <a:cs typeface="Times New Roman" pitchFamily="18" charset="0"/>
                        </a:rPr>
                        <a:t>БУ,УУ</a:t>
                      </a:r>
                      <a:endParaRPr lang="ru-RU"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ru-RU" dirty="0" smtClean="0">
                          <a:solidFill>
                            <a:schemeClr val="tx1"/>
                          </a:solidFill>
                          <a:latin typeface="Times New Roman" pitchFamily="18" charset="0"/>
                          <a:cs typeface="Times New Roman" pitchFamily="18" charset="0"/>
                        </a:rPr>
                        <a:t>2.2</a:t>
                      </a:r>
                      <a:endParaRPr lang="ru-RU"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800" kern="1200" baseline="0" dirty="0" smtClean="0">
                          <a:solidFill>
                            <a:srgbClr val="FF0000"/>
                          </a:solidFill>
                          <a:latin typeface="Times New Roman" pitchFamily="18" charset="0"/>
                          <a:ea typeface="+mn-ea"/>
                          <a:cs typeface="Times New Roman" pitchFamily="18" charset="0"/>
                        </a:rPr>
                        <a:t>Экономические институты и их роль в развитии общества. </a:t>
                      </a:r>
                      <a:r>
                        <a:rPr lang="ru-RU" sz="1800" kern="1200" baseline="0" dirty="0" smtClean="0">
                          <a:solidFill>
                            <a:schemeClr val="dk1"/>
                          </a:solidFill>
                          <a:latin typeface="Times New Roman" pitchFamily="18" charset="0"/>
                          <a:ea typeface="+mn-ea"/>
                          <a:cs typeface="Times New Roman" pitchFamily="18" charset="0"/>
                        </a:rPr>
                        <a:t>Собственность. Экономическое содержание собственности. Главные</a:t>
                      </a:r>
                    </a:p>
                    <a:p>
                      <a:r>
                        <a:rPr lang="ru-RU" sz="1800" kern="1200" baseline="0" dirty="0" smtClean="0">
                          <a:solidFill>
                            <a:schemeClr val="dk1"/>
                          </a:solidFill>
                          <a:latin typeface="Times New Roman" pitchFamily="18" charset="0"/>
                          <a:ea typeface="+mn-ea"/>
                          <a:cs typeface="Times New Roman" pitchFamily="18" charset="0"/>
                        </a:rPr>
                        <a:t>вопросы экономики</a:t>
                      </a:r>
                      <a:endParaRPr lang="ru-RU"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dirty="0" smtClean="0">
                          <a:solidFill>
                            <a:schemeClr val="tx1"/>
                          </a:solidFill>
                          <a:latin typeface="Times New Roman" pitchFamily="18" charset="0"/>
                          <a:cs typeface="Times New Roman" pitchFamily="18" charset="0"/>
                        </a:rPr>
                        <a:t>УУ</a:t>
                      </a:r>
                      <a:endParaRPr lang="ru-RU"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ru-RU" dirty="0" smtClean="0">
                          <a:solidFill>
                            <a:schemeClr val="tx1"/>
                          </a:solidFill>
                          <a:latin typeface="Times New Roman" pitchFamily="18" charset="0"/>
                          <a:cs typeface="Times New Roman" pitchFamily="18" charset="0"/>
                        </a:rPr>
                        <a:t>2.3</a:t>
                      </a:r>
                      <a:endParaRPr lang="ru-RU"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800" kern="1200" baseline="0" dirty="0" smtClean="0">
                          <a:solidFill>
                            <a:schemeClr val="dk1"/>
                          </a:solidFill>
                          <a:latin typeface="Times New Roman" pitchFamily="18" charset="0"/>
                          <a:ea typeface="+mn-ea"/>
                          <a:cs typeface="Times New Roman" pitchFamily="18" charset="0"/>
                        </a:rPr>
                        <a:t>Типы экономических систем. Ограниченность ресурсов. </a:t>
                      </a:r>
                      <a:r>
                        <a:rPr lang="ru-RU" sz="1800" kern="1200" baseline="0" dirty="0" smtClean="0">
                          <a:solidFill>
                            <a:srgbClr val="FF0000"/>
                          </a:solidFill>
                          <a:latin typeface="Times New Roman" pitchFamily="18" charset="0"/>
                          <a:ea typeface="+mn-ea"/>
                          <a:cs typeface="Times New Roman" pitchFamily="18" charset="0"/>
                        </a:rPr>
                        <a:t>Кривая производственных возможностей</a:t>
                      </a:r>
                      <a:endParaRPr lang="ru-RU"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solidFill>
                            <a:schemeClr val="tx1"/>
                          </a:solidFill>
                          <a:latin typeface="Times New Roman" pitchFamily="18" charset="0"/>
                          <a:cs typeface="Times New Roman" pitchFamily="18" charset="0"/>
                        </a:rPr>
                        <a:t>БУ,УУ</a:t>
                      </a:r>
                    </a:p>
                    <a:p>
                      <a:endParaRPr lang="ru-RU"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ru-RU" dirty="0" smtClean="0">
                          <a:solidFill>
                            <a:schemeClr val="tx1"/>
                          </a:solidFill>
                          <a:latin typeface="Times New Roman" pitchFamily="18" charset="0"/>
                          <a:cs typeface="Times New Roman" pitchFamily="18" charset="0"/>
                        </a:rPr>
                        <a:t>2.4</a:t>
                      </a:r>
                      <a:endParaRPr lang="ru-RU"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800" kern="1200" baseline="0" dirty="0" smtClean="0">
                          <a:solidFill>
                            <a:schemeClr val="dk1"/>
                          </a:solidFill>
                          <a:latin typeface="Times New Roman" pitchFamily="18" charset="0"/>
                          <a:ea typeface="+mn-ea"/>
                          <a:cs typeface="Times New Roman" pitchFamily="18" charset="0"/>
                        </a:rPr>
                        <a:t>Экономическая деятельность и её субъекты. Домашние хозяйства, предприятия, государство. Потребление, сбережения, инвестиции.</a:t>
                      </a:r>
                    </a:p>
                    <a:p>
                      <a:r>
                        <a:rPr lang="ru-RU" sz="1800" kern="1200" baseline="0" dirty="0" smtClean="0">
                          <a:solidFill>
                            <a:schemeClr val="dk1"/>
                          </a:solidFill>
                          <a:latin typeface="Times New Roman" pitchFamily="18" charset="0"/>
                          <a:ea typeface="+mn-ea"/>
                          <a:cs typeface="Times New Roman" pitchFamily="18" charset="0"/>
                        </a:rPr>
                        <a:t>Экономические отношения и экономические интересы. Рациональное поведение людей в экономике. </a:t>
                      </a:r>
                      <a:r>
                        <a:rPr lang="ru-RU" sz="1800" kern="1200" baseline="0" dirty="0" smtClean="0">
                          <a:solidFill>
                            <a:srgbClr val="FF0000"/>
                          </a:solidFill>
                          <a:latin typeface="Times New Roman" pitchFamily="18" charset="0"/>
                          <a:ea typeface="+mn-ea"/>
                          <a:cs typeface="Times New Roman" pitchFamily="18" charset="0"/>
                        </a:rPr>
                        <a:t>Экономическая свобода и социальная ответственность субъектов экономики. Экономическая деятельность и проблемы устойчивого развития общества</a:t>
                      </a:r>
                      <a:endParaRPr lang="ru-RU"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dirty="0" smtClean="0">
                          <a:solidFill>
                            <a:schemeClr val="tx1"/>
                          </a:solidFill>
                          <a:latin typeface="Times New Roman" pitchFamily="18" charset="0"/>
                          <a:cs typeface="Times New Roman" pitchFamily="18" charset="0"/>
                        </a:rPr>
                        <a:t>БУ,УУ</a:t>
                      </a:r>
                      <a:endParaRPr lang="ru-RU"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357158" y="142852"/>
          <a:ext cx="8572560" cy="5624522"/>
        </p:xfrm>
        <a:graphic>
          <a:graphicData uri="http://schemas.openxmlformats.org/drawingml/2006/table">
            <a:tbl>
              <a:tblPr firstRow="1" bandRow="1">
                <a:tableStyleId>{5C22544A-7EE6-4342-B048-85BDC9FD1C3A}</a:tableStyleId>
              </a:tblPr>
              <a:tblGrid>
                <a:gridCol w="500066"/>
                <a:gridCol w="7072362"/>
                <a:gridCol w="1000132"/>
              </a:tblGrid>
              <a:tr h="1357322">
                <a:tc>
                  <a:txBody>
                    <a:bodyPr/>
                    <a:lstStyle/>
                    <a:p>
                      <a:r>
                        <a:rPr lang="ru-RU" sz="1600" b="0" dirty="0" smtClean="0">
                          <a:solidFill>
                            <a:schemeClr val="tx1"/>
                          </a:solidFill>
                          <a:latin typeface="Times New Roman" pitchFamily="18" charset="0"/>
                          <a:cs typeface="Times New Roman" pitchFamily="18" charset="0"/>
                        </a:rPr>
                        <a:t>2.5</a:t>
                      </a:r>
                      <a:endParaRPr lang="ru-RU"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b="0" kern="1200" baseline="0" dirty="0" smtClean="0">
                          <a:solidFill>
                            <a:schemeClr val="tx1"/>
                          </a:solidFill>
                          <a:latin typeface="Times New Roman" pitchFamily="18" charset="0"/>
                          <a:ea typeface="+mn-ea"/>
                          <a:cs typeface="Times New Roman" pitchFamily="18" charset="0"/>
                        </a:rPr>
                        <a:t>Функционирование рынков. Рыночные механизмы: цена и конкуренция. Рыночное ценообразование. Рыночный спрос</a:t>
                      </a:r>
                      <a:r>
                        <a:rPr lang="ru-RU" sz="1600" b="0" kern="1200" baseline="0" dirty="0" smtClean="0">
                          <a:solidFill>
                            <a:srgbClr val="FF0000"/>
                          </a:solidFill>
                          <a:latin typeface="Times New Roman" pitchFamily="18" charset="0"/>
                          <a:ea typeface="+mn-ea"/>
                          <a:cs typeface="Times New Roman" pitchFamily="18" charset="0"/>
                        </a:rPr>
                        <a:t>, величина </a:t>
                      </a:r>
                      <a:r>
                        <a:rPr lang="ru-RU" sz="1600" b="0" kern="1200" baseline="0" dirty="0" smtClean="0">
                          <a:solidFill>
                            <a:schemeClr val="tx1"/>
                          </a:solidFill>
                          <a:latin typeface="Times New Roman" pitchFamily="18" charset="0"/>
                          <a:ea typeface="+mn-ea"/>
                          <a:cs typeface="Times New Roman" pitchFamily="18" charset="0"/>
                        </a:rPr>
                        <a:t>и факторы спроса</a:t>
                      </a:r>
                      <a:r>
                        <a:rPr lang="ru-RU" sz="1600" b="0" kern="1200" baseline="0" dirty="0" smtClean="0">
                          <a:solidFill>
                            <a:srgbClr val="FF0000"/>
                          </a:solidFill>
                          <a:latin typeface="Times New Roman" pitchFamily="18" charset="0"/>
                          <a:ea typeface="+mn-ea"/>
                          <a:cs typeface="Times New Roman" pitchFamily="18" charset="0"/>
                        </a:rPr>
                        <a:t>. </a:t>
                      </a:r>
                      <a:r>
                        <a:rPr lang="ru-RU" sz="1600" b="0" kern="1200" baseline="0" dirty="0" smtClean="0">
                          <a:solidFill>
                            <a:schemeClr val="tx1"/>
                          </a:solidFill>
                          <a:latin typeface="Times New Roman" pitchFamily="18" charset="0"/>
                          <a:ea typeface="+mn-ea"/>
                          <a:cs typeface="Times New Roman" pitchFamily="18" charset="0"/>
                        </a:rPr>
                        <a:t>Рыночное предложение, </a:t>
                      </a:r>
                      <a:r>
                        <a:rPr lang="ru-RU" sz="1600" b="0" kern="1200" baseline="0" dirty="0" smtClean="0">
                          <a:solidFill>
                            <a:srgbClr val="FF0000"/>
                          </a:solidFill>
                          <a:latin typeface="Times New Roman" pitchFamily="18" charset="0"/>
                          <a:ea typeface="+mn-ea"/>
                          <a:cs typeface="Times New Roman" pitchFamily="18" charset="0"/>
                        </a:rPr>
                        <a:t>величина </a:t>
                      </a:r>
                      <a:r>
                        <a:rPr lang="ru-RU" sz="1600" b="0" kern="1200" baseline="0" dirty="0" smtClean="0">
                          <a:solidFill>
                            <a:schemeClr val="tx1"/>
                          </a:solidFill>
                          <a:latin typeface="Times New Roman" pitchFamily="18" charset="0"/>
                          <a:ea typeface="+mn-ea"/>
                          <a:cs typeface="Times New Roman" pitchFamily="18" charset="0"/>
                        </a:rPr>
                        <a:t>и факторы предложения. Закон спроса. Закон предложения. </a:t>
                      </a:r>
                      <a:r>
                        <a:rPr lang="ru-RU" sz="1600" b="0" kern="1200" baseline="0" dirty="0" smtClean="0">
                          <a:solidFill>
                            <a:srgbClr val="FF0000"/>
                          </a:solidFill>
                          <a:latin typeface="Times New Roman" pitchFamily="18" charset="0"/>
                          <a:ea typeface="+mn-ea"/>
                          <a:cs typeface="Times New Roman" pitchFamily="18" charset="0"/>
                        </a:rPr>
                        <a:t>Эластичность спроса и эластичность предложения</a:t>
                      </a:r>
                      <a:r>
                        <a:rPr lang="ru-RU" sz="1600" b="0" kern="1200" baseline="0" dirty="0" smtClean="0">
                          <a:solidFill>
                            <a:schemeClr val="tx1"/>
                          </a:solidFill>
                          <a:latin typeface="Times New Roman" pitchFamily="18" charset="0"/>
                          <a:ea typeface="+mn-ea"/>
                          <a:cs typeface="Times New Roman" pitchFamily="18" charset="0"/>
                        </a:rPr>
                        <a:t>. Рынки труда, капитала, земли, информации. Государственное регулирование рынков</a:t>
                      </a:r>
                      <a:endParaRPr lang="ru-RU"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b="0" dirty="0" smtClean="0">
                          <a:solidFill>
                            <a:schemeClr val="tx1"/>
                          </a:solidFill>
                          <a:latin typeface="Times New Roman" pitchFamily="18" charset="0"/>
                          <a:cs typeface="Times New Roman" pitchFamily="18" charset="0"/>
                        </a:rPr>
                        <a:t>БУ,УУ</a:t>
                      </a:r>
                      <a:endParaRPr lang="ru-RU"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ru-RU" sz="1600" b="0" dirty="0" smtClean="0">
                          <a:solidFill>
                            <a:schemeClr val="tx1"/>
                          </a:solidFill>
                          <a:latin typeface="Times New Roman" pitchFamily="18" charset="0"/>
                          <a:cs typeface="Times New Roman" pitchFamily="18" charset="0"/>
                        </a:rPr>
                        <a:t>2.6</a:t>
                      </a:r>
                      <a:endParaRPr lang="ru-RU"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kern="1200" baseline="0" dirty="0" smtClean="0">
                          <a:solidFill>
                            <a:schemeClr val="dk1"/>
                          </a:solidFill>
                          <a:latin typeface="Times New Roman" pitchFamily="18" charset="0"/>
                          <a:ea typeface="+mn-ea"/>
                          <a:cs typeface="Times New Roman" pitchFamily="18" charset="0"/>
                        </a:rPr>
                        <a:t>Типы рыночных структур. Совершенная и несовершенная конкуренция. Монополистическая конкуренция. Олигополия. </a:t>
                      </a:r>
                      <a:r>
                        <a:rPr lang="ru-RU" sz="1600" kern="1200" baseline="0" dirty="0" smtClean="0">
                          <a:solidFill>
                            <a:srgbClr val="FF0000"/>
                          </a:solidFill>
                          <a:latin typeface="Times New Roman" pitchFamily="18" charset="0"/>
                          <a:ea typeface="+mn-ea"/>
                          <a:cs typeface="Times New Roman" pitchFamily="18" charset="0"/>
                        </a:rPr>
                        <a:t>Монополия, виды монополий. Монопсония. Государственная политика Российской Федерации по поддержке и защите конкуренции. Методы антимонопольного регулирования экономики</a:t>
                      </a:r>
                      <a:endParaRPr lang="ru-RU" sz="1600" b="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b="0" dirty="0" smtClean="0">
                          <a:solidFill>
                            <a:schemeClr val="tx1"/>
                          </a:solidFill>
                          <a:latin typeface="Times New Roman" pitchFamily="18" charset="0"/>
                          <a:cs typeface="Times New Roman" pitchFamily="18" charset="0"/>
                        </a:rPr>
                        <a:t>БУ,УУ</a:t>
                      </a:r>
                      <a:endParaRPr lang="ru-RU"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ru-RU" sz="1600" b="0" dirty="0" smtClean="0">
                          <a:solidFill>
                            <a:schemeClr val="tx1"/>
                          </a:solidFill>
                          <a:latin typeface="Times New Roman" pitchFamily="18" charset="0"/>
                          <a:cs typeface="Times New Roman" pitchFamily="18" charset="0"/>
                        </a:rPr>
                        <a:t>2.7</a:t>
                      </a:r>
                      <a:endParaRPr lang="ru-RU"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kern="1200" baseline="0" dirty="0" smtClean="0">
                          <a:solidFill>
                            <a:schemeClr val="dk1"/>
                          </a:solidFill>
                          <a:latin typeface="Times New Roman" pitchFamily="18" charset="0"/>
                          <a:ea typeface="+mn-ea"/>
                          <a:cs typeface="Times New Roman" pitchFamily="18" charset="0"/>
                        </a:rPr>
                        <a:t>Рынок труда. Заработная плата и стимулирование труда. Занятость и безработица. Причины и виды безработицы. </a:t>
                      </a:r>
                      <a:r>
                        <a:rPr lang="ru-RU" sz="1600" kern="1200" baseline="0" dirty="0" smtClean="0">
                          <a:solidFill>
                            <a:srgbClr val="FF0000"/>
                          </a:solidFill>
                          <a:latin typeface="Times New Roman" pitchFamily="18" charset="0"/>
                          <a:ea typeface="+mn-ea"/>
                          <a:cs typeface="Times New Roman" pitchFamily="18" charset="0"/>
                        </a:rPr>
                        <a:t>Государственная политика Российской Федерации в области занятости.</a:t>
                      </a:r>
                      <a:r>
                        <a:rPr lang="ru-RU" sz="1600" kern="1200" baseline="0" dirty="0" smtClean="0">
                          <a:solidFill>
                            <a:schemeClr val="dk1"/>
                          </a:solidFill>
                          <a:latin typeface="Times New Roman" pitchFamily="18" charset="0"/>
                          <a:ea typeface="+mn-ea"/>
                          <a:cs typeface="Times New Roman" pitchFamily="18" charset="0"/>
                        </a:rPr>
                        <a:t> Особенности труда молодёжи. Деятельность профсоюзов</a:t>
                      </a:r>
                      <a:endParaRPr lang="ru-RU"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b="0" dirty="0" smtClean="0">
                          <a:solidFill>
                            <a:schemeClr val="tx1"/>
                          </a:solidFill>
                          <a:latin typeface="Times New Roman" pitchFamily="18" charset="0"/>
                          <a:cs typeface="Times New Roman" pitchFamily="18" charset="0"/>
                        </a:rPr>
                        <a:t>БУ,УУ</a:t>
                      </a:r>
                      <a:endParaRPr lang="ru-RU"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ru-RU" sz="1600" b="0" dirty="0" smtClean="0">
                          <a:solidFill>
                            <a:schemeClr val="tx1"/>
                          </a:solidFill>
                          <a:latin typeface="Times New Roman" pitchFamily="18" charset="0"/>
                          <a:cs typeface="Times New Roman" pitchFamily="18" charset="0"/>
                        </a:rPr>
                        <a:t>2.8</a:t>
                      </a:r>
                      <a:endParaRPr lang="ru-RU"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kern="1200" baseline="0" dirty="0" smtClean="0">
                          <a:solidFill>
                            <a:schemeClr val="dk1"/>
                          </a:solidFill>
                          <a:latin typeface="Times New Roman" pitchFamily="18" charset="0"/>
                          <a:ea typeface="+mn-ea"/>
                          <a:cs typeface="Times New Roman" pitchFamily="18" charset="0"/>
                        </a:rPr>
                        <a:t>Предприятие (фирма) в экономике. Цели предприятия. Факторы производства. </a:t>
                      </a:r>
                      <a:r>
                        <a:rPr lang="ru-RU" sz="1600" kern="1200" baseline="0" dirty="0" smtClean="0">
                          <a:solidFill>
                            <a:srgbClr val="FF0000"/>
                          </a:solidFill>
                          <a:latin typeface="Times New Roman" pitchFamily="18" charset="0"/>
                          <a:ea typeface="+mn-ea"/>
                          <a:cs typeface="Times New Roman" pitchFamily="18" charset="0"/>
                        </a:rPr>
                        <a:t>Государственная политика </a:t>
                      </a:r>
                      <a:r>
                        <a:rPr lang="ru-RU" sz="1600" kern="1200" baseline="0" dirty="0" err="1" smtClean="0">
                          <a:solidFill>
                            <a:srgbClr val="FF0000"/>
                          </a:solidFill>
                          <a:latin typeface="Times New Roman" pitchFamily="18" charset="0"/>
                          <a:ea typeface="+mn-ea"/>
                          <a:cs typeface="Times New Roman" pitchFamily="18" charset="0"/>
                        </a:rPr>
                        <a:t>импортозамещения</a:t>
                      </a:r>
                      <a:r>
                        <a:rPr lang="ru-RU" sz="1600" kern="1200" baseline="0" dirty="0" smtClean="0">
                          <a:solidFill>
                            <a:srgbClr val="FF0000"/>
                          </a:solidFill>
                          <a:latin typeface="Times New Roman" pitchFamily="18" charset="0"/>
                          <a:ea typeface="+mn-ea"/>
                          <a:cs typeface="Times New Roman" pitchFamily="18" charset="0"/>
                        </a:rPr>
                        <a:t> в Российской Федерации.</a:t>
                      </a:r>
                    </a:p>
                    <a:p>
                      <a:r>
                        <a:rPr lang="ru-RU" sz="1600" kern="1200" baseline="0" dirty="0" smtClean="0">
                          <a:solidFill>
                            <a:schemeClr val="dk1"/>
                          </a:solidFill>
                          <a:latin typeface="Times New Roman" pitchFamily="18" charset="0"/>
                          <a:ea typeface="+mn-ea"/>
                          <a:cs typeface="Times New Roman" pitchFamily="18" charset="0"/>
                        </a:rPr>
                        <a:t>Альтернативная стоимость, способы и источники финансирования предприятий. Издержки, их виды. Выручка, прибыль</a:t>
                      </a:r>
                      <a:endParaRPr lang="ru-RU"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b="0" dirty="0" smtClean="0">
                          <a:solidFill>
                            <a:schemeClr val="tx1"/>
                          </a:solidFill>
                          <a:latin typeface="Times New Roman" pitchFamily="18" charset="0"/>
                          <a:cs typeface="Times New Roman" pitchFamily="18" charset="0"/>
                        </a:rPr>
                        <a:t>БУ,УУ</a:t>
                      </a:r>
                      <a:endParaRPr lang="ru-RU"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ru-RU" sz="1600" b="0" dirty="0" smtClean="0">
                          <a:solidFill>
                            <a:schemeClr val="tx1"/>
                          </a:solidFill>
                          <a:latin typeface="Times New Roman" pitchFamily="18" charset="0"/>
                          <a:cs typeface="Times New Roman" pitchFamily="18" charset="0"/>
                        </a:rPr>
                        <a:t>2.9</a:t>
                      </a:r>
                      <a:endParaRPr lang="ru-RU"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kern="1200" baseline="0" dirty="0" smtClean="0">
                          <a:solidFill>
                            <a:schemeClr val="dk1"/>
                          </a:solidFill>
                          <a:latin typeface="Times New Roman" pitchFamily="18" charset="0"/>
                          <a:ea typeface="+mn-ea"/>
                          <a:cs typeface="Times New Roman" pitchFamily="18" charset="0"/>
                        </a:rPr>
                        <a:t>Институт предпринимательства и его роль в экономике. Виды и мотивы предпринимательской деятельности. Организационно-правовые формы предприятий. Малый бизнес. </a:t>
                      </a:r>
                      <a:r>
                        <a:rPr lang="ru-RU" sz="1600" kern="1200" baseline="0" dirty="0" smtClean="0">
                          <a:solidFill>
                            <a:srgbClr val="FF0000"/>
                          </a:solidFill>
                          <a:latin typeface="Times New Roman" pitchFamily="18" charset="0"/>
                          <a:ea typeface="+mn-ea"/>
                          <a:cs typeface="Times New Roman" pitchFamily="18" charset="0"/>
                        </a:rPr>
                        <a:t>Поддержка малого и среднего предпринимательства в Российской Федерации</a:t>
                      </a:r>
                      <a:endParaRPr lang="ru-RU" sz="1600" b="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b="0" dirty="0" smtClean="0">
                          <a:solidFill>
                            <a:schemeClr val="tx1"/>
                          </a:solidFill>
                          <a:latin typeface="Times New Roman" pitchFamily="18" charset="0"/>
                          <a:cs typeface="Times New Roman" pitchFamily="18" charset="0"/>
                        </a:rPr>
                        <a:t>БУ,УУ</a:t>
                      </a:r>
                      <a:endParaRPr lang="ru-RU"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142844" y="214290"/>
          <a:ext cx="8786874" cy="5516880"/>
        </p:xfrm>
        <a:graphic>
          <a:graphicData uri="http://schemas.openxmlformats.org/drawingml/2006/table">
            <a:tbl>
              <a:tblPr firstRow="1" bandRow="1">
                <a:tableStyleId>{5C22544A-7EE6-4342-B048-85BDC9FD1C3A}</a:tableStyleId>
              </a:tblPr>
              <a:tblGrid>
                <a:gridCol w="714380"/>
                <a:gridCol w="7215238"/>
                <a:gridCol w="857256"/>
              </a:tblGrid>
              <a:tr h="370840">
                <a:tc>
                  <a:txBody>
                    <a:bodyPr/>
                    <a:lstStyle/>
                    <a:p>
                      <a:r>
                        <a:rPr lang="ru-RU" sz="1600" b="0" dirty="0" smtClean="0">
                          <a:solidFill>
                            <a:schemeClr val="tx1"/>
                          </a:solidFill>
                          <a:latin typeface="Times New Roman" pitchFamily="18" charset="0"/>
                          <a:cs typeface="Times New Roman" pitchFamily="18" charset="0"/>
                        </a:rPr>
                        <a:t>2.10</a:t>
                      </a:r>
                      <a:endParaRPr lang="ru-RU"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b="0" kern="1200" baseline="0" dirty="0" smtClean="0">
                          <a:solidFill>
                            <a:schemeClr val="tx1"/>
                          </a:solidFill>
                          <a:latin typeface="Times New Roman" pitchFamily="18" charset="0"/>
                          <a:ea typeface="+mn-ea"/>
                          <a:cs typeface="Times New Roman" pitchFamily="18" charset="0"/>
                        </a:rPr>
                        <a:t>Финансовый рынок. Финансовые институты.  Банки. Банковская система.</a:t>
                      </a:r>
                    </a:p>
                    <a:p>
                      <a:r>
                        <a:rPr lang="ru-RU" sz="1600" b="0" kern="1200" baseline="0" dirty="0" smtClean="0">
                          <a:solidFill>
                            <a:schemeClr val="tx1"/>
                          </a:solidFill>
                          <a:latin typeface="Times New Roman" pitchFamily="18" charset="0"/>
                          <a:ea typeface="+mn-ea"/>
                          <a:cs typeface="Times New Roman" pitchFamily="18" charset="0"/>
                        </a:rPr>
                        <a:t>Центральный банк Российской Федерации: задачи и функции. Монетарная политика. </a:t>
                      </a:r>
                      <a:r>
                        <a:rPr lang="ru-RU" sz="1600" b="0" kern="1200" baseline="0" dirty="0" smtClean="0">
                          <a:solidFill>
                            <a:srgbClr val="FF0000"/>
                          </a:solidFill>
                          <a:latin typeface="Times New Roman" pitchFamily="18" charset="0"/>
                          <a:ea typeface="+mn-ea"/>
                          <a:cs typeface="Times New Roman" pitchFamily="18" charset="0"/>
                        </a:rPr>
                        <a:t>Денежно-кредитная политика Банка России</a:t>
                      </a:r>
                      <a:endParaRPr lang="ru-RU" sz="1600" b="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b="0" dirty="0" smtClean="0">
                          <a:solidFill>
                            <a:schemeClr val="tx1"/>
                          </a:solidFill>
                          <a:latin typeface="Times New Roman" pitchFamily="18" charset="0"/>
                          <a:cs typeface="Times New Roman" pitchFamily="18" charset="0"/>
                        </a:rPr>
                        <a:t>БУ, УУ</a:t>
                      </a:r>
                      <a:endParaRPr lang="ru-RU"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ru-RU" sz="1600" b="0" dirty="0" smtClean="0">
                          <a:solidFill>
                            <a:schemeClr val="tx1"/>
                          </a:solidFill>
                          <a:latin typeface="Times New Roman" pitchFamily="18" charset="0"/>
                          <a:cs typeface="Times New Roman" pitchFamily="18" charset="0"/>
                        </a:rPr>
                        <a:t>2.11</a:t>
                      </a:r>
                      <a:endParaRPr lang="ru-RU"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kern="1200" baseline="0" dirty="0" smtClean="0">
                          <a:solidFill>
                            <a:schemeClr val="dk1"/>
                          </a:solidFill>
                          <a:latin typeface="Times New Roman" pitchFamily="18" charset="0"/>
                          <a:ea typeface="+mn-ea"/>
                          <a:cs typeface="Times New Roman" pitchFamily="18" charset="0"/>
                        </a:rPr>
                        <a:t>Финансовые услуги. Вклады и кредиты. </a:t>
                      </a:r>
                      <a:r>
                        <a:rPr lang="ru-RU" sz="1600" kern="1200" baseline="0" dirty="0" smtClean="0">
                          <a:solidFill>
                            <a:srgbClr val="FF0000"/>
                          </a:solidFill>
                          <a:latin typeface="Times New Roman" pitchFamily="18" charset="0"/>
                          <a:ea typeface="+mn-ea"/>
                          <a:cs typeface="Times New Roman" pitchFamily="18" charset="0"/>
                        </a:rPr>
                        <a:t>Цифровые финансовые услуги. Финансовые технологии и финансовая безопасность. Денежные агрегаты</a:t>
                      </a:r>
                      <a:endParaRPr lang="ru-RU" sz="1600" b="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latin typeface="Times New Roman" pitchFamily="18" charset="0"/>
                          <a:cs typeface="Times New Roman" pitchFamily="18" charset="0"/>
                        </a:rPr>
                        <a:t>БУ, УУ</a:t>
                      </a:r>
                    </a:p>
                    <a:p>
                      <a:endParaRPr lang="ru-RU"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ru-RU" sz="1600" b="0" dirty="0" smtClean="0">
                          <a:solidFill>
                            <a:schemeClr val="tx1"/>
                          </a:solidFill>
                          <a:latin typeface="Times New Roman" pitchFamily="18" charset="0"/>
                          <a:cs typeface="Times New Roman" pitchFamily="18" charset="0"/>
                        </a:rPr>
                        <a:t>2.12</a:t>
                      </a:r>
                      <a:endParaRPr lang="ru-RU"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kern="1200" baseline="0" dirty="0" smtClean="0">
                          <a:solidFill>
                            <a:schemeClr val="dk1"/>
                          </a:solidFill>
                          <a:latin typeface="Times New Roman" pitchFamily="18" charset="0"/>
                          <a:ea typeface="+mn-ea"/>
                          <a:cs typeface="Times New Roman" pitchFamily="18" charset="0"/>
                        </a:rPr>
                        <a:t>Инфляция: причины, виды, социально-экономические последствия. </a:t>
                      </a:r>
                      <a:r>
                        <a:rPr lang="ru-RU" sz="1600" kern="1200" baseline="0" dirty="0" smtClean="0">
                          <a:solidFill>
                            <a:srgbClr val="FF0000"/>
                          </a:solidFill>
                          <a:latin typeface="Times New Roman" pitchFamily="18" charset="0"/>
                          <a:ea typeface="+mn-ea"/>
                          <a:cs typeface="Times New Roman" pitchFamily="18" charset="0"/>
                        </a:rPr>
                        <a:t>Антиинфляционная политика в Российской Федерации</a:t>
                      </a:r>
                      <a:endParaRPr lang="ru-RU" sz="1600" b="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latin typeface="Times New Roman" pitchFamily="18" charset="0"/>
                          <a:cs typeface="Times New Roman" pitchFamily="18" charset="0"/>
                        </a:rPr>
                        <a:t>БУ, УУ</a:t>
                      </a:r>
                    </a:p>
                    <a:p>
                      <a:endParaRPr lang="ru-RU"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ru-RU" sz="1600" b="0" dirty="0" smtClean="0">
                          <a:solidFill>
                            <a:schemeClr val="tx1"/>
                          </a:solidFill>
                          <a:latin typeface="Times New Roman" pitchFamily="18" charset="0"/>
                          <a:cs typeface="Times New Roman" pitchFamily="18" charset="0"/>
                        </a:rPr>
                        <a:t>2.13</a:t>
                      </a:r>
                      <a:endParaRPr lang="ru-RU"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kern="1200" baseline="0" dirty="0" smtClean="0">
                          <a:solidFill>
                            <a:schemeClr val="dk1"/>
                          </a:solidFill>
                          <a:latin typeface="Times New Roman" pitchFamily="18" charset="0"/>
                          <a:ea typeface="+mn-ea"/>
                          <a:cs typeface="Times New Roman" pitchFamily="18" charset="0"/>
                        </a:rPr>
                        <a:t>Государство в экономике. Экономические функции государства. Общественные блага. Внешние эффекты. </a:t>
                      </a:r>
                      <a:r>
                        <a:rPr lang="ru-RU" sz="1600" kern="1200" baseline="0" dirty="0" err="1" smtClean="0">
                          <a:solidFill>
                            <a:srgbClr val="FF0000"/>
                          </a:solidFill>
                          <a:latin typeface="Times New Roman" pitchFamily="18" charset="0"/>
                          <a:ea typeface="+mn-ea"/>
                          <a:cs typeface="Times New Roman" pitchFamily="18" charset="0"/>
                        </a:rPr>
                        <a:t>Цифровизация</a:t>
                      </a:r>
                      <a:r>
                        <a:rPr lang="ru-RU" sz="1600" kern="1200" baseline="0" dirty="0" smtClean="0">
                          <a:solidFill>
                            <a:srgbClr val="FF0000"/>
                          </a:solidFill>
                          <a:latin typeface="Times New Roman" pitchFamily="18" charset="0"/>
                          <a:ea typeface="+mn-ea"/>
                          <a:cs typeface="Times New Roman" pitchFamily="18" charset="0"/>
                        </a:rPr>
                        <a:t> экономики в Российской Федерации</a:t>
                      </a:r>
                      <a:endParaRPr lang="ru-RU" sz="1600" b="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latin typeface="Times New Roman" pitchFamily="18" charset="0"/>
                          <a:cs typeface="Times New Roman" pitchFamily="18" charset="0"/>
                        </a:rPr>
                        <a:t>БУ, УУ</a:t>
                      </a:r>
                    </a:p>
                    <a:p>
                      <a:endParaRPr lang="ru-RU"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ru-RU" sz="1600" b="0" dirty="0" smtClean="0">
                          <a:solidFill>
                            <a:schemeClr val="tx1"/>
                          </a:solidFill>
                          <a:latin typeface="Times New Roman" pitchFamily="18" charset="0"/>
                          <a:cs typeface="Times New Roman" pitchFamily="18" charset="0"/>
                        </a:rPr>
                        <a:t>2.14</a:t>
                      </a:r>
                      <a:endParaRPr lang="ru-RU"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kern="1200" baseline="0" dirty="0" smtClean="0">
                          <a:solidFill>
                            <a:schemeClr val="dk1"/>
                          </a:solidFill>
                          <a:latin typeface="Times New Roman" pitchFamily="18" charset="0"/>
                          <a:ea typeface="+mn-ea"/>
                          <a:cs typeface="Times New Roman" pitchFamily="18" charset="0"/>
                        </a:rPr>
                        <a:t>Государственный бюджет. Дефицит и </a:t>
                      </a:r>
                      <a:r>
                        <a:rPr lang="ru-RU" sz="1600" kern="1200" baseline="0" dirty="0" err="1" smtClean="0">
                          <a:solidFill>
                            <a:schemeClr val="dk1"/>
                          </a:solidFill>
                          <a:latin typeface="Times New Roman" pitchFamily="18" charset="0"/>
                          <a:ea typeface="+mn-ea"/>
                          <a:cs typeface="Times New Roman" pitchFamily="18" charset="0"/>
                        </a:rPr>
                        <a:t>профицит</a:t>
                      </a:r>
                      <a:r>
                        <a:rPr lang="ru-RU" sz="1600" kern="1200" baseline="0" dirty="0" smtClean="0">
                          <a:solidFill>
                            <a:schemeClr val="dk1"/>
                          </a:solidFill>
                          <a:latin typeface="Times New Roman" pitchFamily="18" charset="0"/>
                          <a:ea typeface="+mn-ea"/>
                          <a:cs typeface="Times New Roman" pitchFamily="18" charset="0"/>
                        </a:rPr>
                        <a:t> государственного бюджета. Принцип сбалансированности государственного бюджета. Государственный долг</a:t>
                      </a:r>
                      <a:endParaRPr lang="ru-RU"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latin typeface="Times New Roman" pitchFamily="18" charset="0"/>
                          <a:cs typeface="Times New Roman" pitchFamily="18" charset="0"/>
                        </a:rPr>
                        <a:t>БУ, УУ</a:t>
                      </a:r>
                    </a:p>
                    <a:p>
                      <a:endParaRPr lang="ru-RU"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ru-RU" sz="1600" b="0" dirty="0" smtClean="0">
                          <a:solidFill>
                            <a:schemeClr val="tx1"/>
                          </a:solidFill>
                          <a:latin typeface="Times New Roman" pitchFamily="18" charset="0"/>
                          <a:cs typeface="Times New Roman" pitchFamily="18" charset="0"/>
                        </a:rPr>
                        <a:t>2.15</a:t>
                      </a:r>
                      <a:endParaRPr lang="ru-RU"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kern="1200" baseline="0" dirty="0" smtClean="0">
                          <a:solidFill>
                            <a:schemeClr val="dk1"/>
                          </a:solidFill>
                          <a:latin typeface="Times New Roman" pitchFamily="18" charset="0"/>
                          <a:ea typeface="+mn-ea"/>
                          <a:cs typeface="Times New Roman" pitchFamily="18" charset="0"/>
                        </a:rPr>
                        <a:t>Налоговая система Российской Федерации. Налоги. Виды налогов. Функции налогов. Система налогов и сборов в Российской Федерации. Налоговые льготы и вычеты. Фискальная политика государства</a:t>
                      </a:r>
                      <a:endParaRPr lang="ru-RU"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latin typeface="Times New Roman" pitchFamily="18" charset="0"/>
                          <a:cs typeface="Times New Roman" pitchFamily="18" charset="0"/>
                        </a:rPr>
                        <a:t>БУ, УУ</a:t>
                      </a:r>
                    </a:p>
                    <a:p>
                      <a:endParaRPr lang="ru-RU"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ru-RU" sz="1600" b="0" dirty="0" smtClean="0">
                          <a:solidFill>
                            <a:schemeClr val="tx1"/>
                          </a:solidFill>
                          <a:latin typeface="Times New Roman" pitchFamily="18" charset="0"/>
                          <a:cs typeface="Times New Roman" pitchFamily="18" charset="0"/>
                        </a:rPr>
                        <a:t>2.16</a:t>
                      </a:r>
                      <a:endParaRPr lang="ru-RU"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kern="1200" baseline="0" dirty="0" smtClean="0">
                          <a:solidFill>
                            <a:schemeClr val="dk1"/>
                          </a:solidFill>
                          <a:latin typeface="Times New Roman" pitchFamily="18" charset="0"/>
                          <a:ea typeface="+mn-ea"/>
                          <a:cs typeface="Times New Roman" pitchFamily="18" charset="0"/>
                        </a:rPr>
                        <a:t>Экономический рост и пути его достижения. Измерение экономического роста. Основные макроэкономические показатели: валовой национальный продукт (ВНП), валовой внутренний продукт (ВВП). Реальный и номинальный</a:t>
                      </a:r>
                    </a:p>
                    <a:p>
                      <a:r>
                        <a:rPr lang="ru-RU" sz="1600" kern="1200" baseline="0" dirty="0" smtClean="0">
                          <a:solidFill>
                            <a:schemeClr val="dk1"/>
                          </a:solidFill>
                          <a:latin typeface="Times New Roman" pitchFamily="18" charset="0"/>
                          <a:ea typeface="+mn-ea"/>
                          <a:cs typeface="Times New Roman" pitchFamily="18" charset="0"/>
                        </a:rPr>
                        <a:t>валовой внутренний продукт. </a:t>
                      </a:r>
                      <a:r>
                        <a:rPr lang="ru-RU" sz="1600" kern="1200" baseline="0" dirty="0" smtClean="0">
                          <a:solidFill>
                            <a:srgbClr val="FF0000"/>
                          </a:solidFill>
                          <a:latin typeface="Times New Roman" pitchFamily="18" charset="0"/>
                          <a:ea typeface="+mn-ea"/>
                          <a:cs typeface="Times New Roman" pitchFamily="18" charset="0"/>
                        </a:rPr>
                        <a:t>Макроэкономические показатели и качество жизни. Факторы долгосрочного экономического роста</a:t>
                      </a:r>
                      <a:endParaRPr lang="ru-RU" sz="1600" b="0" dirty="0">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latin typeface="Times New Roman" pitchFamily="18" charset="0"/>
                          <a:cs typeface="Times New Roman" pitchFamily="18" charset="0"/>
                        </a:rPr>
                        <a:t>БУ, УУ</a:t>
                      </a:r>
                    </a:p>
                    <a:p>
                      <a:endParaRPr lang="ru-RU"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428596" y="500042"/>
          <a:ext cx="8229600" cy="1402080"/>
        </p:xfrm>
        <a:graphic>
          <a:graphicData uri="http://schemas.openxmlformats.org/drawingml/2006/table">
            <a:tbl>
              <a:tblPr firstRow="1" bandRow="1">
                <a:tableStyleId>{5C22544A-7EE6-4342-B048-85BDC9FD1C3A}</a:tableStyleId>
              </a:tblPr>
              <a:tblGrid>
                <a:gridCol w="714380"/>
                <a:gridCol w="6429420"/>
                <a:gridCol w="1085800"/>
              </a:tblGrid>
              <a:tr h="370840">
                <a:tc>
                  <a:txBody>
                    <a:bodyPr/>
                    <a:lstStyle/>
                    <a:p>
                      <a:r>
                        <a:rPr lang="ru-RU" sz="1600" b="0" dirty="0" smtClean="0">
                          <a:solidFill>
                            <a:schemeClr val="tx1"/>
                          </a:solidFill>
                          <a:latin typeface="Times New Roman" pitchFamily="18" charset="0"/>
                          <a:cs typeface="Times New Roman" pitchFamily="18" charset="0"/>
                        </a:rPr>
                        <a:t>2.17</a:t>
                      </a:r>
                      <a:endParaRPr lang="ru-RU"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b="0" kern="1200" baseline="0" dirty="0" smtClean="0">
                          <a:solidFill>
                            <a:schemeClr val="tx1"/>
                          </a:solidFill>
                          <a:latin typeface="Times New Roman" pitchFamily="18" charset="0"/>
                          <a:ea typeface="+mn-ea"/>
                          <a:cs typeface="Times New Roman" pitchFamily="18" charset="0"/>
                        </a:rPr>
                        <a:t>Понятие экономического цикла. Фазы экономического цикла. Причины экономических циклов</a:t>
                      </a:r>
                      <a:endParaRPr lang="ru-RU"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b="0" dirty="0" smtClean="0">
                          <a:solidFill>
                            <a:schemeClr val="tx1"/>
                          </a:solidFill>
                          <a:latin typeface="Times New Roman" pitchFamily="18" charset="0"/>
                          <a:cs typeface="Times New Roman" pitchFamily="18" charset="0"/>
                        </a:rPr>
                        <a:t>БУ,УУ</a:t>
                      </a:r>
                      <a:endParaRPr lang="ru-RU"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ru-RU" sz="1600" b="0" dirty="0" smtClean="0">
                          <a:solidFill>
                            <a:schemeClr val="tx1"/>
                          </a:solidFill>
                          <a:latin typeface="Times New Roman" pitchFamily="18" charset="0"/>
                          <a:cs typeface="Times New Roman" pitchFamily="18" charset="0"/>
                        </a:rPr>
                        <a:t>2.18</a:t>
                      </a:r>
                      <a:endParaRPr lang="ru-RU"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kern="1200" baseline="0" dirty="0" smtClean="0">
                          <a:solidFill>
                            <a:schemeClr val="dk1"/>
                          </a:solidFill>
                          <a:latin typeface="Times New Roman" pitchFamily="18" charset="0"/>
                          <a:ea typeface="+mn-ea"/>
                          <a:cs typeface="Times New Roman" pitchFamily="18" charset="0"/>
                        </a:rPr>
                        <a:t>Мировая экономика. Международное разделение труда. Экспорт и импорт товаров и услуг. Выгоды и убытки от участия в международной торговле. Государственное регулирование внешней торговли</a:t>
                      </a:r>
                      <a:endParaRPr lang="ru-RU"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b="0" dirty="0" smtClean="0">
                          <a:solidFill>
                            <a:schemeClr val="tx1"/>
                          </a:solidFill>
                          <a:latin typeface="Times New Roman" pitchFamily="18" charset="0"/>
                          <a:cs typeface="Times New Roman" pitchFamily="18" charset="0"/>
                        </a:rPr>
                        <a:t>БУ,УУ</a:t>
                      </a:r>
                      <a:endParaRPr lang="ru-RU" sz="1600" b="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5840435"/>
          </a:xfrm>
        </p:spPr>
        <p:txBody>
          <a:bodyPr>
            <a:normAutofit/>
          </a:bodyPr>
          <a:lstStyle/>
          <a:p>
            <a:pPr>
              <a:buNone/>
            </a:pPr>
            <a:r>
              <a:rPr lang="ru-RU" sz="2000" dirty="0" smtClean="0">
                <a:latin typeface="Times New Roman" pitchFamily="18" charset="0"/>
                <a:cs typeface="Times New Roman" pitchFamily="18" charset="0"/>
              </a:rPr>
              <a:t>         В ЕГЭ 2023 г. в сравнении с экзаменами прошлых увеличилось количество работ, в которых ответ по форме не является сложным планом / не оформлен в виде плана с выделением пунктов и подпунктов. В таком случае за выполнение задания выставлялся 0 баллов. Эту досадную потерю баллов можно избежать, строго следуя требованию задания.</a:t>
            </a:r>
          </a:p>
          <a:p>
            <a:pPr>
              <a:buNone/>
            </a:pPr>
            <a:endParaRPr lang="ru-RU" sz="2000" dirty="0">
              <a:latin typeface="Times New Roman" pitchFamily="18" charset="0"/>
              <a:cs typeface="Times New Roman" pitchFamily="18" charset="0"/>
            </a:endParaRPr>
          </a:p>
        </p:txBody>
      </p:sp>
      <p:pic>
        <p:nvPicPr>
          <p:cNvPr id="4" name="Рисунок 3"/>
          <p:cNvPicPr/>
          <p:nvPr/>
        </p:nvPicPr>
        <p:blipFill>
          <a:blip r:embed="rId2" cstate="print"/>
          <a:srcRect l="37665" t="34523" r="14252" b="29812"/>
          <a:stretch>
            <a:fillRect/>
          </a:stretch>
        </p:blipFill>
        <p:spPr bwMode="auto">
          <a:xfrm>
            <a:off x="1142976" y="2214555"/>
            <a:ext cx="7143800" cy="41434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72066" y="1600200"/>
            <a:ext cx="3929090" cy="4525963"/>
          </a:xfrm>
        </p:spPr>
        <p:txBody>
          <a:bodyPr>
            <a:normAutofit/>
          </a:bodyPr>
          <a:lstStyle/>
          <a:p>
            <a:pPr>
              <a:buNone/>
            </a:pPr>
            <a:r>
              <a:rPr lang="ru-RU" sz="2000" dirty="0" smtClean="0">
                <a:latin typeface="Times New Roman" pitchFamily="18" charset="0"/>
                <a:cs typeface="Times New Roman" pitchFamily="18" charset="0"/>
              </a:rPr>
              <a:t>                 В КИМ ЕГЭ 2024 г. планируется скорректировать формулировку задания 24 и внести изменения в систему оценивания его выполнения по критерию 24.1. Изменение требований к сложному плану представлено в таблице </a:t>
            </a:r>
            <a:endParaRPr lang="ru-RU" sz="2000" dirty="0">
              <a:latin typeface="Times New Roman" pitchFamily="18" charset="0"/>
              <a:cs typeface="Times New Roman" pitchFamily="18" charset="0"/>
            </a:endParaRPr>
          </a:p>
        </p:txBody>
      </p:sp>
      <p:pic>
        <p:nvPicPr>
          <p:cNvPr id="4" name="Рисунок 3"/>
          <p:cNvPicPr/>
          <p:nvPr/>
        </p:nvPicPr>
        <p:blipFill>
          <a:blip r:embed="rId2" cstate="print"/>
          <a:srcRect l="38131" t="21185" r="12700" b="47687"/>
          <a:stretch>
            <a:fillRect/>
          </a:stretch>
        </p:blipFill>
        <p:spPr bwMode="auto">
          <a:xfrm>
            <a:off x="142844" y="1142984"/>
            <a:ext cx="5357850" cy="3357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lIns="0" tIns="0" rIns="0" bIns="0">
            <a:normAutofit fontScale="90000"/>
          </a:bodyPr>
          <a:lstStyle/>
          <a:p>
            <a:r>
              <a:rPr lang="ru-RU" sz="4000" b="1" dirty="0" smtClean="0">
                <a:solidFill>
                  <a:srgbClr val="FF0000"/>
                </a:solidFill>
                <a:latin typeface="Times New Roman" pitchFamily="18" charset="0"/>
                <a:cs typeface="Times New Roman" pitchFamily="18" charset="0"/>
              </a:rPr>
              <a:t>Изменений в ОГЭ 2024 по обществознанию нет</a:t>
            </a:r>
            <a:endParaRPr lang="ru-RU" sz="40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2071678"/>
            <a:ext cx="8229600" cy="4054485"/>
          </a:xfrm>
        </p:spPr>
        <p:txBody>
          <a:bodyPr/>
          <a:lstStyle/>
          <a:p>
            <a:pPr>
              <a:buNone/>
            </a:pPr>
            <a:r>
              <a:rPr lang="ru-RU" dirty="0" smtClean="0">
                <a:latin typeface="Times New Roman" pitchFamily="18" charset="0"/>
                <a:cs typeface="Times New Roman" pitchFamily="18" charset="0"/>
              </a:rPr>
              <a:t>      Общее количество заданий КИМ осталось неизменным – 24: 16 заданий с кратким ответом и 8 заданий с развёрнутым ответом.</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srcRect l="37689" t="31405" r="15321" b="51176"/>
          <a:stretch>
            <a:fillRect/>
          </a:stretch>
        </p:blipFill>
        <p:spPr bwMode="auto">
          <a:xfrm>
            <a:off x="928662" y="714356"/>
            <a:ext cx="7715304" cy="2571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71480"/>
          </a:xfrm>
        </p:spPr>
        <p:txBody>
          <a:bodyPr>
            <a:normAutofit fontScale="90000"/>
          </a:bodyPr>
          <a:lstStyle/>
          <a:p>
            <a:r>
              <a:rPr lang="ru-RU" sz="2400" b="1" dirty="0" smtClean="0">
                <a:solidFill>
                  <a:srgbClr val="FF0000"/>
                </a:solidFill>
                <a:latin typeface="Times New Roman" pitchFamily="18" charset="0"/>
                <a:cs typeface="Times New Roman" pitchFamily="18" charset="0"/>
              </a:rPr>
              <a:t>Последовательность действий при выполнении задания 24</a:t>
            </a:r>
            <a:endParaRPr lang="ru-RU" sz="24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571480"/>
            <a:ext cx="8715436" cy="5554683"/>
          </a:xfrm>
        </p:spPr>
        <p:txBody>
          <a:bodyPr>
            <a:normAutofit/>
          </a:bodyPr>
          <a:lstStyle/>
          <a:p>
            <a:pPr marL="0">
              <a:spcBef>
                <a:spcPts val="0"/>
              </a:spcBef>
              <a:buAutoNum type="arabicPeriod"/>
            </a:pPr>
            <a:r>
              <a:rPr lang="ru-RU" sz="1600" dirty="0" smtClean="0">
                <a:latin typeface="Times New Roman" pitchFamily="18" charset="0"/>
                <a:cs typeface="Times New Roman" pitchFamily="18" charset="0"/>
              </a:rPr>
              <a:t>Сначала внимательно прочитайте задание, обращая внимание не только на содержание, но и на указания по его выполнению. Осмысление предъявленных требований – первый шаг к успешному выполнению задания; второй, конечно, зависит от понимания сущности затронутого вопроса.</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2. Выявите вопросы (пункты плана), обязательные для раскрытия предложенной темы (не менее трёх). Для этого надо определить ключевое понятие (социальный объект, явление, процесс), вспомнить признаки/элементы/функции соответствующего социального объекта / виды/типы по разным классификациям и проч.</a:t>
            </a:r>
          </a:p>
          <a:p>
            <a:pPr marL="0">
              <a:spcBef>
                <a:spcPts val="0"/>
              </a:spcBef>
              <a:buNone/>
            </a:pPr>
            <a:r>
              <a:rPr lang="ru-RU" sz="1600" dirty="0" smtClean="0">
                <a:latin typeface="Times New Roman" pitchFamily="18" charset="0"/>
                <a:cs typeface="Times New Roman" pitchFamily="18" charset="0"/>
              </a:rPr>
              <a:t>3. Сформулируйте как минимум три содержательных пункта плана (пункты «Введение», «Понятие…», «Современное состояние…» и т.п. не являются содержательными и не будут засчитаны при оценивании) так, чтобы они не просто имели какое-то отношение к заданной теме, но позволяли раскрыть ее по существу. Как было отмечено выше, в основе содержательных пунктов плана лежат признаки/структура/ функции соответствующего социального объекта / виды/типы по разным классификациям и проч. </a:t>
            </a:r>
          </a:p>
          <a:p>
            <a:pPr marL="0">
              <a:spcBef>
                <a:spcPts val="0"/>
              </a:spcBef>
              <a:buNone/>
            </a:pPr>
            <a:r>
              <a:rPr lang="ru-RU" sz="1600" dirty="0" smtClean="0">
                <a:latin typeface="Times New Roman" pitchFamily="18" charset="0"/>
                <a:cs typeface="Times New Roman" pitchFamily="18" charset="0"/>
              </a:rPr>
              <a:t>4. Составьте сложный план, детализировав в подпунктах как минимум три пункта плана, непосредственно раскрывающих тему по существу.</a:t>
            </a:r>
          </a:p>
          <a:p>
            <a:pPr marL="0">
              <a:spcBef>
                <a:spcPts val="0"/>
              </a:spcBef>
              <a:buNone/>
            </a:pPr>
            <a:r>
              <a:rPr lang="ru-RU" sz="1600" dirty="0" smtClean="0">
                <a:latin typeface="Times New Roman" pitchFamily="18" charset="0"/>
                <a:cs typeface="Times New Roman" pitchFamily="18" charset="0"/>
              </a:rPr>
              <a:t>5. Проанализируйте каждый детализированный пункт: он может быть раскрыт как минимум в трёх подпунктах или только в двух.</a:t>
            </a:r>
          </a:p>
          <a:p>
            <a:pPr marL="0">
              <a:spcBef>
                <a:spcPts val="0"/>
              </a:spcBef>
              <a:buNone/>
            </a:pPr>
            <a:r>
              <a:rPr lang="ru-RU" sz="1600" dirty="0" smtClean="0">
                <a:latin typeface="Times New Roman" pitchFamily="18" charset="0"/>
                <a:cs typeface="Times New Roman" pitchFamily="18" charset="0"/>
              </a:rPr>
              <a:t>6. Проверьте, «работают» ли пункты (подпункты) на раскрытие заданной темы, являются ли формулировками абстрактно-формального характера, не отражающими специфики темы. </a:t>
            </a:r>
          </a:p>
          <a:p>
            <a:pPr marL="0">
              <a:spcBef>
                <a:spcPts val="0"/>
              </a:spcBef>
              <a:buNone/>
            </a:pPr>
            <a:r>
              <a:rPr lang="ru-RU" sz="1600" dirty="0" smtClean="0">
                <a:latin typeface="Times New Roman" pitchFamily="18" charset="0"/>
                <a:cs typeface="Times New Roman" pitchFamily="18" charset="0"/>
              </a:rPr>
              <a:t>7. Проверьте корректность всех формулировок.</a:t>
            </a:r>
          </a:p>
          <a:p>
            <a:pPr marL="0">
              <a:spcBef>
                <a:spcPts val="0"/>
              </a:spcBef>
              <a:buNone/>
            </a:pP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6286544"/>
          </a:xfrm>
        </p:spPr>
        <p:txBody>
          <a:bodyPr>
            <a:noAutofit/>
          </a:bodyPr>
          <a:lstStyle/>
          <a:p>
            <a:pPr marL="0">
              <a:lnSpc>
                <a:spcPct val="120000"/>
              </a:lnSpc>
              <a:spcBef>
                <a:spcPts val="0"/>
              </a:spcBef>
              <a:buNone/>
            </a:pPr>
            <a:r>
              <a:rPr lang="ru-RU" sz="1600" b="1" dirty="0" smtClean="0">
                <a:solidFill>
                  <a:srgbClr val="FF0000"/>
                </a:solidFill>
                <a:latin typeface="Times New Roman" pitchFamily="18" charset="0"/>
                <a:cs typeface="Times New Roman" pitchFamily="18" charset="0"/>
              </a:rPr>
              <a:t>        Задание 24 </a:t>
            </a:r>
            <a:r>
              <a:rPr lang="ru-RU" sz="1600" dirty="0" smtClean="0">
                <a:latin typeface="Times New Roman" pitchFamily="18" charset="0"/>
                <a:cs typeface="Times New Roman" pitchFamily="18" charset="0"/>
              </a:rPr>
              <a:t>оценивается по критериям 24.1 и 24.2, при этом критерий 24.1 является определяющим: если по нему выставлен 0 баллов, то и по критерию 24.2 выставляется 0 баллов. (Максимальный балл – </a:t>
            </a:r>
            <a:r>
              <a:rPr lang="ru-RU" sz="1600" dirty="0" smtClean="0">
                <a:solidFill>
                  <a:srgbClr val="FF0000"/>
                </a:solidFill>
                <a:latin typeface="Times New Roman" pitchFamily="18" charset="0"/>
                <a:cs typeface="Times New Roman" pitchFamily="18" charset="0"/>
              </a:rPr>
              <a:t>4 балла</a:t>
            </a:r>
            <a:r>
              <a:rPr lang="ru-RU" sz="1600" dirty="0" smtClean="0">
                <a:latin typeface="Times New Roman" pitchFamily="18" charset="0"/>
                <a:cs typeface="Times New Roman" pitchFamily="18" charset="0"/>
              </a:rPr>
              <a:t>)</a:t>
            </a:r>
          </a:p>
          <a:p>
            <a:pPr marL="0">
              <a:lnSpc>
                <a:spcPct val="120000"/>
              </a:lnSpc>
              <a:spcBef>
                <a:spcPts val="0"/>
              </a:spcBef>
              <a:buNone/>
            </a:pPr>
            <a:r>
              <a:rPr lang="ru-RU" sz="1600" dirty="0" smtClean="0">
                <a:latin typeface="Times New Roman" pitchFamily="18" charset="0"/>
                <a:cs typeface="Times New Roman" pitchFamily="18" charset="0"/>
              </a:rPr>
              <a:t>Для получения максимального балла по критерию 24.1 нужно указать и детализировать в подпунктах не менее трёх пунктов, непосредственно раскрывающих предложенную тему по существу. При этом подпункты должны раскрывать по существу заявленный аспект темы. Требование к количеству подпунктов (не менее трёх, за исключением случаев, когда с точки зрения общественных наук возможны только два подпункта) сохраняется. </a:t>
            </a:r>
          </a:p>
          <a:p>
            <a:pPr marL="0">
              <a:lnSpc>
                <a:spcPct val="120000"/>
              </a:lnSpc>
              <a:spcBef>
                <a:spcPts val="0"/>
              </a:spcBef>
              <a:buNone/>
            </a:pPr>
            <a:r>
              <a:rPr lang="ru-RU" sz="1600" dirty="0" smtClean="0">
                <a:latin typeface="Times New Roman" pitchFamily="18" charset="0"/>
                <a:cs typeface="Times New Roman" pitchFamily="18" charset="0"/>
              </a:rPr>
              <a:t>          Если обучающий приведет три обязательных пункта, но только два из них детализирует в корректных подпунктах, то за такой неполный правильный ответ может быть выставлены </a:t>
            </a:r>
            <a:r>
              <a:rPr lang="ru-RU" sz="1600" dirty="0" smtClean="0">
                <a:solidFill>
                  <a:srgbClr val="FF0000"/>
                </a:solidFill>
                <a:latin typeface="Times New Roman" pitchFamily="18" charset="0"/>
                <a:cs typeface="Times New Roman" pitchFamily="18" charset="0"/>
              </a:rPr>
              <a:t>2 балла. </a:t>
            </a:r>
          </a:p>
          <a:p>
            <a:pPr marL="0">
              <a:lnSpc>
                <a:spcPct val="120000"/>
              </a:lnSpc>
              <a:spcBef>
                <a:spcPts val="0"/>
              </a:spcBef>
              <a:buNone/>
            </a:pPr>
            <a:r>
              <a:rPr lang="ru-RU" sz="1600" dirty="0" smtClean="0">
                <a:latin typeface="Times New Roman" pitchFamily="18" charset="0"/>
                <a:cs typeface="Times New Roman" pitchFamily="18" charset="0"/>
              </a:rPr>
              <a:t>          Таким же баллом оценивается план, в котором названы и детализированы в подпунктах три обязательных пункта, но хотя бы один любой пункт (неважно, обязательный или нет) детализирован в подпунктах в количестве менее трёх, за исключением случаев, когда с точки зрения общественных наук возможны только два подпункта. </a:t>
            </a:r>
          </a:p>
          <a:p>
            <a:pPr marL="0">
              <a:lnSpc>
                <a:spcPct val="120000"/>
              </a:lnSpc>
              <a:spcBef>
                <a:spcPts val="0"/>
              </a:spcBef>
              <a:buNone/>
            </a:pPr>
            <a:r>
              <a:rPr lang="ru-RU" sz="1600" dirty="0" smtClean="0">
                <a:latin typeface="Times New Roman" pitchFamily="18" charset="0"/>
                <a:cs typeface="Times New Roman" pitchFamily="18" charset="0"/>
              </a:rPr>
              <a:t>           Если сложный план содержит не менее трёх пунктов, непосредственно раскрывающих данную тему по существу, но только один из обязательных пунктов и детализирован в подпунктах, раскрывающих по существу заявленный аспект темы то за такой ответ выставляется </a:t>
            </a:r>
            <a:r>
              <a:rPr lang="ru-RU" sz="1600" dirty="0" smtClean="0">
                <a:solidFill>
                  <a:srgbClr val="FF0000"/>
                </a:solidFill>
                <a:latin typeface="Times New Roman" pitchFamily="18" charset="0"/>
                <a:cs typeface="Times New Roman" pitchFamily="18" charset="0"/>
              </a:rPr>
              <a:t>1 балл</a:t>
            </a:r>
            <a:r>
              <a:rPr lang="ru-RU" sz="1600" dirty="0" smtClean="0">
                <a:latin typeface="Times New Roman" pitchFamily="18" charset="0"/>
                <a:cs typeface="Times New Roman" pitchFamily="18" charset="0"/>
              </a:rPr>
              <a:t>. </a:t>
            </a:r>
          </a:p>
          <a:p>
            <a:pPr marL="0">
              <a:lnSpc>
                <a:spcPct val="120000"/>
              </a:lnSpc>
              <a:spcBef>
                <a:spcPts val="0"/>
              </a:spcBef>
              <a:buNone/>
            </a:pPr>
            <a:r>
              <a:rPr lang="ru-RU" sz="1600" dirty="0" smtClean="0">
                <a:latin typeface="Times New Roman" pitchFamily="18" charset="0"/>
                <a:cs typeface="Times New Roman" pitchFamily="18" charset="0"/>
              </a:rPr>
              <a:t>           Все иные ситуации оцениваются </a:t>
            </a:r>
            <a:r>
              <a:rPr lang="ru-RU" sz="1600" dirty="0" smtClean="0">
                <a:solidFill>
                  <a:srgbClr val="FF0000"/>
                </a:solidFill>
                <a:latin typeface="Times New Roman" pitchFamily="18" charset="0"/>
                <a:cs typeface="Times New Roman" pitchFamily="18" charset="0"/>
              </a:rPr>
              <a:t>0 баллов</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3200" b="1" dirty="0" smtClean="0">
                <a:solidFill>
                  <a:schemeClr val="tx1">
                    <a:lumMod val="95000"/>
                    <a:lumOff val="5000"/>
                  </a:schemeClr>
                </a:solidFill>
                <a:latin typeface="Times New Roman" pitchFamily="18" charset="0"/>
                <a:cs typeface="Times New Roman" pitchFamily="18" charset="0"/>
              </a:rPr>
              <a:t>Возможные предметные задания из курса «Экономика»</a:t>
            </a:r>
            <a:endParaRPr lang="ru-RU" sz="3200" b="1" dirty="0">
              <a:solidFill>
                <a:schemeClr val="tx1">
                  <a:lumMod val="95000"/>
                  <a:lumOff val="5000"/>
                </a:schemeClr>
              </a:solidFill>
              <a:latin typeface="Times New Roman" pitchFamily="18" charset="0"/>
              <a:cs typeface="Times New Roman" pitchFamily="18" charset="0"/>
            </a:endParaRPr>
          </a:p>
        </p:txBody>
      </p:sp>
      <p:sp>
        <p:nvSpPr>
          <p:cNvPr id="5" name="Содержимое 4"/>
          <p:cNvSpPr>
            <a:spLocks noGrp="1"/>
          </p:cNvSpPr>
          <p:nvPr>
            <p:ph idx="1"/>
          </p:nvPr>
        </p:nvSpPr>
        <p:spPr>
          <a:xfrm>
            <a:off x="285720" y="1357298"/>
            <a:ext cx="8572560" cy="5214974"/>
          </a:xfrm>
        </p:spPr>
        <p:txBody>
          <a:bodyPr>
            <a:normAutofit fontScale="85000" lnSpcReduction="10000"/>
          </a:bodyPr>
          <a:lstStyle/>
          <a:p>
            <a:pPr marL="0" indent="0">
              <a:buNone/>
            </a:pPr>
            <a:r>
              <a:rPr lang="ru-RU" sz="2600" b="1" dirty="0" smtClean="0">
                <a:latin typeface="Times New Roman" pitchFamily="18" charset="0"/>
                <a:cs typeface="Times New Roman" pitchFamily="18" charset="0"/>
              </a:rPr>
              <a:t>Задание 1</a:t>
            </a:r>
            <a:r>
              <a:rPr lang="ru-RU" sz="2600" dirty="0" smtClean="0">
                <a:latin typeface="Times New Roman" pitchFamily="18" charset="0"/>
                <a:cs typeface="Times New Roman" pitchFamily="18" charset="0"/>
              </a:rPr>
              <a:t> – понятийное задание базового уровня.</a:t>
            </a:r>
          </a:p>
          <a:p>
            <a:pPr marL="0" indent="0">
              <a:buNone/>
            </a:pPr>
            <a:r>
              <a:rPr lang="ru-RU" sz="2600" dirty="0" smtClean="0">
                <a:latin typeface="Times New Roman" pitchFamily="18" charset="0"/>
                <a:cs typeface="Times New Roman" pitchFamily="18" charset="0"/>
              </a:rPr>
              <a:t>Ниже приведен ряд терминов. Все они, за исключением двух, относятся к понятию «рынок».</a:t>
            </a:r>
          </a:p>
          <a:p>
            <a:pPr marL="0" indent="0">
              <a:buNone/>
            </a:pPr>
            <a:r>
              <a:rPr lang="ru-RU" sz="2400" dirty="0" smtClean="0">
                <a:latin typeface="Times New Roman" pitchFamily="18" charset="0"/>
                <a:cs typeface="Times New Roman" pitchFamily="18" charset="0"/>
              </a:rPr>
              <a:t> </a:t>
            </a:r>
          </a:p>
          <a:p>
            <a:pPr marL="0" indent="0">
              <a:lnSpc>
                <a:spcPct val="110000"/>
              </a:lnSpc>
              <a:spcBef>
                <a:spcPts val="0"/>
              </a:spcBef>
              <a:buAutoNum type="arabicParenR"/>
            </a:pPr>
            <a:r>
              <a:rPr lang="ru-RU" sz="2400" i="1" dirty="0" smtClean="0">
                <a:latin typeface="Times New Roman" pitchFamily="18" charset="0"/>
                <a:cs typeface="Times New Roman" pitchFamily="18" charset="0"/>
              </a:rPr>
              <a:t>спрос; 2) директивное планирование; 3) предложение; </a:t>
            </a:r>
          </a:p>
          <a:p>
            <a:pPr marL="0" indent="0">
              <a:lnSpc>
                <a:spcPct val="110000"/>
              </a:lnSpc>
              <a:spcBef>
                <a:spcPts val="0"/>
              </a:spcBef>
              <a:buNone/>
            </a:pPr>
            <a:r>
              <a:rPr lang="ru-RU" sz="2400" i="1" dirty="0" smtClean="0">
                <a:latin typeface="Times New Roman" pitchFamily="18" charset="0"/>
                <a:cs typeface="Times New Roman" pitchFamily="18" charset="0"/>
              </a:rPr>
              <a:t>4) равновесная цена; 5) потребитель; 6) государственное ценообразование.</a:t>
            </a:r>
            <a:endParaRPr lang="ru-RU" sz="2400" dirty="0" smtClean="0">
              <a:latin typeface="Times New Roman" pitchFamily="18" charset="0"/>
              <a:cs typeface="Times New Roman" pitchFamily="18" charset="0"/>
            </a:endParaRPr>
          </a:p>
          <a:p>
            <a:pPr marL="0" indent="0">
              <a:buNone/>
            </a:pPr>
            <a:r>
              <a:rPr lang="ru-RU" sz="2400" dirty="0" smtClean="0">
                <a:latin typeface="Times New Roman" pitchFamily="18" charset="0"/>
                <a:cs typeface="Times New Roman" pitchFamily="18" charset="0"/>
              </a:rPr>
              <a:t> </a:t>
            </a:r>
          </a:p>
          <a:p>
            <a:pPr marL="0" indent="0">
              <a:buNone/>
            </a:pPr>
            <a:r>
              <a:rPr lang="ru-RU" sz="2400" dirty="0" smtClean="0">
                <a:latin typeface="Times New Roman" pitchFamily="18" charset="0"/>
                <a:cs typeface="Times New Roman" pitchFamily="18" charset="0"/>
              </a:rPr>
              <a:t>Найдите два термина, «выпадающих» из общего ряда, и запишите в ответ цифры, под которыми они указаны.</a:t>
            </a:r>
          </a:p>
          <a:p>
            <a:pPr marL="0" indent="0">
              <a:buNone/>
            </a:pPr>
            <a:endParaRPr lang="ru-RU" sz="2400" dirty="0" smtClean="0">
              <a:latin typeface="Times New Roman" pitchFamily="18" charset="0"/>
              <a:cs typeface="Times New Roman" pitchFamily="18" charset="0"/>
            </a:endParaRPr>
          </a:p>
          <a:p>
            <a:pPr marL="0" indent="0">
              <a:buNone/>
            </a:pPr>
            <a:r>
              <a:rPr lang="ru-RU" sz="2400" b="1" dirty="0" smtClean="0">
                <a:latin typeface="Times New Roman" pitchFamily="18" charset="0"/>
                <a:cs typeface="Times New Roman" pitchFamily="18" charset="0"/>
              </a:rPr>
              <a:t>Правильный ответ – 1 балл</a:t>
            </a:r>
          </a:p>
          <a:p>
            <a:pPr marL="0" indent="0">
              <a:buNone/>
            </a:pPr>
            <a:endParaRPr lang="ru-RU" sz="2400" dirty="0" smtClean="0">
              <a:latin typeface="Times New Roman" pitchFamily="18" charset="0"/>
              <a:cs typeface="Times New Roman" pitchFamily="18" charset="0"/>
            </a:endParaRPr>
          </a:p>
          <a:p>
            <a:pPr marL="0" indent="0">
              <a:buNone/>
            </a:pPr>
            <a:r>
              <a:rPr lang="ru-RU" dirty="0" smtClean="0"/>
              <a:t/>
            </a:r>
            <a:br>
              <a:rPr lang="ru-RU" dirty="0" smtClean="0"/>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357298"/>
          </a:xfrm>
        </p:spPr>
        <p:txBody>
          <a:bodyPr>
            <a:normAutofit fontScale="90000"/>
          </a:bodyPr>
          <a:lstStyle/>
          <a:p>
            <a:r>
              <a:rPr lang="ru-RU" sz="2800" b="1" dirty="0" smtClean="0">
                <a:latin typeface="Times New Roman" pitchFamily="18" charset="0"/>
                <a:cs typeface="Times New Roman" pitchFamily="18" charset="0"/>
              </a:rPr>
              <a:t>Задания 5-7</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(есть в каждом варианте ЕГЭ,</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правильный ответ – 2 балла)</a:t>
            </a:r>
            <a:endParaRPr lang="ru-RU" sz="2800" b="1" dirty="0">
              <a:latin typeface="Times New Roman" pitchFamily="18" charset="0"/>
              <a:cs typeface="Times New Roman" pitchFamily="18" charset="0"/>
            </a:endParaRPr>
          </a:p>
        </p:txBody>
      </p:sp>
      <p:graphicFrame>
        <p:nvGraphicFramePr>
          <p:cNvPr id="5" name="Содержимое 4"/>
          <p:cNvGraphicFramePr>
            <a:graphicFrameLocks noGrp="1"/>
          </p:cNvGraphicFramePr>
          <p:nvPr>
            <p:ph idx="1"/>
          </p:nvPr>
        </p:nvGraphicFramePr>
        <p:xfrm>
          <a:off x="285720" y="1500174"/>
          <a:ext cx="8643968" cy="5143520"/>
        </p:xfrm>
        <a:graphic>
          <a:graphicData uri="http://schemas.openxmlformats.org/drawingml/2006/table">
            <a:tbl>
              <a:tblPr firstRow="1" bandRow="1">
                <a:tableStyleId>{5C22544A-7EE6-4342-B048-85BDC9FD1C3A}</a:tableStyleId>
              </a:tblPr>
              <a:tblGrid>
                <a:gridCol w="4321984"/>
                <a:gridCol w="4321984"/>
              </a:tblGrid>
              <a:tr h="5143520">
                <a:tc>
                  <a:txBody>
                    <a:bodyPr/>
                    <a:lstStyle/>
                    <a:p>
                      <a:r>
                        <a:rPr lang="ru-RU" sz="1800" b="1" i="0" kern="1200" dirty="0" smtClean="0">
                          <a:solidFill>
                            <a:schemeClr val="tx1">
                              <a:lumMod val="95000"/>
                              <a:lumOff val="5000"/>
                            </a:schemeClr>
                          </a:solidFill>
                          <a:latin typeface="Times New Roman" pitchFamily="18" charset="0"/>
                          <a:ea typeface="+mn-ea"/>
                          <a:cs typeface="Times New Roman" pitchFamily="18" charset="0"/>
                        </a:rPr>
                        <a:t>Задание 5</a:t>
                      </a:r>
                    </a:p>
                    <a:p>
                      <a:r>
                        <a:rPr lang="ru-RU" sz="1800" b="0" i="0" kern="1200" dirty="0" smtClean="0">
                          <a:solidFill>
                            <a:schemeClr val="tx1">
                              <a:lumMod val="95000"/>
                              <a:lumOff val="5000"/>
                            </a:schemeClr>
                          </a:solidFill>
                          <a:latin typeface="Times New Roman" pitchFamily="18" charset="0"/>
                          <a:ea typeface="+mn-ea"/>
                          <a:cs typeface="Times New Roman" pitchFamily="18" charset="0"/>
                        </a:rPr>
                        <a:t>Найдите в приведенном списке операции, которые должны учитываться при подсчете ВВП, и запишите цифры, под которыми они указаны.</a:t>
                      </a:r>
                    </a:p>
                    <a:p>
                      <a:r>
                        <a:rPr lang="ru-RU" sz="1800" b="0" i="0" kern="1200" dirty="0" smtClean="0">
                          <a:solidFill>
                            <a:schemeClr val="tx1">
                              <a:lumMod val="95000"/>
                              <a:lumOff val="5000"/>
                            </a:schemeClr>
                          </a:solidFill>
                          <a:latin typeface="Times New Roman" pitchFamily="18" charset="0"/>
                          <a:ea typeface="+mn-ea"/>
                          <a:cs typeface="Times New Roman" pitchFamily="18" charset="0"/>
                        </a:rPr>
                        <a:t> 1) оплата труда домохозяйки</a:t>
                      </a:r>
                    </a:p>
                    <a:p>
                      <a:r>
                        <a:rPr lang="ru-RU" sz="1800" b="0" i="0" kern="1200" dirty="0" smtClean="0">
                          <a:solidFill>
                            <a:schemeClr val="tx1">
                              <a:lumMod val="95000"/>
                              <a:lumOff val="5000"/>
                            </a:schemeClr>
                          </a:solidFill>
                          <a:latin typeface="Times New Roman" pitchFamily="18" charset="0"/>
                          <a:ea typeface="+mn-ea"/>
                          <a:cs typeface="Times New Roman" pitchFamily="18" charset="0"/>
                        </a:rPr>
                        <a:t>2) покупка нового компьютера</a:t>
                      </a:r>
                    </a:p>
                    <a:p>
                      <a:r>
                        <a:rPr lang="ru-RU" sz="1800" b="0" i="0" kern="1200" dirty="0" smtClean="0">
                          <a:solidFill>
                            <a:schemeClr val="tx1">
                              <a:lumMod val="95000"/>
                              <a:lumOff val="5000"/>
                            </a:schemeClr>
                          </a:solidFill>
                          <a:latin typeface="Times New Roman" pitchFamily="18" charset="0"/>
                          <a:ea typeface="+mn-ea"/>
                          <a:cs typeface="Times New Roman" pitchFamily="18" charset="0"/>
                        </a:rPr>
                        <a:t>3) подарок внуку от бабушки</a:t>
                      </a:r>
                    </a:p>
                    <a:p>
                      <a:r>
                        <a:rPr lang="ru-RU" sz="1800" b="0" i="0" kern="1200" dirty="0" smtClean="0">
                          <a:solidFill>
                            <a:schemeClr val="tx1">
                              <a:lumMod val="95000"/>
                              <a:lumOff val="5000"/>
                            </a:schemeClr>
                          </a:solidFill>
                          <a:latin typeface="Times New Roman" pitchFamily="18" charset="0"/>
                          <a:ea typeface="+mn-ea"/>
                          <a:cs typeface="Times New Roman" pitchFamily="18" charset="0"/>
                        </a:rPr>
                        <a:t>4) пенсия шахтера</a:t>
                      </a:r>
                    </a:p>
                    <a:p>
                      <a:r>
                        <a:rPr lang="ru-RU" sz="1800" b="0" i="0" kern="1200" dirty="0" smtClean="0">
                          <a:solidFill>
                            <a:schemeClr val="tx1">
                              <a:lumMod val="95000"/>
                              <a:lumOff val="5000"/>
                            </a:schemeClr>
                          </a:solidFill>
                          <a:latin typeface="Times New Roman" pitchFamily="18" charset="0"/>
                          <a:ea typeface="+mn-ea"/>
                          <a:cs typeface="Times New Roman" pitchFamily="18" charset="0"/>
                        </a:rPr>
                        <a:t>5) оплата коммунальных платежей</a:t>
                      </a:r>
                    </a:p>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sz="1800" b="1" i="0" kern="1200" dirty="0" smtClean="0">
                          <a:solidFill>
                            <a:schemeClr val="tx1">
                              <a:lumMod val="95000"/>
                              <a:lumOff val="5000"/>
                            </a:schemeClr>
                          </a:solidFill>
                          <a:latin typeface="Times New Roman" pitchFamily="18" charset="0"/>
                          <a:ea typeface="+mn-ea"/>
                          <a:cs typeface="Times New Roman" pitchFamily="18" charset="0"/>
                        </a:rPr>
                        <a:t>Задание 7 </a:t>
                      </a:r>
                    </a:p>
                    <a:p>
                      <a:r>
                        <a:rPr lang="ru-RU" sz="1800" b="0" i="0" kern="1200" dirty="0" smtClean="0">
                          <a:solidFill>
                            <a:schemeClr val="tx1">
                              <a:lumMod val="95000"/>
                              <a:lumOff val="5000"/>
                            </a:schemeClr>
                          </a:solidFill>
                          <a:latin typeface="Times New Roman" pitchFamily="18" charset="0"/>
                          <a:ea typeface="+mn-ea"/>
                          <a:cs typeface="Times New Roman" pitchFamily="18" charset="0"/>
                        </a:rPr>
                        <a:t>Рынок спортивной одежды области Z поделён между четырьмя крупными компаниями-операторами, другие производители не представлены. Выберите в приведённом ниже списке характеристики данного рынка и запишите цифры, под которыми они указаны.</a:t>
                      </a:r>
                    </a:p>
                    <a:p>
                      <a:r>
                        <a:rPr lang="ru-RU" sz="1800" b="0" i="0" kern="1200" dirty="0" smtClean="0">
                          <a:solidFill>
                            <a:schemeClr val="tx1">
                              <a:lumMod val="95000"/>
                              <a:lumOff val="5000"/>
                            </a:schemeClr>
                          </a:solidFill>
                          <a:latin typeface="Times New Roman" pitchFamily="18" charset="0"/>
                          <a:ea typeface="+mn-ea"/>
                          <a:cs typeface="Times New Roman" pitchFamily="18" charset="0"/>
                        </a:rPr>
                        <a:t> 1) рынок услуг</a:t>
                      </a:r>
                    </a:p>
                    <a:p>
                      <a:r>
                        <a:rPr lang="ru-RU" sz="1800" b="0" i="0" kern="1200" dirty="0" smtClean="0">
                          <a:solidFill>
                            <a:schemeClr val="tx1">
                              <a:lumMod val="95000"/>
                              <a:lumOff val="5000"/>
                            </a:schemeClr>
                          </a:solidFill>
                          <a:latin typeface="Times New Roman" pitchFamily="18" charset="0"/>
                          <a:ea typeface="+mn-ea"/>
                          <a:cs typeface="Times New Roman" pitchFamily="18" charset="0"/>
                        </a:rPr>
                        <a:t>2) совершенная конкуренция</a:t>
                      </a:r>
                    </a:p>
                    <a:p>
                      <a:r>
                        <a:rPr lang="ru-RU" sz="1800" b="0" i="0" kern="1200" dirty="0" smtClean="0">
                          <a:solidFill>
                            <a:schemeClr val="tx1">
                              <a:lumMod val="95000"/>
                              <a:lumOff val="5000"/>
                            </a:schemeClr>
                          </a:solidFill>
                          <a:latin typeface="Times New Roman" pitchFamily="18" charset="0"/>
                          <a:ea typeface="+mn-ea"/>
                          <a:cs typeface="Times New Roman" pitchFamily="18" charset="0"/>
                        </a:rPr>
                        <a:t>3) региональный рынок</a:t>
                      </a:r>
                    </a:p>
                    <a:p>
                      <a:r>
                        <a:rPr lang="ru-RU" sz="1800" b="0" i="0" kern="1200" dirty="0" smtClean="0">
                          <a:solidFill>
                            <a:schemeClr val="tx1">
                              <a:lumMod val="95000"/>
                              <a:lumOff val="5000"/>
                            </a:schemeClr>
                          </a:solidFill>
                          <a:latin typeface="Times New Roman" pitchFamily="18" charset="0"/>
                          <a:ea typeface="+mn-ea"/>
                          <a:cs typeface="Times New Roman" pitchFamily="18" charset="0"/>
                        </a:rPr>
                        <a:t>4) рынок товаров</a:t>
                      </a:r>
                    </a:p>
                    <a:p>
                      <a:r>
                        <a:rPr lang="ru-RU" sz="1800" b="0" i="0" kern="1200" dirty="0" smtClean="0">
                          <a:solidFill>
                            <a:schemeClr val="tx1">
                              <a:lumMod val="95000"/>
                              <a:lumOff val="5000"/>
                            </a:schemeClr>
                          </a:solidFill>
                          <a:latin typeface="Times New Roman" pitchFamily="18" charset="0"/>
                          <a:ea typeface="+mn-ea"/>
                          <a:cs typeface="Times New Roman" pitchFamily="18" charset="0"/>
                        </a:rPr>
                        <a:t>5) олигополия</a:t>
                      </a:r>
                    </a:p>
                    <a:p>
                      <a:r>
                        <a:rPr lang="ru-RU" sz="1800" b="0" i="0" kern="1200" dirty="0" smtClean="0">
                          <a:solidFill>
                            <a:schemeClr val="tx1">
                              <a:lumMod val="95000"/>
                              <a:lumOff val="5000"/>
                            </a:schemeClr>
                          </a:solidFill>
                          <a:latin typeface="Times New Roman" pitchFamily="18" charset="0"/>
                          <a:ea typeface="+mn-ea"/>
                          <a:cs typeface="Times New Roman" pitchFamily="18" charset="0"/>
                        </a:rPr>
                        <a:t>6) рыночный дефицит</a:t>
                      </a:r>
                    </a:p>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28670"/>
          </a:xfrm>
        </p:spPr>
        <p:txBody>
          <a:bodyPr>
            <a:normAutofit fontScale="90000"/>
          </a:bodyPr>
          <a:lstStyle/>
          <a:p>
            <a:r>
              <a:rPr lang="ru-RU" sz="3200" b="1" dirty="0" smtClean="0">
                <a:latin typeface="Times New Roman" pitchFamily="18" charset="0"/>
                <a:cs typeface="Times New Roman" pitchFamily="18" charset="0"/>
              </a:rPr>
              <a:t>Задание 6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(Установление соответствия)</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214282" y="1071546"/>
            <a:ext cx="8643998" cy="1214446"/>
          </a:xfrm>
        </p:spPr>
        <p:txBody>
          <a:bodyPr>
            <a:normAutofit fontScale="62500" lnSpcReduction="20000"/>
          </a:bodyPr>
          <a:lstStyle/>
          <a:p>
            <a:pPr marL="0" indent="0">
              <a:buNone/>
            </a:pPr>
            <a:r>
              <a:rPr lang="ru-RU" dirty="0" smtClean="0">
                <a:latin typeface="Times New Roman" pitchFamily="18" charset="0"/>
                <a:cs typeface="Times New Roman" pitchFamily="18" charset="0"/>
              </a:rPr>
              <a:t>Установите соответствие между видом банка и банковскими функциями: к каждой позиции, данной в первом столбце, подберите соответствующую позицию из второго столбца.</a:t>
            </a:r>
          </a:p>
          <a:p>
            <a:pPr>
              <a:buNone/>
            </a:pPr>
            <a:r>
              <a:rPr lang="ru-RU" dirty="0" smtClean="0"/>
              <a:t> </a:t>
            </a:r>
          </a:p>
          <a:p>
            <a:pPr marL="0" indent="0">
              <a:buNone/>
            </a:pPr>
            <a:endParaRPr lang="ru-RU" dirty="0"/>
          </a:p>
        </p:txBody>
      </p:sp>
      <p:graphicFrame>
        <p:nvGraphicFramePr>
          <p:cNvPr id="4" name="Таблица 3"/>
          <p:cNvGraphicFramePr>
            <a:graphicFrameLocks noGrp="1"/>
          </p:cNvGraphicFramePr>
          <p:nvPr/>
        </p:nvGraphicFramePr>
        <p:xfrm>
          <a:off x="357158" y="2214554"/>
          <a:ext cx="8286808" cy="3139440"/>
        </p:xfrm>
        <a:graphic>
          <a:graphicData uri="http://schemas.openxmlformats.org/drawingml/2006/table">
            <a:tbl>
              <a:tblPr firstRow="1" bandRow="1">
                <a:tableStyleId>{5C22544A-7EE6-4342-B048-85BDC9FD1C3A}</a:tableStyleId>
              </a:tblPr>
              <a:tblGrid>
                <a:gridCol w="4143404"/>
                <a:gridCol w="4143404"/>
              </a:tblGrid>
              <a:tr h="370840">
                <a:tc>
                  <a:txBody>
                    <a:bodyPr/>
                    <a:lstStyle/>
                    <a:p>
                      <a:pPr algn="ctr"/>
                      <a:r>
                        <a:rPr lang="ru-RU" sz="2000" b="1" i="0" kern="1200" dirty="0" smtClean="0">
                          <a:solidFill>
                            <a:schemeClr val="tx1">
                              <a:lumMod val="95000"/>
                              <a:lumOff val="5000"/>
                            </a:schemeClr>
                          </a:solidFill>
                          <a:latin typeface="Times New Roman" pitchFamily="18" charset="0"/>
                          <a:ea typeface="+mn-ea"/>
                          <a:cs typeface="Times New Roman" pitchFamily="18" charset="0"/>
                        </a:rPr>
                        <a:t>ФУНКЦИИ БАНКОВ</a:t>
                      </a:r>
                    </a:p>
                    <a:p>
                      <a:r>
                        <a:rPr lang="ru-RU" sz="2000" b="0" i="0" kern="1200" dirty="0" smtClean="0">
                          <a:solidFill>
                            <a:schemeClr val="tx1">
                              <a:lumMod val="95000"/>
                              <a:lumOff val="5000"/>
                            </a:schemeClr>
                          </a:solidFill>
                          <a:latin typeface="Times New Roman" pitchFamily="18" charset="0"/>
                          <a:ea typeface="+mn-ea"/>
                          <a:cs typeface="Times New Roman" pitchFamily="18" charset="0"/>
                        </a:rPr>
                        <a:t>А) денежная эмиссия</a:t>
                      </a:r>
                    </a:p>
                    <a:p>
                      <a:r>
                        <a:rPr lang="ru-RU" sz="2000" b="0" i="0" kern="1200" dirty="0" smtClean="0">
                          <a:solidFill>
                            <a:schemeClr val="tx1">
                              <a:lumMod val="95000"/>
                              <a:lumOff val="5000"/>
                            </a:schemeClr>
                          </a:solidFill>
                          <a:latin typeface="Times New Roman" pitchFamily="18" charset="0"/>
                          <a:ea typeface="+mn-ea"/>
                          <a:cs typeface="Times New Roman" pitchFamily="18" charset="0"/>
                        </a:rPr>
                        <a:t>Б) кредитование предприятий</a:t>
                      </a:r>
                    </a:p>
                    <a:p>
                      <a:r>
                        <a:rPr lang="ru-RU" sz="2000" b="0" i="0" kern="1200" dirty="0" smtClean="0">
                          <a:solidFill>
                            <a:schemeClr val="tx1">
                              <a:lumMod val="95000"/>
                              <a:lumOff val="5000"/>
                            </a:schemeClr>
                          </a:solidFill>
                          <a:latin typeface="Times New Roman" pitchFamily="18" charset="0"/>
                          <a:ea typeface="+mn-ea"/>
                          <a:cs typeface="Times New Roman" pitchFamily="18" charset="0"/>
                        </a:rPr>
                        <a:t>В) мобилизация свободных денежных средств населения</a:t>
                      </a:r>
                    </a:p>
                    <a:p>
                      <a:r>
                        <a:rPr lang="ru-RU" sz="2000" b="0" i="0" kern="1200" dirty="0" smtClean="0">
                          <a:solidFill>
                            <a:schemeClr val="tx1">
                              <a:lumMod val="95000"/>
                              <a:lumOff val="5000"/>
                            </a:schemeClr>
                          </a:solidFill>
                          <a:latin typeface="Times New Roman" pitchFamily="18" charset="0"/>
                          <a:ea typeface="+mn-ea"/>
                          <a:cs typeface="Times New Roman" pitchFamily="18" charset="0"/>
                        </a:rPr>
                        <a:t>Г) хранение золотовалютных резервов</a:t>
                      </a:r>
                    </a:p>
                    <a:p>
                      <a:r>
                        <a:rPr lang="ru-RU" sz="2000" b="0" i="0" kern="1200" dirty="0" smtClean="0">
                          <a:solidFill>
                            <a:schemeClr val="tx1">
                              <a:lumMod val="95000"/>
                              <a:lumOff val="5000"/>
                            </a:schemeClr>
                          </a:solidFill>
                          <a:latin typeface="Times New Roman" pitchFamily="18" charset="0"/>
                          <a:ea typeface="+mn-ea"/>
                          <a:cs typeface="Times New Roman" pitchFamily="18" charset="0"/>
                        </a:rPr>
                        <a:t>Д) расчетно-кассовое обслуживание клиентов</a:t>
                      </a:r>
                    </a:p>
                    <a:p>
                      <a:endParaRPr lang="ru-RU" sz="2000" dirty="0">
                        <a:solidFill>
                          <a:schemeClr val="tx1">
                            <a:lumMod val="95000"/>
                            <a:lumOff val="5000"/>
                          </a:schemeClr>
                        </a:solidFill>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b="1" dirty="0" smtClean="0">
                          <a:solidFill>
                            <a:schemeClr val="tx1">
                              <a:lumMod val="95000"/>
                              <a:lumOff val="5000"/>
                            </a:schemeClr>
                          </a:solidFill>
                          <a:latin typeface="Times New Roman" pitchFamily="18" charset="0"/>
                          <a:cs typeface="Times New Roman" pitchFamily="18" charset="0"/>
                        </a:rPr>
                        <a:t>ВИДЫ</a:t>
                      </a:r>
                      <a:r>
                        <a:rPr lang="ru-RU" b="1" baseline="0" dirty="0" smtClean="0">
                          <a:solidFill>
                            <a:schemeClr val="tx1">
                              <a:lumMod val="95000"/>
                              <a:lumOff val="5000"/>
                            </a:schemeClr>
                          </a:solidFill>
                          <a:latin typeface="Times New Roman" pitchFamily="18" charset="0"/>
                          <a:cs typeface="Times New Roman" pitchFamily="18" charset="0"/>
                        </a:rPr>
                        <a:t> БАНКОВ</a:t>
                      </a:r>
                    </a:p>
                    <a:p>
                      <a:pPr marL="342900" indent="-342900" algn="l">
                        <a:buAutoNum type="arabicParenR"/>
                      </a:pPr>
                      <a:r>
                        <a:rPr lang="ru-RU" b="0" baseline="0" dirty="0" smtClean="0">
                          <a:solidFill>
                            <a:schemeClr val="tx1">
                              <a:lumMod val="95000"/>
                              <a:lumOff val="5000"/>
                            </a:schemeClr>
                          </a:solidFill>
                          <a:latin typeface="Times New Roman" pitchFamily="18" charset="0"/>
                          <a:cs typeface="Times New Roman" pitchFamily="18" charset="0"/>
                        </a:rPr>
                        <a:t>Банк России</a:t>
                      </a:r>
                    </a:p>
                    <a:p>
                      <a:pPr marL="342900" indent="-342900" algn="l">
                        <a:buAutoNum type="arabicParenR"/>
                      </a:pPr>
                      <a:r>
                        <a:rPr lang="ru-RU" b="0" baseline="0" dirty="0" smtClean="0">
                          <a:solidFill>
                            <a:schemeClr val="tx1">
                              <a:lumMod val="95000"/>
                              <a:lumOff val="5000"/>
                            </a:schemeClr>
                          </a:solidFill>
                          <a:latin typeface="Times New Roman" pitchFamily="18" charset="0"/>
                          <a:cs typeface="Times New Roman" pitchFamily="18" charset="0"/>
                        </a:rPr>
                        <a:t>Коммерческие банки</a:t>
                      </a:r>
                      <a:endParaRPr lang="ru-RU" b="0" dirty="0">
                        <a:solidFill>
                          <a:schemeClr val="tx1">
                            <a:lumMod val="95000"/>
                            <a:lumOff val="5000"/>
                          </a:schemeClr>
                        </a:solidFill>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00108"/>
          </a:xfrm>
        </p:spPr>
        <p:txBody>
          <a:bodyPr>
            <a:normAutofit/>
          </a:bodyPr>
          <a:lstStyle/>
          <a:p>
            <a:r>
              <a:rPr lang="ru-RU" sz="3600" b="1" dirty="0" smtClean="0">
                <a:latin typeface="Times New Roman" pitchFamily="18" charset="0"/>
                <a:cs typeface="Times New Roman" pitchFamily="18" charset="0"/>
              </a:rPr>
              <a:t>Задания 17-20</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a:xfrm>
            <a:off x="214282" y="928670"/>
            <a:ext cx="8715436" cy="5197493"/>
          </a:xfrm>
        </p:spPr>
        <p:txBody>
          <a:bodyPr>
            <a:normAutofit fontScale="55000" lnSpcReduction="20000"/>
          </a:bodyPr>
          <a:lstStyle/>
          <a:p>
            <a:pPr marL="0" indent="0">
              <a:buNone/>
            </a:pPr>
            <a:r>
              <a:rPr lang="ru-RU" sz="3800" b="1" dirty="0" smtClean="0">
                <a:latin typeface="Times New Roman" pitchFamily="18" charset="0"/>
                <a:cs typeface="Times New Roman" pitchFamily="18" charset="0"/>
              </a:rPr>
              <a:t>Задания 17–20 </a:t>
            </a:r>
            <a:r>
              <a:rPr lang="ru-RU" sz="3800" dirty="0" smtClean="0">
                <a:latin typeface="Times New Roman" pitchFamily="18" charset="0"/>
                <a:cs typeface="Times New Roman" pitchFamily="18" charset="0"/>
              </a:rPr>
              <a:t>объединены в составное задание с фрагментом научно</a:t>
            </a:r>
            <a:br>
              <a:rPr lang="ru-RU" sz="3800" dirty="0" smtClean="0">
                <a:latin typeface="Times New Roman" pitchFamily="18" charset="0"/>
                <a:cs typeface="Times New Roman" pitchFamily="18" charset="0"/>
              </a:rPr>
            </a:br>
            <a:r>
              <a:rPr lang="ru-RU" sz="3800" dirty="0" smtClean="0">
                <a:latin typeface="Times New Roman" pitchFamily="18" charset="0"/>
                <a:cs typeface="Times New Roman" pitchFamily="18" charset="0"/>
              </a:rPr>
              <a:t>популярного текста или нормативного правового акта. </a:t>
            </a:r>
          </a:p>
          <a:p>
            <a:pPr marL="0" indent="0">
              <a:buNone/>
            </a:pPr>
            <a:r>
              <a:rPr lang="ru-RU" sz="3800" b="1" dirty="0" smtClean="0">
                <a:latin typeface="Times New Roman" pitchFamily="18" charset="0"/>
                <a:cs typeface="Times New Roman" pitchFamily="18" charset="0"/>
              </a:rPr>
              <a:t>Задание 17 </a:t>
            </a:r>
            <a:r>
              <a:rPr lang="ru-RU" sz="3800" dirty="0" smtClean="0">
                <a:latin typeface="Times New Roman" pitchFamily="18" charset="0"/>
                <a:cs typeface="Times New Roman" pitchFamily="18" charset="0"/>
              </a:rPr>
              <a:t>направлено на выявление умений находить, осознанно воспринимать и точно воспроизводить информацию, содержащуюся в тексте в явном виде. </a:t>
            </a:r>
            <a:r>
              <a:rPr lang="ru-RU" sz="3800" b="1" dirty="0" smtClean="0">
                <a:latin typeface="Times New Roman" pitchFamily="18" charset="0"/>
                <a:cs typeface="Times New Roman" pitchFamily="18" charset="0"/>
              </a:rPr>
              <a:t>(2 балла)</a:t>
            </a:r>
            <a:r>
              <a:rPr lang="ru-RU" sz="3800" dirty="0" smtClean="0">
                <a:latin typeface="Times New Roman" pitchFamily="18" charset="0"/>
                <a:cs typeface="Times New Roman" pitchFamily="18" charset="0"/>
              </a:rPr>
              <a:t/>
            </a:r>
            <a:br>
              <a:rPr lang="ru-RU" sz="3800" dirty="0" smtClean="0">
                <a:latin typeface="Times New Roman" pitchFamily="18" charset="0"/>
                <a:cs typeface="Times New Roman" pitchFamily="18" charset="0"/>
              </a:rPr>
            </a:br>
            <a:r>
              <a:rPr lang="ru-RU" sz="3800" b="1" dirty="0" smtClean="0">
                <a:latin typeface="Times New Roman" pitchFamily="18" charset="0"/>
                <a:cs typeface="Times New Roman" pitchFamily="18" charset="0"/>
              </a:rPr>
              <a:t>Задание 18 </a:t>
            </a:r>
            <a:r>
              <a:rPr lang="ru-RU" sz="3800" b="1" dirty="0" smtClean="0">
                <a:solidFill>
                  <a:srgbClr val="FF0000"/>
                </a:solidFill>
                <a:latin typeface="Times New Roman" pitchFamily="18" charset="0"/>
                <a:cs typeface="Times New Roman" pitchFamily="18" charset="0"/>
              </a:rPr>
              <a:t>формулировка изменена - </a:t>
            </a:r>
            <a:r>
              <a:rPr lang="ru-RU" sz="3600" dirty="0" smtClean="0">
                <a:latin typeface="Times New Roman" pitchFamily="18" charset="0"/>
                <a:cs typeface="Times New Roman" pitchFamily="18" charset="0"/>
              </a:rPr>
              <a:t>проверяет умение самостоятельно раскрывать смысл ключевых обществоведческих понятий. </a:t>
            </a:r>
            <a:r>
              <a:rPr lang="ru-RU" sz="3800" b="1" dirty="0" smtClean="0">
                <a:latin typeface="Times New Roman" pitchFamily="18" charset="0"/>
                <a:cs typeface="Times New Roman" pitchFamily="18" charset="0"/>
              </a:rPr>
              <a:t>(2 балла)</a:t>
            </a:r>
          </a:p>
          <a:p>
            <a:pPr marL="0" indent="0">
              <a:buNone/>
            </a:pPr>
            <a:r>
              <a:rPr lang="ru-RU" sz="3800" b="1" dirty="0" smtClean="0">
                <a:latin typeface="Times New Roman" pitchFamily="18" charset="0"/>
                <a:cs typeface="Times New Roman" pitchFamily="18" charset="0"/>
              </a:rPr>
              <a:t>Задание 19 </a:t>
            </a:r>
            <a:r>
              <a:rPr lang="ru-RU" sz="3800" dirty="0" smtClean="0">
                <a:latin typeface="Times New Roman" pitchFamily="18" charset="0"/>
                <a:cs typeface="Times New Roman" pitchFamily="18" charset="0"/>
              </a:rPr>
              <a:t>нацеливает на конкретизацию (иллюстрацию и т.п.) примерами отдельных положений текста с опорой на контекстные обществоведческие знания, факты социальной жизни и личный социальный опыт.  </a:t>
            </a:r>
            <a:r>
              <a:rPr lang="ru-RU" sz="3800" b="1" dirty="0" smtClean="0">
                <a:latin typeface="Times New Roman" pitchFamily="18" charset="0"/>
                <a:cs typeface="Times New Roman" pitchFamily="18" charset="0"/>
              </a:rPr>
              <a:t>(3 балла)</a:t>
            </a:r>
          </a:p>
          <a:p>
            <a:pPr marL="0" indent="0">
              <a:buNone/>
            </a:pPr>
            <a:r>
              <a:rPr lang="ru-RU" sz="3800" b="1" dirty="0" smtClean="0">
                <a:latin typeface="Times New Roman" pitchFamily="18" charset="0"/>
                <a:cs typeface="Times New Roman" pitchFamily="18" charset="0"/>
              </a:rPr>
              <a:t>Задание 20 </a:t>
            </a:r>
            <a:r>
              <a:rPr lang="ru-RU" sz="3800" dirty="0" smtClean="0">
                <a:latin typeface="Times New Roman" pitchFamily="18" charset="0"/>
                <a:cs typeface="Times New Roman" pitchFamily="18" charset="0"/>
              </a:rPr>
              <a:t>предполагает использование информации из текста и контекстных обществоведческих знаний в другой познавательной</a:t>
            </a:r>
            <a:br>
              <a:rPr lang="ru-RU" sz="3800" dirty="0" smtClean="0">
                <a:latin typeface="Times New Roman" pitchFamily="18" charset="0"/>
                <a:cs typeface="Times New Roman" pitchFamily="18" charset="0"/>
              </a:rPr>
            </a:br>
            <a:r>
              <a:rPr lang="ru-RU" sz="3800" dirty="0" smtClean="0">
                <a:latin typeface="Times New Roman" pitchFamily="18" charset="0"/>
                <a:cs typeface="Times New Roman" pitchFamily="18" charset="0"/>
              </a:rPr>
              <a:t>ситуации, самостоятельное формулирование и аргументацию оценочных,</a:t>
            </a:r>
            <a:br>
              <a:rPr lang="ru-RU" sz="3800" dirty="0" smtClean="0">
                <a:latin typeface="Times New Roman" pitchFamily="18" charset="0"/>
                <a:cs typeface="Times New Roman" pitchFamily="18" charset="0"/>
              </a:rPr>
            </a:br>
            <a:r>
              <a:rPr lang="ru-RU" sz="3800" dirty="0" smtClean="0">
                <a:latin typeface="Times New Roman" pitchFamily="18" charset="0"/>
                <a:cs typeface="Times New Roman" pitchFamily="18" charset="0"/>
              </a:rPr>
              <a:t>прогностических и иных суждений, связанных с проблематикой текста.</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(3 балла)</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229600" cy="1285884"/>
          </a:xfrm>
        </p:spPr>
        <p:txBody>
          <a:bodyPr>
            <a:normAutofit/>
          </a:bodyPr>
          <a:lstStyle/>
          <a:p>
            <a:r>
              <a:rPr lang="ru-RU" sz="3200" dirty="0" smtClean="0">
                <a:solidFill>
                  <a:srgbClr val="FF0000"/>
                </a:solidFill>
                <a:latin typeface="Times New Roman" pitchFamily="18" charset="0"/>
                <a:cs typeface="Times New Roman" pitchFamily="18" charset="0"/>
              </a:rPr>
              <a:t>Пример задания 18 из демонстрационного варианта КИМ ЕГЭ 2023 г.</a:t>
            </a:r>
            <a:endParaRPr lang="ru-RU" sz="3200" dirty="0">
              <a:solidFill>
                <a:srgbClr val="FF0000"/>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1600200"/>
          <a:ext cx="8229600" cy="1614486"/>
        </p:xfrm>
        <a:graphic>
          <a:graphicData uri="http://schemas.openxmlformats.org/drawingml/2006/table">
            <a:tbl>
              <a:tblPr firstRow="1" bandRow="1">
                <a:tableStyleId>{5C22544A-7EE6-4342-B048-85BDC9FD1C3A}</a:tableStyleId>
              </a:tblPr>
              <a:tblGrid>
                <a:gridCol w="8229600"/>
              </a:tblGrid>
              <a:tr h="1614486">
                <a:tc>
                  <a:txBody>
                    <a:bodyPr/>
                    <a:lstStyle/>
                    <a:p>
                      <a:r>
                        <a:rPr lang="ru-RU" dirty="0" smtClean="0">
                          <a:solidFill>
                            <a:schemeClr val="tx1"/>
                          </a:solidFill>
                        </a:rPr>
                        <a:t>В тексте упомянуты ключевые понятия социально-гуманитарных наук. Используя обществоведческие знания, – укажите не менее трёх основных признаков понятия «правовая норма»; – объясните связь названных автором элементов системы права. (Объяснение может быть дано в одном или нескольких распространённых предложениях.) </a:t>
                      </a:r>
                      <a:endParaRPr lang="ru-RU"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Прямоугольник 4"/>
          <p:cNvSpPr/>
          <p:nvPr/>
        </p:nvSpPr>
        <p:spPr>
          <a:xfrm>
            <a:off x="500034" y="3857628"/>
            <a:ext cx="8072494" cy="1631216"/>
          </a:xfrm>
          <a:prstGeom prst="rect">
            <a:avLst/>
          </a:prstGeom>
        </p:spPr>
        <p:txBody>
          <a:bodyPr wrap="square">
            <a:spAutoFit/>
          </a:bodyPr>
          <a:lstStyle/>
          <a:p>
            <a:r>
              <a:rPr lang="ru-RU" sz="2000" i="1" dirty="0" smtClean="0">
                <a:latin typeface="Times New Roman" pitchFamily="18" charset="0"/>
                <a:cs typeface="Times New Roman" pitchFamily="18" charset="0"/>
              </a:rPr>
              <a:t>Обратите внимание на то, что в учебниках, кроме выделенных определений понятий, даются еще развёрнутые характеристики их признаков, связей и т.п. Рекомендуем вместе с обучающими внимательно анализировать весь текст учебника, относящийся к конкретному понятию. ( Из Методических рекомендаций для учителей)</a:t>
            </a:r>
            <a:endParaRPr lang="ru-RU" sz="2000"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solidFill>
                  <a:srgbClr val="FF0000"/>
                </a:solidFill>
                <a:latin typeface="Times New Roman" pitchFamily="18" charset="0"/>
                <a:cs typeface="Times New Roman" pitchFamily="18" charset="0"/>
              </a:rPr>
              <a:t>При изучении курса рекомендуем акцентировать внимание на следующих понятиях:</a:t>
            </a:r>
            <a:endParaRPr lang="ru-RU" sz="28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indent="17463">
              <a:buNone/>
            </a:pPr>
            <a:r>
              <a:rPr lang="ru-RU" sz="2800" dirty="0" smtClean="0">
                <a:latin typeface="Times New Roman" pitchFamily="18" charset="0"/>
                <a:cs typeface="Times New Roman" pitchFamily="18" charset="0"/>
              </a:rPr>
              <a:t>экономическая система, рыночная экономика, совершенная конкуренция, фирма (предприятие), Центральный банк Российской Федерации, деньги, общественные блага, документарная ценная бумага, заработная плата, государственный бюджет, налог, валовой внутренний продукт, безработный, инфляция.</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1143008"/>
          </a:xfrm>
        </p:spPr>
        <p:txBody>
          <a:bodyPr>
            <a:normAutofit fontScale="90000"/>
          </a:bodyPr>
          <a:lstStyle/>
          <a:p>
            <a:r>
              <a:rPr lang="ru-RU" sz="2200" b="1" dirty="0" smtClean="0">
                <a:solidFill>
                  <a:srgbClr val="C00000"/>
                </a:solidFill>
                <a:latin typeface="Times New Roman" pitchFamily="18" charset="0"/>
                <a:cs typeface="Times New Roman" pitchFamily="18" charset="0"/>
              </a:rPr>
              <a:t>Задание 21 </a:t>
            </a:r>
            <a:r>
              <a:rPr lang="ru-RU" sz="2200" dirty="0" smtClean="0">
                <a:latin typeface="Times New Roman" pitchFamily="18" charset="0"/>
                <a:cs typeface="Times New Roman" pitchFamily="18" charset="0"/>
              </a:rPr>
              <a:t>предполагает анализ рисунка (графического изображения, иллюстрирующего изменение спроса/предложения) - 3 балла.</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endParaRPr lang="ru-RU" sz="3600"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14282" y="1142984"/>
            <a:ext cx="6072230" cy="5072098"/>
          </a:xfrm>
        </p:spPr>
        <p:txBody>
          <a:bodyPr>
            <a:normAutofit fontScale="40000" lnSpcReduction="20000"/>
          </a:bodyPr>
          <a:lstStyle/>
          <a:p>
            <a:pPr marL="0" indent="0">
              <a:buNone/>
            </a:pPr>
            <a:endParaRPr lang="ru-RU" sz="2600" b="1" dirty="0" smtClean="0">
              <a:latin typeface="Times New Roman" pitchFamily="18" charset="0"/>
              <a:cs typeface="Times New Roman" pitchFamily="18" charset="0"/>
            </a:endParaRPr>
          </a:p>
          <a:p>
            <a:pPr marL="0" indent="0">
              <a:lnSpc>
                <a:spcPct val="120000"/>
              </a:lnSpc>
              <a:spcBef>
                <a:spcPts val="0"/>
              </a:spcBef>
              <a:buNone/>
            </a:pPr>
            <a:r>
              <a:rPr lang="ru-RU" sz="4200" dirty="0" smtClean="0">
                <a:latin typeface="Times New Roman" pitchFamily="18" charset="0"/>
                <a:cs typeface="Times New Roman" pitchFamily="18" charset="0"/>
              </a:rPr>
              <a:t>На графике изображено изменение ситуации на рынке парикмахерских услуг в стране Z. Кривая предложения переместилась из положения S в положение S1 при неизменном спросе D. (На графике P – цена товара; Q – количество товара).</a:t>
            </a:r>
          </a:p>
          <a:p>
            <a:pPr marL="0" indent="0">
              <a:lnSpc>
                <a:spcPct val="120000"/>
              </a:lnSpc>
              <a:spcBef>
                <a:spcPts val="0"/>
              </a:spcBef>
              <a:buNone/>
            </a:pPr>
            <a:endParaRPr lang="ru-RU" sz="4200" dirty="0" smtClean="0">
              <a:latin typeface="Times New Roman" pitchFamily="18" charset="0"/>
              <a:cs typeface="Times New Roman" pitchFamily="18" charset="0"/>
            </a:endParaRPr>
          </a:p>
          <a:p>
            <a:pPr marL="0" indent="0">
              <a:lnSpc>
                <a:spcPct val="120000"/>
              </a:lnSpc>
              <a:spcBef>
                <a:spcPts val="0"/>
              </a:spcBef>
              <a:buNone/>
            </a:pPr>
            <a:r>
              <a:rPr lang="ru-RU" sz="4200" dirty="0" smtClean="0">
                <a:latin typeface="Times New Roman" pitchFamily="18" charset="0"/>
                <a:cs typeface="Times New Roman" pitchFamily="18" charset="0"/>
              </a:rPr>
              <a:t>Как изменилась равновесная цена?</a:t>
            </a:r>
          </a:p>
          <a:p>
            <a:pPr marL="0" indent="0">
              <a:lnSpc>
                <a:spcPct val="120000"/>
              </a:lnSpc>
              <a:spcBef>
                <a:spcPts val="0"/>
              </a:spcBef>
              <a:buNone/>
            </a:pPr>
            <a:endParaRPr lang="ru-RU" sz="4200" dirty="0" smtClean="0">
              <a:latin typeface="Times New Roman" pitchFamily="18" charset="0"/>
              <a:cs typeface="Times New Roman" pitchFamily="18" charset="0"/>
            </a:endParaRPr>
          </a:p>
          <a:p>
            <a:pPr marL="0" indent="0">
              <a:lnSpc>
                <a:spcPct val="120000"/>
              </a:lnSpc>
              <a:spcBef>
                <a:spcPts val="0"/>
              </a:spcBef>
              <a:buNone/>
            </a:pPr>
            <a:r>
              <a:rPr lang="ru-RU" sz="4200" dirty="0" smtClean="0">
                <a:latin typeface="Times New Roman" pitchFamily="18" charset="0"/>
                <a:cs typeface="Times New Roman" pitchFamily="18" charset="0"/>
              </a:rPr>
              <a:t>Что могло вызвать изменение предложения? </a:t>
            </a:r>
          </a:p>
          <a:p>
            <a:pPr marL="0" indent="0">
              <a:lnSpc>
                <a:spcPct val="120000"/>
              </a:lnSpc>
              <a:spcBef>
                <a:spcPts val="0"/>
              </a:spcBef>
              <a:buNone/>
            </a:pPr>
            <a:r>
              <a:rPr lang="ru-RU" sz="4200" dirty="0" smtClean="0">
                <a:latin typeface="Times New Roman" pitchFamily="18" charset="0"/>
                <a:cs typeface="Times New Roman" pitchFamily="18" charset="0"/>
              </a:rPr>
              <a:t>Укажите любое одно обстоятельство (фактор) и объясните его влияние на предложение. (Объяснение должно быть дано </a:t>
            </a:r>
            <a:r>
              <a:rPr lang="ru-RU" sz="4200" b="1" dirty="0" smtClean="0">
                <a:latin typeface="Times New Roman" pitchFamily="18" charset="0"/>
                <a:cs typeface="Times New Roman" pitchFamily="18" charset="0"/>
              </a:rPr>
              <a:t>применительно к рынку, указанному в тексте задания</a:t>
            </a:r>
            <a:r>
              <a:rPr lang="ru-RU" sz="4200" dirty="0" smtClean="0">
                <a:latin typeface="Times New Roman" pitchFamily="18" charset="0"/>
                <a:cs typeface="Times New Roman" pitchFamily="18" charset="0"/>
              </a:rPr>
              <a:t>.)</a:t>
            </a:r>
          </a:p>
          <a:p>
            <a:pPr marL="0" indent="0">
              <a:lnSpc>
                <a:spcPct val="120000"/>
              </a:lnSpc>
              <a:spcBef>
                <a:spcPts val="0"/>
              </a:spcBef>
              <a:buNone/>
            </a:pPr>
            <a:endParaRPr lang="ru-RU" sz="4200" dirty="0" smtClean="0">
              <a:latin typeface="Times New Roman" pitchFamily="18" charset="0"/>
              <a:cs typeface="Times New Roman" pitchFamily="18" charset="0"/>
            </a:endParaRPr>
          </a:p>
          <a:p>
            <a:pPr marL="0" indent="0">
              <a:lnSpc>
                <a:spcPct val="120000"/>
              </a:lnSpc>
              <a:spcBef>
                <a:spcPts val="0"/>
              </a:spcBef>
              <a:buNone/>
            </a:pPr>
            <a:r>
              <a:rPr lang="ru-RU" sz="4200" dirty="0" smtClean="0">
                <a:latin typeface="Times New Roman" pitchFamily="18" charset="0"/>
                <a:cs typeface="Times New Roman" pitchFamily="18" charset="0"/>
              </a:rPr>
              <a:t>Как изменятся спрос и равновесная цена на данном рынке, если вырастут доходы населения при прочих равных условиях?</a:t>
            </a:r>
          </a:p>
          <a:p>
            <a:pPr marL="0" indent="0">
              <a:buNone/>
            </a:pPr>
            <a:r>
              <a:rPr lang="ru-RU" dirty="0" smtClean="0"/>
              <a:t/>
            </a:r>
            <a:br>
              <a:rPr lang="ru-RU" dirty="0" smtClean="0"/>
            </a:br>
            <a:r>
              <a:rPr lang="ru-RU" dirty="0" smtClean="0"/>
              <a:t/>
            </a:r>
            <a:br>
              <a:rPr lang="ru-RU" dirty="0" smtClean="0"/>
            </a:br>
            <a:endParaRPr lang="ru-RU" dirty="0"/>
          </a:p>
        </p:txBody>
      </p:sp>
      <p:pic>
        <p:nvPicPr>
          <p:cNvPr id="4" name="Рисунок 3" descr="https://soc-ege.sdamgia.ru/get_file?id=92665"/>
          <p:cNvPicPr/>
          <p:nvPr/>
        </p:nvPicPr>
        <p:blipFill>
          <a:blip r:embed="rId2" cstate="print"/>
          <a:srcRect/>
          <a:stretch>
            <a:fillRect/>
          </a:stretch>
        </p:blipFill>
        <p:spPr bwMode="auto">
          <a:xfrm>
            <a:off x="6429388" y="2214554"/>
            <a:ext cx="2094865" cy="20485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57232"/>
          </a:xfrm>
        </p:spPr>
        <p:txBody>
          <a:bodyPr>
            <a:normAutofit/>
          </a:bodyPr>
          <a:lstStyle/>
          <a:p>
            <a:r>
              <a:rPr lang="ru-RU" sz="2400" b="1" dirty="0" smtClean="0">
                <a:solidFill>
                  <a:srgbClr val="FF0000"/>
                </a:solidFill>
                <a:latin typeface="Times New Roman" pitchFamily="18" charset="0"/>
                <a:cs typeface="Times New Roman" pitchFamily="18" charset="0"/>
              </a:rPr>
              <a:t>Возможные предметные задания</a:t>
            </a:r>
            <a:endParaRPr lang="ru-RU" sz="24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142844" y="857232"/>
            <a:ext cx="8858312" cy="5268931"/>
          </a:xfrm>
        </p:spPr>
        <p:txBody>
          <a:bodyPr>
            <a:normAutofit/>
          </a:bodyPr>
          <a:lstStyle/>
          <a:p>
            <a:pPr algn="ctr">
              <a:buNone/>
            </a:pPr>
            <a:r>
              <a:rPr lang="ru-RU" sz="2400" dirty="0" smtClean="0"/>
              <a:t> </a:t>
            </a:r>
            <a:r>
              <a:rPr lang="ru-RU" sz="2400" b="1" dirty="0" smtClean="0">
                <a:latin typeface="Times New Roman" pitchFamily="18" charset="0"/>
                <a:cs typeface="Times New Roman" pitchFamily="18" charset="0"/>
              </a:rPr>
              <a:t>Задания 7 – 9 в каждом варианте ОГЭ</a:t>
            </a:r>
            <a:endParaRPr lang="ru-RU" sz="2400" b="1" dirty="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Тестовые задания по курсу «Экономика». Оцениваются 1 баллом. № 7,8 – базовый уровень сложности, 9 - </a:t>
            </a:r>
            <a:r>
              <a:rPr lang="ru-RU" sz="2400" dirty="0" err="1" smtClean="0">
                <a:latin typeface="Times New Roman" pitchFamily="18" charset="0"/>
                <a:cs typeface="Times New Roman" pitchFamily="18" charset="0"/>
              </a:rPr>
              <a:t>повышеннный</a:t>
            </a: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l="8235" t="29296" r="6661" b="42383"/>
          <a:stretch>
            <a:fillRect/>
          </a:stretch>
        </p:blipFill>
        <p:spPr bwMode="auto">
          <a:xfrm>
            <a:off x="285720" y="4214818"/>
            <a:ext cx="8643998" cy="192882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l="8272" t="32421" r="40117" b="44141"/>
          <a:stretch>
            <a:fillRect/>
          </a:stretch>
        </p:blipFill>
        <p:spPr bwMode="auto">
          <a:xfrm>
            <a:off x="428596" y="2214554"/>
            <a:ext cx="6715172" cy="17145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atin typeface="Times New Roman" pitchFamily="18" charset="0"/>
                <a:cs typeface="Times New Roman" pitchFamily="18" charset="0"/>
              </a:rPr>
              <a:t>Задание 22. Познавательная задача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(4 балла)</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285720" y="1600200"/>
            <a:ext cx="8643998" cy="4525963"/>
          </a:xfrm>
        </p:spPr>
        <p:txBody>
          <a:bodyPr>
            <a:normAutofit fontScale="62500" lnSpcReduction="20000"/>
          </a:bodyPr>
          <a:lstStyle/>
          <a:p>
            <a:pPr marL="0" indent="0">
              <a:buNone/>
            </a:pPr>
            <a:r>
              <a:rPr lang="ru-RU" dirty="0" smtClean="0">
                <a:latin typeface="Times New Roman" pitchFamily="18" charset="0"/>
                <a:cs typeface="Times New Roman" pitchFamily="18" charset="0"/>
              </a:rPr>
              <a:t>Во время участия в международном экономическом форуме представители государства Z подписали межправительственное соглашение о вступлении в валютный союз и договорились об открытии в Z дочерней фирмы известного автомобильного предприятия. В целях поддержки отечественного производителя в государстве Z действуют повышенные пошлины на ввоз ряда товаров и ограничено их ввозимое количество. Одним из условий успеха в экономической сфере эксперты назвали особенности системы образования, в частности, принцип информатизации образования. </a:t>
            </a:r>
          </a:p>
          <a:p>
            <a:pPr marL="0" indent="0">
              <a:buNone/>
            </a:pPr>
            <a:r>
              <a:rPr lang="ru-RU" dirty="0" smtClean="0">
                <a:latin typeface="Times New Roman" pitchFamily="18" charset="0"/>
                <a:cs typeface="Times New Roman" pitchFamily="18" charset="0"/>
              </a:rPr>
              <a:t>Какие факты из условия задачи свидетельствуют об экономической глобализации? (Укажите два факта.) </a:t>
            </a:r>
          </a:p>
          <a:p>
            <a:pPr marL="0" indent="0">
              <a:buNone/>
            </a:pPr>
            <a:r>
              <a:rPr lang="ru-RU" dirty="0" smtClean="0">
                <a:latin typeface="Times New Roman" pitchFamily="18" charset="0"/>
                <a:cs typeface="Times New Roman" pitchFamily="18" charset="0"/>
              </a:rPr>
              <a:t>Какую политику проводит государство Z в международной торговле? </a:t>
            </a:r>
          </a:p>
          <a:p>
            <a:pPr marL="0" indent="0">
              <a:buNone/>
            </a:pPr>
            <a:r>
              <a:rPr lang="ru-RU" dirty="0" smtClean="0">
                <a:latin typeface="Times New Roman" pitchFamily="18" charset="0"/>
                <a:cs typeface="Times New Roman" pitchFamily="18" charset="0"/>
              </a:rPr>
              <a:t>Какие два направления (метода) этой политики описаны в условии задания? (Назовите направление и приведите соответствующие описание.) </a:t>
            </a:r>
          </a:p>
          <a:p>
            <a:pPr marL="0" indent="0">
              <a:buNone/>
            </a:pPr>
            <a:r>
              <a:rPr lang="ru-RU" dirty="0" smtClean="0">
                <a:latin typeface="Times New Roman" pitchFamily="18" charset="0"/>
                <a:cs typeface="Times New Roman" pitchFamily="18" charset="0"/>
              </a:rPr>
              <a:t>Как может проявляться принцип информатизации образования в школах государства Z? (Приведите один пример.)</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14356"/>
          </a:xfrm>
        </p:spPr>
        <p:txBody>
          <a:bodyPr>
            <a:normAutofit/>
          </a:bodyPr>
          <a:lstStyle/>
          <a:p>
            <a:r>
              <a:rPr lang="ru-RU" sz="3600" b="1" dirty="0" smtClean="0">
                <a:solidFill>
                  <a:srgbClr val="C00000"/>
                </a:solidFill>
                <a:latin typeface="Times New Roman" pitchFamily="18" charset="0"/>
                <a:cs typeface="Times New Roman" pitchFamily="18" charset="0"/>
              </a:rPr>
              <a:t>Задание 24-25</a:t>
            </a:r>
            <a:endParaRPr lang="ru-RU" sz="36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857232"/>
            <a:ext cx="8401080" cy="5268931"/>
          </a:xfrm>
        </p:spPr>
        <p:txBody>
          <a:bodyPr>
            <a:normAutofit fontScale="85000" lnSpcReduction="10000"/>
          </a:bodyPr>
          <a:lstStyle/>
          <a:p>
            <a:pPr marL="0" indent="539750">
              <a:buNone/>
            </a:pPr>
            <a:r>
              <a:rPr lang="ru-RU" dirty="0" smtClean="0">
                <a:latin typeface="Times New Roman" pitchFamily="18" charset="0"/>
                <a:cs typeface="Times New Roman" pitchFamily="18" charset="0"/>
              </a:rPr>
              <a:t>Составное </a:t>
            </a:r>
            <a:r>
              <a:rPr lang="ru-RU" b="1" dirty="0" smtClean="0">
                <a:latin typeface="Times New Roman" pitchFamily="18" charset="0"/>
                <a:cs typeface="Times New Roman" pitchFamily="18" charset="0"/>
              </a:rPr>
              <a:t>задание 24–25</a:t>
            </a:r>
            <a:r>
              <a:rPr lang="ru-RU" dirty="0" smtClean="0">
                <a:latin typeface="Times New Roman" pitchFamily="18" charset="0"/>
                <a:cs typeface="Times New Roman" pitchFamily="18" charset="0"/>
              </a:rPr>
              <a:t> проверяет умение подготавливать </a:t>
            </a:r>
            <a:r>
              <a:rPr lang="ru-RU" b="1" dirty="0" smtClean="0">
                <a:latin typeface="Times New Roman" pitchFamily="18" charset="0"/>
                <a:cs typeface="Times New Roman" pitchFamily="18" charset="0"/>
              </a:rPr>
              <a:t>доклад</a:t>
            </a:r>
            <a:r>
              <a:rPr lang="ru-RU" dirty="0" smtClean="0">
                <a:latin typeface="Times New Roman" pitchFamily="18" charset="0"/>
                <a:cs typeface="Times New Roman" pitchFamily="18" charset="0"/>
              </a:rPr>
              <a:t> по определённой теме.</a:t>
            </a:r>
          </a:p>
          <a:p>
            <a:pPr marL="0" indent="630238">
              <a:buNone/>
            </a:pP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Задание 24</a:t>
            </a:r>
            <a:r>
              <a:rPr lang="ru-RU" dirty="0" smtClean="0">
                <a:latin typeface="Times New Roman" pitchFamily="18" charset="0"/>
                <a:cs typeface="Times New Roman" pitchFamily="18" charset="0"/>
              </a:rPr>
              <a:t> требует составления плана развёрнутого ответа по конкретной теме обществоведческого курса.</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План (</a:t>
            </a:r>
            <a:r>
              <a:rPr lang="ru-RU" b="1" dirty="0" smtClean="0">
                <a:latin typeface="Times New Roman" pitchFamily="18" charset="0"/>
                <a:cs typeface="Times New Roman" pitchFamily="18" charset="0"/>
              </a:rPr>
              <a:t>задание 24</a:t>
            </a:r>
            <a:r>
              <a:rPr lang="ru-RU" dirty="0" smtClean="0">
                <a:latin typeface="Times New Roman" pitchFamily="18" charset="0"/>
                <a:cs typeface="Times New Roman" pitchFamily="18" charset="0"/>
              </a:rPr>
              <a:t>) рассматривается как основа доклада по заданной теме. </a:t>
            </a:r>
            <a:r>
              <a:rPr lang="ru-RU" b="1" dirty="0" smtClean="0">
                <a:solidFill>
                  <a:srgbClr val="C00000"/>
                </a:solidFill>
                <a:latin typeface="Times New Roman" pitchFamily="18" charset="0"/>
                <a:cs typeface="Times New Roman" pitchFamily="18" charset="0"/>
              </a:rPr>
              <a:t>(4 балла)</a:t>
            </a:r>
          </a:p>
          <a:p>
            <a:pPr marL="0" indent="539750">
              <a:buNone/>
            </a:pPr>
            <a:endParaRPr lang="ru-RU" dirty="0" smtClean="0">
              <a:latin typeface="Times New Roman" pitchFamily="18" charset="0"/>
              <a:cs typeface="Times New Roman" pitchFamily="18" charset="0"/>
            </a:endParaRPr>
          </a:p>
          <a:p>
            <a:pPr marL="0" indent="539750">
              <a:buNone/>
            </a:pPr>
            <a:r>
              <a:rPr lang="ru-RU" dirty="0" smtClean="0">
                <a:latin typeface="Times New Roman" pitchFamily="18" charset="0"/>
                <a:cs typeface="Times New Roman" pitchFamily="18" charset="0"/>
              </a:rPr>
              <a:t>Вопросы и требования </a:t>
            </a:r>
            <a:r>
              <a:rPr lang="ru-RU" b="1" dirty="0" smtClean="0">
                <a:solidFill>
                  <a:srgbClr val="C00000"/>
                </a:solidFill>
                <a:latin typeface="Times New Roman" pitchFamily="18" charset="0"/>
                <a:cs typeface="Times New Roman" pitchFamily="18" charset="0"/>
              </a:rPr>
              <a:t>задания 25</a:t>
            </a:r>
            <a:r>
              <a:rPr lang="ru-RU" dirty="0" smtClean="0">
                <a:solidFill>
                  <a:srgbClr val="C00000"/>
                </a:solidFill>
                <a:latin typeface="Times New Roman" pitchFamily="18" charset="0"/>
                <a:cs typeface="Times New Roman" pitchFamily="18" charset="0"/>
              </a:rPr>
              <a:t> </a:t>
            </a:r>
            <a:r>
              <a:rPr lang="ru-RU" dirty="0" smtClean="0">
                <a:latin typeface="Times New Roman" pitchFamily="18" charset="0"/>
                <a:cs typeface="Times New Roman" pitchFamily="18" charset="0"/>
              </a:rPr>
              <a:t>конкретизируют отдельные аспекты заданной темы (пункты плана), в том числе применительно к реалиям современного российского общества и государства. </a:t>
            </a:r>
            <a:r>
              <a:rPr lang="ru-RU" b="1" dirty="0" smtClean="0">
                <a:solidFill>
                  <a:srgbClr val="C00000"/>
                </a:solidFill>
                <a:latin typeface="Times New Roman" pitchFamily="18" charset="0"/>
                <a:cs typeface="Times New Roman" pitchFamily="18" charset="0"/>
              </a:rPr>
              <a:t>(4 балла)</a:t>
            </a:r>
            <a:endParaRPr lang="ru-RU"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rmAutofit fontScale="90000"/>
          </a:bodyPr>
          <a:lstStyle/>
          <a:p>
            <a:r>
              <a:rPr lang="ru-RU" sz="3200" b="1" dirty="0" smtClean="0">
                <a:latin typeface="Times New Roman" pitchFamily="18" charset="0"/>
                <a:cs typeface="Times New Roman" pitchFamily="18" charset="0"/>
              </a:rPr>
              <a:t>Задание 24.</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Требования к составлению плана</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lnSpcReduction="20000"/>
          </a:bodyPr>
          <a:lstStyle/>
          <a:p>
            <a:pPr marL="0" indent="0">
              <a:buNone/>
            </a:pPr>
            <a:r>
              <a:rPr lang="ru-RU" b="1" dirty="0" smtClean="0">
                <a:latin typeface="Times New Roman" pitchFamily="18" charset="0"/>
                <a:cs typeface="Times New Roman" pitchFamily="18" charset="0"/>
              </a:rPr>
              <a:t>Сложный</a:t>
            </a:r>
            <a:r>
              <a:rPr lang="ru-RU" dirty="0" smtClean="0">
                <a:latin typeface="Times New Roman" pitchFamily="18" charset="0"/>
                <a:cs typeface="Times New Roman" pitchFamily="18" charset="0"/>
              </a:rPr>
              <a:t> план содержит </a:t>
            </a:r>
            <a:r>
              <a:rPr lang="ru-RU" b="1" dirty="0" smtClean="0">
                <a:latin typeface="Times New Roman" pitchFamily="18" charset="0"/>
                <a:cs typeface="Times New Roman" pitchFamily="18" charset="0"/>
              </a:rPr>
              <a:t>не менее трёх пунктов</a:t>
            </a:r>
            <a:r>
              <a:rPr lang="ru-RU" dirty="0" smtClean="0">
                <a:latin typeface="Times New Roman" pitchFamily="18" charset="0"/>
                <a:cs typeface="Times New Roman" pitchFamily="18" charset="0"/>
              </a:rPr>
              <a:t>, включая </a:t>
            </a:r>
            <a:r>
              <a:rPr lang="ru-RU" b="1" dirty="0" smtClean="0">
                <a:latin typeface="Times New Roman" pitchFamily="18" charset="0"/>
                <a:cs typeface="Times New Roman" pitchFamily="18" charset="0"/>
              </a:rPr>
              <a:t>три</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пункта</a:t>
            </a:r>
            <a:r>
              <a:rPr lang="ru-RU" dirty="0" smtClean="0">
                <a:latin typeface="Times New Roman" pitchFamily="18" charset="0"/>
                <a:cs typeface="Times New Roman" pitchFamily="18" charset="0"/>
              </a:rPr>
              <a:t>, наличие которых позволяет раскрыть данную тему по существу.</a:t>
            </a:r>
            <a:br>
              <a:rPr lang="ru-RU"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ТРИ</a:t>
            </a:r>
            <a:r>
              <a:rPr lang="ru-RU" dirty="0" smtClean="0">
                <a:latin typeface="Times New Roman" pitchFamily="18" charset="0"/>
                <a:cs typeface="Times New Roman" pitchFamily="18" charset="0"/>
              </a:rPr>
              <a:t> этих «обязательных» пункта </a:t>
            </a:r>
            <a:r>
              <a:rPr lang="ru-RU" b="1" dirty="0" smtClean="0">
                <a:latin typeface="Times New Roman" pitchFamily="18" charset="0"/>
                <a:cs typeface="Times New Roman" pitchFamily="18" charset="0"/>
              </a:rPr>
              <a:t>детализированы в подпунктах</a:t>
            </a:r>
            <a:r>
              <a:rPr lang="ru-RU" dirty="0" smtClean="0">
                <a:latin typeface="Times New Roman" pitchFamily="18" charset="0"/>
                <a:cs typeface="Times New Roman" pitchFamily="18" charset="0"/>
              </a:rPr>
              <a:t>, позволяющих раскрыть данную тему по существу.</a:t>
            </a:r>
            <a:br>
              <a:rPr lang="ru-RU" dirty="0" smtClean="0">
                <a:latin typeface="Times New Roman" pitchFamily="18" charset="0"/>
                <a:cs typeface="Times New Roman" pitchFamily="18" charset="0"/>
              </a:rPr>
            </a:br>
            <a:r>
              <a:rPr lang="ru-RU" i="1" dirty="0" smtClean="0">
                <a:latin typeface="Times New Roman" pitchFamily="18" charset="0"/>
                <a:cs typeface="Times New Roman" pitchFamily="18" charset="0"/>
              </a:rPr>
              <a:t>Количество подпунктов каждого пункта </a:t>
            </a:r>
            <a:r>
              <a:rPr lang="ru-RU" b="1" i="1" dirty="0" smtClean="0">
                <a:latin typeface="Times New Roman" pitchFamily="18" charset="0"/>
                <a:cs typeface="Times New Roman" pitchFamily="18" charset="0"/>
              </a:rPr>
              <a:t>должно быть не менее трёх</a:t>
            </a:r>
            <a:r>
              <a:rPr lang="ru-RU" i="1" dirty="0" smtClean="0">
                <a:latin typeface="Times New Roman" pitchFamily="18" charset="0"/>
                <a:cs typeface="Times New Roman" pitchFamily="18" charset="0"/>
              </a:rPr>
              <a:t>, за исключением случаев, когда с точки зрения общественных наук возможно только два подпункта</a:t>
            </a:r>
            <a:r>
              <a:rPr lang="ru-RU" dirty="0" smtClean="0">
                <a:latin typeface="Times New Roman" pitchFamily="18" charset="0"/>
                <a:cs typeface="Times New Roman" pitchFamily="18" charset="0"/>
              </a:rPr>
              <a:t> </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solidFill>
                  <a:srgbClr val="FF0000"/>
                </a:solidFill>
                <a:latin typeface="Times New Roman" pitchFamily="18" charset="0"/>
                <a:cs typeface="Times New Roman" pitchFamily="18" charset="0"/>
              </a:rPr>
              <a:t>Задание 24-25</a:t>
            </a:r>
            <a:endParaRPr lang="ru-RU" sz="32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lnSpcReduction="10000"/>
          </a:bodyPr>
          <a:lstStyle/>
          <a:p>
            <a:pPr indent="17463">
              <a:buNone/>
            </a:pPr>
            <a:r>
              <a:rPr lang="ru-RU" sz="2800" dirty="0" smtClean="0">
                <a:latin typeface="Times New Roman" pitchFamily="18" charset="0"/>
                <a:cs typeface="Times New Roman" pitchFamily="18" charset="0"/>
              </a:rPr>
              <a:t>24. Вам необходимо подготовить доклад по теме «Банк как финансовый институт». Используя обществоведческие знания, составьте сложный план, позволяющий раскрыть по существу тему «Банк как финансовый институт». Сложный план должен содержать не менее трёх пунктов, непосредственно раскрывающих тему по существу, из которых три или более детализированы в подпунктах. (Количество подпунктов каждого детализированного пункта должно быть не менее трёх, за исключением случаев, когда с точки зрения общественных наук возможны только два подпункта.)</a:t>
            </a:r>
          </a:p>
          <a:p>
            <a:pPr>
              <a:buNone/>
            </a:pPr>
            <a:endParaRPr lang="ru-RU"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rmAutofit/>
          </a:bodyPr>
          <a:lstStyle/>
          <a:p>
            <a:pPr>
              <a:buNone/>
            </a:pPr>
            <a:r>
              <a:rPr lang="ru-RU" sz="2400" dirty="0" smtClean="0">
                <a:solidFill>
                  <a:srgbClr val="FF0000"/>
                </a:solidFill>
                <a:latin typeface="Times New Roman" pitchFamily="18" charset="0"/>
                <a:cs typeface="Times New Roman" pitchFamily="18" charset="0"/>
              </a:rPr>
              <a:t>25. </a:t>
            </a:r>
            <a:r>
              <a:rPr lang="ru-RU" sz="2400" dirty="0" smtClean="0">
                <a:latin typeface="Times New Roman" pitchFamily="18" charset="0"/>
                <a:cs typeface="Times New Roman" pitchFamily="18" charset="0"/>
              </a:rPr>
              <a:t>Используя обществоведческие знания, факты общественной жизни и личный социальный опыт, выполните задания, ответьте на вопрос.</a:t>
            </a:r>
          </a:p>
          <a:p>
            <a:pPr indent="17463">
              <a:buNone/>
            </a:pPr>
            <a:r>
              <a:rPr lang="ru-RU" sz="2400" b="1" dirty="0" smtClean="0">
                <a:latin typeface="Times New Roman" pitchFamily="18" charset="0"/>
                <a:cs typeface="Times New Roman" pitchFamily="18" charset="0"/>
              </a:rPr>
              <a:t>1)Обоснуйте</a:t>
            </a:r>
            <a:r>
              <a:rPr lang="ru-RU" sz="2400" dirty="0" smtClean="0">
                <a:latin typeface="Times New Roman" pitchFamily="18" charset="0"/>
                <a:cs typeface="Times New Roman" pitchFamily="18" charset="0"/>
              </a:rPr>
              <a:t> необходимость регулирования рыночной экономики центральным банком. (Обоснование может быть дано в одном или нескольких распространённых предложениях.) </a:t>
            </a:r>
          </a:p>
          <a:p>
            <a:pPr indent="17463">
              <a:buNone/>
            </a:pPr>
            <a:r>
              <a:rPr lang="ru-RU" sz="2400" dirty="0" smtClean="0">
                <a:latin typeface="Times New Roman" pitchFamily="18" charset="0"/>
                <a:cs typeface="Times New Roman" pitchFamily="18" charset="0"/>
              </a:rPr>
              <a:t>2)</a:t>
            </a:r>
            <a:r>
              <a:rPr lang="ru-RU" sz="2400" b="1" dirty="0" smtClean="0">
                <a:latin typeface="Times New Roman" pitchFamily="18" charset="0"/>
                <a:cs typeface="Times New Roman" pitchFamily="18" charset="0"/>
              </a:rPr>
              <a:t>Какие коммерческие банки </a:t>
            </a:r>
            <a:r>
              <a:rPr lang="ru-RU" sz="2400" dirty="0" smtClean="0">
                <a:latin typeface="Times New Roman" pitchFamily="18" charset="0"/>
                <a:cs typeface="Times New Roman" pitchFamily="18" charset="0"/>
              </a:rPr>
              <a:t>действуют на территории Российской Федерации? (Назовите любые три банка.) 3)</a:t>
            </a:r>
            <a:r>
              <a:rPr lang="ru-RU" sz="2400" b="1" dirty="0" smtClean="0">
                <a:latin typeface="Times New Roman" pitchFamily="18" charset="0"/>
                <a:cs typeface="Times New Roman" pitchFamily="18" charset="0"/>
              </a:rPr>
              <a:t>Приведите три примера</a:t>
            </a:r>
            <a:r>
              <a:rPr lang="ru-RU" sz="2400" dirty="0" smtClean="0">
                <a:latin typeface="Times New Roman" pitchFamily="18" charset="0"/>
                <a:cs typeface="Times New Roman" pitchFamily="18" charset="0"/>
              </a:rPr>
              <a:t>, иллюстрирующих реализацию ими разных функций. (Каждый пример должен быть сформулирован развёрнуто. В совокупности примеры должны иллюстрировать три различных функции.)</a:t>
            </a:r>
            <a:endParaRPr lang="ru-RU" sz="2400" dirty="0">
              <a:latin typeface="Times New Roman" pitchFamily="18" charset="0"/>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rmAutofit/>
          </a:bodyPr>
          <a:lstStyle/>
          <a:p>
            <a:pPr indent="17463">
              <a:buNone/>
            </a:pPr>
            <a:r>
              <a:rPr lang="ru-RU" sz="2400" dirty="0" smtClean="0">
                <a:solidFill>
                  <a:srgbClr val="FF0000"/>
                </a:solidFill>
                <a:latin typeface="Times New Roman" pitchFamily="18" charset="0"/>
                <a:cs typeface="Times New Roman" pitchFamily="18" charset="0"/>
              </a:rPr>
              <a:t>Задание 24-25 </a:t>
            </a:r>
            <a:r>
              <a:rPr lang="ru-RU" sz="2400" dirty="0" smtClean="0">
                <a:latin typeface="Times New Roman" pitchFamily="18" charset="0"/>
                <a:cs typeface="Times New Roman" pitchFamily="18" charset="0"/>
              </a:rPr>
              <a:t>- это составное задание объединяет два задания, связанных одной темой, но имеющих самостоятельную систему оценивания выполнения каждого из них. Таким образом, если участник экзамена по каким-то причинам не приступает к выполнению любого одного задания из двух или получает за его выполнение 0 баллов, то эксперты не выставляют автоматически 0 баллов за ответ на другое задание, проверяют его и выставляют баллы в соответствии с предложенными критериями.</a:t>
            </a:r>
          </a:p>
          <a:p>
            <a:endParaRPr lang="ru-RU"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lnSpcReduction="10000"/>
          </a:bodyPr>
          <a:lstStyle/>
          <a:p>
            <a:pPr indent="17463">
              <a:buNone/>
            </a:pPr>
            <a:r>
              <a:rPr lang="ru-RU" sz="2800" dirty="0" smtClean="0">
                <a:latin typeface="Times New Roman" pitchFamily="18" charset="0"/>
                <a:cs typeface="Times New Roman" pitchFamily="18" charset="0"/>
              </a:rPr>
              <a:t>В КИМ 2023 г. содержится следующее указание. Если в развёрнутом ответе на любое из заданий 17–25 обучающийся приводит больше позиций (признаков, характеристик, примеров, аргументов и т.д.), чем требуется в задании, и допускает в них неточности и ошибки, то балл за выполнение задания может быть снижен (с учётом особенностей конкретного задания). Экспертам следует внимательно анализировать ответы, в которых присутствуют дополнительные (сверх требуемых) элементы. Наличие неточностей/ошибок в дополнительных элементах, как правило, влияет на выставленный балл.</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dirty="0"/>
          </a:p>
        </p:txBody>
      </p:sp>
      <p:pic>
        <p:nvPicPr>
          <p:cNvPr id="2050" name="Picture 2"/>
          <p:cNvPicPr>
            <a:picLocks noChangeAspect="1" noChangeArrowheads="1"/>
          </p:cNvPicPr>
          <p:nvPr/>
        </p:nvPicPr>
        <p:blipFill>
          <a:blip r:embed="rId2" cstate="print"/>
          <a:srcRect l="7686" t="28320" r="4465" b="33594"/>
          <a:stretch>
            <a:fillRect/>
          </a:stretch>
        </p:blipFill>
        <p:spPr bwMode="auto">
          <a:xfrm>
            <a:off x="214282" y="909462"/>
            <a:ext cx="8871166" cy="25195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000108"/>
          </a:xfrm>
        </p:spPr>
        <p:txBody>
          <a:bodyPr>
            <a:normAutofit/>
          </a:bodyPr>
          <a:lstStyle/>
          <a:p>
            <a:r>
              <a:rPr lang="ru-RU" sz="2800" b="1" dirty="0" smtClean="0">
                <a:solidFill>
                  <a:srgbClr val="FF0000"/>
                </a:solidFill>
                <a:latin typeface="Times New Roman" pitchFamily="18" charset="0"/>
                <a:cs typeface="Times New Roman" pitchFamily="18" charset="0"/>
              </a:rPr>
              <a:t>Задание 6 в каждом варианте</a:t>
            </a:r>
            <a:endParaRPr lang="ru-RU" sz="28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85720" y="714356"/>
            <a:ext cx="8572560" cy="5929354"/>
          </a:xfrm>
        </p:spPr>
        <p:txBody>
          <a:bodyPr>
            <a:normAutofit fontScale="85000" lnSpcReduction="20000"/>
          </a:bodyPr>
          <a:lstStyle/>
          <a:p>
            <a:pPr algn="ctr">
              <a:buNone/>
            </a:pPr>
            <a:r>
              <a:rPr lang="ru-RU" sz="2400" b="1" dirty="0" smtClean="0">
                <a:latin typeface="Times New Roman" pitchFamily="18" charset="0"/>
                <a:cs typeface="Times New Roman" pitchFamily="18" charset="0"/>
              </a:rPr>
              <a:t>Проверяет знание основ финансовой грамотности. </a:t>
            </a:r>
          </a:p>
          <a:p>
            <a:pPr algn="ctr">
              <a:buNone/>
            </a:pPr>
            <a:r>
              <a:rPr lang="ru-RU" sz="2400" b="1" dirty="0" smtClean="0">
                <a:latin typeface="Times New Roman" pitchFamily="18" charset="0"/>
                <a:cs typeface="Times New Roman" pitchFamily="18" charset="0"/>
              </a:rPr>
              <a:t>(2 балла, базовый уровень)</a:t>
            </a:r>
          </a:p>
          <a:p>
            <a:pPr>
              <a:buNone/>
            </a:pPr>
            <a:r>
              <a:rPr lang="ru-RU" sz="2000" dirty="0" smtClean="0">
                <a:latin typeface="Times New Roman" pitchFamily="18" charset="0"/>
                <a:cs typeface="Times New Roman" pitchFamily="18" charset="0"/>
              </a:rPr>
              <a:t>       В основе задания практическая ситуация, которую необходимо проанализировать с позиции сохранности/преумножения личных финансов, рисков определённых действий, соблюдения правил безопасного поведения и т.п.</a:t>
            </a:r>
            <a:endParaRPr lang="ru-RU" sz="2400" b="1" dirty="0" smtClean="0">
              <a:latin typeface="Times New Roman" pitchFamily="18" charset="0"/>
              <a:cs typeface="Times New Roman" pitchFamily="18" charset="0"/>
            </a:endParaRPr>
          </a:p>
          <a:p>
            <a:pPr indent="11113">
              <a:buNone/>
            </a:pPr>
            <a:r>
              <a:rPr lang="ru-RU" sz="2400" b="1" dirty="0" smtClean="0">
                <a:solidFill>
                  <a:srgbClr val="FF0000"/>
                </a:solidFill>
                <a:latin typeface="Times New Roman" pitchFamily="18" charset="0"/>
                <a:cs typeface="Times New Roman" pitchFamily="18" charset="0"/>
              </a:rPr>
              <a:t/>
            </a:r>
            <a:br>
              <a:rPr lang="ru-RU" sz="2400" b="1" dirty="0" smtClean="0">
                <a:solidFill>
                  <a:srgbClr val="FF0000"/>
                </a:solidFill>
                <a:latin typeface="Times New Roman" pitchFamily="18" charset="0"/>
                <a:cs typeface="Times New Roman" pitchFamily="18" charset="0"/>
              </a:rPr>
            </a:br>
            <a:r>
              <a:rPr lang="ru-RU" sz="2400" b="1" dirty="0" smtClean="0">
                <a:solidFill>
                  <a:srgbClr val="FF0000"/>
                </a:solidFill>
                <a:latin typeface="Times New Roman" pitchFamily="18" charset="0"/>
                <a:cs typeface="Times New Roman" pitchFamily="18" charset="0"/>
              </a:rPr>
              <a:t>Пример 1</a:t>
            </a:r>
          </a:p>
          <a:p>
            <a:pPr indent="11113">
              <a:buNone/>
            </a:pPr>
            <a:r>
              <a:rPr lang="ru-RU" sz="2400" dirty="0" smtClean="0">
                <a:latin typeface="Times New Roman" pitchFamily="18" charset="0"/>
                <a:cs typeface="Times New Roman" pitchFamily="18" charset="0"/>
              </a:rPr>
              <a:t>Совершеннолетнему Виктору служащий банка предложил оформить функцию «</a:t>
            </a:r>
            <a:r>
              <a:rPr lang="ru-RU" sz="2400" dirty="0" err="1" smtClean="0">
                <a:latin typeface="Times New Roman" pitchFamily="18" charset="0"/>
                <a:cs typeface="Times New Roman" pitchFamily="18" charset="0"/>
              </a:rPr>
              <a:t>автоплатёж</a:t>
            </a:r>
            <a:r>
              <a:rPr lang="ru-RU" sz="2400" dirty="0" smtClean="0">
                <a:latin typeface="Times New Roman" pitchFamily="18" charset="0"/>
                <a:cs typeface="Times New Roman" pitchFamily="18" charset="0"/>
              </a:rPr>
              <a:t>» (когда определённая сумма ежемесячно списывается с банковской карты) для оплаты услуг связи и коммунальных услуг, а также взять кредит на покупку автомобиля .</a:t>
            </a:r>
          </a:p>
          <a:p>
            <a:pPr indent="-73025">
              <a:buNone/>
            </a:pPr>
            <a:r>
              <a:rPr lang="ru-RU" sz="2400" dirty="0" smtClean="0">
                <a:latin typeface="Times New Roman" pitchFamily="18" charset="0"/>
                <a:cs typeface="Times New Roman" pitchFamily="18" charset="0"/>
              </a:rPr>
              <a:t>Чем будет ему полезна функция «</a:t>
            </a:r>
            <a:r>
              <a:rPr lang="ru-RU" sz="2400" dirty="0" err="1" smtClean="0">
                <a:latin typeface="Times New Roman" pitchFamily="18" charset="0"/>
                <a:cs typeface="Times New Roman" pitchFamily="18" charset="0"/>
              </a:rPr>
              <a:t>автоплатёж</a:t>
            </a:r>
            <a:r>
              <a:rPr lang="ru-RU" sz="2400" dirty="0" smtClean="0">
                <a:latin typeface="Times New Roman" pitchFamily="18" charset="0"/>
                <a:cs typeface="Times New Roman" pitchFamily="18" charset="0"/>
              </a:rPr>
              <a:t>»? Чем, по вашему мнению, следует руководствоваться тем, кто собирается оформить кредит на покупку товара?</a:t>
            </a:r>
          </a:p>
          <a:p>
            <a:pPr indent="-73025">
              <a:buNone/>
            </a:pPr>
            <a:endParaRPr lang="ru-RU" sz="2400" dirty="0" smtClean="0">
              <a:latin typeface="Times New Roman" pitchFamily="18" charset="0"/>
              <a:cs typeface="Times New Roman" pitchFamily="18" charset="0"/>
            </a:endParaRPr>
          </a:p>
          <a:p>
            <a:pPr indent="-73025">
              <a:buNone/>
            </a:pPr>
            <a:r>
              <a:rPr lang="ru-RU" sz="2400" b="1" dirty="0" smtClean="0">
                <a:solidFill>
                  <a:srgbClr val="FF0000"/>
                </a:solidFill>
                <a:latin typeface="Times New Roman" pitchFamily="18" charset="0"/>
                <a:cs typeface="Times New Roman" pitchFamily="18" charset="0"/>
              </a:rPr>
              <a:t>Пример 2</a:t>
            </a:r>
          </a:p>
          <a:p>
            <a:pPr indent="-73025">
              <a:buNone/>
            </a:pPr>
            <a:r>
              <a:rPr lang="ru-RU" sz="2400" dirty="0" smtClean="0">
                <a:latin typeface="Times New Roman" pitchFamily="18" charset="0"/>
                <a:cs typeface="Times New Roman" pitchFamily="18" charset="0"/>
              </a:rPr>
              <a:t>Совершеннолетней Татьяне М. оформили к банковскому счёту пластиковую карточку для снятия процентов в банкомате.</a:t>
            </a:r>
          </a:p>
          <a:p>
            <a:pPr indent="17463">
              <a:buNone/>
            </a:pPr>
            <a:r>
              <a:rPr lang="ru-RU" sz="2400" dirty="0" smtClean="0">
                <a:latin typeface="Times New Roman" pitchFamily="18" charset="0"/>
                <a:cs typeface="Times New Roman" pitchFamily="18" charset="0"/>
              </a:rPr>
              <a:t>В чём, по вашему мнению, преимущество использования банкоматов?</a:t>
            </a:r>
          </a:p>
          <a:p>
            <a:pPr indent="17463">
              <a:buNone/>
            </a:pPr>
            <a:r>
              <a:rPr lang="ru-RU" sz="2400" dirty="0" smtClean="0">
                <a:latin typeface="Times New Roman" pitchFamily="18" charset="0"/>
                <a:cs typeface="Times New Roman" pitchFamily="18" charset="0"/>
              </a:rPr>
              <a:t>Сформулируйте любое правило безопасности, которое надо соблюдать при пользовании банкоматом.</a:t>
            </a:r>
          </a:p>
          <a:p>
            <a:pPr>
              <a:buNone/>
            </a:pP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57166"/>
            <a:ext cx="9001156" cy="6286544"/>
          </a:xfrm>
        </p:spPr>
        <p:txBody>
          <a:bodyPr>
            <a:normAutofit fontScale="55000" lnSpcReduction="20000"/>
          </a:bodyPr>
          <a:lstStyle/>
          <a:p>
            <a:pPr indent="-73025" algn="ctr">
              <a:buNone/>
            </a:pPr>
            <a:r>
              <a:rPr lang="ru-RU" sz="4500" b="1" dirty="0" smtClean="0">
                <a:solidFill>
                  <a:srgbClr val="FF0000"/>
                </a:solidFill>
                <a:latin typeface="Times New Roman" pitchFamily="18" charset="0"/>
                <a:cs typeface="Times New Roman" pitchFamily="18" charset="0"/>
              </a:rPr>
              <a:t>Задание 6</a:t>
            </a:r>
          </a:p>
          <a:p>
            <a:pPr indent="11113">
              <a:buNone/>
            </a:pPr>
            <a:r>
              <a:rPr lang="ru-RU" sz="3400" b="1" dirty="0" smtClean="0">
                <a:solidFill>
                  <a:srgbClr val="FF0000"/>
                </a:solidFill>
                <a:latin typeface="Times New Roman" pitchFamily="18" charset="0"/>
                <a:cs typeface="Times New Roman" pitchFamily="18" charset="0"/>
              </a:rPr>
              <a:t>Пример 3</a:t>
            </a:r>
          </a:p>
          <a:p>
            <a:pPr indent="11113">
              <a:buNone/>
            </a:pPr>
            <a:r>
              <a:rPr lang="ru-RU" sz="3400" dirty="0" smtClean="0">
                <a:latin typeface="Times New Roman" pitchFamily="18" charset="0"/>
                <a:cs typeface="Times New Roman" pitchFamily="18" charset="0"/>
              </a:rPr>
              <a:t>Родители Антона заканчивают работу поздно вечером, поэтому они часто поручают сыну купить в магазине продукты для приготовления завтраков, обедов и ужинов. Антон  делает это с удовольствием, но, будучи доверчивым человеком, никогда не проверяет полученную от кассира сдачу.</a:t>
            </a:r>
          </a:p>
          <a:p>
            <a:pPr indent="17463">
              <a:buNone/>
            </a:pPr>
            <a:r>
              <a:rPr lang="ru-RU" sz="3400" dirty="0" smtClean="0">
                <a:latin typeface="Times New Roman" pitchFamily="18" charset="0"/>
                <a:cs typeface="Times New Roman" pitchFamily="18" charset="0"/>
              </a:rPr>
              <a:t>В чём состоит опасность данной ситуации для семейного бюджета? Как правильно поступать в подобной ситуации?</a:t>
            </a:r>
          </a:p>
          <a:p>
            <a:pPr indent="17463">
              <a:buNone/>
            </a:pPr>
            <a:endParaRPr lang="ru-RU" sz="3400" dirty="0" smtClean="0">
              <a:latin typeface="Times New Roman" pitchFamily="18" charset="0"/>
              <a:cs typeface="Times New Roman" pitchFamily="18" charset="0"/>
            </a:endParaRPr>
          </a:p>
          <a:p>
            <a:pPr indent="-73025">
              <a:buNone/>
            </a:pPr>
            <a:r>
              <a:rPr lang="ru-RU" sz="3400" b="1" dirty="0" smtClean="0">
                <a:solidFill>
                  <a:srgbClr val="FF0000"/>
                </a:solidFill>
                <a:latin typeface="Times New Roman" pitchFamily="18" charset="0"/>
                <a:cs typeface="Times New Roman" pitchFamily="18" charset="0"/>
              </a:rPr>
              <a:t>Пример 4</a:t>
            </a:r>
          </a:p>
          <a:p>
            <a:pPr indent="11113">
              <a:buNone/>
            </a:pPr>
            <a:r>
              <a:rPr lang="ru-RU" sz="3400" dirty="0" smtClean="0">
                <a:latin typeface="Times New Roman" pitchFamily="18" charset="0"/>
                <a:cs typeface="Times New Roman" pitchFamily="18" charset="0"/>
              </a:rPr>
              <a:t>Вернувшись домой из магазина, пенсионерка Анна Ивановна обнаружила, что данная ей в качестве сдачи купюра достоинством 1 тысяча рублей порвана. Женщина расстроилась и подумала, что теперь купюра недействительна. Для неё эта сумма является существенной.</a:t>
            </a:r>
          </a:p>
          <a:p>
            <a:pPr indent="17463">
              <a:buNone/>
            </a:pPr>
            <a:r>
              <a:rPr lang="ru-RU" sz="3400" dirty="0" smtClean="0">
                <a:latin typeface="Times New Roman" pitchFamily="18" charset="0"/>
                <a:cs typeface="Times New Roman" pitchFamily="18" charset="0"/>
              </a:rPr>
              <a:t>Как Анне Ивановне следует поступить в данной ситуации? Что является главным условием для замены испорченной купюры на новую?</a:t>
            </a:r>
            <a:br>
              <a:rPr lang="ru-RU" sz="3400" dirty="0" smtClean="0">
                <a:latin typeface="Times New Roman" pitchFamily="18" charset="0"/>
                <a:cs typeface="Times New Roman" pitchFamily="18" charset="0"/>
              </a:rPr>
            </a:br>
            <a:endParaRPr lang="ru-RU" sz="3400" dirty="0" smtClean="0">
              <a:latin typeface="Times New Roman" pitchFamily="18" charset="0"/>
              <a:cs typeface="Times New Roman" pitchFamily="18" charset="0"/>
            </a:endParaRPr>
          </a:p>
          <a:p>
            <a:pPr indent="17463">
              <a:buNone/>
            </a:pPr>
            <a:r>
              <a:rPr lang="ru-RU" dirty="0" smtClean="0">
                <a:latin typeface="Times New Roman" pitchFamily="18" charset="0"/>
                <a:cs typeface="Times New Roman" pitchFamily="18" charset="0"/>
              </a:rPr>
              <a:t>Подчеркнём, что </a:t>
            </a:r>
            <a:r>
              <a:rPr lang="ru-RU" b="1" dirty="0" smtClean="0">
                <a:latin typeface="Times New Roman" pitchFamily="18" charset="0"/>
                <a:cs typeface="Times New Roman" pitchFamily="18" charset="0"/>
              </a:rPr>
              <a:t>никаких заданий на расчёт процентов, налогов, пенсий, курса валюты и т.п. в экзаменационной работе нет. («</a:t>
            </a:r>
            <a:r>
              <a:rPr lang="ru-RU" dirty="0" smtClean="0">
                <a:latin typeface="Times New Roman" pitchFamily="18" charset="0"/>
                <a:cs typeface="Times New Roman" pitchFamily="18" charset="0"/>
              </a:rPr>
              <a:t>Учебно-методические материалы для председателей и членов региональных предметных комиссий по проверке выполнения заданий с развернутым ответом экзаменационных работ ОГЭ»)</a:t>
            </a: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643998" cy="857256"/>
          </a:xfrm>
        </p:spPr>
        <p:txBody>
          <a:bodyPr>
            <a:noAutofit/>
          </a:bodyPr>
          <a:lstStyle/>
          <a:p>
            <a:pPr indent="17463"/>
            <a:r>
              <a:rPr lang="ru-RU" sz="2400" b="1" dirty="0" smtClean="0">
                <a:solidFill>
                  <a:srgbClr val="FF0000"/>
                </a:solidFill>
                <a:latin typeface="Times New Roman" pitchFamily="18" charset="0"/>
                <a:cs typeface="Times New Roman" pitchFamily="18" charset="0"/>
              </a:rPr>
              <a:t>Задания с различным содержанием в разных вариантах</a:t>
            </a:r>
            <a:br>
              <a:rPr lang="ru-RU" sz="2400" b="1" dirty="0" smtClean="0">
                <a:solidFill>
                  <a:srgbClr val="FF0000"/>
                </a:solidFill>
                <a:latin typeface="Times New Roman" pitchFamily="18" charset="0"/>
                <a:cs typeface="Times New Roman" pitchFamily="18" charset="0"/>
              </a:rPr>
            </a:br>
            <a:r>
              <a:rPr lang="ru-RU" sz="2400" b="1" dirty="0" smtClean="0">
                <a:solidFill>
                  <a:srgbClr val="FF0000"/>
                </a:solidFill>
                <a:latin typeface="Times New Roman" pitchFamily="18" charset="0"/>
                <a:cs typeface="Times New Roman" pitchFamily="18" charset="0"/>
              </a:rPr>
              <a:t>(в том числе, по курсу «Экономика»)</a:t>
            </a:r>
          </a:p>
        </p:txBody>
      </p:sp>
      <p:sp>
        <p:nvSpPr>
          <p:cNvPr id="3" name="Содержимое 2"/>
          <p:cNvSpPr>
            <a:spLocks noGrp="1"/>
          </p:cNvSpPr>
          <p:nvPr>
            <p:ph idx="1"/>
          </p:nvPr>
        </p:nvSpPr>
        <p:spPr>
          <a:xfrm>
            <a:off x="142844" y="1000108"/>
            <a:ext cx="9001156" cy="5643602"/>
          </a:xfrm>
        </p:spPr>
        <p:txBody>
          <a:bodyPr>
            <a:normAutofit fontScale="47500" lnSpcReduction="20000"/>
          </a:bodyPr>
          <a:lstStyle/>
          <a:p>
            <a:pPr indent="17463" algn="ctr">
              <a:buNone/>
            </a:pPr>
            <a:r>
              <a:rPr lang="ru-RU" sz="3800" b="1" dirty="0" smtClean="0">
                <a:solidFill>
                  <a:srgbClr val="FF0000"/>
                </a:solidFill>
                <a:latin typeface="Times New Roman" pitchFamily="18" charset="0"/>
                <a:cs typeface="Times New Roman" pitchFamily="18" charset="0"/>
              </a:rPr>
              <a:t>Задание 1. </a:t>
            </a:r>
          </a:p>
          <a:p>
            <a:pPr indent="17463">
              <a:buNone/>
            </a:pPr>
            <a:r>
              <a:rPr lang="ru-RU" sz="3800" b="1" dirty="0" smtClean="0">
                <a:latin typeface="Times New Roman" pitchFamily="18" charset="0"/>
                <a:cs typeface="Times New Roman" pitchFamily="18" charset="0"/>
              </a:rPr>
              <a:t>Повышенный уровень сложности, 2 балла.</a:t>
            </a:r>
          </a:p>
          <a:p>
            <a:pPr indent="17463">
              <a:buNone/>
            </a:pPr>
            <a:r>
              <a:rPr lang="ru-RU" b="1" dirty="0" smtClean="0">
                <a:solidFill>
                  <a:srgbClr val="FF0000"/>
                </a:solidFill>
                <a:latin typeface="Times New Roman" pitchFamily="18" charset="0"/>
                <a:cs typeface="Times New Roman" pitchFamily="18" charset="0"/>
              </a:rPr>
              <a:t>Пример 1</a:t>
            </a:r>
          </a:p>
          <a:p>
            <a:pPr indent="17463">
              <a:buNone/>
            </a:pPr>
            <a:r>
              <a:rPr lang="ru-RU" dirty="0" smtClean="0">
                <a:latin typeface="Times New Roman" pitchFamily="18" charset="0"/>
                <a:cs typeface="Times New Roman" pitchFamily="18" charset="0"/>
              </a:rPr>
              <a:t>Какие из перечисленных понятий используются в первую очередь при описании экономики как науки?</a:t>
            </a:r>
          </a:p>
          <a:p>
            <a:pPr indent="17463">
              <a:buNone/>
            </a:pPr>
            <a:r>
              <a:rPr lang="ru-RU" b="1" i="1" dirty="0" smtClean="0">
                <a:latin typeface="Times New Roman" pitchFamily="18" charset="0"/>
                <a:cs typeface="Times New Roman" pitchFamily="18" charset="0"/>
              </a:rPr>
              <a:t>Прибыль, макроэкономика, закон предложения, инфляция, торговля.</a:t>
            </a:r>
            <a:endParaRPr lang="ru-RU" b="1" dirty="0" smtClean="0">
              <a:latin typeface="Times New Roman" pitchFamily="18" charset="0"/>
              <a:cs typeface="Times New Roman" pitchFamily="18" charset="0"/>
            </a:endParaRPr>
          </a:p>
          <a:p>
            <a:pPr indent="17463">
              <a:buNone/>
            </a:pPr>
            <a:r>
              <a:rPr lang="ru-RU" dirty="0" smtClean="0">
                <a:latin typeface="Times New Roman" pitchFamily="18" charset="0"/>
                <a:cs typeface="Times New Roman" pitchFamily="18" charset="0"/>
              </a:rPr>
              <a:t>Выпишите соответствующие понятия и раскройте смысл любого одного из них. Запишите развёрнутый ответ.</a:t>
            </a:r>
            <a:br>
              <a:rPr lang="ru-RU" dirty="0" smtClean="0">
                <a:latin typeface="Times New Roman" pitchFamily="18" charset="0"/>
                <a:cs typeface="Times New Roman" pitchFamily="18" charset="0"/>
              </a:rPr>
            </a:br>
            <a:endParaRPr lang="ru-RU" dirty="0" smtClean="0">
              <a:latin typeface="Times New Roman" pitchFamily="18" charset="0"/>
              <a:cs typeface="Times New Roman" pitchFamily="18" charset="0"/>
            </a:endParaRPr>
          </a:p>
          <a:p>
            <a:pPr indent="17463">
              <a:buNone/>
            </a:pPr>
            <a:r>
              <a:rPr lang="ru-RU" sz="3800" b="1" dirty="0" smtClean="0">
                <a:latin typeface="Times New Roman" pitchFamily="18" charset="0"/>
                <a:cs typeface="Times New Roman" pitchFamily="18" charset="0"/>
              </a:rPr>
              <a:t>В задании не требуется дать определение понятия. </a:t>
            </a:r>
            <a:r>
              <a:rPr lang="ru-RU" sz="3800" dirty="0" smtClean="0">
                <a:latin typeface="Times New Roman" pitchFamily="18" charset="0"/>
                <a:cs typeface="Times New Roman" pitchFamily="18" charset="0"/>
              </a:rPr>
              <a:t>Речь идёт  именно о раскрытии смысла в любом количестве написанных обучающимся предложений. </a:t>
            </a:r>
          </a:p>
          <a:p>
            <a:pPr indent="17463">
              <a:buNone/>
            </a:pPr>
            <a:r>
              <a:rPr lang="ru-RU" sz="3800" dirty="0" smtClean="0">
                <a:latin typeface="Times New Roman" pitchFamily="18" charset="0"/>
                <a:cs typeface="Times New Roman" pitchFamily="18" charset="0"/>
              </a:rPr>
              <a:t>Требование задания предполагает именно раскрытие смысла, а не формулирование определения понятия. Смысл может быть раскрыт в любом количестве предложений произвольной конструкции (по усмотрению обучающегося) через указание </a:t>
            </a:r>
            <a:r>
              <a:rPr lang="ru-RU" sz="3800" b="1" dirty="0" smtClean="0">
                <a:latin typeface="Times New Roman" pitchFamily="18" charset="0"/>
                <a:cs typeface="Times New Roman" pitchFamily="18" charset="0"/>
              </a:rPr>
              <a:t>существенных признаков</a:t>
            </a:r>
            <a:r>
              <a:rPr lang="ru-RU" sz="3800" dirty="0" smtClean="0">
                <a:latin typeface="Times New Roman" pitchFamily="18" charset="0"/>
                <a:cs typeface="Times New Roman" pitchFamily="18" charset="0"/>
              </a:rPr>
              <a:t>, относящихся к характеристике данного понятия и/или отличающих его от других понятий.</a:t>
            </a:r>
          </a:p>
          <a:p>
            <a:pPr indent="17463">
              <a:buNone/>
            </a:pPr>
            <a:r>
              <a:rPr lang="ru-RU" sz="3800" dirty="0" smtClean="0">
                <a:latin typeface="Times New Roman" pitchFamily="18" charset="0"/>
                <a:cs typeface="Times New Roman" pitchFamily="18" charset="0"/>
              </a:rPr>
              <a:t>Обучающийся, безусловно, может дать строгое научное определение понятия. Однако это </a:t>
            </a:r>
            <a:r>
              <a:rPr lang="ru-RU" sz="3800" b="1" dirty="0" smtClean="0">
                <a:latin typeface="Times New Roman" pitchFamily="18" charset="0"/>
                <a:cs typeface="Times New Roman" pitchFamily="18" charset="0"/>
              </a:rPr>
              <a:t>не является обязательным требованием</a:t>
            </a:r>
            <a:r>
              <a:rPr lang="ru-RU" sz="3800" dirty="0" smtClean="0">
                <a:latin typeface="Times New Roman" pitchFamily="18" charset="0"/>
                <a:cs typeface="Times New Roman" pitchFamily="18" charset="0"/>
              </a:rPr>
              <a:t>, поскольку целью изучения обществознания в основной школе является понимание важнейших категорий общественных наук и получение опыта их применения для анализа социальных объектов, явлений, процессов, в том числе личного социального опыта, а не дословное заучивание теоретических конструктов.</a:t>
            </a:r>
            <a:br>
              <a:rPr lang="ru-RU" sz="3800" dirty="0" smtClean="0">
                <a:latin typeface="Times New Roman" pitchFamily="18" charset="0"/>
                <a:cs typeface="Times New Roman" pitchFamily="18" charset="0"/>
              </a:rPr>
            </a:br>
            <a:r>
              <a:rPr lang="ru-RU" sz="3800" dirty="0" smtClean="0">
                <a:latin typeface="Times New Roman" pitchFamily="18" charset="0"/>
                <a:cs typeface="Times New Roman" pitchFamily="18" charset="0"/>
              </a:rPr>
              <a:t> («Учебно-методические материалы для председателей и членов региональных предметных комиссий по проверке выполнения заданий с развернутым ответом экзаменационных работ ОГЭ»)</a:t>
            </a:r>
          </a:p>
          <a:p>
            <a:pPr indent="11113">
              <a:buNone/>
            </a:pP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1381</TotalTime>
  <Words>3728</Words>
  <Application>Microsoft Office PowerPoint</Application>
  <PresentationFormat>Экран (4:3)</PresentationFormat>
  <Paragraphs>476</Paragraphs>
  <Slides>56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56</vt:i4>
      </vt:variant>
    </vt:vector>
  </HeadingPairs>
  <TitlesOfParts>
    <vt:vector size="57" baseType="lpstr">
      <vt:lpstr>Тема Office</vt:lpstr>
      <vt:lpstr>Слайд 1</vt:lpstr>
      <vt:lpstr>Методическую помощь учителям и обучающимся при подготовке к ОГЭ и ЕГЭ могут оказать материалы с сайта ФИПИ (www.fipi.ru):</vt:lpstr>
      <vt:lpstr>Навигатор самостоятельной подготовки  к ОГЭ, ЕГЭ</vt:lpstr>
      <vt:lpstr>Изменений в ОГЭ 2024 по обществознанию нет</vt:lpstr>
      <vt:lpstr>Возможные предметные задания</vt:lpstr>
      <vt:lpstr>Слайд 6</vt:lpstr>
      <vt:lpstr>Задание 6 в каждом варианте</vt:lpstr>
      <vt:lpstr>Слайд 8</vt:lpstr>
      <vt:lpstr>Задания с различным содержанием в разных вариантах (в том числе, по курсу «Экономика»)</vt:lpstr>
      <vt:lpstr>Задание 5</vt:lpstr>
      <vt:lpstr>Слайд 11</vt:lpstr>
      <vt:lpstr>Структура ответа к заданию 5</vt:lpstr>
      <vt:lpstr>Ответ на задание 5 в Демоверсии</vt:lpstr>
      <vt:lpstr>Задание 12</vt:lpstr>
      <vt:lpstr>Слайд 15</vt:lpstr>
      <vt:lpstr>Слайд 16</vt:lpstr>
      <vt:lpstr>Структура ответа к заданию 12</vt:lpstr>
      <vt:lpstr>Памятка «Как решать № 12»</vt:lpstr>
      <vt:lpstr>Задание 15</vt:lpstr>
      <vt:lpstr>Задание 19</vt:lpstr>
      <vt:lpstr>Задание 20</vt:lpstr>
      <vt:lpstr>Задание 20</vt:lpstr>
      <vt:lpstr>Задания 21-24</vt:lpstr>
      <vt:lpstr>Слайд 24</vt:lpstr>
      <vt:lpstr>Слайд 25</vt:lpstr>
      <vt:lpstr>Литература для подготовки к ОГЭ</vt:lpstr>
      <vt:lpstr>Изменения в Кодификаторе ОГЭ 2024</vt:lpstr>
      <vt:lpstr>Содержательные блоки Кодификатора</vt:lpstr>
      <vt:lpstr>Проверяемые элементы содержания блока  «Человек в экономических отношениях»</vt:lpstr>
      <vt:lpstr>Слайд 30</vt:lpstr>
      <vt:lpstr>Планируемые изменения  в ЕГЭ 2024</vt:lpstr>
      <vt:lpstr>Изменения в Кодификаторе ЕГЭ 2024</vt:lpstr>
      <vt:lpstr>Содержательные блоки Кодификатора</vt:lpstr>
      <vt:lpstr>Проверяемые элементы содержания блока  «Экономическая жизнь общества/Введение в экономику»</vt:lpstr>
      <vt:lpstr>Слайд 35</vt:lpstr>
      <vt:lpstr>Слайд 36</vt:lpstr>
      <vt:lpstr>Слайд 37</vt:lpstr>
      <vt:lpstr>Слайд 38</vt:lpstr>
      <vt:lpstr>Слайд 39</vt:lpstr>
      <vt:lpstr>Слайд 40</vt:lpstr>
      <vt:lpstr>Последовательность действий при выполнении задания 24</vt:lpstr>
      <vt:lpstr>Слайд 42</vt:lpstr>
      <vt:lpstr>Возможные предметные задания из курса «Экономика»</vt:lpstr>
      <vt:lpstr>Задания 5-7 (есть в каждом варианте ЕГЭ, правильный ответ – 2 балла)</vt:lpstr>
      <vt:lpstr>Задание 6  (Установление соответствия)</vt:lpstr>
      <vt:lpstr>Задания 17-20</vt:lpstr>
      <vt:lpstr>Пример задания 18 из демонстрационного варианта КИМ ЕГЭ 2023 г.</vt:lpstr>
      <vt:lpstr>При изучении курса рекомендуем акцентировать внимание на следующих понятиях:</vt:lpstr>
      <vt:lpstr>Задание 21 предполагает анализ рисунка (графического изображения, иллюстрирующего изменение спроса/предложения) - 3 балла. </vt:lpstr>
      <vt:lpstr>Задание 22. Познавательная задача  (4 балла)</vt:lpstr>
      <vt:lpstr>Задание 24-25</vt:lpstr>
      <vt:lpstr>Задание 24. Требования к составлению плана</vt:lpstr>
      <vt:lpstr>Задание 24-25</vt:lpstr>
      <vt:lpstr>Слайд 54</vt:lpstr>
      <vt:lpstr>Слайд 55</vt:lpstr>
      <vt:lpstr>Слайд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Asus</dc:creator>
  <cp:lastModifiedBy>PC</cp:lastModifiedBy>
  <cp:revision>135</cp:revision>
  <dcterms:created xsi:type="dcterms:W3CDTF">2020-10-18T18:14:20Z</dcterms:created>
  <dcterms:modified xsi:type="dcterms:W3CDTF">2023-11-01T12:17:26Z</dcterms:modified>
</cp:coreProperties>
</file>