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48" y="13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BDF563-D4FB-40EB-A038-D72A9C5A5E63}" type="datetimeFigureOut">
              <a:rPr lang="ru-RU" smtClean="0"/>
              <a:pPr/>
              <a:t>21.12.2022</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40D7827-0C67-4A6B-A39B-0982AB023FA9}"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0D7827-0C67-4A6B-A39B-0982AB023FA9}"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7" name="Slide Number Placeholder 6"/>
          <p:cNvSpPr>
            <a:spLocks noGrp="1"/>
          </p:cNvSpPr>
          <p:nvPr>
            <p:ph type="sldNum" sz="quarter" idx="12"/>
          </p:nvPr>
        </p:nvSpPr>
        <p:spPr/>
        <p:txBody>
          <a:bodyPr/>
          <a:lstStyle/>
          <a:p>
            <a:fld id="{C40D7827-0C67-4A6B-A39B-0982AB023FA9}"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BDF563-D4FB-40EB-A038-D72A9C5A5E63}" type="datetimeFigureOut">
              <a:rPr lang="ru-RU" smtClean="0"/>
              <a:pPr/>
              <a:t>21.12.2022</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C40D7827-0C67-4A6B-A39B-0982AB023FA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BDF563-D4FB-40EB-A038-D72A9C5A5E63}" type="datetimeFigureOut">
              <a:rPr lang="ru-RU" smtClean="0"/>
              <a:pPr/>
              <a:t>21.12.2022</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40D7827-0C67-4A6B-A39B-0982AB023F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8136904" cy="3096344"/>
          </a:xfrm>
        </p:spPr>
        <p:txBody>
          <a:bodyPr>
            <a:normAutofit/>
          </a:bodyPr>
          <a:lstStyle/>
          <a:p>
            <a:r>
              <a:rPr lang="ru-RU" sz="2800" dirty="0" smtClean="0">
                <a:solidFill>
                  <a:schemeClr val="tx1"/>
                </a:solidFill>
              </a:rPr>
              <a:t>Семинар учителей экономики: «Интеграция основ функциональной грамотности в различных образовательных областях»</a:t>
            </a:r>
            <a:endParaRPr lang="ru-RU" sz="2800" dirty="0">
              <a:solidFill>
                <a:schemeClr val="tx1"/>
              </a:solidFill>
            </a:endParaRPr>
          </a:p>
        </p:txBody>
      </p:sp>
      <p:sp>
        <p:nvSpPr>
          <p:cNvPr id="3" name="Подзаголовок 2"/>
          <p:cNvSpPr>
            <a:spLocks noGrp="1"/>
          </p:cNvSpPr>
          <p:nvPr>
            <p:ph type="subTitle" idx="1"/>
          </p:nvPr>
        </p:nvSpPr>
        <p:spPr>
          <a:xfrm>
            <a:off x="1371600" y="4653136"/>
            <a:ext cx="6728792" cy="1368152"/>
          </a:xfrm>
        </p:spPr>
        <p:txBody>
          <a:bodyPr>
            <a:normAutofit/>
          </a:bodyPr>
          <a:lstStyle/>
          <a:p>
            <a:pPr algn="r"/>
            <a:endParaRPr lang="ru-RU" b="1" dirty="0" smtClean="0">
              <a:solidFill>
                <a:schemeClr val="tx1"/>
              </a:solidFill>
            </a:endParaRPr>
          </a:p>
        </p:txBody>
      </p:sp>
    </p:spTree>
    <p:extLst>
      <p:ext uri="{BB962C8B-B14F-4D97-AF65-F5344CB8AC3E}">
        <p14:creationId xmlns:p14="http://schemas.microsoft.com/office/powerpoint/2010/main" xmlns="" val="227228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042416" y="3357562"/>
            <a:ext cx="3419856" cy="2448878"/>
          </a:xfrm>
        </p:spPr>
        <p:txBody>
          <a:bodyPr>
            <a:normAutofit fontScale="62500" lnSpcReduction="20000"/>
          </a:bodyPr>
          <a:lstStyle/>
          <a:p>
            <a:r>
              <a:rPr lang="ru-RU" dirty="0" smtClean="0"/>
              <a:t>В странах Z и Y учёные проводили опросы общественного мнения. Совершеннолетним гражданам, участвующим в опросе, был задан вопрос: «Что Вы думаете об уплате налогов?».</a:t>
            </a:r>
          </a:p>
          <a:p>
            <a:r>
              <a:rPr lang="ru-RU" dirty="0" smtClean="0"/>
              <a:t>Результаты опроса (в % от числа опрошенных) представлены в виде диаграммы.</a:t>
            </a:r>
          </a:p>
          <a:p>
            <a:endParaRPr lang="ru-RU" dirty="0"/>
          </a:p>
        </p:txBody>
      </p:sp>
      <p:sp>
        <p:nvSpPr>
          <p:cNvPr id="4" name="Содержимое 3"/>
          <p:cNvSpPr>
            <a:spLocks noGrp="1"/>
          </p:cNvSpPr>
          <p:nvPr>
            <p:ph sz="quarter" idx="14"/>
          </p:nvPr>
        </p:nvSpPr>
        <p:spPr>
          <a:xfrm>
            <a:off x="4645152" y="2313431"/>
            <a:ext cx="3713062" cy="3493008"/>
          </a:xfrm>
        </p:spPr>
        <p:txBody>
          <a:bodyPr>
            <a:normAutofit fontScale="92500" lnSpcReduction="20000"/>
          </a:bodyPr>
          <a:lstStyle/>
          <a:p>
            <a:pPr>
              <a:buNone/>
            </a:pPr>
            <a:r>
              <a:rPr lang="ru-RU" dirty="0" smtClean="0"/>
              <a:t>Сформулируйте по одному выводу:</a:t>
            </a:r>
          </a:p>
          <a:p>
            <a:r>
              <a:rPr lang="ru-RU" dirty="0" smtClean="0"/>
              <a:t> а) о сходстве и</a:t>
            </a:r>
          </a:p>
          <a:p>
            <a:r>
              <a:rPr lang="ru-RU" dirty="0" smtClean="0"/>
              <a:t> б) о различии в позициях групп опрошенных. Выскажите предположение о том, чем объясняется:</a:t>
            </a:r>
          </a:p>
          <a:p>
            <a:r>
              <a:rPr lang="ru-RU" dirty="0" smtClean="0"/>
              <a:t> а) сходство;</a:t>
            </a:r>
          </a:p>
          <a:p>
            <a:r>
              <a:rPr lang="ru-RU" dirty="0" smtClean="0"/>
              <a:t> б) различие.</a:t>
            </a:r>
            <a:endParaRPr lang="ru-RU" dirty="0"/>
          </a:p>
        </p:txBody>
      </p:sp>
      <p:pic>
        <p:nvPicPr>
          <p:cNvPr id="22530" name="Picture 2" descr="https://soc-oge.sdamgia.ru/get_file?id=20022"/>
          <p:cNvPicPr>
            <a:picLocks noChangeAspect="1" noChangeArrowheads="1"/>
          </p:cNvPicPr>
          <p:nvPr/>
        </p:nvPicPr>
        <p:blipFill>
          <a:blip r:embed="rId2" cstate="print"/>
          <a:srcRect/>
          <a:stretch>
            <a:fillRect/>
          </a:stretch>
        </p:blipFill>
        <p:spPr bwMode="auto">
          <a:xfrm>
            <a:off x="857223" y="285728"/>
            <a:ext cx="3658061" cy="30718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p:txBody>
          <a:bodyPr/>
          <a:lstStyle/>
          <a:p>
            <a:endParaRPr lang="ru-RU" dirty="0"/>
          </a:p>
        </p:txBody>
      </p:sp>
      <p:sp>
        <p:nvSpPr>
          <p:cNvPr id="4" name="Содержимое 3"/>
          <p:cNvSpPr>
            <a:spLocks noGrp="1"/>
          </p:cNvSpPr>
          <p:nvPr>
            <p:ph sz="quarter" idx="14"/>
          </p:nvPr>
        </p:nvSpPr>
        <p:spPr/>
        <p:txBody>
          <a:bodyPr/>
          <a:lstStyle/>
          <a:p>
            <a:endParaRPr lang="ru-RU"/>
          </a:p>
        </p:txBody>
      </p:sp>
      <p:sp>
        <p:nvSpPr>
          <p:cNvPr id="23554" name="AutoShape 2" descr="https://rosinfostat.ru/wp-content/uploads/2020/03/2020-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https://rosinfostat.ru/wp-content/uploads/2020/03/2020-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s://rosinfostat.ru/wp-content/uploads/2020/03/sootnoshen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0" name="AutoShape 8" descr="https://rosinfostat.ru/wp-content/uploads/2020/03/sootnoshen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2" name="AutoShape 10" descr="https://rosinfostat.ru/wp-content/uploads/2020/03/sootnosheni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3" name="Picture 11"/>
          <p:cNvPicPr>
            <a:picLocks noChangeAspect="1" noChangeArrowheads="1"/>
          </p:cNvPicPr>
          <p:nvPr/>
        </p:nvPicPr>
        <p:blipFill>
          <a:blip r:embed="rId2" cstate="print"/>
          <a:srcRect/>
          <a:stretch>
            <a:fillRect/>
          </a:stretch>
        </p:blipFill>
        <p:spPr bwMode="auto">
          <a:xfrm>
            <a:off x="1357290" y="1214422"/>
            <a:ext cx="5572165" cy="3395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8143932" cy="785818"/>
          </a:xfrm>
        </p:spPr>
        <p:txBody>
          <a:bodyPr>
            <a:normAutofit/>
          </a:bodyPr>
          <a:lstStyle/>
          <a:p>
            <a:r>
              <a:rPr lang="ru-RU" sz="3200" dirty="0" smtClean="0">
                <a:solidFill>
                  <a:schemeClr val="tx1"/>
                </a:solidFill>
              </a:rPr>
              <a:t>Средний доход на душу населения</a:t>
            </a:r>
            <a:endParaRPr lang="ru-RU" sz="3200" dirty="0">
              <a:solidFill>
                <a:schemeClr val="tx1"/>
              </a:solidFill>
            </a:endParaRPr>
          </a:p>
        </p:txBody>
      </p:sp>
      <p:sp>
        <p:nvSpPr>
          <p:cNvPr id="3" name="Содержимое 2"/>
          <p:cNvSpPr>
            <a:spLocks noGrp="1"/>
          </p:cNvSpPr>
          <p:nvPr>
            <p:ph sz="quarter" idx="13"/>
          </p:nvPr>
        </p:nvSpPr>
        <p:spPr/>
        <p:txBody>
          <a:bodyPr/>
          <a:lstStyle/>
          <a:p>
            <a:endParaRPr lang="ru-RU"/>
          </a:p>
        </p:txBody>
      </p:sp>
      <p:sp>
        <p:nvSpPr>
          <p:cNvPr id="4" name="Содержимое 3"/>
          <p:cNvSpPr>
            <a:spLocks noGrp="1"/>
          </p:cNvSpPr>
          <p:nvPr>
            <p:ph sz="quarter" idx="14"/>
          </p:nvPr>
        </p:nvSpPr>
        <p:spPr/>
        <p:txBody>
          <a:bodyPr/>
          <a:lstStyle/>
          <a:p>
            <a:endParaRPr lang="ru-RU" dirty="0"/>
          </a:p>
        </p:txBody>
      </p:sp>
      <p:pic>
        <p:nvPicPr>
          <p:cNvPr id="1026" name="Picture 2" descr="C:\Users\User\Desktop\dohod-na-dushu.jpg"/>
          <p:cNvPicPr>
            <a:picLocks noChangeAspect="1" noChangeArrowheads="1"/>
          </p:cNvPicPr>
          <p:nvPr/>
        </p:nvPicPr>
        <p:blipFill>
          <a:blip r:embed="rId2" cstate="print"/>
          <a:srcRect/>
          <a:stretch>
            <a:fillRect/>
          </a:stretch>
        </p:blipFill>
        <p:spPr bwMode="auto">
          <a:xfrm>
            <a:off x="1357290" y="2143117"/>
            <a:ext cx="6000792" cy="35242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2232248"/>
          </a:xfrm>
        </p:spPr>
        <p:txBody>
          <a:bodyPr>
            <a:noAutofit/>
          </a:bodyPr>
          <a:lstStyle/>
          <a:p>
            <a:r>
              <a:rPr lang="ru-RU" sz="2000" b="1" dirty="0" smtClean="0">
                <a:solidFill>
                  <a:schemeClr val="tx1"/>
                </a:solidFill>
                <a:latin typeface="Times New Roman" panose="02020603050405020304" pitchFamily="18" charset="0"/>
                <a:cs typeface="Times New Roman" panose="02020603050405020304" pitchFamily="18" charset="0"/>
              </a:rPr>
              <a:t>Функциональная грамотность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результат овладения учащимися системой предметных ключевых компетенций, позволяющих эффективно применять усвоенные знания в практической ситуации, способность вступать в отношения с внешней средой и максимально быстро адаптироваться и функционировать в ней.</a:t>
            </a:r>
          </a:p>
        </p:txBody>
      </p:sp>
      <p:sp>
        <p:nvSpPr>
          <p:cNvPr id="3" name="Объект 2"/>
          <p:cNvSpPr>
            <a:spLocks noGrp="1"/>
          </p:cNvSpPr>
          <p:nvPr>
            <p:ph idx="1"/>
          </p:nvPr>
        </p:nvSpPr>
        <p:spPr>
          <a:xfrm>
            <a:off x="1043492" y="3356992"/>
            <a:ext cx="7632964" cy="2475637"/>
          </a:xfrm>
        </p:spPr>
        <p:txBody>
          <a:bodyPr>
            <a:normAutofit fontScale="92500" lnSpcReduction="10000"/>
          </a:bodyPr>
          <a:lstStyle/>
          <a:p>
            <a:pPr marL="68580" indent="0">
              <a:buNone/>
            </a:pPr>
            <a:r>
              <a:rPr lang="ru-RU" dirty="0">
                <a:solidFill>
                  <a:schemeClr val="tx1"/>
                </a:solidFill>
                <a:latin typeface="Times New Roman" panose="02020603050405020304" pitchFamily="18" charset="0"/>
                <a:cs typeface="Times New Roman" panose="02020603050405020304" pitchFamily="18" charset="0"/>
              </a:rPr>
              <a:t>Функциональная грамотность: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является </a:t>
            </a:r>
            <a:r>
              <a:rPr lang="ru-RU" dirty="0">
                <a:solidFill>
                  <a:schemeClr val="tx1"/>
                </a:solidFill>
                <a:latin typeface="Times New Roman" panose="02020603050405020304" pitchFamily="18" charset="0"/>
                <a:cs typeface="Times New Roman" panose="02020603050405020304" pitchFamily="18" charset="0"/>
              </a:rPr>
              <a:t>базовым уровнем для формирования навыков чтения и письма</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направлена на решение бытовых проблем;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обнаруживается </a:t>
            </a:r>
            <a:r>
              <a:rPr lang="ru-RU" dirty="0">
                <a:solidFill>
                  <a:schemeClr val="tx1"/>
                </a:solidFill>
                <a:latin typeface="Times New Roman" panose="02020603050405020304" pitchFamily="18" charset="0"/>
                <a:cs typeface="Times New Roman" panose="02020603050405020304" pitchFamily="18" charset="0"/>
              </a:rPr>
              <a:t>в конкретных обстоятельствах и характеризует человека в определенной ситуации;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связана </a:t>
            </a:r>
            <a:r>
              <a:rPr lang="ru-RU" dirty="0">
                <a:solidFill>
                  <a:schemeClr val="tx1"/>
                </a:solidFill>
                <a:latin typeface="Times New Roman" panose="02020603050405020304" pitchFamily="18" charset="0"/>
                <a:cs typeface="Times New Roman" panose="02020603050405020304" pitchFamily="18" charset="0"/>
              </a:rPr>
              <a:t>с решением стандартных, стереотипных задач.</a:t>
            </a:r>
          </a:p>
        </p:txBody>
      </p:sp>
    </p:spTree>
    <p:extLst>
      <p:ext uri="{BB962C8B-B14F-4D97-AF65-F5344CB8AC3E}">
        <p14:creationId xmlns:p14="http://schemas.microsoft.com/office/powerpoint/2010/main" xmlns="" val="391765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1196752"/>
            <a:ext cx="6777317" cy="4635877"/>
          </a:xfrm>
        </p:spPr>
        <p:txBody>
          <a:bodyPr/>
          <a:lstStyle/>
          <a:p>
            <a:pPr marL="68580" indent="0">
              <a:buNone/>
            </a:pPr>
            <a:r>
              <a:rPr lang="ru-RU" dirty="0" smtClean="0"/>
              <a:t>Основные </a:t>
            </a:r>
            <a:r>
              <a:rPr lang="ru-RU" dirty="0"/>
              <a:t>направления формирования функциональной грамотности</a:t>
            </a:r>
            <a:r>
              <a:rPr lang="ru-RU" b="1" dirty="0"/>
              <a:t>:</a:t>
            </a:r>
            <a:r>
              <a:rPr lang="ru-RU" b="1" u="sng" dirty="0"/>
              <a:t> </a:t>
            </a:r>
            <a:endParaRPr lang="ru-RU" dirty="0"/>
          </a:p>
          <a:p>
            <a:r>
              <a:rPr lang="ru-RU" dirty="0"/>
              <a:t>-Математическая грамотность</a:t>
            </a:r>
          </a:p>
          <a:p>
            <a:r>
              <a:rPr lang="ru-RU" dirty="0"/>
              <a:t>-Читательская грамотность</a:t>
            </a:r>
          </a:p>
          <a:p>
            <a:r>
              <a:rPr lang="ru-RU" dirty="0"/>
              <a:t>-Естественно научная грамотность</a:t>
            </a:r>
          </a:p>
          <a:p>
            <a:r>
              <a:rPr lang="ru-RU" dirty="0"/>
              <a:t>-Финансовая грамотность</a:t>
            </a:r>
          </a:p>
          <a:p>
            <a:r>
              <a:rPr lang="ru-RU" dirty="0"/>
              <a:t>-Глобальные компетенции</a:t>
            </a:r>
          </a:p>
          <a:p>
            <a:r>
              <a:rPr lang="ru-RU" dirty="0"/>
              <a:t>-Креативное мышление</a:t>
            </a:r>
          </a:p>
          <a:p>
            <a:endParaRPr lang="ru-RU" dirty="0"/>
          </a:p>
        </p:txBody>
      </p:sp>
    </p:spTree>
    <p:extLst>
      <p:ext uri="{BB962C8B-B14F-4D97-AF65-F5344CB8AC3E}">
        <p14:creationId xmlns:p14="http://schemas.microsoft.com/office/powerpoint/2010/main" xmlns="" val="3809145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416942" cy="4921616"/>
          </a:xfrm>
        </p:spPr>
        <p:txBody>
          <a:bodyPr>
            <a:normAutofit/>
          </a:bodyPr>
          <a:lstStyle/>
          <a:p>
            <a:r>
              <a:rPr lang="ru-RU" sz="2800" b="1" u="sng" dirty="0">
                <a:solidFill>
                  <a:schemeClr val="tx1"/>
                </a:solidFill>
                <a:latin typeface="Times New Roman" panose="02020603050405020304" pitchFamily="18" charset="0"/>
                <a:cs typeface="Times New Roman" panose="02020603050405020304" pitchFamily="18" charset="0"/>
              </a:rPr>
              <a:t>Читательская грамотность </a:t>
            </a:r>
            <a:r>
              <a:rPr lang="ru-RU" sz="2800" dirty="0">
                <a:solidFill>
                  <a:schemeClr val="tx1"/>
                </a:solidFill>
                <a:latin typeface="Times New Roman" panose="02020603050405020304" pitchFamily="18" charset="0"/>
                <a:cs typeface="Times New Roman" panose="02020603050405020304" pitchFamily="18" charset="0"/>
              </a:rPr>
              <a:t>- это способность человека понимать и использовать тексты, размышлять о них и заниматься чтением для того, чтобы достигать своих целей. Ученик должен научиться находить, извлекать нужную информацию, интерпретировать и интегрировать ее, осмысливать и оценивать содержание текста, использовать полученную информацию.</a:t>
            </a:r>
          </a:p>
        </p:txBody>
      </p:sp>
    </p:spTree>
    <p:extLst>
      <p:ext uri="{BB962C8B-B14F-4D97-AF65-F5344CB8AC3E}">
        <p14:creationId xmlns:p14="http://schemas.microsoft.com/office/powerpoint/2010/main" xmlns="" val="340483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908720"/>
            <a:ext cx="7560958" cy="1440160"/>
          </a:xfrm>
        </p:spPr>
        <p:txBody>
          <a:bodyPr>
            <a:normAutofit/>
          </a:bodyPr>
          <a:lstStyle/>
          <a:p>
            <a:r>
              <a:rPr lang="ru-RU" sz="2800" dirty="0" smtClean="0">
                <a:solidFill>
                  <a:schemeClr val="tx1"/>
                </a:solidFill>
              </a:rPr>
              <a:t>Задания на формирование читательской грамотности в рамках изучения обществознания</a:t>
            </a:r>
            <a:endParaRPr lang="ru-RU" sz="2800" dirty="0">
              <a:solidFill>
                <a:schemeClr val="tx1"/>
              </a:solidFill>
            </a:endParaRPr>
          </a:p>
        </p:txBody>
      </p:sp>
      <p:sp>
        <p:nvSpPr>
          <p:cNvPr id="3" name="Объект 2"/>
          <p:cNvSpPr>
            <a:spLocks noGrp="1"/>
          </p:cNvSpPr>
          <p:nvPr>
            <p:ph idx="1"/>
          </p:nvPr>
        </p:nvSpPr>
        <p:spPr/>
        <p:txBody>
          <a:bodyPr/>
          <a:lstStyle/>
          <a:p>
            <a:r>
              <a:rPr lang="ru-RU" dirty="0" smtClean="0"/>
              <a:t>6 класс, тема «Люди с ограниченными возможностями».</a:t>
            </a:r>
          </a:p>
          <a:p>
            <a:endParaRPr lang="ru-RU" dirty="0"/>
          </a:p>
        </p:txBody>
      </p:sp>
      <p:pic>
        <p:nvPicPr>
          <p:cNvPr id="1026" name="Picture 2" descr="https://xn--74-slc4b.xn--p1ai/sites/default/files/ctrmrpxrp7cle1rl3b6fvm5a1jit8hfhcaxsxy-clh29pfopzqeuftcjk5beclhvcsyfrf9kjstmt-lveos3hmrs_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382" y="3429001"/>
            <a:ext cx="3785827"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ytimg.com/vi/fdLMmXVYyzk/maxres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140968"/>
            <a:ext cx="4608511"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1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841496"/>
          </a:xfrm>
        </p:spPr>
        <p:txBody>
          <a:bodyPr>
            <a:noAutofit/>
          </a:bodyPr>
          <a:lstStyle/>
          <a:p>
            <a:r>
              <a:rPr lang="ru-RU" sz="2800" dirty="0" smtClean="0">
                <a:solidFill>
                  <a:schemeClr val="tx1"/>
                </a:solidFill>
                <a:latin typeface="Times New Roman" panose="02020603050405020304" pitchFamily="18" charset="0"/>
                <a:cs typeface="Times New Roman" panose="02020603050405020304" pitchFamily="18" charset="0"/>
              </a:rPr>
              <a:t>Вопросы для обсуждения:</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1. Какая тема урока?</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2. Какая проблема раскрыта на данных картинках?</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_______________________________</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1. ОВЗ это приговор?</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2. Какими видами спорта могут заниматься люди с ОВЗ?</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3. Есть ли поддержка со стороны государства для таких людей? Приведите примеры.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AutoShape 2" descr="Людвиг ван Бетховен - немецкий композитор, представитель венской классической школ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Людвиг ван Бетховен - немецкий композитор, представитель венской классической школ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4" name="Picture 6" descr="В Адыгее проводится чемпионат для людей с ограниченными возможностями здор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528206"/>
            <a:ext cx="2680045" cy="17811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kolomnagrad.ru/uploads/posts/2018-07/1530617706_gzfl3acjf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484784"/>
            <a:ext cx="2418656" cy="13863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kuda-spb.ru/uploads/8429881171591bc5c598bcd5fa1417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5776" y="4725144"/>
            <a:ext cx="2960029" cy="1716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854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14356"/>
            <a:ext cx="7024744" cy="428628"/>
          </a:xfrm>
        </p:spPr>
        <p:txBody>
          <a:bodyPr>
            <a:normAutofit fontScale="90000"/>
          </a:bodyPr>
          <a:lstStyle/>
          <a:p>
            <a:r>
              <a:rPr lang="ru-RU" sz="2800" dirty="0" smtClean="0">
                <a:solidFill>
                  <a:schemeClr val="tx1"/>
                </a:solidFill>
                <a:latin typeface="Times New Roman" panose="02020603050405020304" pitchFamily="18" charset="0"/>
                <a:cs typeface="Times New Roman" panose="02020603050405020304" pitchFamily="18" charset="0"/>
              </a:rPr>
              <a:t>9 класс, тема: «Конституция РФ»</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sz="quarter" idx="13"/>
          </p:nvPr>
        </p:nvSpPr>
        <p:spPr>
          <a:xfrm>
            <a:off x="428596" y="1214422"/>
            <a:ext cx="4033676" cy="5429288"/>
          </a:xfrm>
        </p:spPr>
        <p:txBody>
          <a:bodyPr>
            <a:normAutofit fontScale="55000" lnSpcReduction="20000"/>
          </a:bodyPr>
          <a:lstStyle/>
          <a:p>
            <a:pPr fontAlgn="base">
              <a:buNone/>
            </a:pPr>
            <a:r>
              <a:rPr lang="ru-RU" dirty="0" smtClean="0"/>
              <a:t>Статья 5</a:t>
            </a:r>
          </a:p>
          <a:p>
            <a:pPr fontAlgn="base"/>
            <a:r>
              <a:rPr lang="ru-RU" dirty="0" smtClean="0"/>
              <a:t>1. Российская Федерация состоит из республик, краев, областей, городов федерального значения, автономной области, автономных округов — равноправных субъектов Российской Федерации.</a:t>
            </a:r>
          </a:p>
          <a:p>
            <a:pPr fontAlgn="base"/>
            <a:r>
              <a:rPr lang="ru-RU" dirty="0" smtClean="0"/>
              <a:t>2. Республика (государство) имеет свою конституцию и законодательство. Край, область, город федерального значения, автономная область, автономный округ имеет свой устав и законодательство.</a:t>
            </a:r>
          </a:p>
          <a:p>
            <a:pPr fontAlgn="base"/>
            <a:r>
              <a:rPr lang="ru-RU" dirty="0" smtClean="0"/>
              <a:t>3. Федеративное устройство Российской Федерации основано на ее государственной целостности, единстве системы государственной власти, разграничении предметов ведения и полномочий между органами государственной власти Российской Федерации и органами государственной власти субъектов Российской Федерации, равноправии и самоопределении народов в Российской Федерации.</a:t>
            </a:r>
          </a:p>
          <a:p>
            <a:pPr fontAlgn="base"/>
            <a:r>
              <a:rPr lang="ru-RU" dirty="0" smtClean="0"/>
              <a:t>4. Во взаимоотношениях с федеральными органами государственной власти все субъекты Российской Федерации между собой равноправны.</a:t>
            </a:r>
          </a:p>
          <a:p>
            <a:endParaRPr lang="ru-RU" dirty="0"/>
          </a:p>
        </p:txBody>
      </p:sp>
      <p:sp>
        <p:nvSpPr>
          <p:cNvPr id="5" name="Содержимое 4"/>
          <p:cNvSpPr>
            <a:spLocks noGrp="1"/>
          </p:cNvSpPr>
          <p:nvPr>
            <p:ph sz="quarter" idx="14"/>
          </p:nvPr>
        </p:nvSpPr>
        <p:spPr/>
        <p:txBody>
          <a:bodyPr>
            <a:normAutofit fontScale="92500" lnSpcReduction="10000"/>
          </a:bodyPr>
          <a:lstStyle/>
          <a:p>
            <a:r>
              <a:rPr lang="ru-RU" dirty="0" smtClean="0"/>
              <a:t>Вопросы:</a:t>
            </a:r>
          </a:p>
          <a:p>
            <a:r>
              <a:rPr lang="ru-RU" dirty="0" smtClean="0"/>
              <a:t>1. из каких субъектов состоит РФ?</a:t>
            </a:r>
          </a:p>
          <a:p>
            <a:r>
              <a:rPr lang="ru-RU" dirty="0" smtClean="0"/>
              <a:t>2. какой субъект имеет свою конституцию?</a:t>
            </a:r>
          </a:p>
          <a:p>
            <a:r>
              <a:rPr lang="ru-RU" dirty="0" smtClean="0"/>
              <a:t>3. Равноправны ли субъекты между собой?</a:t>
            </a:r>
          </a:p>
          <a:p>
            <a:pPr>
              <a:buNone/>
            </a:pPr>
            <a:endParaRPr lang="ru-RU" dirty="0"/>
          </a:p>
        </p:txBody>
      </p:sp>
    </p:spTree>
    <p:extLst>
      <p:ext uri="{BB962C8B-B14F-4D97-AF65-F5344CB8AC3E}">
        <p14:creationId xmlns:p14="http://schemas.microsoft.com/office/powerpoint/2010/main" xmlns="" val="222223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Подготовка к ВПР 8 класс</a:t>
            </a:r>
            <a:endParaRPr lang="ru-RU" dirty="0">
              <a:solidFill>
                <a:schemeClr val="tx1"/>
              </a:solidFill>
            </a:endParaRPr>
          </a:p>
        </p:txBody>
      </p:sp>
      <p:sp>
        <p:nvSpPr>
          <p:cNvPr id="3" name="Содержимое 2"/>
          <p:cNvSpPr>
            <a:spLocks noGrp="1"/>
          </p:cNvSpPr>
          <p:nvPr>
            <p:ph sz="quarter" idx="13"/>
          </p:nvPr>
        </p:nvSpPr>
        <p:spPr>
          <a:xfrm>
            <a:off x="428596" y="2313432"/>
            <a:ext cx="4033676" cy="4258840"/>
          </a:xfrm>
        </p:spPr>
        <p:txBody>
          <a:bodyPr>
            <a:normAutofit fontScale="85000" lnSpcReduction="10000"/>
          </a:bodyPr>
          <a:lstStyle/>
          <a:p>
            <a:r>
              <a:rPr lang="ru-RU" dirty="0" smtClean="0"/>
              <a:t>Совершеннолетняя Анна Ивановна решила завести кредитную карту. В какую организацию ей следует обратиться для оформления кредитной карты? На какие условия оформления кредитной карты следует обратить внимание Анне Ивановне, чтобы выбрать наиболее выгодный для себя вариант. Укажите не менее двух условий.</a:t>
            </a:r>
            <a:endParaRPr lang="ru-RU" dirty="0"/>
          </a:p>
        </p:txBody>
      </p:sp>
      <p:sp>
        <p:nvSpPr>
          <p:cNvPr id="4" name="Содержимое 3"/>
          <p:cNvSpPr>
            <a:spLocks noGrp="1"/>
          </p:cNvSpPr>
          <p:nvPr>
            <p:ph sz="quarter" idx="14"/>
          </p:nvPr>
        </p:nvSpPr>
        <p:spPr>
          <a:xfrm>
            <a:off x="4645152" y="2313430"/>
            <a:ext cx="4070252" cy="4115965"/>
          </a:xfrm>
        </p:spPr>
        <p:txBody>
          <a:bodyPr>
            <a:normAutofit fontScale="92500" lnSpcReduction="20000"/>
          </a:bodyPr>
          <a:lstStyle/>
          <a:p>
            <a:r>
              <a:rPr lang="ru-RU" dirty="0" smtClean="0"/>
              <a:t>Совершеннолетнему Вадиму досталось в наследство крупная сумма денег. Он решил ее инвестировать и получать пассивный доход. Предложите один любой вариант, куда он может вложить деньги. Объясните, почему неэффективно хранить крупную сумму денег дома, не инвестируя ее куда-либо.</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Подготовка к ОГЭ 9 класс</a:t>
            </a:r>
            <a:endParaRPr lang="ru-RU" dirty="0">
              <a:solidFill>
                <a:schemeClr val="tx1"/>
              </a:solidFill>
            </a:endParaRPr>
          </a:p>
        </p:txBody>
      </p:sp>
      <p:sp>
        <p:nvSpPr>
          <p:cNvPr id="7" name="Содержимое 6"/>
          <p:cNvSpPr>
            <a:spLocks noGrp="1"/>
          </p:cNvSpPr>
          <p:nvPr>
            <p:ph sz="quarter" idx="13"/>
          </p:nvPr>
        </p:nvSpPr>
        <p:spPr/>
        <p:txBody>
          <a:bodyPr/>
          <a:lstStyle/>
          <a:p>
            <a:endParaRPr lang="ru-RU" dirty="0"/>
          </a:p>
        </p:txBody>
      </p:sp>
      <p:sp>
        <p:nvSpPr>
          <p:cNvPr id="8" name="Содержимое 7"/>
          <p:cNvSpPr>
            <a:spLocks noGrp="1"/>
          </p:cNvSpPr>
          <p:nvPr>
            <p:ph sz="quarter" idx="14"/>
          </p:nvPr>
        </p:nvSpPr>
        <p:spPr>
          <a:xfrm>
            <a:off x="4645152" y="2313430"/>
            <a:ext cx="4070252" cy="4044527"/>
          </a:xfrm>
        </p:spPr>
        <p:txBody>
          <a:bodyPr>
            <a:normAutofit fontScale="77500" lnSpcReduction="20000"/>
          </a:bodyPr>
          <a:lstStyle/>
          <a:p>
            <a:r>
              <a:rPr lang="ru-RU" dirty="0" smtClean="0"/>
              <a:t>Какой вид экономической деятельности, осуществляемой мужчиной, изображен на иллюстрации? </a:t>
            </a:r>
          </a:p>
          <a:p>
            <a:r>
              <a:rPr lang="ru-RU" dirty="0" smtClean="0"/>
              <a:t>Используя обществоведческие знания, факты социальной жизни и личный социальный опыт, сформулируйте два правила рационального осуществления этой деятельности и кратко поясните каждое из правил.</a:t>
            </a:r>
            <a:endParaRPr lang="ru-RU" dirty="0"/>
          </a:p>
        </p:txBody>
      </p:sp>
      <p:pic>
        <p:nvPicPr>
          <p:cNvPr id="1026" name="Picture 2" descr="https://soc-oge.sdamgia.ru/get_file?id=32637"/>
          <p:cNvPicPr>
            <a:picLocks noChangeAspect="1" noChangeArrowheads="1"/>
          </p:cNvPicPr>
          <p:nvPr/>
        </p:nvPicPr>
        <p:blipFill>
          <a:blip r:embed="rId2" cstate="print"/>
          <a:srcRect/>
          <a:stretch>
            <a:fillRect/>
          </a:stretch>
        </p:blipFill>
        <p:spPr bwMode="auto">
          <a:xfrm>
            <a:off x="785786" y="2285992"/>
            <a:ext cx="3643338" cy="35004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197</TotalTime>
  <Words>354</Words>
  <Application>Microsoft Office PowerPoint</Application>
  <PresentationFormat>Экран (4:3)</PresentationFormat>
  <Paragraphs>42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Остин</vt:lpstr>
      <vt:lpstr>Семинар учителей экономики: «Интеграция основ функциональной грамотности в различных образовательных областях»</vt:lpstr>
      <vt:lpstr>Функциональная грамотность - результат овладения учащимися системой предметных ключевых компетенций, позволяющих эффективно применять усвоенные знания в практической ситуации, способность вступать в отношения с внешней средой и максимально быстро адаптироваться и функционировать в ней.</vt:lpstr>
      <vt:lpstr>Слайд 3</vt:lpstr>
      <vt:lpstr>Читательская грамотность - это способность человека понимать и использовать тексты, размышлять о них и заниматься чтением для того, чтобы достигать своих целей. Ученик должен научиться находить, извлекать нужную информацию, интерпретировать и интегрировать ее, осмысливать и оценивать содержание текста, использовать полученную информацию.</vt:lpstr>
      <vt:lpstr>Задания на формирование читательской грамотности в рамках изучения обществознания</vt:lpstr>
      <vt:lpstr>Вопросы для обсуждения: 1. Какая тема урока? 2. Какая проблема раскрыта на данных картинках? _______________________________ 1. ОВЗ это приговор? 2. Какими видами спорта могут заниматься люди с ОВЗ? 3. Есть ли поддержка со стороны государства для таких людей? Приведите примеры.</vt:lpstr>
      <vt:lpstr>9 класс, тема: «Конституция РФ»</vt:lpstr>
      <vt:lpstr>Подготовка к ВПР 8 класс</vt:lpstr>
      <vt:lpstr>Подготовка к ОГЭ 9 класс</vt:lpstr>
      <vt:lpstr>Слайд 10</vt:lpstr>
      <vt:lpstr>Слайд 11</vt:lpstr>
      <vt:lpstr>Средний доход на душу населения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учителей экономики: «Интеграция основ функциональной грамотности в различных образовательных областях»</dc:title>
  <dc:creator>Lenovo</dc:creator>
  <cp:lastModifiedBy>PC</cp:lastModifiedBy>
  <cp:revision>8</cp:revision>
  <dcterms:created xsi:type="dcterms:W3CDTF">2022-12-07T16:12:25Z</dcterms:created>
  <dcterms:modified xsi:type="dcterms:W3CDTF">2022-12-21T11:54:27Z</dcterms:modified>
</cp:coreProperties>
</file>