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300" r:id="rId4"/>
    <p:sldId id="301" r:id="rId5"/>
    <p:sldId id="260" r:id="rId6"/>
    <p:sldId id="261" r:id="rId7"/>
    <p:sldId id="262" r:id="rId8"/>
    <p:sldId id="263" r:id="rId9"/>
    <p:sldId id="302" r:id="rId10"/>
    <p:sldId id="265" r:id="rId11"/>
    <p:sldId id="277" r:id="rId12"/>
    <p:sldId id="303" r:id="rId13"/>
    <p:sldId id="279" r:id="rId14"/>
    <p:sldId id="291" r:id="rId15"/>
    <p:sldId id="292" r:id="rId16"/>
    <p:sldId id="296" r:id="rId17"/>
    <p:sldId id="298" r:id="rId18"/>
    <p:sldId id="293" r:id="rId19"/>
    <p:sldId id="295" r:id="rId20"/>
    <p:sldId id="294" r:id="rId21"/>
    <p:sldId id="280" r:id="rId22"/>
    <p:sldId id="282" r:id="rId23"/>
    <p:sldId id="281" r:id="rId24"/>
    <p:sldId id="287" r:id="rId25"/>
    <p:sldId id="288" r:id="rId26"/>
    <p:sldId id="289" r:id="rId27"/>
    <p:sldId id="290" r:id="rId28"/>
    <p:sldId id="286" r:id="rId29"/>
    <p:sldId id="266" r:id="rId30"/>
    <p:sldId id="268" r:id="rId31"/>
    <p:sldId id="269" r:id="rId32"/>
    <p:sldId id="270" r:id="rId33"/>
    <p:sldId id="267" r:id="rId34"/>
    <p:sldId id="271" r:id="rId35"/>
    <p:sldId id="273" r:id="rId36"/>
    <p:sldId id="272" r:id="rId37"/>
    <p:sldId id="274" r:id="rId38"/>
    <p:sldId id="27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26E2B-2C66-44C5-8EDF-8B39DAB4F3B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58DB1B-E00E-4A81-A0FA-642AE1D315C8}">
      <dgm:prSet phldrT="[Текст]"/>
      <dgm:spPr/>
      <dgm:t>
        <a:bodyPr/>
        <a:lstStyle/>
        <a:p>
          <a:r>
            <a:rPr lang="ru-RU" dirty="0"/>
            <a:t>1 этап</a:t>
          </a:r>
          <a:endParaRPr lang="en-US" dirty="0"/>
        </a:p>
      </dgm:t>
    </dgm:pt>
    <dgm:pt modelId="{7849DC45-26EC-40A0-ACC6-9B2246B1FB25}" type="parTrans" cxnId="{C4ADA40C-6E43-4C2D-AC1F-BA395D99F2B9}">
      <dgm:prSet/>
      <dgm:spPr/>
      <dgm:t>
        <a:bodyPr/>
        <a:lstStyle/>
        <a:p>
          <a:endParaRPr lang="en-US"/>
        </a:p>
      </dgm:t>
    </dgm:pt>
    <dgm:pt modelId="{99DC968E-9BFD-401B-8454-67EF72479E55}" type="sibTrans" cxnId="{C4ADA40C-6E43-4C2D-AC1F-BA395D99F2B9}">
      <dgm:prSet/>
      <dgm:spPr/>
      <dgm:t>
        <a:bodyPr/>
        <a:lstStyle/>
        <a:p>
          <a:endParaRPr lang="en-US"/>
        </a:p>
      </dgm:t>
    </dgm:pt>
    <dgm:pt modelId="{75A360D9-1781-4E4C-AF5E-726C52110719}">
      <dgm:prSet phldrT="[Текст]"/>
      <dgm:spPr/>
      <dgm:t>
        <a:bodyPr/>
        <a:lstStyle/>
        <a:p>
          <a:r>
            <a:rPr lang="ru-RU" dirty="0"/>
            <a:t>Чтение отдельных слов в соответствии с правилами чтения;</a:t>
          </a:r>
          <a:endParaRPr lang="en-US" dirty="0"/>
        </a:p>
      </dgm:t>
    </dgm:pt>
    <dgm:pt modelId="{C5C9D96A-50AD-46EB-B9E1-3A6AF4DEE5BC}" type="parTrans" cxnId="{CAEBAF6A-5106-4389-9A0E-883B025C388C}">
      <dgm:prSet/>
      <dgm:spPr/>
      <dgm:t>
        <a:bodyPr/>
        <a:lstStyle/>
        <a:p>
          <a:endParaRPr lang="en-US"/>
        </a:p>
      </dgm:t>
    </dgm:pt>
    <dgm:pt modelId="{14E7D17D-59A9-4111-BD4D-AEEA74C93538}" type="sibTrans" cxnId="{CAEBAF6A-5106-4389-9A0E-883B025C388C}">
      <dgm:prSet/>
      <dgm:spPr/>
      <dgm:t>
        <a:bodyPr/>
        <a:lstStyle/>
        <a:p>
          <a:endParaRPr lang="en-US"/>
        </a:p>
      </dgm:t>
    </dgm:pt>
    <dgm:pt modelId="{D643AEE1-A26E-4836-984B-CA0FE87958BC}">
      <dgm:prSet phldrT="[Текст]"/>
      <dgm:spPr/>
      <dgm:t>
        <a:bodyPr/>
        <a:lstStyle/>
        <a:p>
          <a:r>
            <a:rPr lang="ru-RU" dirty="0"/>
            <a:t>Чтение слов, которые не поддаются правилам чтения</a:t>
          </a:r>
          <a:endParaRPr lang="en-US" dirty="0"/>
        </a:p>
      </dgm:t>
    </dgm:pt>
    <dgm:pt modelId="{1EFD65F4-059B-4682-8CA5-FA9F29ED9AA9}" type="parTrans" cxnId="{ABB36D5A-24AE-4DED-8462-1AACE4B39C73}">
      <dgm:prSet/>
      <dgm:spPr/>
      <dgm:t>
        <a:bodyPr/>
        <a:lstStyle/>
        <a:p>
          <a:endParaRPr lang="en-US"/>
        </a:p>
      </dgm:t>
    </dgm:pt>
    <dgm:pt modelId="{194AD65F-57D6-4DE7-838E-E1ECEC3D5B1F}" type="sibTrans" cxnId="{ABB36D5A-24AE-4DED-8462-1AACE4B39C73}">
      <dgm:prSet/>
      <dgm:spPr/>
      <dgm:t>
        <a:bodyPr/>
        <a:lstStyle/>
        <a:p>
          <a:endParaRPr lang="en-US"/>
        </a:p>
      </dgm:t>
    </dgm:pt>
    <dgm:pt modelId="{E83296D9-9954-4EDF-ADFD-53DA9128D3BB}">
      <dgm:prSet phldrT="[Текст]"/>
      <dgm:spPr/>
      <dgm:t>
        <a:bodyPr/>
        <a:lstStyle/>
        <a:p>
          <a:r>
            <a:rPr lang="ru-RU" dirty="0"/>
            <a:t>2 этап</a:t>
          </a:r>
          <a:endParaRPr lang="en-US" dirty="0"/>
        </a:p>
      </dgm:t>
    </dgm:pt>
    <dgm:pt modelId="{6E42B198-29CE-4E6D-A90B-8C6032976FB4}" type="parTrans" cxnId="{3D9CE2D1-795A-49C2-B6BB-6B8831D4C43A}">
      <dgm:prSet/>
      <dgm:spPr/>
      <dgm:t>
        <a:bodyPr/>
        <a:lstStyle/>
        <a:p>
          <a:endParaRPr lang="en-US"/>
        </a:p>
      </dgm:t>
    </dgm:pt>
    <dgm:pt modelId="{55C894D2-0710-4015-9620-CA60B9B55FF8}" type="sibTrans" cxnId="{3D9CE2D1-795A-49C2-B6BB-6B8831D4C43A}">
      <dgm:prSet/>
      <dgm:spPr/>
      <dgm:t>
        <a:bodyPr/>
        <a:lstStyle/>
        <a:p>
          <a:endParaRPr lang="en-US"/>
        </a:p>
      </dgm:t>
    </dgm:pt>
    <dgm:pt modelId="{C97D0163-4C59-47CD-9FE5-8708555EC836}">
      <dgm:prSet phldrT="[Текст]"/>
      <dgm:spPr/>
      <dgm:t>
        <a:bodyPr/>
        <a:lstStyle/>
        <a:p>
          <a:endParaRPr lang="en-US" dirty="0"/>
        </a:p>
      </dgm:t>
    </dgm:pt>
    <dgm:pt modelId="{25AAD109-308D-491E-BBDD-5246E5D90894}" type="parTrans" cxnId="{F802CE3D-1A95-4C45-99E4-A6FEAEDA7F62}">
      <dgm:prSet/>
      <dgm:spPr/>
      <dgm:t>
        <a:bodyPr/>
        <a:lstStyle/>
        <a:p>
          <a:endParaRPr lang="en-US"/>
        </a:p>
      </dgm:t>
    </dgm:pt>
    <dgm:pt modelId="{46949270-75D2-44DB-A657-30FB7495226A}" type="sibTrans" cxnId="{F802CE3D-1A95-4C45-99E4-A6FEAEDA7F62}">
      <dgm:prSet/>
      <dgm:spPr/>
      <dgm:t>
        <a:bodyPr/>
        <a:lstStyle/>
        <a:p>
          <a:endParaRPr lang="en-US"/>
        </a:p>
      </dgm:t>
    </dgm:pt>
    <dgm:pt modelId="{57DEE202-EC35-40BF-8E3B-852383E5400D}">
      <dgm:prSet phldrT="[Текст]"/>
      <dgm:spPr/>
      <dgm:t>
        <a:bodyPr/>
        <a:lstStyle/>
        <a:p>
          <a:r>
            <a:rPr lang="ru-RU" dirty="0"/>
            <a:t>Чтение словосочетаний и предложений</a:t>
          </a:r>
          <a:endParaRPr lang="en-US" dirty="0"/>
        </a:p>
      </dgm:t>
    </dgm:pt>
    <dgm:pt modelId="{B3679A4B-5ED7-4F1A-A968-3DBE5B055BA8}" type="parTrans" cxnId="{F8EF6F74-9B58-4A42-8FE1-4AF66908ABF5}">
      <dgm:prSet/>
      <dgm:spPr/>
      <dgm:t>
        <a:bodyPr/>
        <a:lstStyle/>
        <a:p>
          <a:endParaRPr lang="en-US"/>
        </a:p>
      </dgm:t>
    </dgm:pt>
    <dgm:pt modelId="{340DCAAF-A5A5-407F-9326-D8AD69F43E93}" type="sibTrans" cxnId="{F8EF6F74-9B58-4A42-8FE1-4AF66908ABF5}">
      <dgm:prSet/>
      <dgm:spPr/>
      <dgm:t>
        <a:bodyPr/>
        <a:lstStyle/>
        <a:p>
          <a:endParaRPr lang="en-US"/>
        </a:p>
      </dgm:t>
    </dgm:pt>
    <dgm:pt modelId="{108C5F75-AA07-4F3A-AD84-25A2131BF929}" type="pres">
      <dgm:prSet presAssocID="{CF126E2B-2C66-44C5-8EDF-8B39DAB4F3B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FF2FA4-D915-44C1-BF3F-A3E2BA21FCD5}" type="pres">
      <dgm:prSet presAssocID="{B058DB1B-E00E-4A81-A0FA-642AE1D315C8}" presName="linNode" presStyleCnt="0"/>
      <dgm:spPr/>
    </dgm:pt>
    <dgm:pt modelId="{214C959D-6143-44D6-B62C-937DA08EC9DF}" type="pres">
      <dgm:prSet presAssocID="{B058DB1B-E00E-4A81-A0FA-642AE1D315C8}" presName="parentShp" presStyleLbl="node1" presStyleIdx="0" presStyleCnt="2" custLinFactNeighborY="-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3FE12-55D4-4B17-8DB3-985486C93797}" type="pres">
      <dgm:prSet presAssocID="{B058DB1B-E00E-4A81-A0FA-642AE1D315C8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AD0A0-6DC4-43AE-A17F-F2E82ED7957F}" type="pres">
      <dgm:prSet presAssocID="{99DC968E-9BFD-401B-8454-67EF72479E55}" presName="spacing" presStyleCnt="0"/>
      <dgm:spPr/>
    </dgm:pt>
    <dgm:pt modelId="{EE5BBA88-70AE-4001-A603-D4B3A4FF10D9}" type="pres">
      <dgm:prSet presAssocID="{E83296D9-9954-4EDF-ADFD-53DA9128D3BB}" presName="linNode" presStyleCnt="0"/>
      <dgm:spPr/>
    </dgm:pt>
    <dgm:pt modelId="{96D70C3E-80AB-4EA9-8A61-099E81B5962F}" type="pres">
      <dgm:prSet presAssocID="{E83296D9-9954-4EDF-ADFD-53DA9128D3B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18F95-C56F-40ED-ADE6-99A54AFD1943}" type="pres">
      <dgm:prSet presAssocID="{E83296D9-9954-4EDF-ADFD-53DA9128D3B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DBFF24-CF86-43BF-AB90-DF9121DDADBA}" type="presOf" srcId="{57DEE202-EC35-40BF-8E3B-852383E5400D}" destId="{B0B18F95-C56F-40ED-ADE6-99A54AFD1943}" srcOrd="0" destOrd="1" presId="urn:microsoft.com/office/officeart/2005/8/layout/vList6"/>
    <dgm:cxn modelId="{F8EF6F74-9B58-4A42-8FE1-4AF66908ABF5}" srcId="{E83296D9-9954-4EDF-ADFD-53DA9128D3BB}" destId="{57DEE202-EC35-40BF-8E3B-852383E5400D}" srcOrd="1" destOrd="0" parTransId="{B3679A4B-5ED7-4F1A-A968-3DBE5B055BA8}" sibTransId="{340DCAAF-A5A5-407F-9326-D8AD69F43E93}"/>
    <dgm:cxn modelId="{3D9CE2D1-795A-49C2-B6BB-6B8831D4C43A}" srcId="{CF126E2B-2C66-44C5-8EDF-8B39DAB4F3B8}" destId="{E83296D9-9954-4EDF-ADFD-53DA9128D3BB}" srcOrd="1" destOrd="0" parTransId="{6E42B198-29CE-4E6D-A90B-8C6032976FB4}" sibTransId="{55C894D2-0710-4015-9620-CA60B9B55FF8}"/>
    <dgm:cxn modelId="{E42A1B26-2F1D-4CED-A8D4-9E380A6D5509}" type="presOf" srcId="{75A360D9-1781-4E4C-AF5E-726C52110719}" destId="{D333FE12-55D4-4B17-8DB3-985486C93797}" srcOrd="0" destOrd="0" presId="urn:microsoft.com/office/officeart/2005/8/layout/vList6"/>
    <dgm:cxn modelId="{F802CE3D-1A95-4C45-99E4-A6FEAEDA7F62}" srcId="{E83296D9-9954-4EDF-ADFD-53DA9128D3BB}" destId="{C97D0163-4C59-47CD-9FE5-8708555EC836}" srcOrd="0" destOrd="0" parTransId="{25AAD109-308D-491E-BBDD-5246E5D90894}" sibTransId="{46949270-75D2-44DB-A657-30FB7495226A}"/>
    <dgm:cxn modelId="{CAEBAF6A-5106-4389-9A0E-883B025C388C}" srcId="{B058DB1B-E00E-4A81-A0FA-642AE1D315C8}" destId="{75A360D9-1781-4E4C-AF5E-726C52110719}" srcOrd="0" destOrd="0" parTransId="{C5C9D96A-50AD-46EB-B9E1-3A6AF4DEE5BC}" sibTransId="{14E7D17D-59A9-4111-BD4D-AEEA74C93538}"/>
    <dgm:cxn modelId="{18150270-211F-4A8B-80C9-D250C308D368}" type="presOf" srcId="{CF126E2B-2C66-44C5-8EDF-8B39DAB4F3B8}" destId="{108C5F75-AA07-4F3A-AD84-25A2131BF929}" srcOrd="0" destOrd="0" presId="urn:microsoft.com/office/officeart/2005/8/layout/vList6"/>
    <dgm:cxn modelId="{978E1223-7D64-484F-A6B1-0C9948034122}" type="presOf" srcId="{D643AEE1-A26E-4836-984B-CA0FE87958BC}" destId="{D333FE12-55D4-4B17-8DB3-985486C93797}" srcOrd="0" destOrd="1" presId="urn:microsoft.com/office/officeart/2005/8/layout/vList6"/>
    <dgm:cxn modelId="{4E0D7E81-1D0E-464A-B88C-D2F6F667A50A}" type="presOf" srcId="{C97D0163-4C59-47CD-9FE5-8708555EC836}" destId="{B0B18F95-C56F-40ED-ADE6-99A54AFD1943}" srcOrd="0" destOrd="0" presId="urn:microsoft.com/office/officeart/2005/8/layout/vList6"/>
    <dgm:cxn modelId="{C4ADA40C-6E43-4C2D-AC1F-BA395D99F2B9}" srcId="{CF126E2B-2C66-44C5-8EDF-8B39DAB4F3B8}" destId="{B058DB1B-E00E-4A81-A0FA-642AE1D315C8}" srcOrd="0" destOrd="0" parTransId="{7849DC45-26EC-40A0-ACC6-9B2246B1FB25}" sibTransId="{99DC968E-9BFD-401B-8454-67EF72479E55}"/>
    <dgm:cxn modelId="{DFCCAB29-D3E8-4F6F-8C64-FFA76C58CADC}" type="presOf" srcId="{B058DB1B-E00E-4A81-A0FA-642AE1D315C8}" destId="{214C959D-6143-44D6-B62C-937DA08EC9DF}" srcOrd="0" destOrd="0" presId="urn:microsoft.com/office/officeart/2005/8/layout/vList6"/>
    <dgm:cxn modelId="{ABB36D5A-24AE-4DED-8462-1AACE4B39C73}" srcId="{B058DB1B-E00E-4A81-A0FA-642AE1D315C8}" destId="{D643AEE1-A26E-4836-984B-CA0FE87958BC}" srcOrd="1" destOrd="0" parTransId="{1EFD65F4-059B-4682-8CA5-FA9F29ED9AA9}" sibTransId="{194AD65F-57D6-4DE7-838E-E1ECEC3D5B1F}"/>
    <dgm:cxn modelId="{55E921DF-36A2-412C-B1AC-C3C68ACA55E0}" type="presOf" srcId="{E83296D9-9954-4EDF-ADFD-53DA9128D3BB}" destId="{96D70C3E-80AB-4EA9-8A61-099E81B5962F}" srcOrd="0" destOrd="0" presId="urn:microsoft.com/office/officeart/2005/8/layout/vList6"/>
    <dgm:cxn modelId="{9CEBCDB3-0B84-4B88-8B0A-5D2FCFB8AF7B}" type="presParOf" srcId="{108C5F75-AA07-4F3A-AD84-25A2131BF929}" destId="{3BFF2FA4-D915-44C1-BF3F-A3E2BA21FCD5}" srcOrd="0" destOrd="0" presId="urn:microsoft.com/office/officeart/2005/8/layout/vList6"/>
    <dgm:cxn modelId="{9A8E878F-6F8E-4250-B8DD-19B79830FF12}" type="presParOf" srcId="{3BFF2FA4-D915-44C1-BF3F-A3E2BA21FCD5}" destId="{214C959D-6143-44D6-B62C-937DA08EC9DF}" srcOrd="0" destOrd="0" presId="urn:microsoft.com/office/officeart/2005/8/layout/vList6"/>
    <dgm:cxn modelId="{3CEA4F57-B072-4807-B02C-EADCF7914E07}" type="presParOf" srcId="{3BFF2FA4-D915-44C1-BF3F-A3E2BA21FCD5}" destId="{D333FE12-55D4-4B17-8DB3-985486C93797}" srcOrd="1" destOrd="0" presId="urn:microsoft.com/office/officeart/2005/8/layout/vList6"/>
    <dgm:cxn modelId="{CA12C759-89EC-422F-97E1-1908C21F6AA5}" type="presParOf" srcId="{108C5F75-AA07-4F3A-AD84-25A2131BF929}" destId="{4B0AD0A0-6DC4-43AE-A17F-F2E82ED7957F}" srcOrd="1" destOrd="0" presId="urn:microsoft.com/office/officeart/2005/8/layout/vList6"/>
    <dgm:cxn modelId="{563B1C27-8784-4690-9269-39D942C9B31D}" type="presParOf" srcId="{108C5F75-AA07-4F3A-AD84-25A2131BF929}" destId="{EE5BBA88-70AE-4001-A603-D4B3A4FF10D9}" srcOrd="2" destOrd="0" presId="urn:microsoft.com/office/officeart/2005/8/layout/vList6"/>
    <dgm:cxn modelId="{E2E3203A-A971-4375-AB0F-CD1CE2315A60}" type="presParOf" srcId="{EE5BBA88-70AE-4001-A603-D4B3A4FF10D9}" destId="{96D70C3E-80AB-4EA9-8A61-099E81B5962F}" srcOrd="0" destOrd="0" presId="urn:microsoft.com/office/officeart/2005/8/layout/vList6"/>
    <dgm:cxn modelId="{CE986BD2-5390-4D82-B86F-D1FF24E11336}" type="presParOf" srcId="{EE5BBA88-70AE-4001-A603-D4B3A4FF10D9}" destId="{B0B18F95-C56F-40ED-ADE6-99A54AFD194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3FE12-55D4-4B17-8DB3-985486C93797}">
      <dsp:nvSpPr>
        <dsp:cNvPr id="0" name=""/>
        <dsp:cNvSpPr/>
      </dsp:nvSpPr>
      <dsp:spPr>
        <a:xfrm>
          <a:off x="3197155" y="634"/>
          <a:ext cx="4795732" cy="2475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Чтение отдельных слов в соответствии с правилами чтения;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Чтение слов, которые не поддаются правилам чтения</a:t>
          </a:r>
          <a:endParaRPr lang="en-US" sz="1900" kern="1200" dirty="0"/>
        </a:p>
      </dsp:txBody>
      <dsp:txXfrm>
        <a:off x="3197155" y="310103"/>
        <a:ext cx="3867325" cy="1856815"/>
      </dsp:txXfrm>
    </dsp:sp>
    <dsp:sp modelId="{214C959D-6143-44D6-B62C-937DA08EC9DF}">
      <dsp:nvSpPr>
        <dsp:cNvPr id="0" name=""/>
        <dsp:cNvSpPr/>
      </dsp:nvSpPr>
      <dsp:spPr>
        <a:xfrm>
          <a:off x="0" y="0"/>
          <a:ext cx="3197155" cy="2475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kern="1200" dirty="0"/>
            <a:t>1 этап</a:t>
          </a:r>
          <a:endParaRPr lang="en-US" sz="6200" kern="1200" dirty="0"/>
        </a:p>
      </dsp:txBody>
      <dsp:txXfrm>
        <a:off x="120856" y="120856"/>
        <a:ext cx="2955443" cy="2234041"/>
      </dsp:txXfrm>
    </dsp:sp>
    <dsp:sp modelId="{B0B18F95-C56F-40ED-ADE6-99A54AFD1943}">
      <dsp:nvSpPr>
        <dsp:cNvPr id="0" name=""/>
        <dsp:cNvSpPr/>
      </dsp:nvSpPr>
      <dsp:spPr>
        <a:xfrm>
          <a:off x="3197155" y="2723963"/>
          <a:ext cx="4795732" cy="24757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Чтение словосочетаний и предложений</a:t>
          </a:r>
          <a:endParaRPr lang="en-US" sz="1900" kern="1200" dirty="0"/>
        </a:p>
      </dsp:txBody>
      <dsp:txXfrm>
        <a:off x="3197155" y="3033432"/>
        <a:ext cx="3867325" cy="1856815"/>
      </dsp:txXfrm>
    </dsp:sp>
    <dsp:sp modelId="{96D70C3E-80AB-4EA9-8A61-099E81B5962F}">
      <dsp:nvSpPr>
        <dsp:cNvPr id="0" name=""/>
        <dsp:cNvSpPr/>
      </dsp:nvSpPr>
      <dsp:spPr>
        <a:xfrm>
          <a:off x="0" y="2723963"/>
          <a:ext cx="3197155" cy="2475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200" kern="1200" dirty="0"/>
            <a:t>2 этап</a:t>
          </a:r>
          <a:endParaRPr lang="en-US" sz="6200" kern="1200" dirty="0"/>
        </a:p>
      </dsp:txBody>
      <dsp:txXfrm>
        <a:off x="120856" y="2844819"/>
        <a:ext cx="2955443" cy="2234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873C1C-4457-46C2-A6BC-1A3AE26A316D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4C37AF-B070-46A5-98F0-E2142B3F37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bS7KfgZ30s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uchebnik.mos.ru/composer3/lesson/2245228/demonstration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7429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Обучение технике чтения на уроках английского языка в начальной школе</a:t>
            </a:r>
          </a:p>
        </p:txBody>
      </p:sp>
      <p:pic>
        <p:nvPicPr>
          <p:cNvPr id="31746" name="Picture 2" descr="https://gas-kvas.com/uploads/posts/2023-02/1676533845_gas-kvas-com-p-detskie-risunki-na-angl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429000"/>
            <a:ext cx="4643470" cy="238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86439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секрет, что только у младших школьников наблюдается высокая мотивация к учебе вообще и к чтению в частности. Тем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важнее, сформировать мотивацию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чтению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на английском языке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младшем школьном возрасте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школьника будет более интенсивным и результативным, если он включен в деятельность, соответствующую зоне его ближайшего развития, если учение будет вызывать положительные эмоции, а педагогическое взаимодействие участников образовательного процесса будет доверительным и  усиливающим роль эмоций.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началу процесса обучения английскому  языку в начальной школе, в речевой памяти учащихся нет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слухо-речемоторных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образов иноязычного материала.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время  обучения   чтению   учащимся приходится соотносить не только звуки и буквы, но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звуко-буквенные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связки со смысловым значением того, что читают. Это вызывает у них дополнительные трудности</a:t>
            </a:r>
            <a:r>
              <a:rPr lang="ru-RU" dirty="0"/>
              <a:t>.</a:t>
            </a:r>
          </a:p>
        </p:txBody>
      </p:sp>
      <p:sp>
        <p:nvSpPr>
          <p:cNvPr id="22530" name="AutoShape 2" descr="https://sovyatka.ru/800/600/https/ds05.infourok.ru/uploads/ex/05b0/000c88cf-cd35f02b/img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sovyatka.ru/800/600/https/ds05.infourok.ru/uploads/ex/05b0/000c88cf-cd35f02b/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64888"/>
            <a:ext cx="4143372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0DD2DCD-A874-A70C-0153-DC97A69464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4551"/>
            <a:ext cx="3249932" cy="2124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21A27B-FA26-AF89-4E5E-E41119F61238}"/>
              </a:ext>
            </a:extLst>
          </p:cNvPr>
          <p:cNvSpPr txBox="1"/>
          <p:nvPr/>
        </p:nvSpPr>
        <p:spPr>
          <a:xfrm>
            <a:off x="3995936" y="548680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овладения чтением на английском языке – графические и орфографические.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04635E-08D0-245E-970B-8155E0424D21}"/>
              </a:ext>
            </a:extLst>
          </p:cNvPr>
          <p:cNvSpPr txBox="1"/>
          <p:nvPr/>
        </p:nvSpPr>
        <p:spPr>
          <a:xfrm>
            <a:off x="395536" y="2735801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букв;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2E6ED7-17C0-E2C0-AA01-6274C26B72B3}"/>
              </a:ext>
            </a:extLst>
          </p:cNvPr>
          <p:cNvSpPr txBox="1"/>
          <p:nvPr/>
        </p:nvSpPr>
        <p:spPr>
          <a:xfrm>
            <a:off x="358453" y="3272474"/>
            <a:ext cx="586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 графем;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57CDC2-1BC4-EE3E-D0B6-5935168D8C09}"/>
              </a:ext>
            </a:extLst>
          </p:cNvPr>
          <p:cNvSpPr txBox="1"/>
          <p:nvPr/>
        </p:nvSpPr>
        <p:spPr>
          <a:xfrm>
            <a:off x="358453" y="379569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фонем.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15EF03-1133-BA3D-D185-CC256E450C97}"/>
              </a:ext>
            </a:extLst>
          </p:cNvPr>
          <p:cNvSpPr txBox="1"/>
          <p:nvPr/>
        </p:nvSpPr>
        <p:spPr>
          <a:xfrm>
            <a:off x="3131840" y="4362553"/>
            <a:ext cx="788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</a:t>
            </a:r>
            <a:r>
              <a:rPr 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 k , M , 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4F80AC-99DC-C0CD-EA8B-3C5599887187}"/>
              </a:ext>
            </a:extLst>
          </p:cNvPr>
          <p:cNvSpPr txBox="1"/>
          <p:nvPr/>
        </p:nvSpPr>
        <p:spPr>
          <a:xfrm>
            <a:off x="539552" y="530120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 , Bb , C c , E e , O o, P p, Y y, X x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0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85794"/>
            <a:ext cx="80724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Задание 1. Напиши пропущенные буквы: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__,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__,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__,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__,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___,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___,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__,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__,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__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Задание 2. Найди ошибку и напиши буквы правильно: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Db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Ji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Kk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0724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Задание 3. Назови буквы, которые стоят не на своём месте: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Gg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Jj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Kk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Nn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Qq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Uu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Ww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Vv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Yy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Задание 4. Обведи кружком  гласные буквы: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1)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a, r, g, k, u, c, s, q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2)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d, t, f, e, x, p, v,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s-ES_tradnl" sz="3200" dirty="0">
                <a:latin typeface="Times New Roman" pitchFamily="18" charset="0"/>
                <a:cs typeface="Times New Roman" pitchFamily="18" charset="0"/>
              </a:rPr>
              <a:t>3) w, z, o, j, v, e, y, h        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s-ES_tradnl" sz="3200" dirty="0">
                <a:latin typeface="Times New Roman" pitchFamily="18" charset="0"/>
                <a:cs typeface="Times New Roman" pitchFamily="18" charset="0"/>
              </a:rPr>
              <a:t>4) r, p, I, f, a, n, b, r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Задание 5. Напиши пропущенные буквы: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__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Задание 6. Соедини буквы и звуки: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Bb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Hh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Rr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Kk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[b]     [z]    [s]   [r]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[k]    [f]    [d]    [h]   [l]    [p]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1657978045a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28"/>
            <a:ext cx="3889700" cy="604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8762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Three Letter Blending A | Short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Vowels,Beginning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 Readers,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 Pre-Readers Phonics Lesson - YouTube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5643601" cy="545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290572" cy="575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71480"/>
            <a:ext cx="80724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Обучение чтению на английском  языке - важная образовательная задача.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Умение читать  - основа интеллектуального и духовного роста человека.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Чтение приобретает все более актуальное значение и эффективное обучение чтению становится первостепенной задачей сегодняшней практике обучения.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827" y="0"/>
            <a:ext cx="4786346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обучении чтению учащимися должны быть усвоены основные правила чтения, к которым следует отнести: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чтение гласных под ударением в открытом и закрытом слогах;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чтение сочетаний гласных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oo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согласных c, s, k, g,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ck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153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Самыми используемыми подходами обучения чтению на английском языке считаются подходы «от звука к букве» и «от буквы к звуку». В первом случае, как правило, подразумевается переход от звуковой формы речевой модели к графической через процесс овладения транскрипцией, которая будет являться звуковой основой для дальнейшего освоения алфавита и правил чтения английского языка. При использовании второго подхода обучение чтению начинается со знакомства с алфавитом, затем с символами транскрипции и, наконец, правилами чтения. Очень часто на практике эти подходы совмещаются, что носит название отдельного, интегрированного подхода. Обучающиеся воспринимают изучаемый материал на эмоциональном уровне, анализируют и запоминают его и, соответственно, накапливают опыт зрительного и слухового восприятия.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2"/>
              </a:rPr>
              <a:t>Урок: </a:t>
            </a:r>
            <a:r>
              <a:rPr lang="en-US" dirty="0">
                <a:hlinkClick r:id="rId2"/>
              </a:rPr>
              <a:t>Spotlight 2. Letter Blends! Lesson 5 (mos.ru)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s://top-fon.com/uploads/posts/2023-01/1674636847_top-fon-com-p-fon-dlya-zastavki-prezentatsii-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4352943" cy="601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2634"/>
            <a:ext cx="4572032" cy="628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4786346" cy="625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4714908" cy="624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786346" cy="621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2868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TPR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- метод полного физического реагирования.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/>
          </a:p>
        </p:txBody>
      </p:sp>
      <p:pic>
        <p:nvPicPr>
          <p:cNvPr id="21506" name="Picture 2" descr="https://images.slideplayer.com/26/8442794/slides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xmlns="" id="{66A64322-3237-5A45-53DA-77F53D2EB65F}"/>
              </a:ext>
            </a:extLst>
          </p:cNvPr>
          <p:cNvSpPr/>
          <p:nvPr/>
        </p:nvSpPr>
        <p:spPr>
          <a:xfrm>
            <a:off x="1043608" y="332656"/>
            <a:ext cx="7488832" cy="792088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Процесс обучения технике чтения</a:t>
            </a:r>
            <a:endParaRPr lang="en-US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C12AD97F-791D-3189-2BCB-5B3015DFE2EB}"/>
              </a:ext>
            </a:extLst>
          </p:cNvPr>
          <p:cNvSpPr/>
          <p:nvPr/>
        </p:nvSpPr>
        <p:spPr>
          <a:xfrm>
            <a:off x="1187624" y="2060848"/>
            <a:ext cx="6768752" cy="792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чтению целых слов</a:t>
            </a:r>
            <a:endParaRPr lang="en-US" dirty="0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93691E80-EBA6-E9A9-C0F8-217CBDF3285A}"/>
              </a:ext>
            </a:extLst>
          </p:cNvPr>
          <p:cNvSpPr/>
          <p:nvPr/>
        </p:nvSpPr>
        <p:spPr>
          <a:xfrm>
            <a:off x="1187624" y="3573016"/>
            <a:ext cx="6768752" cy="79208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 чтению целых предложений</a:t>
            </a:r>
            <a:endParaRPr lang="en-US" dirty="0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18D5013B-762B-A942-11D1-3DD9641E0FCD}"/>
              </a:ext>
            </a:extLst>
          </p:cNvPr>
          <p:cNvSpPr/>
          <p:nvPr/>
        </p:nvSpPr>
        <p:spPr>
          <a:xfrm>
            <a:off x="1043608" y="5157192"/>
            <a:ext cx="6912768" cy="79208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Обучение чтению текстов</a:t>
            </a:r>
            <a:endParaRPr lang="en-US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AB033EBC-B531-DBFB-A76B-25A6769D5BC7}"/>
              </a:ext>
            </a:extLst>
          </p:cNvPr>
          <p:cNvSpPr/>
          <p:nvPr/>
        </p:nvSpPr>
        <p:spPr>
          <a:xfrm>
            <a:off x="4139952" y="1340768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xmlns="" id="{9C0B7C82-0049-0580-C5AD-62E46F683B1B}"/>
              </a:ext>
            </a:extLst>
          </p:cNvPr>
          <p:cNvSpPr/>
          <p:nvPr/>
        </p:nvSpPr>
        <p:spPr>
          <a:xfrm>
            <a:off x="4355977" y="2996952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A2EBA89A-C30A-B1FF-78F1-804C23E40BA0}"/>
              </a:ext>
            </a:extLst>
          </p:cNvPr>
          <p:cNvSpPr/>
          <p:nvPr/>
        </p:nvSpPr>
        <p:spPr>
          <a:xfrm>
            <a:off x="4427983" y="4581128"/>
            <a:ext cx="216026" cy="432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34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0"/>
            <a:ext cx="56166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Профессор психологии Джеймс Ашер, наблюдая за тем, как дети осваивают первый язык, заметил, что они проводят достаточно много времени, слушая речь взрослых 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6F45C4-79D7-B085-4629-699F37DF7C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347863" cy="2204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0A5D0E-2C79-9F3A-E0C0-24FFD5BE87EF}"/>
              </a:ext>
            </a:extLst>
          </p:cNvPr>
          <p:cNvSpPr txBox="1"/>
          <p:nvPr/>
        </p:nvSpPr>
        <p:spPr>
          <a:xfrm>
            <a:off x="179511" y="2348880"/>
            <a:ext cx="87849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выполняя их команды, прежде, чем сами начинают говорить. Ашер предположил, что нужно избегать изучения языка с помощью одного только левого полушария и стараться максимально задействовать правое — через движения и наглядные материалы.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 сделал вывод, что слова или фразы лучше всего запоминаются, когда на них реагируют действиями.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етод полного физического реагирова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098" y="2878160"/>
            <a:ext cx="6500858" cy="30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84296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основе теории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Ашера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лежит популярная в то время теория о полушариях мозга, согласно которой 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правое полушарие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отвечает за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образное мышление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интуицию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 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левое полушарие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за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абстрактно-логическое мышление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языковые способности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00042"/>
            <a:ext cx="824957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работает метод TPR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Суть метода заключается в запоминании новых слов, фраз и лексических конструкций с помощью жестов, выполнения команд, пантомимы и игры.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дошкольников и детей младшего школьного возраста преобладает наглядно-образное мышление, им тяжело проводить параллели между русским и английским, тем более переводить. Чтобы запомнить новое слово ребенку нужно соотнести это слово с его образом — предметом, картинкой или жестом, в чем нам и помогает TPR.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57166"/>
            <a:ext cx="84638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Когда следует применять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TPR?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Основное правило TPR: нельзя понять то, чего ты не сделал сам. На занятиях ученики активно вовлекаются в образовательный процесс: повторяют слова, фразы с разной интонацией, движениями, придумывают свои игры, танцуют. При таком запоминании задействуется наглядно-образное мышление и приводить дополнительные объяснения или параллели с родным языком не требуется, достаточно вспомнить слово и жест или картинку, которая его характеризует.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2153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TPR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можно и нужно применять для решения множества задач: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отработать лексику, связанную с движениями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go, smile, bow, jump)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частями тела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head, nose, eye, back);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активизировать временные конструкции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Every morning I get up, I wash my face, I make breakfast);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выучить выражения классного обихода и команды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Open your books, stand up, close you eyes);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инсценировать рассказы и истории;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релаксации и смены деятельности во время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792961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Минусы использования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TPR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ригидность мышления взрослого человека, неприятие чего-то нового и на первый взгляд, странного;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дополнительного материала, который нужно заранее подготовить;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практически нельзя использовать при изучении грамматики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800105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Плюсы использования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TPR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дети лучше всего запоминают то, что весело и интересно, поэтому игры и смена ролей с ученика на учителя способствуют непроизвольному запоминанию новых слов, фраз и дальнейшему их употреблению в речи.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Задания на TPR могут играть роль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физкульт-минуток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не дают детям заскучать и всегда интересны.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помощью этого метода можно разыграть  песню, сказку, историю и она отлично запомнится.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TPR можно применять даже в больших классах, не боясь, что кому-то это может не понравиться.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72B2AB4-EFD0-FBF7-12CA-1C4D1FDD7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6632"/>
            <a:ext cx="6305550" cy="597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top-fon.com/uploads/posts/2023-01/1674929005_top-fon-com-p-foni-dlya-prezentatsii-na-angliiskuyu-tema-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s://top-fon.com/uploads/posts/2023-01/1674929005_top-fon-com-p-foni-dlya-prezentatsii-na-angliiskuyu-tema-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cf.ppt-online.org/files/slide/w/w3v0jITxMsen1ukfzLXp84RZoFh6aGqgVJYHPW/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1447"/>
            <a:ext cx="7286675" cy="546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E32634F4-1189-855C-E8B9-D09EE7813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26185689"/>
              </p:ext>
            </p:extLst>
          </p:nvPr>
        </p:nvGraphicFramePr>
        <p:xfrm>
          <a:off x="683568" y="260648"/>
          <a:ext cx="79928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534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основе формирования техники чтения лежит соотнесение зрительного/графического образа речевой единицы с ее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слухоречедвигательным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образом и соотнесение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слухоречедвигательных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образов речевых единиц с их значением. Обучение технике чтения на английском языке направлено на последовательное увеличение единиц воспринимаемого текста, чтобы в итоге сформировать нормативное чтение с соблюдением темпа, норм ударения, пауз и интонации.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0724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начальном этапе изучения иностранного языка техника чтения включают в себя артикуляционные, ритмические и интонационные навыки. Обучение техники начинается с формирования у обучающихся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графемно-морфемных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связей, что подразумевает овладение алфавитом и правилами чтения, формирование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звуко-произносительных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навыков и умений путём ознакомления с соответствующей лексикой.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https://fs.znanio.ru/d5af0e/49/3d/844bfcc846d41f9eff905449583ac170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10" y="4357694"/>
            <a:ext cx="392909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Формирование техники чтения неразрывно связано с повышением умственной активности обучающихся, так как обучение чтению в качестве коммуникативной деятельности подразумевает, что учащиеся решают определённые мыслительные задачи, имеющие познавательный характер.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плодотворного обучения детей чтению на английском языке, необходимо более основательно рассмотреть психологические особенности детей младшего возраста, проблемы овладения техникой чтения, изучить разные методики и приемы обучения чтению на начальном этапе.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Психологические особенности младших школьников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психологических исследованиях Леонтьева А.Н.,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Д.Б.,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Выготского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Л.С, Мухиной Т.К. отмечается, что в младшем школьном возрасте  кардинально меняется протекание психических процессов учащихся.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54E56D2-5E9D-2D56-1893-A76F98A042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789040"/>
            <a:ext cx="4752528" cy="271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4AC1EB-B60D-2300-E9A0-D5C030085F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060848"/>
            <a:ext cx="2448272" cy="199222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02536CCA-4160-171D-8A9A-2CD6F9ADAC20}"/>
              </a:ext>
            </a:extLst>
          </p:cNvPr>
          <p:cNvSpPr/>
          <p:nvPr/>
        </p:nvSpPr>
        <p:spPr>
          <a:xfrm>
            <a:off x="5868143" y="476671"/>
            <a:ext cx="2952327" cy="136815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мышления</a:t>
            </a:r>
            <a:endParaRPr lang="en-US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DED74D9-FB03-32D5-9144-AD3F845AC779}"/>
              </a:ext>
            </a:extLst>
          </p:cNvPr>
          <p:cNvSpPr/>
          <p:nvPr/>
        </p:nvSpPr>
        <p:spPr>
          <a:xfrm>
            <a:off x="358167" y="476672"/>
            <a:ext cx="2736304" cy="1368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Смена вида деятельности</a:t>
            </a:r>
            <a:endParaRPr lang="en-US" dirty="0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2A62656F-D75E-E959-AE84-AEB4122DEBE7}"/>
              </a:ext>
            </a:extLst>
          </p:cNvPr>
          <p:cNvSpPr/>
          <p:nvPr/>
        </p:nvSpPr>
        <p:spPr>
          <a:xfrm>
            <a:off x="3419872" y="476672"/>
            <a:ext cx="2304256" cy="136815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Формирование логической памяти</a:t>
            </a:r>
            <a:endParaRPr lang="en-US" dirty="0"/>
          </a:p>
        </p:txBody>
      </p:sp>
      <p:sp>
        <p:nvSpPr>
          <p:cNvPr id="9" name="Блок-схема: альтернативный процесс 8">
            <a:extLst>
              <a:ext uri="{FF2B5EF4-FFF2-40B4-BE49-F238E27FC236}">
                <a16:creationId xmlns:a16="http://schemas.microsoft.com/office/drawing/2014/main" xmlns="" id="{08DB66BB-95FE-36FB-7C82-0AC4BFB923C3}"/>
              </a:ext>
            </a:extLst>
          </p:cNvPr>
          <p:cNvSpPr/>
          <p:nvPr/>
        </p:nvSpPr>
        <p:spPr>
          <a:xfrm>
            <a:off x="5940152" y="2268620"/>
            <a:ext cx="2880319" cy="166443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интеллектуальных операций</a:t>
            </a:r>
            <a:endParaRPr lang="en-US" dirty="0"/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xmlns="" id="{5A356E26-26D0-C00D-7F9C-A45D84AE02BF}"/>
              </a:ext>
            </a:extLst>
          </p:cNvPr>
          <p:cNvSpPr/>
          <p:nvPr/>
        </p:nvSpPr>
        <p:spPr>
          <a:xfrm>
            <a:off x="323528" y="2420888"/>
            <a:ext cx="2736304" cy="151216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Положительное отношение к учению</a:t>
            </a:r>
            <a:endParaRPr lang="en-US" dirty="0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xmlns="" id="{890AE289-432B-0C81-A365-BCE8D49ED8C4}"/>
              </a:ext>
            </a:extLst>
          </p:cNvPr>
          <p:cNvSpPr/>
          <p:nvPr/>
        </p:nvSpPr>
        <p:spPr>
          <a:xfrm>
            <a:off x="323528" y="4509120"/>
            <a:ext cx="2736304" cy="136815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познавательных процессов</a:t>
            </a:r>
            <a:endParaRPr lang="en-US" dirty="0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xmlns="" id="{31A8EB09-5696-E106-4426-817DA998FF65}"/>
              </a:ext>
            </a:extLst>
          </p:cNvPr>
          <p:cNvSpPr/>
          <p:nvPr/>
        </p:nvSpPr>
        <p:spPr>
          <a:xfrm>
            <a:off x="3419872" y="4533122"/>
            <a:ext cx="2232248" cy="134414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Непроизвольное  восприятие</a:t>
            </a:r>
            <a:endParaRPr lang="en-US" dirty="0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xmlns="" id="{D0F78880-7F3C-61EA-4C2C-6BC7812B1C22}"/>
              </a:ext>
            </a:extLst>
          </p:cNvPr>
          <p:cNvSpPr/>
          <p:nvPr/>
        </p:nvSpPr>
        <p:spPr>
          <a:xfrm>
            <a:off x="5868143" y="4509118"/>
            <a:ext cx="2952329" cy="136815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Произвольное внимание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49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1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1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1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1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1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1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1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863</TotalTime>
  <Words>1386</Words>
  <Application>Microsoft Office PowerPoint</Application>
  <PresentationFormat>Экран (4:3)</PresentationFormat>
  <Paragraphs>109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butrina_nv</dc:creator>
  <cp:lastModifiedBy>butrina_nv</cp:lastModifiedBy>
  <cp:revision>69</cp:revision>
  <dcterms:created xsi:type="dcterms:W3CDTF">2023-10-17T07:13:18Z</dcterms:created>
  <dcterms:modified xsi:type="dcterms:W3CDTF">2023-10-23T08:26:38Z</dcterms:modified>
</cp:coreProperties>
</file>