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8" r:id="rId3"/>
    <p:sldId id="299" r:id="rId4"/>
    <p:sldId id="288" r:id="rId5"/>
    <p:sldId id="300" r:id="rId6"/>
    <p:sldId id="289" r:id="rId7"/>
    <p:sldId id="291" r:id="rId8"/>
    <p:sldId id="290" r:id="rId9"/>
    <p:sldId id="292" r:id="rId10"/>
    <p:sldId id="293" r:id="rId11"/>
    <p:sldId id="294" r:id="rId12"/>
    <p:sldId id="295" r:id="rId13"/>
    <p:sldId id="28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006600"/>
    <a:srgbClr val="0033CC"/>
    <a:srgbClr val="CC0066"/>
    <a:srgbClr val="003300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E90F1-1E93-4FD7-87E2-1200F8ED5FC7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7778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A13C9-96EE-4AD5-A1BF-3763A1851CD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2880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D3780-5E9C-4D38-89C9-EA26EA9AC710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470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FA741-E8D3-4D05-BCED-D772D587685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343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4B668-2232-472E-8FC2-485BBCDAE7E3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5175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0A49F-B87F-4699-9C2D-656864BF31D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1142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F526-6BC2-43FD-8D2F-0087DC811912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5736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34AB4-7806-4FFA-8F71-EE0DD7F975FD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644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A2A8E-E15D-4038-8E6C-05B64436C24B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509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E328D-55E0-4882-839F-7E2017DFCC1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4956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7FAB9-B1DE-4144-8A94-209647C1E17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0395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54E8B65-47FF-424F-83C2-71247513B9C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8693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4778" y="1000898"/>
            <a:ext cx="11957222" cy="3345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читательской грамотности 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уроках литературного чтения 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1 классе</a:t>
            </a:r>
          </a:p>
        </p:txBody>
      </p:sp>
      <p:sp>
        <p:nvSpPr>
          <p:cNvPr id="11" name="Rectangle 122"/>
          <p:cNvSpPr>
            <a:spLocks noChangeArrowheads="1"/>
          </p:cNvSpPr>
          <p:nvPr/>
        </p:nvSpPr>
        <p:spPr bwMode="auto">
          <a:xfrm>
            <a:off x="6491392" y="4472433"/>
            <a:ext cx="5700608" cy="207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Константинова Виктория Владимировна,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школа №7,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г.Дзержинск</a:t>
            </a:r>
            <a:endParaRPr lang="es-E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0790" y="6411531"/>
            <a:ext cx="85121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39540" y="1356956"/>
            <a:ext cx="6126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Прием «Круги Эйлера – Венна»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270" y="2527359"/>
            <a:ext cx="392121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Помотал один рогами,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Упёрся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другой ногами…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рогами ни крути,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 вдвоем нельзя пройти.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12946" y="3200400"/>
            <a:ext cx="4053016" cy="321113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86398" y="3016519"/>
            <a:ext cx="4090086" cy="3343575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92874" y="2338768"/>
            <a:ext cx="7473521" cy="677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36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рога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рям</a:t>
            </a:r>
            <a:r>
              <a:rPr lang="ru-RU" sz="36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упёрся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</a:t>
            </a:r>
            <a:r>
              <a:rPr lang="ru-RU" sz="36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помотал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</a:t>
            </a:r>
            <a:r>
              <a:rPr lang="ru-RU" sz="36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ноги</a:t>
            </a:r>
            <a:endParaRPr lang="ru-RU" sz="3600" b="1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8060" y="3548612"/>
            <a:ext cx="2302024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ога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помотал</a:t>
            </a:r>
            <a:endParaRPr lang="ru-RU" sz="36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58980" y="3537390"/>
            <a:ext cx="2302024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ноги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упёрся</a:t>
            </a:r>
            <a:endParaRPr lang="ru-RU" sz="3600" b="1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6393" y="3984179"/>
            <a:ext cx="203504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УПРЯМСТВО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66"/>
          <p:cNvSpPr txBox="1">
            <a:spLocks noChangeArrowheads="1"/>
          </p:cNvSpPr>
          <p:nvPr/>
        </p:nvSpPr>
        <p:spPr bwMode="auto">
          <a:xfrm>
            <a:off x="998584" y="238843"/>
            <a:ext cx="10562549" cy="7272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Осмысление и оценка 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</a:t>
            </a: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</a:t>
            </a:r>
            <a:endParaRPr lang="ru-RU" altLang="ru-RU" sz="4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6" y="4349826"/>
            <a:ext cx="2029958" cy="18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0790" y="6411531"/>
            <a:ext cx="85121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3125" y="1410084"/>
            <a:ext cx="5715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Приём «Философский стол» 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696" y="1970721"/>
            <a:ext cx="6096000" cy="2120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 крутой тропинке горной</a:t>
            </a:r>
            <a:endParaRPr lang="ru-RU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Шел домой барашек черный</a:t>
            </a:r>
            <a:endParaRPr lang="ru-RU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 на мостике горбатом</a:t>
            </a:r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Повстречался с белым братом.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4696" y="4203195"/>
            <a:ext cx="6096000" cy="2120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Сверху солнышко печёт,</a:t>
            </a:r>
            <a:endParaRPr lang="ru-RU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 внизу река течёт.</a:t>
            </a:r>
            <a:endParaRPr lang="ru-RU" sz="2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этой речке утром рано</a:t>
            </a:r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Утонули два барана.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00" y="2554786"/>
            <a:ext cx="6212690" cy="38757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275291" y="3163487"/>
            <a:ext cx="1313747" cy="517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ЖАРКО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12787" y="2863982"/>
            <a:ext cx="2643315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КРУТАЯ ТРОПИНКА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79851" y="3256243"/>
            <a:ext cx="1864350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МОСТ УЗКИЙ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26571" y="3980057"/>
            <a:ext cx="2875119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</a:rPr>
              <a:t>ТОРОПИЛСЯ ДОМОЙ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45388" y="3519900"/>
            <a:ext cx="2356302" cy="446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</a:rPr>
              <a:t>НЕ ВЫСПАЛИСЬ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66"/>
          <p:cNvSpPr txBox="1">
            <a:spLocks noChangeArrowheads="1"/>
          </p:cNvSpPr>
          <p:nvPr/>
        </p:nvSpPr>
        <p:spPr bwMode="auto">
          <a:xfrm>
            <a:off x="814725" y="236945"/>
            <a:ext cx="10562549" cy="7272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Осмысление и оценка 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</a:t>
            </a: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</a:t>
            </a:r>
            <a:endParaRPr lang="ru-RU" altLang="ru-RU" sz="4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67" y="4169628"/>
            <a:ext cx="3864630" cy="20851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40790" y="6411531"/>
            <a:ext cx="85121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2007" y="1369191"/>
            <a:ext cx="3358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Приём «Буриме»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57" y="4368974"/>
            <a:ext cx="2254550" cy="1829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3352" y="2145923"/>
            <a:ext cx="1956335" cy="17463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96194" y="2042882"/>
            <a:ext cx="2369404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печет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течет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410" y="1382422"/>
            <a:ext cx="4199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Приём «Телеграмма»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4810" y="5301346"/>
            <a:ext cx="3112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 упрямым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67" y="2105032"/>
            <a:ext cx="3864630" cy="19134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210524" y="3164984"/>
            <a:ext cx="2601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вежливее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6097" y="-10588"/>
            <a:ext cx="10799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информации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</a:t>
            </a:r>
            <a:endParaRPr lang="ru-RU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02895"/>
              </p:ext>
            </p:extLst>
          </p:nvPr>
        </p:nvGraphicFramePr>
        <p:xfrm>
          <a:off x="158745" y="2108148"/>
          <a:ext cx="3165997" cy="2131060"/>
        </p:xfrm>
        <a:graphic>
          <a:graphicData uri="http://schemas.openxmlformats.org/drawingml/2006/table">
            <a:tbl>
              <a:tblPr/>
              <a:tblGrid>
                <a:gridCol w="3165997">
                  <a:extLst>
                    <a:ext uri="{9D8B030D-6E8A-4147-A177-3AD203B41FA5}">
                      <a16:colId xmlns:a16="http://schemas.microsoft.com/office/drawing/2014/main" val="133118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Сверху солнышко 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внизу река 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этой речке </a:t>
                      </a:r>
                      <a:r>
                        <a:rPr lang="ru-RU" sz="2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утром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Искупались </a:t>
                      </a:r>
                      <a:endParaRPr lang="ru-RU" sz="2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0883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68410" y="1967197"/>
            <a:ext cx="4104942" cy="4287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0790" y="6411531"/>
            <a:ext cx="85121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4867" y="2777861"/>
            <a:ext cx="83654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</a:t>
            </a:r>
            <a:endParaRPr lang="en-US" sz="6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2" y="-1"/>
            <a:ext cx="3052119" cy="305211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63331" y="162697"/>
            <a:ext cx="8927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ничто,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осмысленное чтение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кое-что,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осмысленное и прочувственное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совершенство.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А.С.Пушкин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05" y="3275889"/>
            <a:ext cx="11652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Читательская грамотность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способность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понимать, использовать и анализировать прочитанное.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63" y="3814498"/>
            <a:ext cx="3977724" cy="24079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261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64800"/>
              </p:ext>
            </p:extLst>
          </p:nvPr>
        </p:nvGraphicFramePr>
        <p:xfrm>
          <a:off x="257432" y="123821"/>
          <a:ext cx="11765692" cy="6593729"/>
        </p:xfrm>
        <a:graphic>
          <a:graphicData uri="http://schemas.openxmlformats.org/drawingml/2006/table">
            <a:tbl>
              <a:tblPr firstRow="1" firstCol="1" bandRow="1"/>
              <a:tblGrid>
                <a:gridCol w="3190103">
                  <a:extLst>
                    <a:ext uri="{9D8B030D-6E8A-4147-A177-3AD203B41FA5}">
                      <a16:colId xmlns:a16="http://schemas.microsoft.com/office/drawing/2014/main" val="1372088324"/>
                    </a:ext>
                  </a:extLst>
                </a:gridCol>
                <a:gridCol w="8575589">
                  <a:extLst>
                    <a:ext uri="{9D8B030D-6E8A-4147-A177-3AD203B41FA5}">
                      <a16:colId xmlns:a16="http://schemas.microsoft.com/office/drawing/2014/main" val="1243862690"/>
                    </a:ext>
                  </a:extLst>
                </a:gridCol>
              </a:tblGrid>
              <a:tr h="500634">
                <a:tc>
                  <a:txBody>
                    <a:bodyPr/>
                    <a:lstStyle/>
                    <a:p>
                      <a:pPr algn="ctr">
                        <a:spcAft>
                          <a:spcPts val="98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Читательские действия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85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Читательские умения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216840"/>
                  </a:ext>
                </a:extLst>
              </a:tr>
              <a:tr h="2650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Нахождение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извлечение информации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Определять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место, где содержится искомая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04877"/>
                  </a:ext>
                </a:extLst>
              </a:tr>
              <a:tr h="795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Находить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извлекать одну или несколько единиц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расположенных в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одном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или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разных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фрагментах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61236"/>
                  </a:ext>
                </a:extLst>
              </a:tr>
              <a:tr h="369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Определять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наличие/отсутствие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99676"/>
                  </a:ext>
                </a:extLst>
              </a:tr>
              <a:tr h="1541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Интеграция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интерпретация информации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Понимать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фактологическую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смысловую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структуру текста.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Понимать значение неизвестного слова или выражения на основе контекста.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Устанавливать скрытые связи между событиями или утверждениями.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Формулировать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выводы на основе обобщения отдельных частей текста.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Понимать чувства, мотивы, характеры героев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820868"/>
                  </a:ext>
                </a:extLst>
              </a:tr>
              <a:tr h="1855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Осмысление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информации текста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содержание текста или его элементов.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форму текста, целесообразность использованных автором приемов.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Оценивать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полноту, достоверность информации.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Обнаруживать противоречия, содержащиеся в одном или нескольких текстах.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Высказывать и обосновывать собственную точку зрения по вопросу,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обсуждаемому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в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84985"/>
                  </a:ext>
                </a:extLst>
              </a:tr>
              <a:tr h="1229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информации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информацию из текста для решения практической задачи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Формулировать на основе полученной из текста информации собственную гипотезу.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Прогнозировать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основе информации текста.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Выявлять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связь между прочитанным и современной реальностью.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32" marR="33832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8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7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0790" y="6411531"/>
            <a:ext cx="85121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1222" y="4943697"/>
            <a:ext cx="447507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Приём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«Собери фразу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07495" y="2227867"/>
            <a:ext cx="44750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Приём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«Аллитерация имени»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07495" y="2734085"/>
            <a:ext cx="44750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Приём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«Круги Эйлера-Венна»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07495" y="3226079"/>
            <a:ext cx="44750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Приём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«Философский стол»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07496" y="4967406"/>
            <a:ext cx="44750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Приём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«Буриме»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07495" y="5437265"/>
            <a:ext cx="44750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Приём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«Телеграмма»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0527" y="2227867"/>
            <a:ext cx="44750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Приём «Загадка»</a:t>
            </a:r>
            <a:endParaRPr lang="ru-RU" sz="2400" dirty="0"/>
          </a:p>
        </p:txBody>
      </p:sp>
      <p:sp>
        <p:nvSpPr>
          <p:cNvPr id="16" name="Rectangle 166"/>
          <p:cNvSpPr txBox="1">
            <a:spLocks noChangeArrowheads="1"/>
          </p:cNvSpPr>
          <p:nvPr/>
        </p:nvSpPr>
        <p:spPr bwMode="auto">
          <a:xfrm>
            <a:off x="0" y="78477"/>
            <a:ext cx="11862486" cy="122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составляющих функциональной грамотности</a:t>
            </a:r>
            <a:endParaRPr lang="ru-RU" altLang="ru-RU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2896" y="1320242"/>
            <a:ext cx="4230338" cy="89255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Нахождение и 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извлечение информации</a:t>
            </a:r>
            <a:endParaRPr lang="ru-RU" sz="2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29865" y="1309687"/>
            <a:ext cx="4230338" cy="89255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Осмысление и 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оценка информации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текста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896" y="4030041"/>
            <a:ext cx="4230338" cy="89255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Интеграция и </a:t>
            </a:r>
          </a:p>
          <a:p>
            <a:pPr algn="ctr"/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интерпретация информации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29865" y="4066660"/>
            <a:ext cx="4230338" cy="892552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информации из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414" y="2689532"/>
            <a:ext cx="1480283" cy="20205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41222" y="5466917"/>
            <a:ext cx="447507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Приём 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«Толстые и тонкие вопросы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8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12" y="1677463"/>
            <a:ext cx="5341396" cy="44267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66"/>
          <p:cNvSpPr txBox="1">
            <a:spLocks noChangeArrowheads="1"/>
          </p:cNvSpPr>
          <p:nvPr/>
        </p:nvSpPr>
        <p:spPr bwMode="auto">
          <a:xfrm>
            <a:off x="0" y="78477"/>
            <a:ext cx="11862486" cy="122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С.В.Михалков</a:t>
            </a:r>
            <a:r>
              <a:rPr lang="ru-RU" alt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«Бараны»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0" y="78477"/>
            <a:ext cx="819348" cy="11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0790" y="6411531"/>
            <a:ext cx="85121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7" y="174095"/>
            <a:ext cx="728415" cy="995912"/>
          </a:xfrm>
          <a:prstGeom prst="rect">
            <a:avLst/>
          </a:prstGeom>
        </p:spPr>
      </p:pic>
      <p:sp>
        <p:nvSpPr>
          <p:cNvPr id="9" name="Rectangle 166"/>
          <p:cNvSpPr txBox="1">
            <a:spLocks noChangeArrowheads="1"/>
          </p:cNvSpPr>
          <p:nvPr/>
        </p:nvSpPr>
        <p:spPr bwMode="auto">
          <a:xfrm>
            <a:off x="1097439" y="225210"/>
            <a:ext cx="10562549" cy="7272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Нахождение и извлечение 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4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altLang="ru-RU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098" y="2170879"/>
            <a:ext cx="516615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МНО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ZYR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ГО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SSY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ШЕР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СТИ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RRRR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ZZ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ZZ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ШЕК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SS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WQ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ГОС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JG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ТИ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VRLLU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НАМ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WQWQ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LJV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ШЁЛ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YWQSD</a:t>
            </a:r>
            <a:endParaRPr lang="ru-RU" sz="2800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7455" y="1833009"/>
            <a:ext cx="5105470" cy="172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Много шерсти и кудряшек,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гости к нам пришёл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  <a:endParaRPr lang="ru-RU" sz="3200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53" y="3879158"/>
            <a:ext cx="2816205" cy="221541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36209" y="1307035"/>
            <a:ext cx="3910292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Приём «Загадка»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0790" y="6411531"/>
            <a:ext cx="85121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0846" y="1227558"/>
            <a:ext cx="3707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Приём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«Собери  фразу»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0" y="4397340"/>
            <a:ext cx="2896881" cy="20141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9456" y="2407730"/>
            <a:ext cx="6096000" cy="1913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Сверху солнышко печёт,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внизу река течёт.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этой речке утром рано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Утонули два барана.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9462" y="1367124"/>
            <a:ext cx="58012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–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найти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причину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произошедшего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88787" y="3462073"/>
            <a:ext cx="1045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endParaRPr lang="ru-RU" sz="8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89990" y="2374528"/>
            <a:ext cx="1045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66091" y="4816596"/>
            <a:ext cx="1045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15274" y="2324798"/>
            <a:ext cx="1045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89990" y="5088092"/>
            <a:ext cx="1045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endParaRPr lang="ru-RU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87973" y="3447177"/>
            <a:ext cx="1045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endParaRPr lang="ru-RU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7149" y="3414821"/>
            <a:ext cx="1045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49090" y="1413558"/>
            <a:ext cx="7386582" cy="472647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166"/>
          <p:cNvSpPr txBox="1">
            <a:spLocks noChangeArrowheads="1"/>
          </p:cNvSpPr>
          <p:nvPr/>
        </p:nvSpPr>
        <p:spPr bwMode="auto">
          <a:xfrm>
            <a:off x="1097439" y="225210"/>
            <a:ext cx="10562549" cy="7272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и интерпретация информации</a:t>
            </a:r>
            <a:endParaRPr lang="ru-RU" altLang="ru-RU" sz="4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41211 0.1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80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00482 -0.195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97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6406 -0.236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-1182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08034 0.166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831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0.0051 L -0.08008 0.00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0790" y="6411531"/>
            <a:ext cx="85121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18125" y="1220060"/>
            <a:ext cx="695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Прием «Толстые и тонкие вопросы»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047" y="2058769"/>
            <a:ext cx="485335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 крутой тропинке горной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Шёл домой барашек черный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на мостике горбатом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Повстречался с белым братом.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8586" y="2019890"/>
            <a:ext cx="5427381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Где? 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Как? Куда?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Почему? </a:t>
            </a:r>
            <a:r>
              <a:rPr lang="ru-RU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Откуда?</a:t>
            </a:r>
            <a:endParaRPr lang="ru-R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1146" y="4163867"/>
            <a:ext cx="2384854" cy="2148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8586" y="4132548"/>
            <a:ext cx="2477519" cy="22115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66"/>
          <p:cNvSpPr txBox="1">
            <a:spLocks noChangeArrowheads="1"/>
          </p:cNvSpPr>
          <p:nvPr/>
        </p:nvSpPr>
        <p:spPr bwMode="auto">
          <a:xfrm>
            <a:off x="998584" y="238843"/>
            <a:ext cx="10562549" cy="7272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интерпретация информации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4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374816" y="3834359"/>
            <a:ext cx="5265129" cy="2522786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61597" y="3866595"/>
            <a:ext cx="4843848" cy="25227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56716"/>
              </p:ext>
            </p:extLst>
          </p:nvPr>
        </p:nvGraphicFramePr>
        <p:xfrm>
          <a:off x="1061597" y="3858009"/>
          <a:ext cx="10326715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764033">
                  <a:extLst>
                    <a:ext uri="{9D8B030D-6E8A-4147-A177-3AD203B41FA5}">
                      <a16:colId xmlns:a16="http://schemas.microsoft.com/office/drawing/2014/main" val="2544417014"/>
                    </a:ext>
                  </a:extLst>
                </a:gridCol>
                <a:gridCol w="4376798">
                  <a:extLst>
                    <a:ext uri="{9D8B030D-6E8A-4147-A177-3AD203B41FA5}">
                      <a16:colId xmlns:a16="http://schemas.microsoft.com/office/drawing/2014/main" val="2232539763"/>
                    </a:ext>
                  </a:extLst>
                </a:gridCol>
                <a:gridCol w="345807">
                  <a:extLst>
                    <a:ext uri="{9D8B030D-6E8A-4147-A177-3AD203B41FA5}">
                      <a16:colId xmlns:a16="http://schemas.microsoft.com/office/drawing/2014/main" val="351453255"/>
                    </a:ext>
                  </a:extLst>
                </a:gridCol>
                <a:gridCol w="694050">
                  <a:extLst>
                    <a:ext uri="{9D8B030D-6E8A-4147-A177-3AD203B41FA5}">
                      <a16:colId xmlns:a16="http://schemas.microsoft.com/office/drawing/2014/main" val="2970362845"/>
                    </a:ext>
                  </a:extLst>
                </a:gridCol>
                <a:gridCol w="4146027">
                  <a:extLst>
                    <a:ext uri="{9D8B030D-6E8A-4147-A177-3AD203B41FA5}">
                      <a16:colId xmlns:a16="http://schemas.microsoft.com/office/drawing/2014/main" val="1569512794"/>
                    </a:ext>
                  </a:extLst>
                </a:gridCol>
              </a:tblGrid>
              <a:tr h="4745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Чёрный баран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 баран</a:t>
                      </a:r>
                      <a:endParaRPr lang="ru-RU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38840"/>
                  </a:ext>
                </a:extLst>
              </a:tr>
              <a:tr h="474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озорной, очаровательный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добрый </a:t>
                      </a: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деликатный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323608"/>
                  </a:ext>
                </a:extLst>
              </a:tr>
              <a:tr h="474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драчливый, дерзкий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вежливый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051931"/>
                  </a:ext>
                </a:extLst>
              </a:tr>
              <a:tr h="474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искренний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аккуратный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538869"/>
                  </a:ext>
                </a:extLst>
              </a:tr>
              <a:tr h="4745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невежа, невоспитанный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6593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9656" y="1914253"/>
            <a:ext cx="2316411" cy="19022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340790" y="6411531"/>
            <a:ext cx="85121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82526" y="1364448"/>
            <a:ext cx="5847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Прием «Аллитерация имени»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95" y="1948565"/>
            <a:ext cx="1992200" cy="1659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5" y="2003965"/>
            <a:ext cx="2261922" cy="17227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66558" y="2530434"/>
            <a:ext cx="303976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Братец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ты стоишь мне на пути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631" y="2530434"/>
            <a:ext cx="3669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Ты в своем,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баран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уме?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 сойду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 твоей дороги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1597" y="3819251"/>
            <a:ext cx="10704798" cy="25701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411531"/>
            <a:ext cx="12192000" cy="44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166"/>
          <p:cNvSpPr txBox="1">
            <a:spLocks noChangeArrowheads="1"/>
          </p:cNvSpPr>
          <p:nvPr/>
        </p:nvSpPr>
        <p:spPr bwMode="auto">
          <a:xfrm>
            <a:off x="998584" y="238843"/>
            <a:ext cx="10562549" cy="7272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Осмысление и оценка 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</a:t>
            </a: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</a:t>
            </a:r>
            <a:endParaRPr lang="ru-RU" altLang="ru-RU" sz="4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674</Words>
  <Application>Microsoft Office PowerPoint</Application>
  <PresentationFormat>Широкоэкранный</PresentationFormat>
  <Paragraphs>163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Родной русский язык</dc:title>
  <dc:creator>Vika</dc:creator>
  <cp:lastModifiedBy>Vika</cp:lastModifiedBy>
  <cp:revision>128</cp:revision>
  <dcterms:created xsi:type="dcterms:W3CDTF">2020-09-12T14:39:01Z</dcterms:created>
  <dcterms:modified xsi:type="dcterms:W3CDTF">2024-03-24T12:08:02Z</dcterms:modified>
</cp:coreProperties>
</file>