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1" r:id="rId6"/>
    <p:sldId id="302" r:id="rId7"/>
    <p:sldId id="310" r:id="rId8"/>
    <p:sldId id="303" r:id="rId9"/>
    <p:sldId id="304" r:id="rId10"/>
    <p:sldId id="305" r:id="rId11"/>
    <p:sldId id="306" r:id="rId12"/>
    <p:sldId id="307" r:id="rId13"/>
    <p:sldId id="260" r:id="rId14"/>
    <p:sldId id="308" r:id="rId15"/>
    <p:sldId id="309" r:id="rId16"/>
    <p:sldId id="28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120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7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6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13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7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5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3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9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8D06-709D-4A25-8B89-95ACDB9E28EF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DA90-6FBD-4AB0-9D2E-ACAD3F083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yulialapkina2008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2838" y="2625109"/>
            <a:ext cx="7620620" cy="160778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ГИА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2022/2023 УЧЕБНЫЙ ГОД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458" y="6065460"/>
            <a:ext cx="9144000" cy="7925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г.Дзержинск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77533" y="4690415"/>
            <a:ext cx="4485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Лапкина Юлия Владимировна - заместитель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ДПО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ЦЭМиИМС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" y="135725"/>
            <a:ext cx="11493584" cy="229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57042" y="1765605"/>
            <a:ext cx="92859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ЕГЭ, не достигшие минимального балла.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данной группы продемонстрировали очень низкий процент выполнения (средний процент выполнения 13,7%).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Выделим задания с процентом выполнения ниже среднего в данной группе участников. Задания №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 12, 14, 15, 17, 24, 26, 28, 29-34.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Обратим внимание, что среди выделенных заданий 17-е и 28-е являются заданиями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базового уровня.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2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57042" y="1514882"/>
            <a:ext cx="92859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возможным причинам низкого выполнения большинства заданий можно отнести: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использование нефиксированного количества правильных ответов, использование расчетных задач высокого уровня с использованием новых элементов решения;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невнимательное прочтение условия задания 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владение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навыками смыслового чтения);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формальное усвоение учебного материала о физических и химических свойствах неорганических и органических веществах, следствием которого является неумение перенести полученные знания в новую ситуацию.</a:t>
            </a:r>
          </a:p>
        </p:txBody>
      </p:sp>
    </p:spTree>
    <p:extLst>
      <p:ext uri="{BB962C8B-B14F-4D97-AF65-F5344CB8AC3E}">
        <p14:creationId xmlns:p14="http://schemas.microsoft.com/office/powerpoint/2010/main" val="176991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57041" y="766732"/>
            <a:ext cx="92859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 обучения, повлиявших на выполнение заданий КИМ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Общий анализ результатов ЕГЭ по химии на протяжении многих лет показывает, что количество выпускников, выбравших предмет «Химия» для сдачи экзамена по выбору с каждым годом уменьшается, учащиеся на уровне подготовки к сдаче ЕГЭ демонстрируют недостаточное владение познавательными, коммуникативными, регулятивными, универсальными учебными действиями, низкий уровень способности и готовности к самостоятельному поиску методов решения практических задач, применению различных методов познания, готовности и способности к самостоятельной информационно-познавательной деятельности, умения ориентироваться в различных источниках информации, критически оценивать и интерпретировать информацию, получаемую из различных источников.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отметить, что учащиеся показывают низкий уровень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умения смыслового чтения как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результата реализации системно-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подхода. Навыки смыслового чтения являются основой для освоения основного содержания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4551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6320" y="30587"/>
            <a:ext cx="944117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РЕКОМЕНДАЦИИ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ОРГАНИЗАЦИИ И МЕТОДИКЕ ПРЕПОДАВАНИЯ ХИМИИ В ОО НА ОСНОВЕ ВЫЯВЛЕННЫХ ТИПИЧНЫХ ЗАТРУДНЕНИЙ И ОШИБОК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445282" y="1452515"/>
            <a:ext cx="9500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освоить нормативную базу, которая определяет подходы к отбору содержания и построению КИМ, учитывая тот факт, что в КИМ ЕГЭ обязательно включаются задания, предусматривающие контроль качества усвоения материала на углубленном уровне;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разъяснять обучающимся принципы отбора и построения КИМ;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сформировать у обучаемых в процессе подготовки к экзамену такие умения, как анализировать условие задания, извлекать из него информацию, сопоставлять приведенные в условии данные; формировать и развивать способность выделять главную мысль в тексте в соответствующем контексте; систематически отрабатывать умение поиска и переработки информации, представленной в различной форме (текст, таблица, схема), ее анализ и синтез, сравнение и классификация;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усилить системность и систематичность в изучении материала, что может быть достигнуто в результате постепенного накопления и последовательного усложнения изученного материала, познания общих закономерностей и принципов взаимодействия веществ;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периодически проводить закрепление уже изученных сведений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7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418734" y="951070"/>
            <a:ext cx="92779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продолжить усиление внимания к повторению, обобщению и систематизации традиционно сложных разделов курса химии: строение атома и строение вещества, химическая связь; особенности состава и строения неорганических и органических соединений различных классов; взаимосвязь неорганических и органических веществ; особенности протекания процессов гидролиза бинарных соединений, солей кислородсодержащих кислот и органических веществ,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галогенуглеводородов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реакции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окислительно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-восстановительные; качественные реакции неорганических и органических веществ; азотсодержащие органические соединения;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шире использовать практико-ориентированные задания и задания на комплексное применение знаний из различных разделов курса для решения жизненно-ориентированных задач. Необходимо разработать систему применения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метапредметных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заданий из банка РЭШ. Важно добиваться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сформированности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 учащихся умения тщательного анализа условий предложенных задач, совершенствовать методику обучения смыслового чтения и выбора адекватной последовательности действий для их выполнения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3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438520" y="253772"/>
            <a:ext cx="9345439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использовать в процессе подготовки обучаемых учебно-тренировочные материалы, в том числе размещенные на сайтах: www.еge.edu.ru и www.fipi.ru,; применять различные виды контроля знаний на уроках и во внеурочной деятельности;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усилить теоретическую подготовку учащихся использованием химического эксперимента на уроках, существенное значение в этом отношении имеет: четкая постановка цели и задач планируемого эксперимента, определение порядка его выполнения, соблюдение правил обращения с лабораторным оборудованием, правил техники безопасности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формы фиксирования результатов, формулировки выводов. Эксперимент как форма приобретения знаний служит средством предупреждения ошибок учащимися и коррекции их знаний. Именно посредством экспериментальных заданий формируется важные компетенции – выдвижение и проверка истинности выдвинутых гипотез. При обучении химии посредством эксперимента происходит осуществление связи теории с практикой, превращение знаний в убеждения;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больше уделять внимание применению математических приемов и вычислительных навыков на уроках химии и математики при решении задач с химическим содержанием. Применение математических знаний при решении химических задач повышенной сложности по содержанию и числу выполняемых вычислений позволит учащимся добиться максимального результата на ЕГЭ.</a:t>
            </a:r>
          </a:p>
        </p:txBody>
      </p:sp>
    </p:spTree>
    <p:extLst>
      <p:ext uri="{BB962C8B-B14F-4D97-AF65-F5344CB8AC3E}">
        <p14:creationId xmlns:p14="http://schemas.microsoft.com/office/powerpoint/2010/main" val="10132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30966" y="946131"/>
            <a:ext cx="8146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Лапкина Юлия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 -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директора,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етодист МБУ ДПО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ЦЭМиИМС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34565" y="2378572"/>
            <a:ext cx="72968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Консультации: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вторник- четверг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.00-11.00, 15.00-17.00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63879" y="4702804"/>
            <a:ext cx="48381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8(8313) 25-05-01,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+7-960-168-96-79</a:t>
            </a:r>
          </a:p>
          <a:p>
            <a:pPr algn="ctr"/>
            <a:r>
              <a:rPr lang="en-US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yulialapkina2008@mail.ru</a:t>
            </a:r>
            <a:r>
              <a:rPr lang="en-US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n w="11430"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4810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3050" y="230958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4023" y="692623"/>
            <a:ext cx="9442857" cy="5888285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АНАЛИЗА РЕЗУЛЬТАТОВ ГИА-9 И ГИА-11</a:t>
            </a: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УЧАСТНИКОВ ЕГЭ ПО ХИМИИ</a:t>
            </a: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ЕГЭ ПО ХИМИИ</a:t>
            </a: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ЗАДАНИЙ КИМ</a:t>
            </a: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СОВЕРШЕНСТВОВАНИЮ ОРГАНИЗАЦИИ И МЕТОДИКЕ ПРЕПОДАВАНИЯ ХИМИИ В ОО НА ОСНОВЕ ВЫЯВЛЕННЫХ ТИПИЧНЫХ ЗАТРУДНЕНИЙ И ОШИБОК</a:t>
            </a:r>
          </a:p>
          <a:p>
            <a:pPr marL="457200" indent="-45720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273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6320" y="184245"/>
            <a:ext cx="9248784" cy="7165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РЕЗУЛЬТАТОВ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ГИА-11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78689"/>
              </p:ext>
            </p:extLst>
          </p:nvPr>
        </p:nvGraphicFramePr>
        <p:xfrm>
          <a:off x="2306317" y="653149"/>
          <a:ext cx="9885683" cy="5797764"/>
        </p:xfrm>
        <a:graphic>
          <a:graphicData uri="http://schemas.openxmlformats.org/drawingml/2006/table">
            <a:tbl>
              <a:tblPr/>
              <a:tblGrid>
                <a:gridCol w="262888"/>
                <a:gridCol w="1681388"/>
                <a:gridCol w="673651"/>
                <a:gridCol w="339564"/>
                <a:gridCol w="345040"/>
                <a:gridCol w="279318"/>
                <a:gridCol w="279318"/>
                <a:gridCol w="279318"/>
                <a:gridCol w="273842"/>
                <a:gridCol w="476484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  <a:gridCol w="262888"/>
              </a:tblGrid>
              <a:tr h="226155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 подготовки выпускников к ЕГЭ по химии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заполнения: 00.00.2022г.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"Средняя школа №    " (Сокращенное наименование ОО)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выполнявших работу: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("3", "4", "5") (чел.)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("4", "5") (чел..)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неуспевающих ("2") (чел.) 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обучения/базовый  (чел.)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обучения/углубленный (чел)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обучения/профильный (чел)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первичный   балл по ОО 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тестовый  балл по ОО 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 балл по ОО (тестовый)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по ОО (тестовый)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98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подготовки выпускников к  ЕГЭ по химии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6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подготовки выпускников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первичных баллов 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0-10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39-56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тестовых баллов 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36-55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56-71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73-100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 (чел.)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98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Поэлементный анализ выполнения  1 части ЕГЭ по химии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былл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706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выпускников, получивших максимальный балл 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298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Поэлементный анализ выполнения  2 части  ЕГЭ по химии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задания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былл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6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выпускников, получивших максимальный балл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98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96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25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 (полностью)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Кв.категория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5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58" marR="3858" marT="38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96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96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директора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96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0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М.П.</a:t>
                      </a: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" marR="3858" marT="38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51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0320" y="133000"/>
            <a:ext cx="9453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ЕГЭ ПО ХИМИИ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53160" y="11058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</a:p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71876" y="2554722"/>
            <a:ext cx="5063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22 ОО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3160" y="407966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</a:p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1876" y="5495350"/>
            <a:ext cx="5063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25 ОО</a:t>
            </a:r>
          </a:p>
        </p:txBody>
      </p:sp>
    </p:spTree>
    <p:extLst>
      <p:ext uri="{BB962C8B-B14F-4D97-AF65-F5344CB8AC3E}">
        <p14:creationId xmlns:p14="http://schemas.microsoft.com/office/powerpoint/2010/main" val="2047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0904" y="263165"/>
            <a:ext cx="7051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РЕЗУЛЬТАТЫ ЕГЭ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87146"/>
              </p:ext>
            </p:extLst>
          </p:nvPr>
        </p:nvGraphicFramePr>
        <p:xfrm>
          <a:off x="2401211" y="1942710"/>
          <a:ext cx="9442858" cy="16418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50888">
                  <a:extLst>
                    <a:ext uri="{9D8B030D-6E8A-4147-A177-3AD203B41FA5}">
                      <a16:colId xmlns="" xmlns:a16="http://schemas.microsoft.com/office/drawing/2014/main" val="1854253728"/>
                    </a:ext>
                  </a:extLst>
                </a:gridCol>
                <a:gridCol w="995707">
                  <a:extLst>
                    <a:ext uri="{9D8B030D-6E8A-4147-A177-3AD203B41FA5}">
                      <a16:colId xmlns="" xmlns:a16="http://schemas.microsoft.com/office/drawing/2014/main" val="1501616061"/>
                    </a:ext>
                  </a:extLst>
                </a:gridCol>
                <a:gridCol w="810790">
                  <a:extLst>
                    <a:ext uri="{9D8B030D-6E8A-4147-A177-3AD203B41FA5}">
                      <a16:colId xmlns="" xmlns:a16="http://schemas.microsoft.com/office/drawing/2014/main" val="4128234693"/>
                    </a:ext>
                  </a:extLst>
                </a:gridCol>
                <a:gridCol w="810790">
                  <a:extLst>
                    <a:ext uri="{9D8B030D-6E8A-4147-A177-3AD203B41FA5}">
                      <a16:colId xmlns="" xmlns:a16="http://schemas.microsoft.com/office/drawing/2014/main" val="3999328149"/>
                    </a:ext>
                  </a:extLst>
                </a:gridCol>
                <a:gridCol w="839239">
                  <a:extLst>
                    <a:ext uri="{9D8B030D-6E8A-4147-A177-3AD203B41FA5}">
                      <a16:colId xmlns="" xmlns:a16="http://schemas.microsoft.com/office/drawing/2014/main" val="1939721306"/>
                    </a:ext>
                  </a:extLst>
                </a:gridCol>
                <a:gridCol w="796566">
                  <a:extLst>
                    <a:ext uri="{9D8B030D-6E8A-4147-A177-3AD203B41FA5}">
                      <a16:colId xmlns="" xmlns:a16="http://schemas.microsoft.com/office/drawing/2014/main" val="154086493"/>
                    </a:ext>
                  </a:extLst>
                </a:gridCol>
                <a:gridCol w="753891">
                  <a:extLst>
                    <a:ext uri="{9D8B030D-6E8A-4147-A177-3AD203B41FA5}">
                      <a16:colId xmlns="" xmlns:a16="http://schemas.microsoft.com/office/drawing/2014/main" val="1708918730"/>
                    </a:ext>
                  </a:extLst>
                </a:gridCol>
                <a:gridCol w="1131716">
                  <a:extLst>
                    <a:ext uri="{9D8B030D-6E8A-4147-A177-3AD203B41FA5}">
                      <a16:colId xmlns="" xmlns:a16="http://schemas.microsoft.com/office/drawing/2014/main" val="1499576388"/>
                    </a:ext>
                  </a:extLst>
                </a:gridCol>
                <a:gridCol w="1014887">
                  <a:extLst>
                    <a:ext uri="{9D8B030D-6E8A-4147-A177-3AD203B41FA5}">
                      <a16:colId xmlns="" xmlns:a16="http://schemas.microsoft.com/office/drawing/2014/main" val="662108447"/>
                    </a:ext>
                  </a:extLst>
                </a:gridCol>
                <a:gridCol w="838384">
                  <a:extLst>
                    <a:ext uri="{9D8B030D-6E8A-4147-A177-3AD203B41FA5}">
                      <a16:colId xmlns="" xmlns:a16="http://schemas.microsoft.com/office/drawing/2014/main" val="76169705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баллов (чел.)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уровень(%)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0578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103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47,32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43,97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чел./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30,6%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чел./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чел./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61457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48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6320" y="157965"/>
            <a:ext cx="9489440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АНАЛИЗ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ВЫПОЛНЕНИЯ ЗАДАНИЙ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заданий варианта КИМ ЕГЭ по содержанию, видам умений и способам действий 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490183" y="1496532"/>
            <a:ext cx="91938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 1 Теоретические основы химии: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современные представления о строении атома, Периодический закон и Периодическая система химических элементов Д.И. Менделеева, химическая связь и строение вещества 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 1.2. Химическая реакция.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Рассматриваемая линия заданий экзаменационной работы включала в себя задания базового, повышенного (часть 1) и высокого (часть 2) уровней сложности. Задания располагались в порядке увеличения их сложности, а задание высокого уровня сложности требовало написания развернутого ответа.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 2 Неорганические вещества: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классификация и номенклатура, особенности состава, строения, химические свойства и генетическая связь веществ различных классов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 3 Органические вещества: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классификация и номенклатура, особенности состава и строения, химические свойства и генетическая связь веществ различных классов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 4 Методы познания в химии.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Химия и жизнь.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Расчеты по химическим формулам и уравнениям 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348532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4560" y="349695"/>
            <a:ext cx="94894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АНАЛИЗ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ВЫПОЛНЕНИЯ ЗАДАНИЙ КИМ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36723" y="1557618"/>
            <a:ext cx="91472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Наиболее высокие результаты продемонстрировали участники ЕГЭ при выполнении: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задание базового уровня - № 1 (Строение электронных оболочек атомов элементов первых четырёх периодов: s-, p- и d-элементы. Электронная конфигурация атома. Основное и возбуждённое состояния атомов)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задание базового уровня - № 2 (Закономерности изменения химических свойств элементов и их соединений по периодам и группам)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Задание повышенного уровня - № 6 (Характерные химические свойства неорганических веществ)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задание повышенного уровня - № 23 (Обратимые и необратимые химические реакции. Химическое равновесие. Расчёты количества вещества, массы вещества или объёма газов по известному количеству вещества, массе или объёму одного из участвующих в реакции веществ).</a:t>
            </a:r>
          </a:p>
        </p:txBody>
      </p:sp>
    </p:spTree>
    <p:extLst>
      <p:ext uri="{BB962C8B-B14F-4D97-AF65-F5344CB8AC3E}">
        <p14:creationId xmlns:p14="http://schemas.microsoft.com/office/powerpoint/2010/main" val="149194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57042" y="687464"/>
            <a:ext cx="92859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2023 году выпускники при выполнении следующих заданий показали низкие результаты: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задания базового уровня (процент выполнения ниже 50%):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задание № 11 – (Теория строения органических соединений: гомология и изомерия (структурная и пространственная). Взаимное влияние атомов в молекулах. Типы связей в молекулах органических веществ. Гибридизация атомных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орбиталей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углерода. Радикал. Функциональная группа). 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задание № 13 –Изучение темы «Способы получения органических веществ» требует от учащихся не простого заучивания и воспроизведения теоретического материала, а построение логической цепочки между химическими свойствами, типами химических реакций и возможностью получения данного вещества. При изучении курса «Органическая химия» данной теме уделяется недостаточное количество времени и внимания.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задание № 17 –формулировка задания не изменилась по сравнению с 2022 годом - снято ограничение на количество элементов ответа, из которых может состоять полный правильный ответ, это повлияло на средний балл выполнения задания.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0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57043" y="759390"/>
            <a:ext cx="92859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задание № 25 – Техника безопасности и промышленные способы получения веществ. Данная тема включает в себя большой теоретический материал, поэтому средний балл учащихся всегда невысокий.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самостоятельной подготовке учащихся с базовым уровнем изучения химии данной теме не уделяется должного внимания.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задание № 26, задание № 28 – учащиеся на протяжении многих лет показывают низкий уровень решения задач, изучаемых на уровне основной школы – в 8-9 классах (в большинстве случаев это связано с неумением использовать математические действия и действия округления чисел).</a:t>
            </a:r>
          </a:p>
          <a:p>
            <a:pPr algn="just">
              <a:spcAft>
                <a:spcPts val="0"/>
              </a:spcAft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i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Задания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повышенного уровня и высокого уровня (процент выполнения ниже 15%):</a:t>
            </a:r>
            <a:br>
              <a:rPr lang="ru-RU" sz="2000" i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Задание 34 – На увеличение среднего балла повлияло то, что формулировка и тип расчетных задач были знакомы учащимся по вариантам в сборниках ФИПИ. Ошибки в основном касались неумения составлять уравнения реакций и умения анализировать условие задачи, что повлияло на дальнейшие расчеты, которые умеют выполнять большинство учащихся, сдающих ЕГЭ по химии.</a:t>
            </a:r>
          </a:p>
        </p:txBody>
      </p:sp>
    </p:spTree>
    <p:extLst>
      <p:ext uri="{BB962C8B-B14F-4D97-AF65-F5344CB8AC3E}">
        <p14:creationId xmlns:p14="http://schemas.microsoft.com/office/powerpoint/2010/main" val="39859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1457</Words>
  <Application>Microsoft Office PowerPoint</Application>
  <PresentationFormat>Произвольный</PresentationFormat>
  <Paragraphs>281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АНАЛИЗ РЕЗУЛЬТАТОВ ГИА  ПО ХИМИИ  ЗА 2022/2023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ИНФОРМАЦИОННО-МЕТОДИЧЕСКОЕ СОВЕЩАНИЕ  ГОРОДСКОГО МЕТОДИЧЕСКОГО ОБЪЕДИНЕНИЯ УЧИТЕЛЕЙ ХИМИИ</dc:title>
  <dc:creator>User</dc:creator>
  <cp:lastModifiedBy>1пкс</cp:lastModifiedBy>
  <cp:revision>83</cp:revision>
  <dcterms:created xsi:type="dcterms:W3CDTF">2020-09-29T05:58:08Z</dcterms:created>
  <dcterms:modified xsi:type="dcterms:W3CDTF">2023-11-01T19:20:18Z</dcterms:modified>
</cp:coreProperties>
</file>