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8288000" cy="10287000"/>
  <p:notesSz cx="6858000" cy="9144000"/>
  <p:embeddedFontLst>
    <p:embeddedFont>
      <p:font typeface="Montserrat" charset="-52"/>
      <p:regular r:id="rId19"/>
    </p:embeddedFont>
    <p:embeddedFont>
      <p:font typeface="Montserrat Bold" charset="-52"/>
      <p:regular r:id="rId20"/>
    </p:embeddedFont>
    <p:embeddedFont>
      <p:font typeface="Montserrat Semi-Bold" charset="-52"/>
      <p:regular r:id="rId21"/>
    </p:embeddedFont>
    <p:embeddedFont>
      <p:font typeface="Clear Sans Medium" charset="0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Montserrat Medium" charset="-52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6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3.sv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2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33.svg"/><Relationship Id="rId7" Type="http://schemas.openxmlformats.org/officeDocument/2006/relationships/image" Target="../media/image5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386619" y="0"/>
            <a:ext cx="13901381" cy="10287000"/>
          </a:xfrm>
          <a:prstGeom prst="rect">
            <a:avLst/>
          </a:prstGeom>
          <a:gradFill rotWithShape="1">
            <a:gsLst>
              <a:gs pos="0">
                <a:srgbClr val="CDFFD8">
                  <a:alpha val="100000"/>
                </a:srgbClr>
              </a:gs>
              <a:gs pos="100000">
                <a:srgbClr val="94B9FF">
                  <a:alpha val="100000"/>
                </a:srgbClr>
              </a:gs>
            </a:gsLst>
            <a:lin ang="0"/>
          </a:gradFill>
        </p:spPr>
      </p:sp>
      <p:grpSp>
        <p:nvGrpSpPr>
          <p:cNvPr id="3" name="Group 3"/>
          <p:cNvGrpSpPr/>
          <p:nvPr/>
        </p:nvGrpSpPr>
        <p:grpSpPr>
          <a:xfrm>
            <a:off x="681386" y="6391853"/>
            <a:ext cx="3100376" cy="2552210"/>
            <a:chOff x="0" y="0"/>
            <a:chExt cx="4133835" cy="3402947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176611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1950007"/>
              <a:ext cx="4133835" cy="14529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37"/>
                </a:lnSpc>
              </a:pPr>
              <a:r>
                <a:rPr lang="en-US" sz="2098">
                  <a:solidFill>
                    <a:srgbClr val="16214B"/>
                  </a:solidFill>
                  <a:latin typeface="Montserrat"/>
                </a:rPr>
                <a:t>Анализ результатов.</a:t>
              </a:r>
            </a:p>
            <a:p>
              <a:pPr>
                <a:lnSpc>
                  <a:spcPts val="2937"/>
                </a:lnSpc>
                <a:spcBef>
                  <a:spcPct val="0"/>
                </a:spcBef>
              </a:pPr>
              <a:r>
                <a:rPr lang="en-US" sz="2098">
                  <a:solidFill>
                    <a:srgbClr val="16214B"/>
                  </a:solidFill>
                  <a:latin typeface="Montserrat"/>
                </a:rPr>
                <a:t>Плановые показатели </a:t>
              </a:r>
              <a:r>
                <a:rPr lang="en-US" sz="2098">
                  <a:solidFill>
                    <a:srgbClr val="0C45A6"/>
                  </a:solidFill>
                  <a:latin typeface="Montserrat Bold"/>
                </a:rPr>
                <a:t>на май 2024 года</a:t>
              </a:r>
              <a:r>
                <a:rPr lang="en-US" sz="2098">
                  <a:solidFill>
                    <a:srgbClr val="16214B"/>
                  </a:solidFill>
                  <a:latin typeface="Montserrat"/>
                </a:rPr>
                <a:t> 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81386" y="577289"/>
            <a:ext cx="8742796" cy="431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88"/>
              </a:lnSpc>
            </a:pPr>
            <a:r>
              <a:rPr lang="en-US" sz="6286">
                <a:solidFill>
                  <a:srgbClr val="0C45A6"/>
                </a:solidFill>
                <a:latin typeface="Montserrat Bold"/>
              </a:rPr>
              <a:t>Мониторинг показателей эффективности реализации ЦМН в 2023 году</a:t>
            </a:r>
          </a:p>
        </p:txBody>
      </p:sp>
      <p:sp>
        <p:nvSpPr>
          <p:cNvPr id="7" name="Freeform 7"/>
          <p:cNvSpPr/>
          <p:nvPr/>
        </p:nvSpPr>
        <p:spPr>
          <a:xfrm>
            <a:off x="5597932" y="1503490"/>
            <a:ext cx="11661368" cy="7754810"/>
          </a:xfrm>
          <a:custGeom>
            <a:avLst/>
            <a:gdLst/>
            <a:ahLst/>
            <a:cxnLst/>
            <a:rect l="l" t="t" r="r" b="b"/>
            <a:pathLst>
              <a:path w="11661368" h="7754810">
                <a:moveTo>
                  <a:pt x="0" y="0"/>
                </a:moveTo>
                <a:lnTo>
                  <a:pt x="11661368" y="0"/>
                </a:lnTo>
                <a:lnTo>
                  <a:pt x="11661368" y="7754810"/>
                </a:lnTo>
                <a:lnTo>
                  <a:pt x="0" y="775481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107945" y="0"/>
            <a:ext cx="2180055" cy="2180055"/>
          </a:xfrm>
          <a:custGeom>
            <a:avLst/>
            <a:gdLst/>
            <a:ahLst/>
            <a:cxnLst/>
            <a:rect l="l" t="t" r="r" b="b"/>
            <a:pathLst>
              <a:path w="2180055" h="2180055">
                <a:moveTo>
                  <a:pt x="0" y="0"/>
                </a:moveTo>
                <a:lnTo>
                  <a:pt x="2180055" y="0"/>
                </a:lnTo>
                <a:lnTo>
                  <a:pt x="2180055" y="2180055"/>
                </a:lnTo>
                <a:lnTo>
                  <a:pt x="0" y="218005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98481" y="3192917"/>
            <a:ext cx="8523137" cy="5690094"/>
          </a:xfrm>
          <a:custGeom>
            <a:avLst/>
            <a:gdLst/>
            <a:ahLst/>
            <a:cxnLst/>
            <a:rect l="l" t="t" r="r" b="b"/>
            <a:pathLst>
              <a:path w="8523137" h="5690094">
                <a:moveTo>
                  <a:pt x="0" y="0"/>
                </a:moveTo>
                <a:lnTo>
                  <a:pt x="8523137" y="0"/>
                </a:lnTo>
                <a:lnTo>
                  <a:pt x="8523137" y="5690095"/>
                </a:lnTo>
                <a:lnTo>
                  <a:pt x="0" y="569009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9175894" y="1283268"/>
            <a:ext cx="0" cy="7350541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Freeform 4"/>
          <p:cNvSpPr/>
          <p:nvPr/>
        </p:nvSpPr>
        <p:spPr>
          <a:xfrm>
            <a:off x="9563975" y="3192917"/>
            <a:ext cx="8523137" cy="5690094"/>
          </a:xfrm>
          <a:custGeom>
            <a:avLst/>
            <a:gdLst/>
            <a:ahLst/>
            <a:cxnLst/>
            <a:rect l="l" t="t" r="r" b="b"/>
            <a:pathLst>
              <a:path w="8523137" h="5690094">
                <a:moveTo>
                  <a:pt x="0" y="0"/>
                </a:moveTo>
                <a:lnTo>
                  <a:pt x="8523138" y="0"/>
                </a:lnTo>
                <a:lnTo>
                  <a:pt x="8523138" y="5690095"/>
                </a:lnTo>
                <a:lnTo>
                  <a:pt x="0" y="569009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64675" y="168843"/>
            <a:ext cx="17822438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492"/>
              </a:lnSpc>
            </a:pPr>
            <a:r>
              <a:rPr lang="en-US" sz="3743">
                <a:solidFill>
                  <a:srgbClr val="0C45A6"/>
                </a:solidFill>
                <a:latin typeface="Montserrat Semi-Bold"/>
              </a:rPr>
              <a:t>УРОВЕНЬ УДОВЛЕТВОРЕННОСТИ УЧАСТНИКОВ ПРОГРАММЫ НАСТАВНИЧЕСТВА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2205271" y="2935742"/>
            <a:ext cx="51699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ПОКАЗАТЕЛЬ Г.ДЗЕРЖИНСКА В 2023 ГОДУ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76313" y="1778568"/>
            <a:ext cx="5167759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332">
                <a:solidFill>
                  <a:srgbClr val="088D43"/>
                </a:solidFill>
                <a:latin typeface="Montserrat Bold"/>
              </a:rPr>
              <a:t>НАСТАВЛЯЕМЫЕ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399864" y="9258300"/>
            <a:ext cx="47808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ПЛАНОВЫЙ ПОКАЗАТЕЛЬ  В 2023 ГОДУ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139277" y="1778568"/>
            <a:ext cx="4245620" cy="657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332">
                <a:solidFill>
                  <a:srgbClr val="088D43"/>
                </a:solidFill>
                <a:latin typeface="Montserrat Bold"/>
              </a:rPr>
              <a:t>НАСТАВНИКИ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677091" y="2931093"/>
            <a:ext cx="5169991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ПОКАЗАТЕЛЬ Г.ДЗЕРЖИНСКА В 2023 ГОДУ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1871684" y="9129712"/>
            <a:ext cx="4780806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ПЛАНОВЫЙ ПОКАЗАТЕЛЬ  В 2023 ГОДУ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4322252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3" name="Freeform 3"/>
          <p:cNvSpPr/>
          <p:nvPr/>
        </p:nvSpPr>
        <p:spPr>
          <a:xfrm>
            <a:off x="12200334" y="774091"/>
            <a:ext cx="5943100" cy="3548161"/>
          </a:xfrm>
          <a:custGeom>
            <a:avLst/>
            <a:gdLst/>
            <a:ahLst/>
            <a:cxnLst/>
            <a:rect l="l" t="t" r="r" b="b"/>
            <a:pathLst>
              <a:path w="5943100" h="3548161">
                <a:moveTo>
                  <a:pt x="0" y="0"/>
                </a:moveTo>
                <a:lnTo>
                  <a:pt x="5943100" y="0"/>
                </a:lnTo>
                <a:lnTo>
                  <a:pt x="5943100" y="3548161"/>
                </a:lnTo>
                <a:lnTo>
                  <a:pt x="0" y="3548161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 b="-2173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597919" y="909005"/>
            <a:ext cx="11816666" cy="2494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632"/>
              </a:lnSpc>
            </a:pPr>
            <a:r>
              <a:rPr lang="en-US" sz="5527">
                <a:solidFill>
                  <a:srgbClr val="FFFFFF"/>
                </a:solidFill>
                <a:latin typeface="Montserrat Semi-Bold"/>
              </a:rPr>
              <a:t>ПЛАНОВЫЕ ПОКАЗАТЕЛИ ЭФФЕКТИВНОСТИ НА МАЙ 2024 ГОДА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4813" y="4457282"/>
            <a:ext cx="4844715" cy="2277713"/>
            <a:chOff x="0" y="0"/>
            <a:chExt cx="6459620" cy="3036951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45243"/>
              <a:ext cx="6459620" cy="1840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Доля детей и молодежи в возрасте от 10 до 19 лет, вошедших в программы наставничества в роли НАСТАВЛЯЕМОГО </a:t>
              </a:r>
              <a:r>
                <a:rPr lang="en-US" sz="1898">
                  <a:solidFill>
                    <a:srgbClr val="2D8BBA"/>
                  </a:solidFill>
                  <a:latin typeface="Montserrat Bold"/>
                </a:rPr>
                <a:t>- 60%;   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14813" y="6423733"/>
            <a:ext cx="4844715" cy="2982563"/>
            <a:chOff x="0" y="0"/>
            <a:chExt cx="6459620" cy="3976751"/>
          </a:xfrm>
        </p:grpSpPr>
        <p:sp>
          <p:nvSpPr>
            <p:cNvPr id="9" name="AutoShape 9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545243"/>
              <a:ext cx="6459620" cy="27801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Доля педагогов-молодых специалистов (опыт работы от 0 до 3 лет), вошедших в программы наставничества в роли НАСТАВЛЯЕМОГО из числа педагогов ОО </a:t>
              </a:r>
              <a:r>
                <a:rPr lang="en-US" sz="1898">
                  <a:solidFill>
                    <a:srgbClr val="2D8BBA"/>
                  </a:solidFill>
                  <a:latin typeface="Montserrat Bold"/>
                </a:rPr>
                <a:t>- 60%; 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637162" y="4457282"/>
            <a:ext cx="4844715" cy="1590206"/>
            <a:chOff x="0" y="0"/>
            <a:chExt cx="6459620" cy="2120275"/>
          </a:xfrm>
        </p:grpSpPr>
        <p:sp>
          <p:nvSpPr>
            <p:cNvPr id="12" name="AutoShape 12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545243"/>
              <a:ext cx="6459620" cy="923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Формы наставничества, которые реализуются в ОО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6506252" y="6423733"/>
            <a:ext cx="4844715" cy="2277713"/>
            <a:chOff x="0" y="0"/>
            <a:chExt cx="6459620" cy="3036951"/>
          </a:xfrm>
        </p:grpSpPr>
        <p:sp>
          <p:nvSpPr>
            <p:cNvPr id="15" name="AutoShape 15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545243"/>
              <a:ext cx="6459620" cy="1840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Доля детей и молодежи в возрасте от 15 до 19 лет, вошедших в программы наставничества в роли НАСТАВНИКА -</a:t>
              </a:r>
              <a:r>
                <a:rPr lang="en-US" sz="1898">
                  <a:solidFill>
                    <a:srgbClr val="2D8BBA"/>
                  </a:solidFill>
                  <a:latin typeface="Montserrat Bold"/>
                </a:rPr>
                <a:t> 9 %</a:t>
              </a:r>
              <a:r>
                <a:rPr lang="en-US" sz="1898">
                  <a:solidFill>
                    <a:srgbClr val="16214B"/>
                  </a:solidFill>
                  <a:latin typeface="Montserrat"/>
                </a:rPr>
                <a:t>;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059511" y="4457282"/>
            <a:ext cx="4844715" cy="4117881"/>
            <a:chOff x="0" y="0"/>
            <a:chExt cx="6459620" cy="5490508"/>
          </a:xfrm>
        </p:grpSpPr>
        <p:sp>
          <p:nvSpPr>
            <p:cNvPr id="18" name="AutoShape 18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545243"/>
              <a:ext cx="6459620" cy="429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Количество предприятий и организаций, принимающих участие в реализации программ наставничества (промышленные предприятия и организации и иные организации любых форм собственности (ЗА ИСКЛЮЧЕНИЕМ ОБРАЗОВАТЕЛЬНЫХ ОРГАНИЗАЦИЙ). 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5137" y="0"/>
            <a:ext cx="8095945" cy="10287000"/>
          </a:xfrm>
          <a:prstGeom prst="rect">
            <a:avLst/>
          </a:prstGeom>
          <a:gradFill rotWithShape="1">
            <a:gsLst>
              <a:gs pos="0">
                <a:srgbClr val="FFF7AD">
                  <a:alpha val="100000"/>
                </a:srgbClr>
              </a:gs>
              <a:gs pos="100000">
                <a:srgbClr val="FFA9F9">
                  <a:alpha val="100000"/>
                </a:srgbClr>
              </a:gs>
            </a:gsLst>
            <a:lin ang="0"/>
          </a:gradFill>
        </p:spPr>
      </p:sp>
      <p:grpSp>
        <p:nvGrpSpPr>
          <p:cNvPr id="3" name="Group 3"/>
          <p:cNvGrpSpPr/>
          <p:nvPr/>
        </p:nvGrpSpPr>
        <p:grpSpPr>
          <a:xfrm>
            <a:off x="7959789" y="0"/>
            <a:ext cx="9971529" cy="1357394"/>
            <a:chOff x="0" y="0"/>
            <a:chExt cx="13295372" cy="180985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263067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54768"/>
              <a:ext cx="13295372" cy="1255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6"/>
                </a:lnSpc>
              </a:pPr>
              <a:r>
                <a:rPr lang="en-US" sz="1730">
                  <a:solidFill>
                    <a:srgbClr val="16214B"/>
                  </a:solidFill>
                  <a:latin typeface="Montserrat Bold"/>
                </a:rPr>
                <a:t>Увеличение доли детей и молодежи в возрасте от 10 до 19 лет, вошедших в программы наставничества в роли НАСТАВЛЯЕМОГО до </a:t>
              </a:r>
              <a:r>
                <a:rPr lang="en-US" sz="1730">
                  <a:solidFill>
                    <a:srgbClr val="2D8BBA"/>
                  </a:solidFill>
                  <a:latin typeface="Montserrat Bold"/>
                </a:rPr>
                <a:t>60 % </a:t>
              </a:r>
              <a:r>
                <a:rPr lang="en-US" sz="1730">
                  <a:solidFill>
                    <a:srgbClr val="16214B"/>
                  </a:solidFill>
                  <a:latin typeface="Montserrat Bold"/>
                </a:rPr>
                <a:t>в каждой образовательной организации , реализующей ЦМН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28700" y="811373"/>
            <a:ext cx="5415166" cy="6923331"/>
            <a:chOff x="0" y="0"/>
            <a:chExt cx="7220221" cy="9231107"/>
          </a:xfrm>
        </p:grpSpPr>
        <p:sp>
          <p:nvSpPr>
            <p:cNvPr id="7" name="TextBox 7"/>
            <p:cNvSpPr txBox="1"/>
            <p:nvPr/>
          </p:nvSpPr>
          <p:spPr>
            <a:xfrm>
              <a:off x="0" y="4941429"/>
              <a:ext cx="7220221" cy="431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0"/>
                </a:lnSpc>
              </a:pPr>
              <a:r>
                <a:rPr lang="en-US" sz="4300">
                  <a:solidFill>
                    <a:srgbClr val="0C45A6"/>
                  </a:solidFill>
                  <a:latin typeface="Montserrat Semi-Bold"/>
                </a:rPr>
                <a:t>РЕКОМЕНДАЦИИ ПО ДОСТИЖЕНИЮ ПЛАНОВЫХ ПОКАЗАТЕЛЕЙ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2005456" y="0"/>
              <a:ext cx="3209309" cy="3890071"/>
            </a:xfrm>
            <a:custGeom>
              <a:avLst/>
              <a:gdLst/>
              <a:ahLst/>
              <a:cxnLst/>
              <a:rect l="l" t="t" r="r" b="b"/>
              <a:pathLst>
                <a:path w="3209309" h="3890071">
                  <a:moveTo>
                    <a:pt x="0" y="0"/>
                  </a:moveTo>
                  <a:lnTo>
                    <a:pt x="3209309" y="0"/>
                  </a:lnTo>
                  <a:lnTo>
                    <a:pt x="3209309" y="3890071"/>
                  </a:lnTo>
                  <a:lnTo>
                    <a:pt x="0" y="389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7850808" y="2444361"/>
            <a:ext cx="10236840" cy="6356958"/>
          </a:xfrm>
          <a:custGeom>
            <a:avLst/>
            <a:gdLst/>
            <a:ahLst/>
            <a:cxnLst/>
            <a:rect l="l" t="t" r="r" b="b"/>
            <a:pathLst>
              <a:path w="10236840" h="6356958">
                <a:moveTo>
                  <a:pt x="0" y="0"/>
                </a:moveTo>
                <a:lnTo>
                  <a:pt x="10236840" y="0"/>
                </a:lnTo>
                <a:lnTo>
                  <a:pt x="10236840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5343" r="-488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8486140" y="4860456"/>
            <a:ext cx="2249844" cy="1199917"/>
          </a:xfrm>
          <a:custGeom>
            <a:avLst/>
            <a:gdLst/>
            <a:ahLst/>
            <a:cxnLst/>
            <a:rect l="l" t="t" r="r" b="b"/>
            <a:pathLst>
              <a:path w="2249844" h="1199917">
                <a:moveTo>
                  <a:pt x="0" y="0"/>
                </a:moveTo>
                <a:lnTo>
                  <a:pt x="2249844" y="0"/>
                </a:lnTo>
                <a:lnTo>
                  <a:pt x="2249844" y="1199917"/>
                </a:lnTo>
                <a:lnTo>
                  <a:pt x="0" y="119991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86140" y="7437545"/>
            <a:ext cx="2431232" cy="748719"/>
          </a:xfrm>
          <a:custGeom>
            <a:avLst/>
            <a:gdLst/>
            <a:ahLst/>
            <a:cxnLst/>
            <a:rect l="l" t="t" r="r" b="b"/>
            <a:pathLst>
              <a:path w="2431232" h="748719">
                <a:moveTo>
                  <a:pt x="0" y="0"/>
                </a:moveTo>
                <a:lnTo>
                  <a:pt x="2431232" y="0"/>
                </a:lnTo>
                <a:lnTo>
                  <a:pt x="2431232" y="748719"/>
                </a:lnTo>
                <a:lnTo>
                  <a:pt x="0" y="748719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5137" y="0"/>
            <a:ext cx="6052085" cy="10287000"/>
          </a:xfrm>
          <a:prstGeom prst="rect">
            <a:avLst/>
          </a:prstGeom>
          <a:gradFill rotWithShape="1">
            <a:gsLst>
              <a:gs pos="0">
                <a:srgbClr val="FFF7AD">
                  <a:alpha val="100000"/>
                </a:srgbClr>
              </a:gs>
              <a:gs pos="100000">
                <a:srgbClr val="FFA9F9">
                  <a:alpha val="100000"/>
                </a:srgbClr>
              </a:gs>
            </a:gsLst>
            <a:lin ang="0"/>
          </a:gradFill>
        </p:spPr>
      </p:sp>
      <p:grpSp>
        <p:nvGrpSpPr>
          <p:cNvPr id="3" name="Group 3"/>
          <p:cNvGrpSpPr/>
          <p:nvPr/>
        </p:nvGrpSpPr>
        <p:grpSpPr>
          <a:xfrm>
            <a:off x="5954996" y="0"/>
            <a:ext cx="11976323" cy="1357394"/>
            <a:chOff x="0" y="0"/>
            <a:chExt cx="15968430" cy="180985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517009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54768"/>
              <a:ext cx="15968430" cy="12550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6"/>
                </a:lnSpc>
              </a:pPr>
              <a:r>
                <a:rPr lang="en-US" sz="1730">
                  <a:solidFill>
                    <a:srgbClr val="16214B"/>
                  </a:solidFill>
                  <a:latin typeface="Montserrat Bold"/>
                </a:rPr>
                <a:t>Увеличение доли детей и молодежи в возрасте от 10 до 19 лет, вошедших в программы наставничества в роли НАСТАВЛЯЕМОГО до </a:t>
              </a:r>
              <a:r>
                <a:rPr lang="en-US" sz="1730">
                  <a:solidFill>
                    <a:srgbClr val="2D8BBA"/>
                  </a:solidFill>
                  <a:latin typeface="Montserrat Bold"/>
                </a:rPr>
                <a:t>60 % </a:t>
              </a:r>
              <a:r>
                <a:rPr lang="en-US" sz="1730">
                  <a:solidFill>
                    <a:srgbClr val="16214B"/>
                  </a:solidFill>
                  <a:latin typeface="Montserrat Bold"/>
                </a:rPr>
                <a:t>в каждой образовательной организации , реализующей ЦМН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3322" y="878284"/>
            <a:ext cx="5415166" cy="6923331"/>
            <a:chOff x="0" y="0"/>
            <a:chExt cx="7220221" cy="9231107"/>
          </a:xfrm>
        </p:grpSpPr>
        <p:sp>
          <p:nvSpPr>
            <p:cNvPr id="7" name="TextBox 7"/>
            <p:cNvSpPr txBox="1"/>
            <p:nvPr/>
          </p:nvSpPr>
          <p:spPr>
            <a:xfrm>
              <a:off x="0" y="4941429"/>
              <a:ext cx="7220221" cy="431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0"/>
                </a:lnSpc>
              </a:pPr>
              <a:r>
                <a:rPr lang="en-US" sz="4300">
                  <a:solidFill>
                    <a:srgbClr val="0C45A6"/>
                  </a:solidFill>
                  <a:latin typeface="Montserrat Semi-Bold"/>
                </a:rPr>
                <a:t>РЕКОМЕНДАЦИИ ПО ДОСТИЖЕНИЮ ПЛАНОВЫХ ПОКАЗАТЕЛЕЙ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2005456" y="0"/>
              <a:ext cx="3209309" cy="3890071"/>
            </a:xfrm>
            <a:custGeom>
              <a:avLst/>
              <a:gdLst/>
              <a:ahLst/>
              <a:cxnLst/>
              <a:rect l="l" t="t" r="r" b="b"/>
              <a:pathLst>
                <a:path w="3209309" h="3890071">
                  <a:moveTo>
                    <a:pt x="0" y="0"/>
                  </a:moveTo>
                  <a:lnTo>
                    <a:pt x="3209309" y="0"/>
                  </a:lnTo>
                  <a:lnTo>
                    <a:pt x="3209309" y="3890071"/>
                  </a:lnTo>
                  <a:lnTo>
                    <a:pt x="0" y="389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6295374" y="2571914"/>
            <a:ext cx="2084913" cy="2816367"/>
          </a:xfrm>
          <a:custGeom>
            <a:avLst/>
            <a:gdLst/>
            <a:ahLst/>
            <a:cxnLst/>
            <a:rect l="l" t="t" r="r" b="b"/>
            <a:pathLst>
              <a:path w="2084913" h="2816367">
                <a:moveTo>
                  <a:pt x="0" y="0"/>
                </a:moveTo>
                <a:lnTo>
                  <a:pt x="2084914" y="0"/>
                </a:lnTo>
                <a:lnTo>
                  <a:pt x="2084914" y="2816366"/>
                </a:lnTo>
                <a:lnTo>
                  <a:pt x="0" y="281636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5392" t="-17117" r="-105008" b="-7972"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6294263" y="1833644"/>
            <a:ext cx="6094500" cy="709694"/>
            <a:chOff x="0" y="0"/>
            <a:chExt cx="8126000" cy="946259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771974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554768"/>
              <a:ext cx="8126000" cy="391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6"/>
                </a:lnSpc>
              </a:pPr>
              <a:r>
                <a:rPr lang="en-US" sz="1730">
                  <a:solidFill>
                    <a:srgbClr val="16214B"/>
                  </a:solidFill>
                  <a:latin typeface="Montserrat Bold"/>
                </a:rPr>
                <a:t>Федеральный уровень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826006" y="1977569"/>
            <a:ext cx="6094500" cy="709694"/>
            <a:chOff x="0" y="0"/>
            <a:chExt cx="8126000" cy="946259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771974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554768"/>
              <a:ext cx="8126000" cy="3914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6"/>
                </a:lnSpc>
              </a:pPr>
              <a:r>
                <a:rPr lang="en-US" sz="1730">
                  <a:solidFill>
                    <a:srgbClr val="16214B"/>
                  </a:solidFill>
                  <a:latin typeface="Montserrat Bold"/>
                </a:rPr>
                <a:t>Региональный уровень</a:t>
              </a:r>
            </a:p>
          </p:txBody>
        </p:sp>
      </p:grpSp>
      <p:sp>
        <p:nvSpPr>
          <p:cNvPr id="16" name="Freeform 16"/>
          <p:cNvSpPr/>
          <p:nvPr/>
        </p:nvSpPr>
        <p:spPr>
          <a:xfrm>
            <a:off x="12826006" y="2804710"/>
            <a:ext cx="2115041" cy="2812171"/>
          </a:xfrm>
          <a:custGeom>
            <a:avLst/>
            <a:gdLst/>
            <a:ahLst/>
            <a:cxnLst/>
            <a:rect l="l" t="t" r="r" b="b"/>
            <a:pathLst>
              <a:path w="2115041" h="2812171">
                <a:moveTo>
                  <a:pt x="0" y="0"/>
                </a:moveTo>
                <a:lnTo>
                  <a:pt x="2115041" y="0"/>
                </a:lnTo>
                <a:lnTo>
                  <a:pt x="2115041" y="2812171"/>
                </a:lnTo>
                <a:lnTo>
                  <a:pt x="0" y="2812171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 l="-94812" t="-17215" r="-102562" b="-8591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5381928" y="2800514"/>
            <a:ext cx="2028024" cy="2816367"/>
          </a:xfrm>
          <a:custGeom>
            <a:avLst/>
            <a:gdLst/>
            <a:ahLst/>
            <a:cxnLst/>
            <a:rect l="l" t="t" r="r" b="b"/>
            <a:pathLst>
              <a:path w="2028024" h="2816367">
                <a:moveTo>
                  <a:pt x="0" y="0"/>
                </a:moveTo>
                <a:lnTo>
                  <a:pt x="2028024" y="0"/>
                </a:lnTo>
                <a:lnTo>
                  <a:pt x="2028024" y="2816367"/>
                </a:lnTo>
                <a:lnTo>
                  <a:pt x="0" y="2816367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l="-94812" t="-16482" r="-102562" b="-3968"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9187174" y="2576109"/>
            <a:ext cx="2491568" cy="2812171"/>
          </a:xfrm>
          <a:custGeom>
            <a:avLst/>
            <a:gdLst/>
            <a:ahLst/>
            <a:cxnLst/>
            <a:rect l="l" t="t" r="r" b="b"/>
            <a:pathLst>
              <a:path w="2491568" h="2812171">
                <a:moveTo>
                  <a:pt x="0" y="0"/>
                </a:moveTo>
                <a:lnTo>
                  <a:pt x="2491568" y="0"/>
                </a:lnTo>
                <a:lnTo>
                  <a:pt x="2491568" y="2812171"/>
                </a:lnTo>
                <a:lnTo>
                  <a:pt x="0" y="2812171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 l="-107555" t="-23188" r="-109671" b="-34908"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899237" y="5419249"/>
            <a:ext cx="6489526" cy="4867751"/>
          </a:xfrm>
          <a:custGeom>
            <a:avLst/>
            <a:gdLst/>
            <a:ahLst/>
            <a:cxnLst/>
            <a:rect l="l" t="t" r="r" b="b"/>
            <a:pathLst>
              <a:path w="6489526" h="4867751">
                <a:moveTo>
                  <a:pt x="0" y="0"/>
                </a:moveTo>
                <a:lnTo>
                  <a:pt x="6489526" y="0"/>
                </a:lnTo>
                <a:lnTo>
                  <a:pt x="6489526" y="4867751"/>
                </a:lnTo>
                <a:lnTo>
                  <a:pt x="0" y="4867751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 l="-117104" t="-56408" r="-116677" b="-93897"/>
            </a:stretch>
          </a:blipFill>
        </p:spPr>
      </p:sp>
      <p:sp>
        <p:nvSpPr>
          <p:cNvPr id="20" name="AutoShape 20"/>
          <p:cNvSpPr/>
          <p:nvPr/>
        </p:nvSpPr>
        <p:spPr>
          <a:xfrm>
            <a:off x="6609247" y="5726985"/>
            <a:ext cx="4785997" cy="0"/>
          </a:xfrm>
          <a:prstGeom prst="line">
            <a:avLst/>
          </a:prstGeom>
          <a:ln w="38100" cap="flat">
            <a:solidFill>
              <a:srgbClr val="E62C2C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12661488" y="8100775"/>
            <a:ext cx="1938737" cy="1938737"/>
          </a:xfrm>
          <a:custGeom>
            <a:avLst/>
            <a:gdLst/>
            <a:ahLst/>
            <a:cxnLst/>
            <a:rect l="l" t="t" r="r" b="b"/>
            <a:pathLst>
              <a:path w="1938737" h="1938737">
                <a:moveTo>
                  <a:pt x="0" y="0"/>
                </a:moveTo>
                <a:lnTo>
                  <a:pt x="1938737" y="0"/>
                </a:lnTo>
                <a:lnTo>
                  <a:pt x="1938737" y="1938737"/>
                </a:lnTo>
                <a:lnTo>
                  <a:pt x="0" y="1938737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601382" y="5864531"/>
            <a:ext cx="2233936" cy="2276771"/>
          </a:xfrm>
          <a:custGeom>
            <a:avLst/>
            <a:gdLst/>
            <a:ahLst/>
            <a:cxnLst/>
            <a:rect l="l" t="t" r="r" b="b"/>
            <a:pathLst>
              <a:path w="2233936" h="2276771">
                <a:moveTo>
                  <a:pt x="0" y="0"/>
                </a:moveTo>
                <a:lnTo>
                  <a:pt x="2233936" y="0"/>
                </a:lnTo>
                <a:lnTo>
                  <a:pt x="2233936" y="2276771"/>
                </a:lnTo>
                <a:lnTo>
                  <a:pt x="0" y="2276771"/>
                </a:lnTo>
                <a:lnTo>
                  <a:pt x="0" y="0"/>
                </a:lnTo>
                <a:close/>
              </a:path>
            </a:pathLst>
          </a:custGeom>
          <a:blipFill>
            <a:blip r:embed="rId10" cstate="print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5179172" y="5616881"/>
            <a:ext cx="2950414" cy="2950414"/>
          </a:xfrm>
          <a:custGeom>
            <a:avLst/>
            <a:gdLst/>
            <a:ahLst/>
            <a:cxnLst/>
            <a:rect l="l" t="t" r="r" b="b"/>
            <a:pathLst>
              <a:path w="2950414" h="2950414">
                <a:moveTo>
                  <a:pt x="0" y="0"/>
                </a:moveTo>
                <a:lnTo>
                  <a:pt x="2950414" y="0"/>
                </a:lnTo>
                <a:lnTo>
                  <a:pt x="2950414" y="2950413"/>
                </a:lnTo>
                <a:lnTo>
                  <a:pt x="0" y="2950413"/>
                </a:lnTo>
                <a:lnTo>
                  <a:pt x="0" y="0"/>
                </a:lnTo>
                <a:close/>
              </a:path>
            </a:pathLst>
          </a:custGeom>
          <a:blipFill>
            <a:blip r:embed="rId11" cstate="print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5582262" y="8156298"/>
            <a:ext cx="1827690" cy="1827690"/>
          </a:xfrm>
          <a:custGeom>
            <a:avLst/>
            <a:gdLst/>
            <a:ahLst/>
            <a:cxnLst/>
            <a:rect l="l" t="t" r="r" b="b"/>
            <a:pathLst>
              <a:path w="1827690" h="1827690">
                <a:moveTo>
                  <a:pt x="0" y="0"/>
                </a:moveTo>
                <a:lnTo>
                  <a:pt x="1827690" y="0"/>
                </a:lnTo>
                <a:lnTo>
                  <a:pt x="1827690" y="1827690"/>
                </a:lnTo>
                <a:lnTo>
                  <a:pt x="0" y="1827690"/>
                </a:lnTo>
                <a:lnTo>
                  <a:pt x="0" y="0"/>
                </a:lnTo>
                <a:close/>
              </a:path>
            </a:pathLst>
          </a:custGeom>
          <a:blipFill>
            <a:blip r:embed="rId12" cstate="print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9002246" y="1607142"/>
            <a:ext cx="7005638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E62C2C"/>
                </a:solidFill>
                <a:latin typeface="Montserrat Bold"/>
              </a:rPr>
              <a:t>ВВЕДЕНИЕ ФОРМЫ НАСТАВНИЧЕСТВА УЧИТЕЛЬ-УЧЕНИК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0381" y="2188892"/>
            <a:ext cx="748319" cy="748319"/>
            <a:chOff x="0" y="0"/>
            <a:chExt cx="997758" cy="997758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997758" cy="997758"/>
              <a:chOff x="0" y="0"/>
              <a:chExt cx="6350000" cy="63500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6350000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50000">
                    <a:moveTo>
                      <a:pt x="3175000" y="0"/>
                    </a:moveTo>
                    <a:cubicBezTo>
                      <a:pt x="1421496" y="0"/>
                      <a:pt x="0" y="1421496"/>
                      <a:pt x="0" y="3175000"/>
                    </a:cubicBezTo>
                    <a:cubicBezTo>
                      <a:pt x="0" y="4928504"/>
                      <a:pt x="1421496" y="6350000"/>
                      <a:pt x="3175000" y="6350000"/>
                    </a:cubicBezTo>
                    <a:cubicBezTo>
                      <a:pt x="4928504" y="6350000"/>
                      <a:pt x="6350000" y="4928504"/>
                      <a:pt x="6350000" y="3175000"/>
                    </a:cubicBezTo>
                    <a:cubicBezTo>
                      <a:pt x="6350000" y="1421496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203471" y="135257"/>
              <a:ext cx="590816" cy="6700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22"/>
                </a:lnSpc>
                <a:spcBef>
                  <a:spcPct val="0"/>
                </a:spcBef>
              </a:pPr>
              <a:r>
                <a:rPr lang="en-US" sz="3016">
                  <a:solidFill>
                    <a:srgbClr val="FFFFFF"/>
                  </a:solidFill>
                  <a:latin typeface="Clear Sans Medium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0381" y="3602641"/>
            <a:ext cx="748319" cy="742061"/>
            <a:chOff x="0" y="0"/>
            <a:chExt cx="997758" cy="98941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97758" cy="989415"/>
              <a:chOff x="0" y="0"/>
              <a:chExt cx="6350000" cy="629689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296899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899">
                    <a:moveTo>
                      <a:pt x="3175000" y="0"/>
                    </a:moveTo>
                    <a:cubicBezTo>
                      <a:pt x="1421496" y="0"/>
                      <a:pt x="0" y="1409609"/>
                      <a:pt x="0" y="3148449"/>
                    </a:cubicBezTo>
                    <a:cubicBezTo>
                      <a:pt x="0" y="4887290"/>
                      <a:pt x="1421496" y="6296899"/>
                      <a:pt x="3175000" y="6296899"/>
                    </a:cubicBezTo>
                    <a:cubicBezTo>
                      <a:pt x="4928504" y="6296899"/>
                      <a:pt x="6350000" y="4887290"/>
                      <a:pt x="6350000" y="3148449"/>
                    </a:cubicBezTo>
                    <a:cubicBezTo>
                      <a:pt x="6350000" y="1409609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03471" y="135257"/>
              <a:ext cx="590816" cy="66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22"/>
                </a:lnSpc>
                <a:spcBef>
                  <a:spcPct val="0"/>
                </a:spcBef>
              </a:pPr>
              <a:r>
                <a:rPr lang="en-US" sz="3016">
                  <a:solidFill>
                    <a:srgbClr val="FFFFFF"/>
                  </a:solidFill>
                  <a:latin typeface="Clear Sans Medium"/>
                </a:rPr>
                <a:t>2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80381" y="4692631"/>
            <a:ext cx="748319" cy="742061"/>
            <a:chOff x="0" y="0"/>
            <a:chExt cx="997758" cy="989415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997758" cy="989415"/>
              <a:chOff x="0" y="0"/>
              <a:chExt cx="6350000" cy="6296899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6350000" cy="6296899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899">
                    <a:moveTo>
                      <a:pt x="3175000" y="0"/>
                    </a:moveTo>
                    <a:cubicBezTo>
                      <a:pt x="1421496" y="0"/>
                      <a:pt x="0" y="1409609"/>
                      <a:pt x="0" y="3148449"/>
                    </a:cubicBezTo>
                    <a:cubicBezTo>
                      <a:pt x="0" y="4887290"/>
                      <a:pt x="1421496" y="6296899"/>
                      <a:pt x="3175000" y="6296899"/>
                    </a:cubicBezTo>
                    <a:cubicBezTo>
                      <a:pt x="4928504" y="6296899"/>
                      <a:pt x="6350000" y="4887290"/>
                      <a:pt x="6350000" y="3148449"/>
                    </a:cubicBezTo>
                    <a:cubicBezTo>
                      <a:pt x="6350000" y="1409609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</p:sp>
        </p:grpSp>
        <p:sp>
          <p:nvSpPr>
            <p:cNvPr id="13" name="TextBox 13"/>
            <p:cNvSpPr txBox="1"/>
            <p:nvPr/>
          </p:nvSpPr>
          <p:spPr>
            <a:xfrm>
              <a:off x="203471" y="135257"/>
              <a:ext cx="590816" cy="66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22"/>
                </a:lnSpc>
                <a:spcBef>
                  <a:spcPct val="0"/>
                </a:spcBef>
              </a:pPr>
              <a:r>
                <a:rPr lang="en-US" sz="3016">
                  <a:solidFill>
                    <a:srgbClr val="FFFFFF"/>
                  </a:solidFill>
                  <a:latin typeface="Clear Sans Medium"/>
                </a:rPr>
                <a:t>3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280381" y="5763776"/>
            <a:ext cx="748319" cy="742061"/>
            <a:chOff x="0" y="0"/>
            <a:chExt cx="997758" cy="989415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997758" cy="989415"/>
              <a:chOff x="0" y="0"/>
              <a:chExt cx="6350000" cy="6296899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296899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899">
                    <a:moveTo>
                      <a:pt x="3175000" y="0"/>
                    </a:moveTo>
                    <a:cubicBezTo>
                      <a:pt x="1421496" y="0"/>
                      <a:pt x="0" y="1409609"/>
                      <a:pt x="0" y="3148449"/>
                    </a:cubicBezTo>
                    <a:cubicBezTo>
                      <a:pt x="0" y="4887290"/>
                      <a:pt x="1421496" y="6296899"/>
                      <a:pt x="3175000" y="6296899"/>
                    </a:cubicBezTo>
                    <a:cubicBezTo>
                      <a:pt x="4928504" y="6296899"/>
                      <a:pt x="6350000" y="4887290"/>
                      <a:pt x="6350000" y="3148449"/>
                    </a:cubicBezTo>
                    <a:cubicBezTo>
                      <a:pt x="6350000" y="1409609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203471" y="135257"/>
              <a:ext cx="590816" cy="66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22"/>
                </a:lnSpc>
                <a:spcBef>
                  <a:spcPct val="0"/>
                </a:spcBef>
              </a:pPr>
              <a:r>
                <a:rPr lang="en-US" sz="3016">
                  <a:solidFill>
                    <a:srgbClr val="FFFFFF"/>
                  </a:solidFill>
                  <a:latin typeface="Clear Sans Medium"/>
                </a:rPr>
                <a:t>4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80381" y="6896362"/>
            <a:ext cx="748319" cy="742061"/>
            <a:chOff x="0" y="0"/>
            <a:chExt cx="997758" cy="989415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997758" cy="989415"/>
              <a:chOff x="0" y="0"/>
              <a:chExt cx="6350000" cy="6296899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296899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296899">
                    <a:moveTo>
                      <a:pt x="3175000" y="0"/>
                    </a:moveTo>
                    <a:cubicBezTo>
                      <a:pt x="1421496" y="0"/>
                      <a:pt x="0" y="1409609"/>
                      <a:pt x="0" y="3148449"/>
                    </a:cubicBezTo>
                    <a:cubicBezTo>
                      <a:pt x="0" y="4887290"/>
                      <a:pt x="1421496" y="6296899"/>
                      <a:pt x="3175000" y="6296899"/>
                    </a:cubicBezTo>
                    <a:cubicBezTo>
                      <a:pt x="4928504" y="6296899"/>
                      <a:pt x="6350000" y="4887290"/>
                      <a:pt x="6350000" y="3148449"/>
                    </a:cubicBezTo>
                    <a:cubicBezTo>
                      <a:pt x="6350000" y="1409609"/>
                      <a:pt x="4928504" y="0"/>
                      <a:pt x="3175000" y="0"/>
                    </a:cubicBezTo>
                    <a:close/>
                  </a:path>
                </a:pathLst>
              </a:custGeom>
              <a:solidFill>
                <a:srgbClr val="41B8D5"/>
              </a:solid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203471" y="135257"/>
              <a:ext cx="590816" cy="6617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222"/>
                </a:lnSpc>
                <a:spcBef>
                  <a:spcPct val="0"/>
                </a:spcBef>
              </a:pPr>
              <a:r>
                <a:rPr lang="en-US" sz="3016">
                  <a:solidFill>
                    <a:srgbClr val="FFFFFF"/>
                  </a:solidFill>
                  <a:latin typeface="Clear Sans Medium"/>
                </a:rPr>
                <a:t>5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9678120" y="2971426"/>
            <a:ext cx="3086100" cy="2497482"/>
            <a:chOff x="0" y="0"/>
            <a:chExt cx="812800" cy="65777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657773"/>
            </a:xfrm>
            <a:custGeom>
              <a:avLst/>
              <a:gdLst/>
              <a:ahLst/>
              <a:cxnLst/>
              <a:rect l="l" t="t" r="r" b="b"/>
              <a:pathLst>
                <a:path w="812800" h="657773">
                  <a:moveTo>
                    <a:pt x="812800" y="328886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454573"/>
                  </a:lnTo>
                  <a:lnTo>
                    <a:pt x="406400" y="454573"/>
                  </a:lnTo>
                  <a:lnTo>
                    <a:pt x="406400" y="657773"/>
                  </a:lnTo>
                  <a:lnTo>
                    <a:pt x="812800" y="328886"/>
                  </a:ln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203200"/>
              <a:ext cx="711200" cy="25137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8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2783270" y="1301042"/>
            <a:ext cx="5315131" cy="7957258"/>
            <a:chOff x="0" y="0"/>
            <a:chExt cx="1399870" cy="2095739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399870" cy="2095739"/>
            </a:xfrm>
            <a:custGeom>
              <a:avLst/>
              <a:gdLst/>
              <a:ahLst/>
              <a:cxnLst/>
              <a:rect l="l" t="t" r="r" b="b"/>
              <a:pathLst>
                <a:path w="1399870" h="2095739">
                  <a:moveTo>
                    <a:pt x="74286" y="0"/>
                  </a:moveTo>
                  <a:lnTo>
                    <a:pt x="1325584" y="0"/>
                  </a:lnTo>
                  <a:cubicBezTo>
                    <a:pt x="1345286" y="0"/>
                    <a:pt x="1364181" y="7827"/>
                    <a:pt x="1378112" y="21758"/>
                  </a:cubicBezTo>
                  <a:cubicBezTo>
                    <a:pt x="1392044" y="35689"/>
                    <a:pt x="1399870" y="54584"/>
                    <a:pt x="1399870" y="74286"/>
                  </a:cubicBezTo>
                  <a:lnTo>
                    <a:pt x="1399870" y="2021453"/>
                  </a:lnTo>
                  <a:cubicBezTo>
                    <a:pt x="1399870" y="2062480"/>
                    <a:pt x="1366611" y="2095739"/>
                    <a:pt x="1325584" y="2095739"/>
                  </a:cubicBezTo>
                  <a:lnTo>
                    <a:pt x="74286" y="2095739"/>
                  </a:lnTo>
                  <a:cubicBezTo>
                    <a:pt x="33259" y="2095739"/>
                    <a:pt x="0" y="2062480"/>
                    <a:pt x="0" y="2021453"/>
                  </a:cubicBezTo>
                  <a:lnTo>
                    <a:pt x="0" y="74286"/>
                  </a:lnTo>
                  <a:cubicBezTo>
                    <a:pt x="0" y="33259"/>
                    <a:pt x="33259" y="0"/>
                    <a:pt x="74286" y="0"/>
                  </a:cubicBezTo>
                  <a:close/>
                </a:path>
              </a:pathLst>
            </a:custGeom>
            <a:solidFill>
              <a:srgbClr val="41B8D5"/>
            </a:solidFill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1399870" cy="209573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8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280381" y="0"/>
            <a:ext cx="13078852" cy="1802497"/>
            <a:chOff x="0" y="0"/>
            <a:chExt cx="17438469" cy="2403329"/>
          </a:xfrm>
        </p:grpSpPr>
        <p:sp>
          <p:nvSpPr>
            <p:cNvPr id="29" name="TextBox 29"/>
            <p:cNvSpPr txBox="1"/>
            <p:nvPr/>
          </p:nvSpPr>
          <p:spPr>
            <a:xfrm>
              <a:off x="0" y="66675"/>
              <a:ext cx="17438469" cy="1347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699"/>
                </a:lnSpc>
              </a:pPr>
              <a:r>
                <a:rPr lang="en-US" sz="6999">
                  <a:solidFill>
                    <a:srgbClr val="2D8BBA"/>
                  </a:solidFill>
                  <a:latin typeface="Montserrat Medium"/>
                </a:rPr>
                <a:t>Учитель-ученик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1812595"/>
              <a:ext cx="17438469" cy="4943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3190"/>
                </a:lnSpc>
              </a:pPr>
              <a:r>
                <a:rPr lang="en-US" sz="2279" spc="22">
                  <a:solidFill>
                    <a:srgbClr val="000000"/>
                  </a:solidFill>
                  <a:latin typeface="Montserrat"/>
                </a:rPr>
                <a:t>Предполагает взаимодействие педагогов (учитель) и обучающихся (ученик) 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181758" y="2150792"/>
            <a:ext cx="9715853" cy="1289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 spc="24">
                <a:solidFill>
                  <a:srgbClr val="000000"/>
                </a:solidFill>
                <a:latin typeface="Montserrat"/>
              </a:rPr>
              <a:t>помощь в реализации потенциала, улучшении образовательных, творческих или спортивных результатов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81758" y="3722578"/>
            <a:ext cx="9715853" cy="430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81"/>
              </a:lnSpc>
            </a:pPr>
            <a:r>
              <a:rPr lang="en-US" sz="2558" spc="25">
                <a:solidFill>
                  <a:srgbClr val="000000"/>
                </a:solidFill>
                <a:latin typeface="Montserrat"/>
              </a:rPr>
              <a:t>развитие гибких навыков и метакомпетенций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81758" y="4747414"/>
            <a:ext cx="9715853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 spc="24">
                <a:solidFill>
                  <a:srgbClr val="000000"/>
                </a:solidFill>
                <a:latin typeface="Montserrat"/>
              </a:rPr>
              <a:t>оказание помощи в адаптации к новым условиям среды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81758" y="5830857"/>
            <a:ext cx="9715853" cy="850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 spc="24">
                <a:solidFill>
                  <a:srgbClr val="000000"/>
                </a:solidFill>
                <a:latin typeface="Montserrat"/>
              </a:rPr>
              <a:t>создание комфортных условий и коммуникаций внутри школы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181758" y="7041967"/>
            <a:ext cx="9715853" cy="412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499"/>
              </a:lnSpc>
            </a:pPr>
            <a:r>
              <a:rPr lang="en-US" sz="2499" spc="24">
                <a:solidFill>
                  <a:srgbClr val="000000"/>
                </a:solidFill>
                <a:latin typeface="Montserrat"/>
              </a:rPr>
              <a:t>формирование устойчивого сообщества обучающихся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764220" y="1564105"/>
            <a:ext cx="5004095" cy="7296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0413" lvl="1" indent="-280206" algn="just">
              <a:lnSpc>
                <a:spcPts val="3633"/>
              </a:lnSpc>
              <a:buFont typeface="Arial"/>
              <a:buChar char="•"/>
            </a:pPr>
            <a:r>
              <a:rPr lang="en-US" sz="2595" spc="25">
                <a:solidFill>
                  <a:srgbClr val="FFFFFF"/>
                </a:solidFill>
                <a:latin typeface="Montserrat Bold"/>
              </a:rPr>
              <a:t>высокий уровень включенности наставляемых во все социальные, культурные и образовательные процессы;</a:t>
            </a:r>
          </a:p>
          <a:p>
            <a:pPr marL="560413" lvl="1" indent="-280206" algn="just">
              <a:lnSpc>
                <a:spcPts val="3633"/>
              </a:lnSpc>
              <a:buFont typeface="Arial"/>
              <a:buChar char="•"/>
            </a:pPr>
            <a:r>
              <a:rPr lang="en-US" sz="2595" spc="25">
                <a:solidFill>
                  <a:srgbClr val="FFFFFF"/>
                </a:solidFill>
                <a:latin typeface="Montserrat Bold"/>
              </a:rPr>
              <a:t>стимул к образовательному, культурному, интеллектуальному, физическому совершенствованию, самореализации;</a:t>
            </a:r>
          </a:p>
          <a:p>
            <a:pPr marL="560413" lvl="1" indent="-280206" algn="just">
              <a:lnSpc>
                <a:spcPts val="3633"/>
              </a:lnSpc>
              <a:buFont typeface="Arial"/>
              <a:buChar char="•"/>
            </a:pPr>
            <a:r>
              <a:rPr lang="en-US" sz="2595" spc="25">
                <a:solidFill>
                  <a:srgbClr val="FFFFFF"/>
                </a:solidFill>
                <a:latin typeface="Montserrat Bold"/>
              </a:rPr>
              <a:t>развитие необходимых компетенций.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0106098" y="3926046"/>
            <a:ext cx="2230143" cy="488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059"/>
              </a:lnSpc>
            </a:pPr>
            <a:r>
              <a:rPr lang="en-US" sz="2899" spc="28">
                <a:solidFill>
                  <a:srgbClr val="FFFFFF"/>
                </a:solidFill>
                <a:latin typeface="Montserrat Bold"/>
              </a:rPr>
              <a:t>результат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215081" y="0"/>
            <a:ext cx="13857838" cy="3215544"/>
            <a:chOff x="0" y="0"/>
            <a:chExt cx="18477118" cy="4287391"/>
          </a:xfrm>
        </p:grpSpPr>
        <p:sp>
          <p:nvSpPr>
            <p:cNvPr id="3" name="TextBox 3"/>
            <p:cNvSpPr txBox="1"/>
            <p:nvPr/>
          </p:nvSpPr>
          <p:spPr>
            <a:xfrm>
              <a:off x="0" y="-9440"/>
              <a:ext cx="18477118" cy="1231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320"/>
                </a:lnSpc>
              </a:pPr>
              <a:r>
                <a:rPr lang="en-US" sz="6100">
                  <a:solidFill>
                    <a:srgbClr val="0C45A6"/>
                  </a:solidFill>
                  <a:latin typeface="Montserrat Semi-Bold"/>
                </a:rPr>
                <a:t>ПОРТРЕТ УЧАСТНИКОВ</a:t>
              </a:r>
            </a:p>
          </p:txBody>
        </p:sp>
        <p:sp>
          <p:nvSpPr>
            <p:cNvPr id="4" name="AutoShape 4"/>
            <p:cNvSpPr/>
            <p:nvPr/>
          </p:nvSpPr>
          <p:spPr>
            <a:xfrm>
              <a:off x="8716157" y="213368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3266564"/>
              <a:ext cx="18477118" cy="80487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296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0" y="9378186"/>
            <a:ext cx="18288000" cy="908814"/>
          </a:xfrm>
          <a:prstGeom prst="rect">
            <a:avLst/>
          </a:prstGeom>
          <a:solidFill>
            <a:srgbClr val="FDCF60"/>
          </a:solidFill>
        </p:spPr>
      </p:sp>
      <p:sp>
        <p:nvSpPr>
          <p:cNvPr id="7" name="Freeform 7"/>
          <p:cNvSpPr/>
          <p:nvPr/>
        </p:nvSpPr>
        <p:spPr>
          <a:xfrm flipH="1">
            <a:off x="7743524" y="4756271"/>
            <a:ext cx="4178882" cy="4658789"/>
          </a:xfrm>
          <a:custGeom>
            <a:avLst/>
            <a:gdLst/>
            <a:ahLst/>
            <a:cxnLst/>
            <a:rect l="l" t="t" r="r" b="b"/>
            <a:pathLst>
              <a:path w="4178882" h="4658789">
                <a:moveTo>
                  <a:pt x="4178882" y="0"/>
                </a:moveTo>
                <a:lnTo>
                  <a:pt x="0" y="0"/>
                </a:lnTo>
                <a:lnTo>
                  <a:pt x="0" y="4658789"/>
                </a:lnTo>
                <a:lnTo>
                  <a:pt x="4178882" y="4658789"/>
                </a:lnTo>
                <a:lnTo>
                  <a:pt x="4178882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3554502" y="5275358"/>
            <a:ext cx="3787072" cy="4102827"/>
          </a:xfrm>
          <a:custGeom>
            <a:avLst/>
            <a:gdLst/>
            <a:ahLst/>
            <a:cxnLst/>
            <a:rect l="l" t="t" r="r" b="b"/>
            <a:pathLst>
              <a:path w="3787072" h="4102827">
                <a:moveTo>
                  <a:pt x="0" y="0"/>
                </a:moveTo>
                <a:lnTo>
                  <a:pt x="3787072" y="0"/>
                </a:lnTo>
                <a:lnTo>
                  <a:pt x="3787072" y="4102828"/>
                </a:lnTo>
                <a:lnTo>
                  <a:pt x="0" y="4102828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b="-31862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1922406" y="2054371"/>
            <a:ext cx="6174598" cy="5648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29"/>
              </a:lnSpc>
              <a:spcBef>
                <a:spcPct val="0"/>
              </a:spcBef>
            </a:pPr>
            <a:r>
              <a:rPr lang="en-US" sz="2357">
                <a:solidFill>
                  <a:srgbClr val="000000"/>
                </a:solidFill>
                <a:latin typeface="Montserrat Semi-Bold"/>
              </a:rPr>
              <a:t>ОПЫТНЫЙ ПЕДАГОГ, МАСТЕР СВОЕГО ДЕЛА, ИМЕЮЩИЙ УСПЕШНЫЙ ОПЫТ В ДОСТИЖЕНИИ ЖИЗНЕННОГО, ЛИЧНОСТНОГО И ПРОФЕССИОНАЛЬНОГО РЕЗУЛЬТАТА, ОБЛАДАЕТ ЛИДЕРСКИМИ, ОРГАНИЗАЦИОННЫМИ И КОММУНИКАТИВНЫМИ НАВЫКАМИ, СОЗДАЕТ КОМФОРТНЫЕ УСЛОВИЯ ДЛЯ РЕШЕНИЯ КОНКРЕТНЫХ ПСИХОЛОГО-ПЕДАГОГИЧЕСКИХ И КОММУНИКАТИВНЫХ ПРОБЛЕМ:</a:t>
            </a:r>
          </a:p>
          <a:p>
            <a:pPr algn="just">
              <a:lnSpc>
                <a:spcPts val="2829"/>
              </a:lnSpc>
              <a:spcBef>
                <a:spcPct val="0"/>
              </a:spcBef>
            </a:pPr>
            <a:r>
              <a:rPr lang="en-US" sz="2357">
                <a:solidFill>
                  <a:srgbClr val="088D43"/>
                </a:solidFill>
                <a:latin typeface="Montserrat Semi-Bold"/>
              </a:rPr>
              <a:t>КЛАССНЫЙ РУКОВОДИТЕЛЬ, УЧИТЕЛЬ-ПРЕДМЕТНИК, МЕТОДИСТ, СОЦИАЛЬНЫЙ ПЕДАГОГ, ПСИХОЛОГ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338328" y="1279159"/>
            <a:ext cx="4111472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332" dirty="0">
                <a:solidFill>
                  <a:srgbClr val="088D43"/>
                </a:solidFill>
                <a:latin typeface="Montserrat Bold"/>
              </a:rPr>
              <a:t>НАСТАВНИК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37438" y="1279159"/>
            <a:ext cx="5582361" cy="666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98"/>
              </a:lnSpc>
            </a:pPr>
            <a:r>
              <a:rPr lang="en-US" sz="4332" dirty="0">
                <a:solidFill>
                  <a:srgbClr val="088D43"/>
                </a:solidFill>
                <a:latin typeface="Montserrat Bold"/>
              </a:rPr>
              <a:t>НАСТАВЛЯЕМЫЙ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7439" y="1930332"/>
            <a:ext cx="6501417" cy="3260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281"/>
              </a:lnSpc>
            </a:pPr>
            <a:r>
              <a:rPr lang="en-US" sz="2357">
                <a:solidFill>
                  <a:srgbClr val="000000"/>
                </a:solidFill>
                <a:latin typeface="Montserrat Semi-Bold"/>
              </a:rPr>
              <a:t>ВАРИАНТ 1. </a:t>
            </a:r>
            <a:r>
              <a:rPr lang="en-US" sz="2357">
                <a:solidFill>
                  <a:srgbClr val="088D43"/>
                </a:solidFill>
                <a:latin typeface="Montserrat Semi-Bold"/>
              </a:rPr>
              <a:t>НЕУСПЕВАЮЩИЙ УЧЕНИК;</a:t>
            </a:r>
          </a:p>
          <a:p>
            <a:pPr algn="just">
              <a:lnSpc>
                <a:spcPts val="5281"/>
              </a:lnSpc>
            </a:pPr>
            <a:r>
              <a:rPr lang="en-US" sz="2357">
                <a:solidFill>
                  <a:srgbClr val="000000"/>
                </a:solidFill>
                <a:latin typeface="Montserrat Semi-Bold"/>
              </a:rPr>
              <a:t>ВАРИАНТ 2. </a:t>
            </a:r>
            <a:r>
              <a:rPr lang="en-US" sz="2357">
                <a:solidFill>
                  <a:srgbClr val="088D43"/>
                </a:solidFill>
                <a:latin typeface="Montserrat Semi-Bold"/>
              </a:rPr>
              <a:t>ПАССИВНЫЙ УЧЕНИК;</a:t>
            </a:r>
          </a:p>
          <a:p>
            <a:pPr algn="just">
              <a:lnSpc>
                <a:spcPts val="5281"/>
              </a:lnSpc>
            </a:pPr>
            <a:r>
              <a:rPr lang="en-US" sz="2357">
                <a:solidFill>
                  <a:srgbClr val="000000"/>
                </a:solidFill>
                <a:latin typeface="Montserrat Semi-Bold"/>
              </a:rPr>
              <a:t>ВАРИАНТ 3. </a:t>
            </a:r>
            <a:r>
              <a:rPr lang="en-US" sz="2357">
                <a:solidFill>
                  <a:srgbClr val="088D43"/>
                </a:solidFill>
                <a:latin typeface="Montserrat Semi-Bold"/>
              </a:rPr>
              <a:t>ОДАРЕННЫЙ УЧЕНИК;</a:t>
            </a:r>
          </a:p>
          <a:p>
            <a:pPr algn="just">
              <a:lnSpc>
                <a:spcPts val="5281"/>
              </a:lnSpc>
            </a:pPr>
            <a:r>
              <a:rPr lang="en-US" sz="2357">
                <a:solidFill>
                  <a:srgbClr val="000000"/>
                </a:solidFill>
                <a:latin typeface="Montserrat Semi-Bold"/>
              </a:rPr>
              <a:t>ВАРИАНТ 4. </a:t>
            </a:r>
            <a:r>
              <a:rPr lang="en-US" sz="2357">
                <a:solidFill>
                  <a:srgbClr val="088D43"/>
                </a:solidFill>
                <a:latin typeface="Montserrat Semi-Bold"/>
              </a:rPr>
              <a:t>РЕБЕНОК С ОВЗ ИЛИ РЕБЕНОК-ИНВАЛИД.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45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43921" y="0"/>
            <a:ext cx="6144079" cy="10287000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12143921" y="0"/>
            <a:ext cx="6144079" cy="10287000"/>
          </a:xfrm>
          <a:custGeom>
            <a:avLst/>
            <a:gdLst/>
            <a:ahLst/>
            <a:cxnLst/>
            <a:rect l="l" t="t" r="r" b="b"/>
            <a:pathLst>
              <a:path w="6144079" h="10287000">
                <a:moveTo>
                  <a:pt x="0" y="0"/>
                </a:moveTo>
                <a:lnTo>
                  <a:pt x="6144079" y="0"/>
                </a:lnTo>
                <a:lnTo>
                  <a:pt x="6144079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5716" r="-5716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88308" y="51616"/>
            <a:ext cx="11042639" cy="1954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837"/>
              </a:lnSpc>
            </a:pPr>
            <a:r>
              <a:rPr lang="en-US" sz="6530">
                <a:solidFill>
                  <a:srgbClr val="FDCF60"/>
                </a:solidFill>
                <a:latin typeface="Montserrat Semi-Bold"/>
              </a:rPr>
              <a:t>ВАРИАЦИИ РОЛЕВЫХ МОДЕЛЕЙ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0" y="2212928"/>
            <a:ext cx="5559420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5111" lvl="1" indent="-262556">
              <a:lnSpc>
                <a:spcPts val="2918"/>
              </a:lnSpc>
              <a:buFont typeface="Arial"/>
              <a:buChar char="•"/>
            </a:pPr>
            <a:r>
              <a:rPr lang="en-US" sz="2432">
                <a:solidFill>
                  <a:srgbClr val="FFFFFF"/>
                </a:solidFill>
                <a:latin typeface="Montserrat Bold"/>
              </a:rPr>
              <a:t>ВЗАИМОДЕЙСТВИЕ </a:t>
            </a:r>
            <a:r>
              <a:rPr lang="en-US" sz="2432">
                <a:solidFill>
                  <a:srgbClr val="FDCF60"/>
                </a:solidFill>
                <a:latin typeface="Montserrat Bold"/>
              </a:rPr>
              <a:t>«УЧИТЕЛЬ – НЕУСПЕВАЮЩИЙ УЧЕНИК»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5364018" y="2116097"/>
            <a:ext cx="1405885" cy="1279512"/>
            <a:chOff x="0" y="0"/>
            <a:chExt cx="682206" cy="62088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2206" cy="620883"/>
            </a:xfrm>
            <a:custGeom>
              <a:avLst/>
              <a:gdLst/>
              <a:ahLst/>
              <a:cxnLst/>
              <a:rect l="l" t="t" r="r" b="b"/>
              <a:pathLst>
                <a:path w="682206" h="620883">
                  <a:moveTo>
                    <a:pt x="682206" y="310442"/>
                  </a:moveTo>
                  <a:lnTo>
                    <a:pt x="275806" y="0"/>
                  </a:lnTo>
                  <a:lnTo>
                    <a:pt x="275806" y="203200"/>
                  </a:lnTo>
                  <a:lnTo>
                    <a:pt x="0" y="203200"/>
                  </a:lnTo>
                  <a:lnTo>
                    <a:pt x="0" y="417683"/>
                  </a:lnTo>
                  <a:lnTo>
                    <a:pt x="275806" y="417683"/>
                  </a:lnTo>
                  <a:lnTo>
                    <a:pt x="275806" y="620883"/>
                  </a:lnTo>
                  <a:lnTo>
                    <a:pt x="682206" y="310442"/>
                  </a:lnTo>
                  <a:close/>
                </a:path>
              </a:pathLst>
            </a:custGeom>
            <a:solidFill>
              <a:srgbClr val="FDCF60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203200"/>
              <a:ext cx="580606" cy="214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8"/>
                </a:lnSpc>
              </a:pPr>
              <a:endParaRPr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915134" y="2212928"/>
            <a:ext cx="5161371" cy="1028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8"/>
              </a:lnSpc>
              <a:spcBef>
                <a:spcPct val="0"/>
              </a:spcBef>
            </a:pPr>
            <a:r>
              <a:rPr lang="en-US" sz="1732">
                <a:solidFill>
                  <a:srgbClr val="FFFFFF"/>
                </a:solidFill>
                <a:latin typeface="Montserrat Semi-Bold"/>
              </a:rPr>
              <a:t>ДОСТИЖЕНИЕ ЛУЧШИХ ОБРАЗОВАТЕЛЬНЫХ РЕЗУЛЬТАТОВ. </a:t>
            </a:r>
          </a:p>
          <a:p>
            <a:pPr>
              <a:lnSpc>
                <a:spcPts val="2078"/>
              </a:lnSpc>
              <a:spcBef>
                <a:spcPct val="0"/>
              </a:spcBef>
            </a:pPr>
            <a:r>
              <a:rPr lang="en-US" sz="1732">
                <a:solidFill>
                  <a:srgbClr val="FDCF60"/>
                </a:solidFill>
                <a:latin typeface="Montserrat Semi-Bold"/>
              </a:rPr>
              <a:t>НАСТАВНИК: КЛАССНЫЙ РУКОВОДИТЕЛЬ, УЧИТЕЛЬ-ПРЕДМЕТНИК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194" y="3956020"/>
            <a:ext cx="6003767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5111" lvl="1" indent="-262556">
              <a:lnSpc>
                <a:spcPts val="2918"/>
              </a:lnSpc>
              <a:buFont typeface="Arial"/>
              <a:buChar char="•"/>
            </a:pPr>
            <a:r>
              <a:rPr lang="en-US" sz="2432">
                <a:solidFill>
                  <a:srgbClr val="FFFFFF"/>
                </a:solidFill>
                <a:latin typeface="Montserrat Bold"/>
              </a:rPr>
              <a:t>ВЗАИМОДЕЙСТВИЕ              </a:t>
            </a:r>
            <a:r>
              <a:rPr lang="en-US" sz="2432">
                <a:solidFill>
                  <a:srgbClr val="FDCF60"/>
                </a:solidFill>
                <a:latin typeface="Montserrat Bold"/>
              </a:rPr>
              <a:t>«УЧИТЕЛЬ – ПАСИВНЫЙ УЧЕНИК»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5364018" y="3859189"/>
            <a:ext cx="1405885" cy="1279512"/>
            <a:chOff x="0" y="0"/>
            <a:chExt cx="682206" cy="6208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82206" cy="620883"/>
            </a:xfrm>
            <a:custGeom>
              <a:avLst/>
              <a:gdLst/>
              <a:ahLst/>
              <a:cxnLst/>
              <a:rect l="l" t="t" r="r" b="b"/>
              <a:pathLst>
                <a:path w="682206" h="620883">
                  <a:moveTo>
                    <a:pt x="682206" y="310442"/>
                  </a:moveTo>
                  <a:lnTo>
                    <a:pt x="275806" y="0"/>
                  </a:lnTo>
                  <a:lnTo>
                    <a:pt x="275806" y="203200"/>
                  </a:lnTo>
                  <a:lnTo>
                    <a:pt x="0" y="203200"/>
                  </a:lnTo>
                  <a:lnTo>
                    <a:pt x="0" y="417683"/>
                  </a:lnTo>
                  <a:lnTo>
                    <a:pt x="275806" y="417683"/>
                  </a:lnTo>
                  <a:lnTo>
                    <a:pt x="275806" y="620883"/>
                  </a:lnTo>
                  <a:lnTo>
                    <a:pt x="682206" y="310442"/>
                  </a:lnTo>
                  <a:close/>
                </a:path>
              </a:pathLst>
            </a:custGeom>
            <a:solidFill>
              <a:srgbClr val="FDCF6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203200"/>
              <a:ext cx="580606" cy="214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837320" y="3859189"/>
            <a:ext cx="530660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78"/>
              </a:lnSpc>
              <a:spcBef>
                <a:spcPct val="0"/>
              </a:spcBef>
            </a:pPr>
            <a:r>
              <a:rPr lang="en-US" sz="1732">
                <a:solidFill>
                  <a:srgbClr val="FFFFFF"/>
                </a:solidFill>
                <a:latin typeface="Montserrat Semi-Bold"/>
              </a:rPr>
              <a:t>ПСИХОЭМОЦИОНАЛЬНАЯ ПОДДЕРЖКА С АДАПТАЦИЕЙ В КОЛЛЕКТИВЕ ИЛИ РАЗВИТИЕМ КОММУНИКАЦИОННЫХ, ТВОРЧЕСКИХ НАВЫКОВ.</a:t>
            </a:r>
          </a:p>
          <a:p>
            <a:pPr>
              <a:lnSpc>
                <a:spcPts val="2078"/>
              </a:lnSpc>
              <a:spcBef>
                <a:spcPct val="0"/>
              </a:spcBef>
            </a:pPr>
            <a:r>
              <a:rPr lang="en-US" sz="1732">
                <a:solidFill>
                  <a:srgbClr val="FDCF60"/>
                </a:solidFill>
                <a:latin typeface="Montserrat Semi-Bold"/>
              </a:rPr>
              <a:t>НАСТАВНИК: КЛАССНЫЙ РУКОВОДИТЕЛЬ, ПСИХОЛОГ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3194" y="5858648"/>
            <a:ext cx="6003767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5111" lvl="1" indent="-262556">
              <a:lnSpc>
                <a:spcPts val="2918"/>
              </a:lnSpc>
              <a:buFont typeface="Arial"/>
              <a:buChar char="•"/>
            </a:pPr>
            <a:r>
              <a:rPr lang="en-US" sz="2432">
                <a:solidFill>
                  <a:srgbClr val="FFFFFF"/>
                </a:solidFill>
                <a:latin typeface="Montserrat Bold"/>
              </a:rPr>
              <a:t>ВЗАИМОДЕЙСТВИЕ              </a:t>
            </a:r>
            <a:r>
              <a:rPr lang="en-US" sz="2432">
                <a:solidFill>
                  <a:srgbClr val="FDCF60"/>
                </a:solidFill>
                <a:latin typeface="Montserrat Bold"/>
              </a:rPr>
              <a:t>«УЧИТЕЛЬ – ОДАРЕННЫЙ УЧЕНИК»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5364018" y="5713402"/>
            <a:ext cx="1405885" cy="1279512"/>
            <a:chOff x="0" y="0"/>
            <a:chExt cx="682206" cy="62088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82206" cy="620883"/>
            </a:xfrm>
            <a:custGeom>
              <a:avLst/>
              <a:gdLst/>
              <a:ahLst/>
              <a:cxnLst/>
              <a:rect l="l" t="t" r="r" b="b"/>
              <a:pathLst>
                <a:path w="682206" h="620883">
                  <a:moveTo>
                    <a:pt x="682206" y="310442"/>
                  </a:moveTo>
                  <a:lnTo>
                    <a:pt x="275806" y="0"/>
                  </a:lnTo>
                  <a:lnTo>
                    <a:pt x="275806" y="203200"/>
                  </a:lnTo>
                  <a:lnTo>
                    <a:pt x="0" y="203200"/>
                  </a:lnTo>
                  <a:lnTo>
                    <a:pt x="0" y="417683"/>
                  </a:lnTo>
                  <a:lnTo>
                    <a:pt x="275806" y="417683"/>
                  </a:lnTo>
                  <a:lnTo>
                    <a:pt x="275806" y="620883"/>
                  </a:lnTo>
                  <a:lnTo>
                    <a:pt x="682206" y="310442"/>
                  </a:lnTo>
                  <a:close/>
                </a:path>
              </a:pathLst>
            </a:custGeom>
            <a:solidFill>
              <a:srgbClr val="FDCF60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203200"/>
              <a:ext cx="580606" cy="214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8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6769903" y="5707039"/>
            <a:ext cx="5233975" cy="1285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8"/>
              </a:lnSpc>
              <a:spcBef>
                <a:spcPct val="0"/>
              </a:spcBef>
            </a:pPr>
            <a:r>
              <a:rPr lang="en-US" sz="1732">
                <a:solidFill>
                  <a:srgbClr val="FFFFFF"/>
                </a:solidFill>
                <a:latin typeface="Montserrat Semi-Bold"/>
              </a:rPr>
              <a:t>РАСКРЫТИЕ И РАЗВИТИЕ ТВОРЧЕСКОГО ПОТЕНЦИАЛА НАСТАВЛЯЕМОГО, СОВМЕСТНАЯ РАБОТА НАД ПРОЕКТОМ</a:t>
            </a:r>
          </a:p>
          <a:p>
            <a:pPr algn="just">
              <a:lnSpc>
                <a:spcPts val="2078"/>
              </a:lnSpc>
              <a:spcBef>
                <a:spcPct val="0"/>
              </a:spcBef>
            </a:pPr>
            <a:r>
              <a:rPr lang="en-US" sz="1732">
                <a:solidFill>
                  <a:srgbClr val="FDCF60"/>
                </a:solidFill>
                <a:latin typeface="Montserrat Semi-Bold"/>
              </a:rPr>
              <a:t>НАСТАВНИК:  КЛАССНЫЙ РУКОВОДИТЕЛЬ, УЧИТЕЛЬ-ПРЕДМЕТНИК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0" y="8172450"/>
            <a:ext cx="5176667" cy="1085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5111" lvl="1" indent="-262556">
              <a:lnSpc>
                <a:spcPts val="2918"/>
              </a:lnSpc>
              <a:buFont typeface="Arial"/>
              <a:buChar char="•"/>
            </a:pPr>
            <a:r>
              <a:rPr lang="en-US" sz="2432">
                <a:solidFill>
                  <a:srgbClr val="FFFFFF"/>
                </a:solidFill>
                <a:latin typeface="Montserrat Bold"/>
              </a:rPr>
              <a:t>ВЗАИМОДЕЙСТВИЕ              </a:t>
            </a:r>
            <a:r>
              <a:rPr lang="en-US" sz="2432">
                <a:solidFill>
                  <a:srgbClr val="FDCF60"/>
                </a:solidFill>
                <a:latin typeface="Montserrat Bold"/>
              </a:rPr>
              <a:t>«УЧИТЕЛЬ – РЕБЕНОК С ОВЗ/РЕБЕНОК-ИНВАЛИД»</a:t>
            </a:r>
          </a:p>
        </p:txBody>
      </p:sp>
      <p:grpSp>
        <p:nvGrpSpPr>
          <p:cNvPr id="21" name="Group 21"/>
          <p:cNvGrpSpPr/>
          <p:nvPr/>
        </p:nvGrpSpPr>
        <p:grpSpPr>
          <a:xfrm>
            <a:off x="5364018" y="7978788"/>
            <a:ext cx="1405885" cy="1279512"/>
            <a:chOff x="0" y="0"/>
            <a:chExt cx="682206" cy="62088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82206" cy="620883"/>
            </a:xfrm>
            <a:custGeom>
              <a:avLst/>
              <a:gdLst/>
              <a:ahLst/>
              <a:cxnLst/>
              <a:rect l="l" t="t" r="r" b="b"/>
              <a:pathLst>
                <a:path w="682206" h="620883">
                  <a:moveTo>
                    <a:pt x="682206" y="310442"/>
                  </a:moveTo>
                  <a:lnTo>
                    <a:pt x="275806" y="0"/>
                  </a:lnTo>
                  <a:lnTo>
                    <a:pt x="275806" y="203200"/>
                  </a:lnTo>
                  <a:lnTo>
                    <a:pt x="0" y="203200"/>
                  </a:lnTo>
                  <a:lnTo>
                    <a:pt x="0" y="417683"/>
                  </a:lnTo>
                  <a:lnTo>
                    <a:pt x="275806" y="417683"/>
                  </a:lnTo>
                  <a:lnTo>
                    <a:pt x="275806" y="620883"/>
                  </a:lnTo>
                  <a:lnTo>
                    <a:pt x="682206" y="310442"/>
                  </a:lnTo>
                  <a:close/>
                </a:path>
              </a:pathLst>
            </a:custGeom>
            <a:solidFill>
              <a:srgbClr val="FDCF6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203200"/>
              <a:ext cx="580606" cy="214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78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6769903" y="7300912"/>
            <a:ext cx="5233975" cy="2828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078"/>
              </a:lnSpc>
              <a:spcBef>
                <a:spcPct val="0"/>
              </a:spcBef>
            </a:pPr>
            <a:r>
              <a:rPr lang="en-US" sz="1732">
                <a:solidFill>
                  <a:srgbClr val="FFFFFF"/>
                </a:solidFill>
                <a:latin typeface="Montserrat Semi-Bold"/>
              </a:rPr>
              <a:t>СОЗДАНИЕ УСЛОВИЙ ДЛЯ ОСОЗНАННОГО ВЫБОРА ОПТИМАЛЬНОЙ ОБРАЗОВАТЕЛЬНОЙ ТРАЕКТОРИИ, ПОВЫШЕНИЕ МОТИВАЦИИ К УЧЕБЕ И УЛУЧШЕНИЕ ОБРАЗОВАТЕЛЬНЫХ РЕЗУЛЬТАТОВ </a:t>
            </a:r>
          </a:p>
          <a:p>
            <a:pPr algn="just">
              <a:lnSpc>
                <a:spcPts val="2078"/>
              </a:lnSpc>
              <a:spcBef>
                <a:spcPct val="0"/>
              </a:spcBef>
            </a:pPr>
            <a:r>
              <a:rPr lang="en-US" sz="1732">
                <a:solidFill>
                  <a:srgbClr val="FDCF60"/>
                </a:solidFill>
                <a:latin typeface="Montserrat Semi-Bold"/>
              </a:rPr>
              <a:t>НАСТАВНИК:  КЛАССНЫЙ РУКОВОДИТЕЛЬ В ТЕСНОМ КОНТАКТЕ С  УЧИТЕЛЕМ-ПРЕДМЕТНИКОМ, ПСИХОЛОГОМ, СОЦИАЛЬНЫМ ПЕДАГОГОМ, МЕТОДИСТОМ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245137" y="0"/>
            <a:ext cx="5733625" cy="10287000"/>
          </a:xfrm>
          <a:prstGeom prst="rect">
            <a:avLst/>
          </a:prstGeom>
          <a:gradFill rotWithShape="1">
            <a:gsLst>
              <a:gs pos="0">
                <a:srgbClr val="FFF7AD">
                  <a:alpha val="100000"/>
                </a:srgbClr>
              </a:gs>
              <a:gs pos="100000">
                <a:srgbClr val="FFA9F9">
                  <a:alpha val="100000"/>
                </a:srgbClr>
              </a:gs>
            </a:gsLst>
            <a:lin ang="0"/>
          </a:gradFill>
        </p:spPr>
      </p:sp>
      <p:grpSp>
        <p:nvGrpSpPr>
          <p:cNvPr id="3" name="Group 3"/>
          <p:cNvGrpSpPr/>
          <p:nvPr/>
        </p:nvGrpSpPr>
        <p:grpSpPr>
          <a:xfrm>
            <a:off x="5559484" y="-299011"/>
            <a:ext cx="11976323" cy="1681244"/>
            <a:chOff x="0" y="0"/>
            <a:chExt cx="15968430" cy="2241659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1517009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554768"/>
              <a:ext cx="15968430" cy="16868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2596"/>
                </a:lnSpc>
              </a:pPr>
              <a:r>
                <a:rPr lang="en-US" sz="1730">
                  <a:solidFill>
                    <a:srgbClr val="16214B"/>
                  </a:solidFill>
                  <a:latin typeface="Montserrat Bold"/>
                </a:rPr>
                <a:t>Организовать в муниципальном наставническом центре индивидуальные и групповые консультации кураторов ЦМН по вопросам реализации программы наставничества, активизировать информационное сопровождение реализации ЦМН в г.Дзержинске.</a:t>
              </a:r>
            </a:p>
            <a:p>
              <a:pPr algn="just">
                <a:lnSpc>
                  <a:spcPts val="2596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912747"/>
            <a:ext cx="5415166" cy="6923331"/>
            <a:chOff x="0" y="0"/>
            <a:chExt cx="7220221" cy="9231107"/>
          </a:xfrm>
        </p:grpSpPr>
        <p:sp>
          <p:nvSpPr>
            <p:cNvPr id="7" name="TextBox 7"/>
            <p:cNvSpPr txBox="1"/>
            <p:nvPr/>
          </p:nvSpPr>
          <p:spPr>
            <a:xfrm>
              <a:off x="0" y="4941429"/>
              <a:ext cx="7220221" cy="43180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60"/>
                </a:lnSpc>
              </a:pPr>
              <a:r>
                <a:rPr lang="en-US" sz="4300">
                  <a:solidFill>
                    <a:srgbClr val="0C45A6"/>
                  </a:solidFill>
                  <a:latin typeface="Montserrat Semi-Bold"/>
                </a:rPr>
                <a:t>РЕКОМЕНДАЦИИ ПО ДОСТИЖЕНИЮ ПЛАНОВЫХ ПОКАЗАТЕЛЕЙ</a:t>
              </a:r>
            </a:p>
          </p:txBody>
        </p:sp>
        <p:sp>
          <p:nvSpPr>
            <p:cNvPr id="8" name="Freeform 8"/>
            <p:cNvSpPr/>
            <p:nvPr/>
          </p:nvSpPr>
          <p:spPr>
            <a:xfrm>
              <a:off x="2005456" y="0"/>
              <a:ext cx="3209309" cy="3890071"/>
            </a:xfrm>
            <a:custGeom>
              <a:avLst/>
              <a:gdLst/>
              <a:ahLst/>
              <a:cxnLst/>
              <a:rect l="l" t="t" r="r" b="b"/>
              <a:pathLst>
                <a:path w="3209309" h="3890071">
                  <a:moveTo>
                    <a:pt x="0" y="0"/>
                  </a:moveTo>
                  <a:lnTo>
                    <a:pt x="3209309" y="0"/>
                  </a:lnTo>
                  <a:lnTo>
                    <a:pt x="3209309" y="3890071"/>
                  </a:lnTo>
                  <a:lnTo>
                    <a:pt x="0" y="38900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extLst>
                  <a:ext uri="{96DAC541-7B7A-43D3-8B79-37D633B846F1}">
                    <asvg:svgBlip xmlns:asvg="http://schemas.microsoft.com/office/drawing/2016/SVG/main" xmlns="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9" name="Freeform 9"/>
          <p:cNvSpPr/>
          <p:nvPr/>
        </p:nvSpPr>
        <p:spPr>
          <a:xfrm>
            <a:off x="5559484" y="1922076"/>
            <a:ext cx="5553158" cy="3898544"/>
          </a:xfrm>
          <a:custGeom>
            <a:avLst/>
            <a:gdLst/>
            <a:ahLst/>
            <a:cxnLst/>
            <a:rect l="l" t="t" r="r" b="b"/>
            <a:pathLst>
              <a:path w="5553158" h="3898544">
                <a:moveTo>
                  <a:pt x="0" y="0"/>
                </a:moveTo>
                <a:lnTo>
                  <a:pt x="5553158" y="0"/>
                </a:lnTo>
                <a:lnTo>
                  <a:pt x="5553158" y="3898544"/>
                </a:lnTo>
                <a:lnTo>
                  <a:pt x="0" y="3898544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5559484" y="4449346"/>
            <a:ext cx="1365700" cy="1371274"/>
          </a:xfrm>
          <a:custGeom>
            <a:avLst/>
            <a:gdLst/>
            <a:ahLst/>
            <a:cxnLst/>
            <a:rect l="l" t="t" r="r" b="b"/>
            <a:pathLst>
              <a:path w="1365700" h="1371274">
                <a:moveTo>
                  <a:pt x="0" y="0"/>
                </a:moveTo>
                <a:lnTo>
                  <a:pt x="1365700" y="0"/>
                </a:lnTo>
                <a:lnTo>
                  <a:pt x="1365700" y="1371274"/>
                </a:lnTo>
                <a:lnTo>
                  <a:pt x="0" y="137127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9345788" y="6106370"/>
            <a:ext cx="4403714" cy="3898544"/>
          </a:xfrm>
          <a:custGeom>
            <a:avLst/>
            <a:gdLst/>
            <a:ahLst/>
            <a:cxnLst/>
            <a:rect l="l" t="t" r="r" b="b"/>
            <a:pathLst>
              <a:path w="4403714" h="3898544">
                <a:moveTo>
                  <a:pt x="0" y="0"/>
                </a:moveTo>
                <a:lnTo>
                  <a:pt x="4403714" y="0"/>
                </a:lnTo>
                <a:lnTo>
                  <a:pt x="4403714" y="3898544"/>
                </a:lnTo>
                <a:lnTo>
                  <a:pt x="0" y="3898544"/>
                </a:lnTo>
                <a:lnTo>
                  <a:pt x="0" y="0"/>
                </a:lnTo>
                <a:close/>
              </a:path>
            </a:pathLst>
          </a:custGeom>
          <a:blipFill>
            <a:blip r:embed="rId6" cstate="print"/>
            <a:stretch>
              <a:fillRect b="-48093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553538" y="1949882"/>
            <a:ext cx="5418968" cy="3842933"/>
          </a:xfrm>
          <a:custGeom>
            <a:avLst/>
            <a:gdLst/>
            <a:ahLst/>
            <a:cxnLst/>
            <a:rect l="l" t="t" r="r" b="b"/>
            <a:pathLst>
              <a:path w="5418968" h="3842933">
                <a:moveTo>
                  <a:pt x="0" y="0"/>
                </a:moveTo>
                <a:lnTo>
                  <a:pt x="5418967" y="0"/>
                </a:lnTo>
                <a:lnTo>
                  <a:pt x="5418967" y="3842933"/>
                </a:lnTo>
                <a:lnTo>
                  <a:pt x="0" y="3842933"/>
                </a:lnTo>
                <a:lnTo>
                  <a:pt x="0" y="0"/>
                </a:lnTo>
                <a:close/>
              </a:path>
            </a:pathLst>
          </a:custGeom>
          <a:blipFill>
            <a:blip r:embed="rId7" cstate="print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3749502" y="8494849"/>
            <a:ext cx="1510064" cy="1510064"/>
          </a:xfrm>
          <a:custGeom>
            <a:avLst/>
            <a:gdLst/>
            <a:ahLst/>
            <a:cxnLst/>
            <a:rect l="l" t="t" r="r" b="b"/>
            <a:pathLst>
              <a:path w="1510064" h="1510064">
                <a:moveTo>
                  <a:pt x="0" y="0"/>
                </a:moveTo>
                <a:lnTo>
                  <a:pt x="1510065" y="0"/>
                </a:lnTo>
                <a:lnTo>
                  <a:pt x="1510065" y="1510065"/>
                </a:lnTo>
                <a:lnTo>
                  <a:pt x="0" y="1510065"/>
                </a:lnTo>
                <a:lnTo>
                  <a:pt x="0" y="0"/>
                </a:lnTo>
                <a:close/>
              </a:path>
            </a:pathLst>
          </a:custGeom>
          <a:blipFill>
            <a:blip r:embed="rId8" cstate="print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6553824" y="4374412"/>
            <a:ext cx="1410951" cy="1416441"/>
          </a:xfrm>
          <a:custGeom>
            <a:avLst/>
            <a:gdLst/>
            <a:ahLst/>
            <a:cxnLst/>
            <a:rect l="l" t="t" r="r" b="b"/>
            <a:pathLst>
              <a:path w="1410951" h="1416441">
                <a:moveTo>
                  <a:pt x="0" y="0"/>
                </a:moveTo>
                <a:lnTo>
                  <a:pt x="1410952" y="0"/>
                </a:lnTo>
                <a:lnTo>
                  <a:pt x="1410952" y="1416441"/>
                </a:lnTo>
                <a:lnTo>
                  <a:pt x="0" y="1416441"/>
                </a:lnTo>
                <a:lnTo>
                  <a:pt x="0" y="0"/>
                </a:lnTo>
                <a:close/>
              </a:path>
            </a:pathLst>
          </a:custGeom>
          <a:blipFill>
            <a:blip r:embed="rId9" cstate="print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951036" y="1382233"/>
            <a:ext cx="8323213" cy="333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78"/>
              </a:lnSpc>
              <a:spcBef>
                <a:spcPct val="0"/>
              </a:spcBef>
            </a:pPr>
            <a:r>
              <a:rPr lang="en-US" sz="2232">
                <a:solidFill>
                  <a:srgbClr val="E62C2C"/>
                </a:solidFill>
                <a:latin typeface="Montserrat Semi-Bold"/>
              </a:rPr>
              <a:t>КОНСУЛЬТАЦИИ: КАЖДЫЙ ВТОРНИК С 14:00 ДО 15:30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07170" y="7911790"/>
            <a:ext cx="2244910" cy="2244910"/>
          </a:xfrm>
          <a:custGeom>
            <a:avLst/>
            <a:gdLst/>
            <a:ahLst/>
            <a:cxnLst/>
            <a:rect l="l" t="t" r="r" b="b"/>
            <a:pathLst>
              <a:path w="2244910" h="2244910">
                <a:moveTo>
                  <a:pt x="0" y="0"/>
                </a:moveTo>
                <a:lnTo>
                  <a:pt x="2244910" y="0"/>
                </a:lnTo>
                <a:lnTo>
                  <a:pt x="2244910" y="2244910"/>
                </a:lnTo>
                <a:lnTo>
                  <a:pt x="0" y="224491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6431" y="308445"/>
            <a:ext cx="10285331" cy="7476976"/>
          </a:xfrm>
          <a:custGeom>
            <a:avLst/>
            <a:gdLst/>
            <a:ahLst/>
            <a:cxnLst/>
            <a:rect l="l" t="t" r="r" b="b"/>
            <a:pathLst>
              <a:path w="10285331" h="7476976">
                <a:moveTo>
                  <a:pt x="0" y="0"/>
                </a:moveTo>
                <a:lnTo>
                  <a:pt x="10285331" y="0"/>
                </a:lnTo>
                <a:lnTo>
                  <a:pt x="10285331" y="7476976"/>
                </a:lnTo>
                <a:lnTo>
                  <a:pt x="0" y="7476976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2535669" y="308445"/>
            <a:ext cx="5410268" cy="7476976"/>
          </a:xfrm>
          <a:custGeom>
            <a:avLst/>
            <a:gdLst/>
            <a:ahLst/>
            <a:cxnLst/>
            <a:rect l="l" t="t" r="r" b="b"/>
            <a:pathLst>
              <a:path w="5410268" h="7476976">
                <a:moveTo>
                  <a:pt x="0" y="0"/>
                </a:moveTo>
                <a:lnTo>
                  <a:pt x="5410268" y="0"/>
                </a:lnTo>
                <a:lnTo>
                  <a:pt x="5410268" y="7476976"/>
                </a:lnTo>
                <a:lnTo>
                  <a:pt x="0" y="747697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96411" t="-17172" r="-105310" b="-5634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145201" y="7766371"/>
            <a:ext cx="15487455" cy="2390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98"/>
              </a:lnSpc>
            </a:pPr>
            <a:r>
              <a:rPr lang="en-US" sz="2921">
                <a:solidFill>
                  <a:srgbClr val="0C45A6"/>
                </a:solidFill>
                <a:latin typeface="Montserrat Bold"/>
              </a:rPr>
              <a:t>Дорожная карта (план мероприятий) реализации ЦМН обучающихся в образовательных организациях, осуществляющих образовательную деятельность по общеобразовательным, дополнительным общеобразовательным программам на территории г.о.г. Дзержинска на 2023-2024 гг.» </a:t>
            </a:r>
          </a:p>
        </p:txBody>
      </p:sp>
      <p:sp>
        <p:nvSpPr>
          <p:cNvPr id="6" name="Freeform 6"/>
          <p:cNvSpPr/>
          <p:nvPr/>
        </p:nvSpPr>
        <p:spPr>
          <a:xfrm>
            <a:off x="10355614" y="0"/>
            <a:ext cx="2180055" cy="2180055"/>
          </a:xfrm>
          <a:custGeom>
            <a:avLst/>
            <a:gdLst/>
            <a:ahLst/>
            <a:cxnLst/>
            <a:rect l="l" t="t" r="r" b="b"/>
            <a:pathLst>
              <a:path w="2180055" h="2180055">
                <a:moveTo>
                  <a:pt x="0" y="0"/>
                </a:moveTo>
                <a:lnTo>
                  <a:pt x="2180055" y="0"/>
                </a:lnTo>
                <a:lnTo>
                  <a:pt x="2180055" y="2180055"/>
                </a:lnTo>
                <a:lnTo>
                  <a:pt x="0" y="2180055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F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037796" y="2217221"/>
            <a:ext cx="4844715" cy="2312399"/>
            <a:chOff x="0" y="0"/>
            <a:chExt cx="6459620" cy="3083198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545243"/>
              <a:ext cx="6459620" cy="1886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Доля детей и молодежи в возрасте от 10 до 19 лет, вошедших в программы наставничества в роли НАСТАВЛЯЕМОГО, %; 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162898" y="2217221"/>
            <a:ext cx="4844715" cy="2312399"/>
            <a:chOff x="0" y="0"/>
            <a:chExt cx="6459620" cy="3083198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545243"/>
              <a:ext cx="6459620" cy="18865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Доля детей и молодежи в возрасте от 15 до 19 лет, вошедших в программы наставничества в роли НАСТАВНИКА, %;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-109144" y="0"/>
            <a:ext cx="7967382" cy="10287000"/>
          </a:xfrm>
          <a:custGeom>
            <a:avLst/>
            <a:gdLst/>
            <a:ahLst/>
            <a:cxnLst/>
            <a:rect l="l" t="t" r="r" b="b"/>
            <a:pathLst>
              <a:path w="7967382" h="10287000">
                <a:moveTo>
                  <a:pt x="0" y="0"/>
                </a:moveTo>
                <a:lnTo>
                  <a:pt x="7967383" y="0"/>
                </a:lnTo>
                <a:lnTo>
                  <a:pt x="796738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8037796" y="4238502"/>
            <a:ext cx="4844715" cy="3034592"/>
            <a:chOff x="0" y="0"/>
            <a:chExt cx="6459620" cy="4046122"/>
          </a:xfrm>
        </p:grpSpPr>
        <p:sp>
          <p:nvSpPr>
            <p:cNvPr id="10" name="AutoShape 10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545243"/>
              <a:ext cx="6459620" cy="28494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Доля педагогов-молодых специалистов (опыт работы от 0 до 3 лет), вошедших в программы наставничества в роли НАСТАВЛЯЕМОГО из числа педагогов ОО, %; 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162898" y="4238502"/>
            <a:ext cx="4844715" cy="4117881"/>
            <a:chOff x="0" y="0"/>
            <a:chExt cx="6459620" cy="5490508"/>
          </a:xfrm>
        </p:grpSpPr>
        <p:sp>
          <p:nvSpPr>
            <p:cNvPr id="13" name="AutoShape 13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545243"/>
              <a:ext cx="6459620" cy="42938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Количество предприятий и организаций, принимающих участие в реализации программ наставничества (промышленные предприятия и организации и иные организации любых форм собственности (ЗА ИСКЛЮЧЕНИЕМ ОБРАЗОВАТЕЛЬНЫХ ОРГАНИЗАЦИЙ). 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8037796" y="7020566"/>
            <a:ext cx="4844715" cy="1590206"/>
            <a:chOff x="0" y="0"/>
            <a:chExt cx="6459620" cy="2120275"/>
          </a:xfrm>
        </p:grpSpPr>
        <p:sp>
          <p:nvSpPr>
            <p:cNvPr id="16" name="AutoShape 16"/>
            <p:cNvSpPr/>
            <p:nvPr/>
          </p:nvSpPr>
          <p:spPr>
            <a:xfrm>
              <a:off x="0" y="0"/>
              <a:ext cx="1044803" cy="14438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0" y="545243"/>
              <a:ext cx="6459620" cy="9236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47"/>
                </a:lnSpc>
              </a:pPr>
              <a:r>
                <a:rPr lang="en-US" sz="1898">
                  <a:solidFill>
                    <a:srgbClr val="16214B"/>
                  </a:solidFill>
                  <a:latin typeface="Montserrat"/>
                </a:rPr>
                <a:t>Формы наставничества, которые реализуются в ОО</a:t>
              </a:r>
            </a:p>
          </p:txBody>
        </p:sp>
      </p:grpSp>
      <p:sp>
        <p:nvSpPr>
          <p:cNvPr id="18" name="Freeform 18"/>
          <p:cNvSpPr/>
          <p:nvPr/>
        </p:nvSpPr>
        <p:spPr>
          <a:xfrm>
            <a:off x="15747651" y="7678615"/>
            <a:ext cx="2372216" cy="2372216"/>
          </a:xfrm>
          <a:custGeom>
            <a:avLst/>
            <a:gdLst/>
            <a:ahLst/>
            <a:cxnLst/>
            <a:rect l="l" t="t" r="r" b="b"/>
            <a:pathLst>
              <a:path w="2372216" h="2372216">
                <a:moveTo>
                  <a:pt x="0" y="0"/>
                </a:moveTo>
                <a:lnTo>
                  <a:pt x="2372216" y="0"/>
                </a:lnTo>
                <a:lnTo>
                  <a:pt x="2372216" y="2372215"/>
                </a:lnTo>
                <a:lnTo>
                  <a:pt x="0" y="2372215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429198" y="283636"/>
            <a:ext cx="7332373" cy="7845779"/>
          </a:xfrm>
          <a:custGeom>
            <a:avLst/>
            <a:gdLst/>
            <a:ahLst/>
            <a:cxnLst/>
            <a:rect l="l" t="t" r="r" b="b"/>
            <a:pathLst>
              <a:path w="7332373" h="7845779">
                <a:moveTo>
                  <a:pt x="0" y="0"/>
                </a:moveTo>
                <a:lnTo>
                  <a:pt x="7332373" y="0"/>
                </a:lnTo>
                <a:lnTo>
                  <a:pt x="7332373" y="7845779"/>
                </a:lnTo>
                <a:lnTo>
                  <a:pt x="0" y="784577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 l="-56960" t="-11153" r="-63741" b="-4867"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8037796" y="135607"/>
            <a:ext cx="10250204" cy="2081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238"/>
              </a:lnSpc>
            </a:pPr>
            <a:r>
              <a:rPr lang="en-US" sz="6865">
                <a:solidFill>
                  <a:srgbClr val="0C45A6"/>
                </a:solidFill>
                <a:latin typeface="Montserrat Semi-Bold"/>
              </a:rPr>
              <a:t>С 9 ПО 18 ЯНВАРЯ 2024 ГОДА</a:t>
            </a:r>
          </a:p>
        </p:txBody>
      </p:sp>
      <p:sp>
        <p:nvSpPr>
          <p:cNvPr id="21" name="Freeform 21"/>
          <p:cNvSpPr/>
          <p:nvPr/>
        </p:nvSpPr>
        <p:spPr>
          <a:xfrm>
            <a:off x="16471798" y="-61327"/>
            <a:ext cx="2180055" cy="2180055"/>
          </a:xfrm>
          <a:custGeom>
            <a:avLst/>
            <a:gdLst/>
            <a:ahLst/>
            <a:cxnLst/>
            <a:rect l="l" t="t" r="r" b="b"/>
            <a:pathLst>
              <a:path w="2180055" h="2180055">
                <a:moveTo>
                  <a:pt x="0" y="0"/>
                </a:moveTo>
                <a:lnTo>
                  <a:pt x="2180055" y="0"/>
                </a:lnTo>
                <a:lnTo>
                  <a:pt x="2180055" y="2180054"/>
                </a:lnTo>
                <a:lnTo>
                  <a:pt x="0" y="218005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1128729" y="7678615"/>
            <a:ext cx="2255901" cy="26083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09184" y="910939"/>
            <a:ext cx="9924884" cy="6630548"/>
          </a:xfrm>
          <a:custGeom>
            <a:avLst/>
            <a:gdLst/>
            <a:ahLst/>
            <a:cxnLst/>
            <a:rect l="l" t="t" r="r" b="b"/>
            <a:pathLst>
              <a:path w="9924884" h="6630548">
                <a:moveTo>
                  <a:pt x="0" y="0"/>
                </a:moveTo>
                <a:lnTo>
                  <a:pt x="9924884" y="0"/>
                </a:lnTo>
                <a:lnTo>
                  <a:pt x="9924884" y="6630548"/>
                </a:lnTo>
                <a:lnTo>
                  <a:pt x="0" y="663054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900460" y="1028700"/>
            <a:ext cx="6808683" cy="6652982"/>
          </a:xfrm>
          <a:custGeom>
            <a:avLst/>
            <a:gdLst/>
            <a:ahLst/>
            <a:cxnLst/>
            <a:rect l="l" t="t" r="r" b="b"/>
            <a:pathLst>
              <a:path w="6808683" h="6652982">
                <a:moveTo>
                  <a:pt x="0" y="0"/>
                </a:moveTo>
                <a:lnTo>
                  <a:pt x="6808683" y="0"/>
                </a:lnTo>
                <a:lnTo>
                  <a:pt x="6808683" y="6652982"/>
                </a:lnTo>
                <a:lnTo>
                  <a:pt x="0" y="665298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 t="-517" b="-517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107945" y="0"/>
            <a:ext cx="2180055" cy="2180055"/>
          </a:xfrm>
          <a:custGeom>
            <a:avLst/>
            <a:gdLst/>
            <a:ahLst/>
            <a:cxnLst/>
            <a:rect l="l" t="t" r="r" b="b"/>
            <a:pathLst>
              <a:path w="2180055" h="2180055">
                <a:moveTo>
                  <a:pt x="0" y="0"/>
                </a:moveTo>
                <a:lnTo>
                  <a:pt x="2180055" y="0"/>
                </a:lnTo>
                <a:lnTo>
                  <a:pt x="2180055" y="2180055"/>
                </a:lnTo>
                <a:lnTo>
                  <a:pt x="0" y="218005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365413" y="8298896"/>
            <a:ext cx="16407876" cy="1699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2"/>
              </a:lnSpc>
            </a:pPr>
            <a:r>
              <a:rPr lang="en-US" sz="3743">
                <a:solidFill>
                  <a:srgbClr val="0C45A6"/>
                </a:solidFill>
                <a:latin typeface="Montserrat Semi-Bold"/>
              </a:rPr>
              <a:t>ДОЛЯ ДЕТЕЙ И МОЛОДЕЖИ В ВОЗРАСТЕ ОТ 10 ДО 19 ЛЕТ, ВОШЕДШИХ В ПРОГРАММЫ НАСТАВНИЧЕСТВА В РОЛИ </a:t>
            </a:r>
            <a:r>
              <a:rPr lang="en-US" sz="3743">
                <a:solidFill>
                  <a:srgbClr val="E62C2C"/>
                </a:solidFill>
                <a:latin typeface="Montserrat Semi-Bold"/>
              </a:rPr>
              <a:t>НАСТАВЛЯЕМОГО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080698" y="1364931"/>
            <a:ext cx="4255652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ПОКАЗАТЕЛЬ Г.ДЗЕРЖИНСКА В 2023 ГОДУ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225607" y="6981393"/>
            <a:ext cx="3346019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ПЛАНОВЫЙ ПОКАЗАТЕЛЬ В 2023 ГОДУ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07945" y="0"/>
            <a:ext cx="2180055" cy="2180055"/>
          </a:xfrm>
          <a:custGeom>
            <a:avLst/>
            <a:gdLst/>
            <a:ahLst/>
            <a:cxnLst/>
            <a:rect l="l" t="t" r="r" b="b"/>
            <a:pathLst>
              <a:path w="2180055" h="2180055">
                <a:moveTo>
                  <a:pt x="0" y="0"/>
                </a:moveTo>
                <a:lnTo>
                  <a:pt x="2180055" y="0"/>
                </a:lnTo>
                <a:lnTo>
                  <a:pt x="2180055" y="2180055"/>
                </a:lnTo>
                <a:lnTo>
                  <a:pt x="0" y="218005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0472235" y="2379133"/>
            <a:ext cx="7503942" cy="3096422"/>
          </a:xfrm>
          <a:custGeom>
            <a:avLst/>
            <a:gdLst/>
            <a:ahLst/>
            <a:cxnLst/>
            <a:rect l="l" t="t" r="r" b="b"/>
            <a:pathLst>
              <a:path w="7503942" h="3096422">
                <a:moveTo>
                  <a:pt x="0" y="0"/>
                </a:moveTo>
                <a:lnTo>
                  <a:pt x="7503942" y="0"/>
                </a:lnTo>
                <a:lnTo>
                  <a:pt x="7503942" y="3096422"/>
                </a:lnTo>
                <a:lnTo>
                  <a:pt x="0" y="3096422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378070" y="5475555"/>
            <a:ext cx="6909930" cy="4811445"/>
          </a:xfrm>
          <a:custGeom>
            <a:avLst/>
            <a:gdLst/>
            <a:ahLst/>
            <a:cxnLst/>
            <a:rect l="l" t="t" r="r" b="b"/>
            <a:pathLst>
              <a:path w="6909930" h="4811445">
                <a:moveTo>
                  <a:pt x="0" y="0"/>
                </a:moveTo>
                <a:lnTo>
                  <a:pt x="6909930" y="0"/>
                </a:lnTo>
                <a:lnTo>
                  <a:pt x="6909930" y="4811445"/>
                </a:lnTo>
                <a:lnTo>
                  <a:pt x="0" y="481144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6350" y="1236420"/>
            <a:ext cx="8535142" cy="5690094"/>
          </a:xfrm>
          <a:custGeom>
            <a:avLst/>
            <a:gdLst/>
            <a:ahLst/>
            <a:cxnLst/>
            <a:rect l="l" t="t" r="r" b="b"/>
            <a:pathLst>
              <a:path w="8535142" h="5690094">
                <a:moveTo>
                  <a:pt x="0" y="0"/>
                </a:moveTo>
                <a:lnTo>
                  <a:pt x="8535141" y="0"/>
                </a:lnTo>
                <a:lnTo>
                  <a:pt x="8535141" y="5690094"/>
                </a:lnTo>
                <a:lnTo>
                  <a:pt x="0" y="5690094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0792" y="7918505"/>
            <a:ext cx="10917005" cy="2238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2"/>
              </a:lnSpc>
            </a:pPr>
            <a:r>
              <a:rPr lang="en-US" sz="3743">
                <a:solidFill>
                  <a:srgbClr val="0C45A6"/>
                </a:solidFill>
                <a:latin typeface="Montserrat Semi-Bold"/>
              </a:rPr>
              <a:t>ДОЛЯ ПЕДАГОГОВ (МОЛОДЫХ СПЕЦИАЛИСТОВ), ВОШЕДШИХ В ПРОГРАММУ НАСТАВНИЧЕСТВА В РОЛИ </a:t>
            </a:r>
            <a:r>
              <a:rPr lang="en-US" sz="3743">
                <a:solidFill>
                  <a:srgbClr val="E62C2C"/>
                </a:solidFill>
                <a:latin typeface="Montserrat Semi-Bold"/>
              </a:rPr>
              <a:t>НАСТАВЛЯЕМОГО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9487" y="617295"/>
            <a:ext cx="686877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ПОКАЗАТЕЛЬ Г.ДЗЕРЖИНСКА В 2023 ГОДУ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09532" y="7288464"/>
            <a:ext cx="686877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ПЛАНОВЫЙ ПОКАЗАТЕЛЬ В 2023 ГОДУ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107945" y="0"/>
            <a:ext cx="2180055" cy="2180055"/>
          </a:xfrm>
          <a:custGeom>
            <a:avLst/>
            <a:gdLst/>
            <a:ahLst/>
            <a:cxnLst/>
            <a:rect l="l" t="t" r="r" b="b"/>
            <a:pathLst>
              <a:path w="2180055" h="2180055">
                <a:moveTo>
                  <a:pt x="0" y="0"/>
                </a:moveTo>
                <a:lnTo>
                  <a:pt x="2180055" y="0"/>
                </a:lnTo>
                <a:lnTo>
                  <a:pt x="2180055" y="2180055"/>
                </a:lnTo>
                <a:lnTo>
                  <a:pt x="0" y="2180055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34762" y="849482"/>
            <a:ext cx="9233586" cy="6155724"/>
          </a:xfrm>
          <a:custGeom>
            <a:avLst/>
            <a:gdLst/>
            <a:ahLst/>
            <a:cxnLst/>
            <a:rect l="l" t="t" r="r" b="b"/>
            <a:pathLst>
              <a:path w="9233586" h="6155724">
                <a:moveTo>
                  <a:pt x="0" y="0"/>
                </a:moveTo>
                <a:lnTo>
                  <a:pt x="9233586" y="0"/>
                </a:lnTo>
                <a:lnTo>
                  <a:pt x="9233586" y="6155724"/>
                </a:lnTo>
                <a:lnTo>
                  <a:pt x="0" y="6155724"/>
                </a:lnTo>
                <a:lnTo>
                  <a:pt x="0" y="0"/>
                </a:lnTo>
                <a:close/>
              </a:path>
            </a:pathLst>
          </a:custGeom>
          <a:blipFill>
            <a:blip r:embed="rId3" cstate="print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472235" y="2379133"/>
            <a:ext cx="7503942" cy="3096422"/>
          </a:xfrm>
          <a:custGeom>
            <a:avLst/>
            <a:gdLst/>
            <a:ahLst/>
            <a:cxnLst/>
            <a:rect l="l" t="t" r="r" b="b"/>
            <a:pathLst>
              <a:path w="7503942" h="3096422">
                <a:moveTo>
                  <a:pt x="0" y="0"/>
                </a:moveTo>
                <a:lnTo>
                  <a:pt x="7503942" y="0"/>
                </a:lnTo>
                <a:lnTo>
                  <a:pt x="7503942" y="3096422"/>
                </a:lnTo>
                <a:lnTo>
                  <a:pt x="0" y="3096422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/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0880864" y="6280817"/>
            <a:ext cx="7731744" cy="4421922"/>
          </a:xfrm>
          <a:custGeom>
            <a:avLst/>
            <a:gdLst/>
            <a:ahLst/>
            <a:cxnLst/>
            <a:rect l="l" t="t" r="r" b="b"/>
            <a:pathLst>
              <a:path w="7731744" h="4421922">
                <a:moveTo>
                  <a:pt x="0" y="0"/>
                </a:moveTo>
                <a:lnTo>
                  <a:pt x="7731744" y="0"/>
                </a:lnTo>
                <a:lnTo>
                  <a:pt x="7731744" y="4421922"/>
                </a:lnTo>
                <a:lnTo>
                  <a:pt x="0" y="4421922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200025" y="8017737"/>
            <a:ext cx="11132009" cy="226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2"/>
              </a:lnSpc>
            </a:pPr>
            <a:r>
              <a:rPr lang="en-US" sz="3743">
                <a:solidFill>
                  <a:srgbClr val="0C45A6"/>
                </a:solidFill>
                <a:latin typeface="Montserrat Semi-Bold"/>
              </a:rPr>
              <a:t>ДОЛЯ ДЕТЕЙ И МОЛОДЕЖИ В ВОЗРАСТЕ ОТ 15 ДО 19 ЛЕТ, ВОШЕДШИХ В ПРОГРАММЫ НАСТАВНИЧЕСТВА В РОЛИ </a:t>
            </a:r>
            <a:r>
              <a:rPr lang="en-US" sz="3743">
                <a:solidFill>
                  <a:srgbClr val="E62C2C"/>
                </a:solidFill>
                <a:latin typeface="Montserrat Semi-Bold"/>
              </a:rPr>
              <a:t>НАСТАВНИКА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99487" y="309049"/>
            <a:ext cx="686877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ПОКАЗАТЕЛЬ Г.ДЗЕРЖИНСКА В 2023 ГОДУ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17167" y="7172693"/>
            <a:ext cx="6868777" cy="257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78"/>
              </a:lnSpc>
            </a:pPr>
            <a:r>
              <a:rPr lang="en-US" sz="1732">
                <a:solidFill>
                  <a:srgbClr val="0C45A6"/>
                </a:solidFill>
                <a:latin typeface="Montserrat Bold"/>
              </a:rPr>
              <a:t>ПЛАНОВЫЙ ПОКАЗАТЕЛЬ В 2023 ГОДУ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266700"/>
            <a:ext cx="17830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Количество предприятий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 организаций, принимающих участие в реализации программ наставничества (промышленные предприятия и организации и иные организации любых форм собственности)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1717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Топ-3 образовательных организаций, лидеров данного </a:t>
            </a:r>
            <a:r>
              <a:rPr lang="ru-RU" sz="36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показателя:</a:t>
            </a:r>
            <a:endParaRPr lang="ru-RU" sz="36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467100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23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12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предприятий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16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предприятий</a:t>
            </a:r>
          </a:p>
          <a:p>
            <a:pPr marL="342900" indent="-342900">
              <a:buAutoNum type="arabicPeriod"/>
            </a:pP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№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26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8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предприятий</a:t>
            </a:r>
            <a:endParaRPr 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7429500"/>
            <a:ext cx="7848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Образовательные организации, в которых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нет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сотрудничества с предприятиями (и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реализуется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форма наставничества «работодатель-ученик») </a:t>
            </a:r>
          </a:p>
          <a:p>
            <a:pPr algn="just"/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№№5,7,33,38,68</a:t>
            </a:r>
            <a:endParaRPr lang="ru-RU" sz="2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2800" b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637801241_1-flomaster-club-p-zavod-risunok-dlya-detei-detskie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5295900"/>
            <a:ext cx="2514600" cy="206275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500" t="15926" r="20417" b="4815"/>
          <a:stretch>
            <a:fillRect/>
          </a:stretch>
        </p:blipFill>
        <p:spPr bwMode="auto">
          <a:xfrm>
            <a:off x="8631964" y="2857500"/>
            <a:ext cx="9656035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1033700fc4c34bd1b3dbd5a35df1fc5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10600" y="7658100"/>
            <a:ext cx="21336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805551" y="181926"/>
            <a:ext cx="8283984" cy="9956225"/>
          </a:xfrm>
          <a:prstGeom prst="rect">
            <a:avLst/>
          </a:prstGeom>
          <a:solidFill>
            <a:srgbClr val="0C45A6"/>
          </a:solidFill>
        </p:spPr>
      </p:sp>
      <p:sp>
        <p:nvSpPr>
          <p:cNvPr id="3" name="Freeform 3"/>
          <p:cNvSpPr/>
          <p:nvPr/>
        </p:nvSpPr>
        <p:spPr>
          <a:xfrm>
            <a:off x="10027811" y="334072"/>
            <a:ext cx="7839464" cy="9618856"/>
          </a:xfrm>
          <a:custGeom>
            <a:avLst/>
            <a:gdLst/>
            <a:ahLst/>
            <a:cxnLst/>
            <a:rect l="l" t="t" r="r" b="b"/>
            <a:pathLst>
              <a:path w="7839464" h="9618856">
                <a:moveTo>
                  <a:pt x="0" y="0"/>
                </a:moveTo>
                <a:lnTo>
                  <a:pt x="7839464" y="0"/>
                </a:lnTo>
                <a:lnTo>
                  <a:pt x="7839464" y="9618856"/>
                </a:lnTo>
                <a:lnTo>
                  <a:pt x="0" y="961885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 l="-42231" r="-41930"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0" y="9525"/>
            <a:ext cx="960236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92"/>
              </a:lnSpc>
            </a:pPr>
            <a:r>
              <a:rPr lang="en-US" sz="3743">
                <a:solidFill>
                  <a:srgbClr val="0C45A6"/>
                </a:solidFill>
                <a:latin typeface="Montserrat Semi-Bold"/>
              </a:rPr>
              <a:t>ФОРМЫ НАСТАВНИЧЕСТВА, КОТОРЫЕ РЕАЛИЗУЮТСЯ В ОО</a:t>
            </a:r>
            <a:r>
              <a:rPr lang="en-US" sz="3743">
                <a:solidFill>
                  <a:srgbClr val="000000"/>
                </a:solidFill>
                <a:latin typeface="Montserrat Semi-Bold"/>
              </a:rPr>
              <a:t> 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16704" y="965723"/>
            <a:ext cx="1898726" cy="1688614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529506" y="2503851"/>
            <a:ext cx="611268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2"/>
              </a:lnSpc>
            </a:pPr>
            <a:r>
              <a:rPr lang="en-US" sz="2443">
                <a:solidFill>
                  <a:srgbClr val="0C45A6"/>
                </a:solidFill>
                <a:latin typeface="Montserrat Bold"/>
              </a:rPr>
              <a:t>УЧЕНИК-УЧЕНИК - </a:t>
            </a:r>
            <a:r>
              <a:rPr lang="en-US" sz="2443">
                <a:solidFill>
                  <a:srgbClr val="41B8D5"/>
                </a:solidFill>
                <a:latin typeface="Montserrat Bold"/>
              </a:rPr>
              <a:t>ВО ВСЕХ ОО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53936" y="3193245"/>
            <a:ext cx="885961" cy="75412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160356" y="4426944"/>
            <a:ext cx="705539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2"/>
              </a:lnSpc>
            </a:pPr>
            <a:r>
              <a:rPr lang="en-US" sz="2443">
                <a:solidFill>
                  <a:srgbClr val="0C45A6"/>
                </a:solidFill>
                <a:latin typeface="Montserrat Bold"/>
              </a:rPr>
              <a:t>РАБОТОДАТЕЛЬ-УЧЕНИК - </a:t>
            </a:r>
            <a:r>
              <a:rPr lang="en-US" sz="2443">
                <a:solidFill>
                  <a:srgbClr val="41B8D5"/>
                </a:solidFill>
                <a:latin typeface="Montserrat Bold"/>
              </a:rPr>
              <a:t>21 ОО+3 ОДО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07213" y="4915997"/>
            <a:ext cx="1103660" cy="758766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488558" y="6362885"/>
            <a:ext cx="705539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2"/>
              </a:lnSpc>
            </a:pPr>
            <a:r>
              <a:rPr lang="en-US" sz="2443">
                <a:solidFill>
                  <a:srgbClr val="0C45A6"/>
                </a:solidFill>
                <a:latin typeface="Montserrat Bold"/>
              </a:rPr>
              <a:t>СТУДЕНТ-УЧЕНИК - </a:t>
            </a:r>
            <a:r>
              <a:rPr lang="en-US" sz="2443">
                <a:solidFill>
                  <a:srgbClr val="41B8D5"/>
                </a:solidFill>
                <a:latin typeface="Montserrat Bold"/>
              </a:rPr>
              <a:t>9 ОО+2 ОДО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87648" y="2775173"/>
            <a:ext cx="1000808" cy="15750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300777" y="4795270"/>
            <a:ext cx="1000808" cy="15750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06771" y="6930681"/>
            <a:ext cx="885961" cy="75412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49352" y="6944178"/>
            <a:ext cx="1103660" cy="758766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1642636" y="7791175"/>
            <a:ext cx="705539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2"/>
              </a:lnSpc>
            </a:pPr>
            <a:r>
              <a:rPr lang="en-US" sz="2443">
                <a:solidFill>
                  <a:srgbClr val="0C45A6"/>
                </a:solidFill>
                <a:latin typeface="Montserrat Bold"/>
                <a:ea typeface="Montserrat Bold"/>
              </a:rPr>
              <a:t>РАБОТОДАТ﻿ЕЛЬ-СТУДЕНТ - </a:t>
            </a:r>
            <a:r>
              <a:rPr lang="en-US" sz="2443">
                <a:solidFill>
                  <a:srgbClr val="41B8D5"/>
                </a:solidFill>
                <a:latin typeface="Montserrat Bold"/>
              </a:rPr>
              <a:t>2 ОО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596170" y="8135123"/>
            <a:ext cx="1816222" cy="1336326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529506" y="9529647"/>
            <a:ext cx="7055394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32"/>
              </a:lnSpc>
            </a:pPr>
            <a:r>
              <a:rPr lang="en-US" sz="2443">
                <a:solidFill>
                  <a:srgbClr val="0C45A6"/>
                </a:solidFill>
                <a:latin typeface="Montserrat Bold"/>
              </a:rPr>
              <a:t>УЧИТЕЛЬ-УЧИТЕЛЬ - </a:t>
            </a:r>
            <a:r>
              <a:rPr lang="en-US" sz="2443">
                <a:solidFill>
                  <a:srgbClr val="41B8D5"/>
                </a:solidFill>
                <a:latin typeface="Montserrat Bold"/>
              </a:rPr>
              <a:t>34 ОО+4 ОДО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14395" y="476250"/>
            <a:ext cx="9602364" cy="1114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492"/>
              </a:lnSpc>
            </a:pPr>
            <a:r>
              <a:rPr lang="en-US" sz="3743">
                <a:solidFill>
                  <a:srgbClr val="0C45A6"/>
                </a:solidFill>
                <a:latin typeface="Montserrat Semi-Bold"/>
              </a:rPr>
              <a:t>РЕЙТИНГ РЕАЛИЗАЦИИ ФОРМ НАСТАВНИЧЕСТВА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5918" y="1712585"/>
            <a:ext cx="11621730" cy="8641665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75906" y="85252"/>
            <a:ext cx="8968094" cy="2399861"/>
            <a:chOff x="0" y="0"/>
            <a:chExt cx="11957458" cy="319981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934045" cy="23902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902005"/>
              <a:ext cx="11957458" cy="22978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en-US" sz="3142">
                  <a:solidFill>
                    <a:srgbClr val="16214B"/>
                  </a:solidFill>
                  <a:latin typeface="Montserrat"/>
                </a:rPr>
                <a:t>В учебной и научно-исследовательской деятельности и в рамках детский общественных объединений  - </a:t>
              </a:r>
              <a:r>
                <a:rPr lang="en-US" sz="3142">
                  <a:solidFill>
                    <a:srgbClr val="41B8D5"/>
                  </a:solidFill>
                  <a:latin typeface="Montserrat Bold"/>
                </a:rPr>
                <a:t>18%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75906" y="2627780"/>
            <a:ext cx="8968094" cy="1218761"/>
            <a:chOff x="0" y="0"/>
            <a:chExt cx="11957458" cy="1625015"/>
          </a:xfrm>
        </p:grpSpPr>
        <p:sp>
          <p:nvSpPr>
            <p:cNvPr id="8" name="AutoShape 8"/>
            <p:cNvSpPr/>
            <p:nvPr/>
          </p:nvSpPr>
          <p:spPr>
            <a:xfrm>
              <a:off x="0" y="0"/>
              <a:ext cx="1934045" cy="23902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902005"/>
              <a:ext cx="11957458" cy="723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en-US" sz="3142">
                  <a:solidFill>
                    <a:srgbClr val="16214B"/>
                  </a:solidFill>
                  <a:latin typeface="Montserrat"/>
                </a:rPr>
                <a:t>В культурной деятельности - </a:t>
              </a:r>
              <a:r>
                <a:rPr lang="en-US" sz="3142">
                  <a:solidFill>
                    <a:srgbClr val="41B8D5"/>
                  </a:solidFill>
                  <a:latin typeface="Montserrat Bold"/>
                </a:rPr>
                <a:t>17,5%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75906" y="4052980"/>
            <a:ext cx="9364412" cy="1218761"/>
            <a:chOff x="0" y="0"/>
            <a:chExt cx="12485883" cy="1625015"/>
          </a:xfrm>
        </p:grpSpPr>
        <p:sp>
          <p:nvSpPr>
            <p:cNvPr id="11" name="AutoShape 11"/>
            <p:cNvSpPr/>
            <p:nvPr/>
          </p:nvSpPr>
          <p:spPr>
            <a:xfrm>
              <a:off x="0" y="0"/>
              <a:ext cx="2019514" cy="23902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902005"/>
              <a:ext cx="12485883" cy="723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en-US" sz="3142">
                  <a:solidFill>
                    <a:srgbClr val="16214B"/>
                  </a:solidFill>
                  <a:latin typeface="Montserrat"/>
                </a:rPr>
                <a:t>В профориентационной деятельности - </a:t>
              </a:r>
              <a:r>
                <a:rPr lang="en-US" sz="3142">
                  <a:solidFill>
                    <a:srgbClr val="41B8D5"/>
                  </a:solidFill>
                  <a:latin typeface="Montserrat Bold"/>
                </a:rPr>
                <a:t>16%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75906" y="5490712"/>
            <a:ext cx="9364412" cy="1218761"/>
            <a:chOff x="0" y="0"/>
            <a:chExt cx="12485883" cy="1625015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2019514" cy="23902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902005"/>
              <a:ext cx="12485883" cy="723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en-US" sz="3142">
                  <a:solidFill>
                    <a:srgbClr val="16214B"/>
                  </a:solidFill>
                  <a:latin typeface="Montserrat"/>
                </a:rPr>
                <a:t>В волонтерской деятельности - </a:t>
              </a:r>
              <a:r>
                <a:rPr lang="en-US" sz="3142">
                  <a:solidFill>
                    <a:srgbClr val="41B8D5"/>
                  </a:solidFill>
                  <a:latin typeface="Montserrat Bold"/>
                </a:rPr>
                <a:t>15%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75906" y="6919023"/>
            <a:ext cx="9364412" cy="1218761"/>
            <a:chOff x="0" y="0"/>
            <a:chExt cx="12485883" cy="1625015"/>
          </a:xfrm>
        </p:grpSpPr>
        <p:sp>
          <p:nvSpPr>
            <p:cNvPr id="17" name="AutoShape 17"/>
            <p:cNvSpPr/>
            <p:nvPr/>
          </p:nvSpPr>
          <p:spPr>
            <a:xfrm>
              <a:off x="0" y="0"/>
              <a:ext cx="2019514" cy="23902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902005"/>
              <a:ext cx="12485883" cy="7230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en-US" sz="3142">
                  <a:solidFill>
                    <a:srgbClr val="16214B"/>
                  </a:solidFill>
                  <a:latin typeface="Montserrat"/>
                </a:rPr>
                <a:t>В спортивной деятельности - </a:t>
              </a:r>
              <a:r>
                <a:rPr lang="en-US" sz="3142">
                  <a:solidFill>
                    <a:srgbClr val="41B8D5"/>
                  </a:solidFill>
                  <a:latin typeface="Montserrat Bold"/>
                </a:rPr>
                <a:t>14,7%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5906" y="8280660"/>
            <a:ext cx="9364412" cy="1809311"/>
            <a:chOff x="0" y="0"/>
            <a:chExt cx="12485883" cy="2412415"/>
          </a:xfrm>
        </p:grpSpPr>
        <p:sp>
          <p:nvSpPr>
            <p:cNvPr id="20" name="AutoShape 20"/>
            <p:cNvSpPr/>
            <p:nvPr/>
          </p:nvSpPr>
          <p:spPr>
            <a:xfrm>
              <a:off x="0" y="0"/>
              <a:ext cx="2019514" cy="239021"/>
            </a:xfrm>
            <a:prstGeom prst="rect">
              <a:avLst/>
            </a:prstGeom>
            <a:solidFill>
              <a:srgbClr val="0C45A6"/>
            </a:solidFill>
          </p:spPr>
        </p:sp>
        <p:sp>
          <p:nvSpPr>
            <p:cNvPr id="21" name="TextBox 21"/>
            <p:cNvSpPr txBox="1"/>
            <p:nvPr/>
          </p:nvSpPr>
          <p:spPr>
            <a:xfrm>
              <a:off x="0" y="902005"/>
              <a:ext cx="12485883" cy="1510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13"/>
                </a:lnSpc>
              </a:pPr>
              <a:r>
                <a:rPr lang="en-US" sz="3142">
                  <a:solidFill>
                    <a:srgbClr val="16214B"/>
                  </a:solidFill>
                  <a:latin typeface="Montserrat"/>
                </a:rPr>
                <a:t>Деятельность в рамках социализации и адаптации детей - </a:t>
              </a:r>
              <a:r>
                <a:rPr lang="en-US" sz="3142">
                  <a:solidFill>
                    <a:srgbClr val="41B8D5"/>
                  </a:solidFill>
                  <a:latin typeface="Montserrat Bold"/>
                </a:rPr>
                <a:t>8%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915</Words>
  <Application>Microsoft Office PowerPoint</Application>
  <PresentationFormat>Произвольный</PresentationFormat>
  <Paragraphs>100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Montserrat</vt:lpstr>
      <vt:lpstr>Montserrat Bold</vt:lpstr>
      <vt:lpstr>Montserrat Semi-Bold</vt:lpstr>
      <vt:lpstr>Clear Sans Medium</vt:lpstr>
      <vt:lpstr>Calibri</vt:lpstr>
      <vt:lpstr>Montserrat Medium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мониторинга показателей эффективности реализации ЦМН в 2023 году</dc:title>
  <cp:lastModifiedBy>Пользователь Windows</cp:lastModifiedBy>
  <cp:revision>2</cp:revision>
  <dcterms:created xsi:type="dcterms:W3CDTF">2006-08-16T00:00:00Z</dcterms:created>
  <dcterms:modified xsi:type="dcterms:W3CDTF">2024-03-28T09:33:29Z</dcterms:modified>
  <dc:identifier>DAGArWwE1x0</dc:identifier>
</cp:coreProperties>
</file>