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7" r:id="rId3"/>
    <p:sldId id="288" r:id="rId4"/>
    <p:sldId id="266" r:id="rId5"/>
    <p:sldId id="268" r:id="rId6"/>
    <p:sldId id="269" r:id="rId7"/>
    <p:sldId id="271" r:id="rId8"/>
    <p:sldId id="260" r:id="rId9"/>
    <p:sldId id="273" r:id="rId10"/>
    <p:sldId id="274" r:id="rId11"/>
    <p:sldId id="263" r:id="rId12"/>
    <p:sldId id="265" r:id="rId13"/>
    <p:sldId id="284" r:id="rId14"/>
    <p:sldId id="281" r:id="rId15"/>
    <p:sldId id="280" r:id="rId16"/>
    <p:sldId id="282" r:id="rId17"/>
    <p:sldId id="278" r:id="rId18"/>
    <p:sldId id="277" r:id="rId19"/>
    <p:sldId id="283" r:id="rId20"/>
    <p:sldId id="286" r:id="rId21"/>
    <p:sldId id="261" r:id="rId22"/>
    <p:sldId id="28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3333CC"/>
    <a:srgbClr val="990000"/>
    <a:srgbClr val="4D4D4D"/>
    <a:srgbClr val="77777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91" d="100"/>
          <a:sy n="91" d="100"/>
        </p:scale>
        <p:origin x="9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9C518-5E62-481A-8870-1554D1B7648E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CCF6D-BD62-4082-ABC3-BEB9A1F0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15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CCF6D-BD62-4082-ABC3-BEB9A1F0A07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79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2362200"/>
            <a:ext cx="6477000" cy="1238250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962400"/>
            <a:ext cx="6553200" cy="533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69A522D-56CA-49EE-A686-C2B36405FA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06561-D2E3-4EB3-9629-8BBE4087F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4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228600"/>
            <a:ext cx="1790700" cy="5897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28600"/>
            <a:ext cx="5219700" cy="5897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310D4-89F2-4351-A3C3-FE12E5E35F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04CA2-0AF5-48D8-B9AC-7B8E42A23C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5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CCC55-EB97-4310-9954-D3394FD36E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7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00200" y="1295400"/>
            <a:ext cx="34671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19700" y="1295400"/>
            <a:ext cx="34671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396D-FF00-40E5-ACF7-27392E3DA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8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A0568-CFAF-4622-A8D2-AC6F1DC214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4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8B382-A6D1-4FC6-A217-2D40625F3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55F9D-D7D0-4FF5-A7FE-3B293EE16D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E1DDC-082C-4B5D-A7DF-3D6CF0322F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6C4C9-13CC-4605-9784-95223DFF25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7162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295400"/>
            <a:ext cx="7086600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58FCDC-476A-4E4A-9F2F-6611F935B9C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333333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3333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>
          <a:solidFill>
            <a:srgbClr val="3333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3333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3333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333333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62470" y="2564904"/>
            <a:ext cx="6477000" cy="123825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Музыка в начальной школе. Новые аспекты </a:t>
            </a:r>
            <a:br>
              <a:rPr lang="ru-RU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400" b="1" kern="12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Городской семинар</a:t>
            </a:r>
            <a:r>
              <a:rPr lang="ru-RU" sz="2400" b="1" i="1" kern="1200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/>
                </a:effectLs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400" b="1" kern="12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 обновленным ФГОС </a:t>
            </a:r>
            <a:r>
              <a:rPr lang="ru-RU" sz="2400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kern="12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Модуль «Музыка в жизни человека»</a:t>
            </a:r>
            <a:br>
              <a:rPr lang="ru-RU" sz="2400" b="1" kern="12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12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(2 класс)</a:t>
            </a:r>
            <a:r>
              <a:rPr lang="ru-RU" sz="1400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kern="1200" cap="all" dirty="0">
                <a:solidFill>
                  <a:srgbClr val="C00000"/>
                </a:solidFill>
                <a:effectLst>
                  <a:reflection blurRad="12700" stA="48000" endA="300" endPos="55000" dir="5400000" sy="-90000" algn="bl"/>
                </a:effectLs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2400" b="1" dirty="0"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760" y="3717032"/>
            <a:ext cx="6553200" cy="533400"/>
          </a:xfrm>
        </p:spPr>
        <p:txBody>
          <a:bodyPr/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b="1" kern="1200" dirty="0" smtClean="0">
                <a:solidFill>
                  <a:srgbClr val="44546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ru-RU" b="1" kern="1200" dirty="0" smtClean="0">
                <a:solidFill>
                  <a:srgbClr val="44546A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Учитель </a:t>
            </a:r>
            <a:r>
              <a:rPr lang="ru-RU" b="1" kern="1200" dirty="0">
                <a:solidFill>
                  <a:srgbClr val="44546A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музыки МБОУ СШ № </a:t>
            </a:r>
            <a:r>
              <a:rPr lang="ru-RU" b="1" kern="1200" dirty="0" smtClean="0">
                <a:solidFill>
                  <a:srgbClr val="44546A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30</a:t>
            </a:r>
            <a:endParaRPr lang="ru-RU" b="1" kern="1200" dirty="0" smtClean="0">
              <a:solidFill>
                <a:srgbClr val="44546A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kern="1200" dirty="0" smtClean="0">
              <a:solidFill>
                <a:srgbClr val="44546A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b="1" kern="12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b="1" kern="1200" dirty="0" smtClean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b="1" kern="12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Тематическое планирование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520679"/>
              </p:ext>
            </p:extLst>
          </p:nvPr>
        </p:nvGraphicFramePr>
        <p:xfrm>
          <a:off x="1524000" y="1066800"/>
          <a:ext cx="7440487" cy="5386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6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05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Танцы, игры и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веселье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«Детский альбом» 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П.И. Чайковского «Камаринская», «Вальс», «Полька»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Инструментальная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ритмическая импровизация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в стиле определённого танцевального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жанра;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-исполнение музыкальной паузы в танцевальном ритме.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Гимн России-главный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музыкальный символ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«Гимн России» муз Александрова, </a:t>
                      </a:r>
                      <a:r>
                        <a:rPr lang="ru-RU" sz="1600" b="0" dirty="0" err="1">
                          <a:effectLst/>
                        </a:rPr>
                        <a:t>сл</a:t>
                      </a:r>
                      <a:r>
                        <a:rPr lang="ru-RU" sz="1600" b="0" dirty="0">
                          <a:effectLst/>
                        </a:rPr>
                        <a:t> </a:t>
                      </a:r>
                      <a:r>
                        <a:rPr lang="ru-RU" sz="1600" b="0" dirty="0" smtClean="0">
                          <a:effectLst/>
                        </a:rPr>
                        <a:t>С. Михалкова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Разучивание, исполнение Гимна Российской </a:t>
                      </a:r>
                      <a:r>
                        <a:rPr lang="ru-RU" sz="1600" b="0" dirty="0" smtClean="0">
                          <a:effectLst/>
                        </a:rPr>
                        <a:t>Федерации;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-знакомство </a:t>
                      </a:r>
                      <a:r>
                        <a:rPr lang="ru-RU" sz="1600" b="0" dirty="0">
                          <a:effectLst/>
                        </a:rPr>
                        <a:t>с историей создания, правилами </a:t>
                      </a:r>
                      <a:r>
                        <a:rPr lang="ru-RU" sz="1600" b="0" dirty="0" smtClean="0">
                          <a:effectLst/>
                        </a:rPr>
                        <a:t>исполнения;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</a:rPr>
                        <a:t>-обсуждение </a:t>
                      </a:r>
                      <a:r>
                        <a:rPr lang="ru-RU" sz="1600" b="0" dirty="0">
                          <a:effectLst/>
                        </a:rPr>
                        <a:t>этических вопросов, связанных с государственными символами </a:t>
                      </a:r>
                      <a:r>
                        <a:rPr lang="ru-RU" sz="1600" b="0" dirty="0" smtClean="0">
                          <a:effectLst/>
                        </a:rPr>
                        <a:t>страны.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05342" y="0"/>
            <a:ext cx="934934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162800" cy="8382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Музыкальные пейзажи</a:t>
            </a:r>
          </a:p>
        </p:txBody>
      </p:sp>
      <p:pic>
        <p:nvPicPr>
          <p:cNvPr id="5" name="Объект 3" descr="Интересные факты о Григе.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52" y="3645024"/>
            <a:ext cx="3528392" cy="2707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Объект 3" descr="https://pptcloud.ru/system/slides/pics/002/547/046/original/Slide10.jpg?1488477711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4" y="1249599"/>
            <a:ext cx="511256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208320" y="1772816"/>
            <a:ext cx="3749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+mn-lt"/>
              </a:rPr>
              <a:t>Э. Григ «Утро» </a:t>
            </a:r>
            <a:r>
              <a:rPr lang="ru-RU" sz="28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Сюита №1 «Пер </a:t>
            </a:r>
            <a:r>
              <a:rPr lang="ru-RU" sz="2800" b="1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Гюнт</a:t>
            </a:r>
            <a:r>
              <a:rPr lang="ru-RU" sz="28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Эдвард Григ - Утро в лесу (цикл Малыш в лесу )_(audiodragon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270892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Музыкальные пейзажи</a:t>
            </a:r>
          </a:p>
        </p:txBody>
      </p:sp>
      <p:pic>
        <p:nvPicPr>
          <p:cNvPr id="4" name="Объект 3" descr="https://wp-s.ru/wallpapers/13/2/528909179561102/zakatnyj-vecher-na-ozere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0658"/>
            <a:ext cx="5431784" cy="4180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78" y="2852936"/>
            <a:ext cx="279429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683304" y="1484784"/>
            <a:ext cx="2962672" cy="1251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+mn-lt"/>
              </a:rPr>
              <a:t>Р. Шуман « Грёзы» из цикла «Детские сцены».</a:t>
            </a:r>
            <a:endParaRPr lang="ru-RU" sz="2400" b="1" dirty="0">
              <a:solidFill>
                <a:srgbClr val="0070C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ikl_Malysh_v_Lesu_-_Nochnoj_Les_R.SHuman_Gryozy_(Dydka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222461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Словарь эмоционально-образного содержания музыки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 descr="F:\категория\img18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0666"/>
          <a:stretch/>
        </p:blipFill>
        <p:spPr bwMode="auto">
          <a:xfrm>
            <a:off x="395536" y="1066800"/>
            <a:ext cx="8640960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8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Музыкальные портреты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124744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М. Мусоргский, «Прогулка» из Сюиты "Картинки с выставки"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32240" y="2852936"/>
            <a:ext cx="2376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Сюита- </a:t>
            </a:r>
            <a:r>
              <a:rPr lang="ru-RU" sz="20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музыкальное произведение, состоящее из самостоятельных пьес, объединённых единой темой.</a:t>
            </a:r>
            <a:endParaRPr lang="ru-RU" sz="2000" i="1" dirty="0">
              <a:latin typeface="+mn-lt"/>
            </a:endParaRPr>
          </a:p>
        </p:txBody>
      </p:sp>
      <p:pic>
        <p:nvPicPr>
          <p:cNvPr id="9" name="Объект 8" descr="C:\Users\Ariadna\Downloads\9e85f5f74d2cacecbc023cce034bc201-800x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2429" r="9553" b="3662"/>
          <a:stretch/>
        </p:blipFill>
        <p:spPr bwMode="auto">
          <a:xfrm>
            <a:off x="179512" y="2052104"/>
            <a:ext cx="6696744" cy="454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М. Мусоргский - Прогулка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1585299"/>
            <a:ext cx="403541" cy="4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Танцы, игры и </a:t>
            </a:r>
            <a:r>
              <a:rPr lang="ru-RU" sz="4000" b="1" dirty="0" smtClean="0">
                <a:solidFill>
                  <a:srgbClr val="002060"/>
                </a:solidFill>
              </a:rPr>
              <a:t>веселье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77886"/>
            <a:ext cx="4347051" cy="3260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504" y="1088808"/>
            <a:ext cx="4332488" cy="3249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717032"/>
            <a:ext cx="3936024" cy="2952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307498" y="4715987"/>
            <a:ext cx="3637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99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Танец </a:t>
            </a:r>
            <a:r>
              <a:rPr lang="ru-RU" sz="2800" b="1" i="1" dirty="0" smtClean="0">
                <a:solidFill>
                  <a:srgbClr val="99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b="1" i="1" dirty="0">
                <a:solidFill>
                  <a:srgbClr val="99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искусство и  </a:t>
            </a:r>
            <a:endParaRPr lang="ru-RU" sz="2800" b="1" i="1" dirty="0" smtClean="0">
              <a:solidFill>
                <a:srgbClr val="99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99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99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радость движения. </a:t>
            </a:r>
            <a:endParaRPr lang="ru-RU" sz="2800" b="1" i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7" name="08 - П. Чайковский.  Вальс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0782" y="4418970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Гимн </a:t>
            </a:r>
            <a:r>
              <a:rPr lang="ru-RU" sz="2600" b="1" dirty="0">
                <a:solidFill>
                  <a:srgbClr val="002060"/>
                </a:solidFill>
              </a:rPr>
              <a:t>Р</a:t>
            </a:r>
            <a:r>
              <a:rPr lang="ru-RU" sz="2600" b="1" dirty="0" smtClean="0">
                <a:solidFill>
                  <a:srgbClr val="002060"/>
                </a:solidFill>
              </a:rPr>
              <a:t>оссии – главный музыкальный символ страны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3480" r="8534" b="15798"/>
          <a:stretch/>
        </p:blipFill>
        <p:spPr>
          <a:xfrm>
            <a:off x="683568" y="1066800"/>
            <a:ext cx="8280920" cy="5654696"/>
          </a:xfrm>
        </p:spPr>
      </p:pic>
    </p:spTree>
    <p:extLst>
      <p:ext uri="{BB962C8B-B14F-4D97-AF65-F5344CB8AC3E}">
        <p14:creationId xmlns:p14="http://schemas.microsoft.com/office/powerpoint/2010/main" val="1768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Творческие задания по теме «Музыкальные пейзажи»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196752"/>
            <a:ext cx="7992887" cy="48307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Веселятся </a:t>
            </a:r>
            <a:r>
              <a:rPr lang="ru-RU" b="1" dirty="0">
                <a:solidFill>
                  <a:srgbClr val="0070C0"/>
                </a:solidFill>
              </a:rPr>
              <a:t>музыканты</a:t>
            </a:r>
            <a:r>
              <a:rPr lang="ru-RU" b="1" dirty="0" smtClean="0">
                <a:solidFill>
                  <a:srgbClr val="0070C0"/>
                </a:solidFill>
              </a:rPr>
              <a:t>,       Лад-настроение в музыке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Улыбнулся дирижер,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Лад, в котором мы играем,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Называется… (Мажор)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s://avatars.dzeninfra.ru/get-zen_doc/3956088/pub_605246ce40648114b46fde79_6053796402cae334c8da067a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8186"/>
            <a:ext cx="3559426" cy="282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040559" y="478489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Если </a:t>
            </a:r>
            <a:r>
              <a:rPr lang="ru-RU" sz="2400" b="1" dirty="0">
                <a:solidFill>
                  <a:srgbClr val="0070C0"/>
                </a:solidFill>
                <a:latin typeface="+mn-lt"/>
              </a:rPr>
              <a:t>в нашей пьесе тучи,</a:t>
            </a:r>
            <a:br>
              <a:rPr lang="ru-RU" sz="2400" b="1" dirty="0">
                <a:solidFill>
                  <a:srgbClr val="0070C0"/>
                </a:solidFill>
                <a:latin typeface="+mn-lt"/>
              </a:rPr>
            </a:br>
            <a:r>
              <a:rPr lang="ru-RU" sz="2400" b="1" dirty="0">
                <a:solidFill>
                  <a:srgbClr val="0070C0"/>
                </a:solidFill>
                <a:latin typeface="+mn-lt"/>
              </a:rPr>
              <a:t>Дождик льет во весь опор,</a:t>
            </a:r>
            <a:br>
              <a:rPr lang="ru-RU" sz="2400" b="1" dirty="0">
                <a:solidFill>
                  <a:srgbClr val="0070C0"/>
                </a:solidFill>
                <a:latin typeface="+mn-lt"/>
              </a:rPr>
            </a:br>
            <a:r>
              <a:rPr lang="ru-RU" sz="2400" b="1" dirty="0">
                <a:solidFill>
                  <a:srgbClr val="0070C0"/>
                </a:solidFill>
                <a:latin typeface="+mn-lt"/>
              </a:rPr>
              <a:t>Этот лад немного грустный,</a:t>
            </a:r>
            <a:br>
              <a:rPr lang="ru-RU" sz="2400" b="1" dirty="0">
                <a:solidFill>
                  <a:srgbClr val="0070C0"/>
                </a:solidFill>
                <a:latin typeface="+mn-lt"/>
              </a:rPr>
            </a:br>
            <a:r>
              <a:rPr lang="ru-RU" sz="2400" b="1" dirty="0">
                <a:solidFill>
                  <a:srgbClr val="0070C0"/>
                </a:solidFill>
                <a:latin typeface="+mn-lt"/>
              </a:rPr>
              <a:t>Называется… (Минор)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9" y="2912881"/>
            <a:ext cx="4536504" cy="372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2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>
                <a:solidFill>
                  <a:srgbClr val="002060"/>
                </a:solidFill>
              </a:rPr>
              <a:t>Творческие задания по теме «Музыкальные пейзажи»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8" name="Объект 7" descr="https://pptcloud.ru/system/html5ppt/191125/data/pres/sb2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28" y="1124744"/>
            <a:ext cx="7644343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89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Творческие задания по теме «Музыкальные портреты»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06258"/>
            <a:ext cx="4104456" cy="1512168"/>
          </a:xfrm>
          <a:solidFill>
            <a:schemeClr val="accent3">
              <a:lumMod val="85000"/>
            </a:schemeClr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Музыкальный портрет – это портрет характера героя. В нем неразрывно связаны выразительность и изобразительная сила интонаций музыкального языка.</a:t>
            </a:r>
          </a:p>
          <a:p>
            <a:pPr marL="0" indent="0">
              <a:buNone/>
            </a:pP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22060"/>
            <a:ext cx="3744416" cy="540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52530"/>
            <a:ext cx="3528392" cy="3769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429309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3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00200" y="404664"/>
            <a:ext cx="7086600" cy="266429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Программа по музыке составлена на основе модульного принципа построения учебного материала и допускает вариативный подход к очерёдности изучения модулей, принципам компоновки учебных тем, форм и методов освоения содержания.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00200" y="3245024"/>
            <a:ext cx="7086600" cy="26322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Ключевым моментом при составлении программы по музыке является отбор репертуара, который должен сочетать в себе такие качества, как доступность, высокий художественный уровень, соответствие системе традиционных российских ценностей.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513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Творческое задание по теме « </a:t>
            </a:r>
            <a:r>
              <a:rPr lang="ru-RU" sz="2600" b="1" dirty="0">
                <a:solidFill>
                  <a:srgbClr val="002060"/>
                </a:solidFill>
              </a:rPr>
              <a:t>Танцы, игры и </a:t>
            </a:r>
            <a:r>
              <a:rPr lang="ru-RU" sz="2600" b="1" dirty="0" smtClean="0">
                <a:solidFill>
                  <a:srgbClr val="002060"/>
                </a:solidFill>
              </a:rPr>
              <a:t>веселье»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72" y="1484783"/>
            <a:ext cx="6009212" cy="4406755"/>
          </a:xfrm>
        </p:spPr>
      </p:pic>
    </p:spTree>
    <p:extLst>
      <p:ext uri="{BB962C8B-B14F-4D97-AF65-F5344CB8AC3E}">
        <p14:creationId xmlns:p14="http://schemas.microsoft.com/office/powerpoint/2010/main" val="27101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>
                <a:solidFill>
                  <a:srgbClr val="002060"/>
                </a:solidFill>
              </a:rPr>
              <a:t>Гимн России – главный музыкальный символ </a:t>
            </a:r>
            <a:r>
              <a:rPr lang="ru-RU" sz="2600" b="1" dirty="0" smtClean="0">
                <a:solidFill>
                  <a:srgbClr val="002060"/>
                </a:solidFill>
              </a:rPr>
              <a:t>страны. Задания по теме 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9" name="Объект 8" descr="Презентация: История гимна России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91" y="1295400"/>
            <a:ext cx="6441017" cy="483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6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</a:rPr>
              <a:t>Г.Струве</a:t>
            </a:r>
            <a:r>
              <a:rPr lang="ru-RU" sz="4000" b="1" dirty="0" smtClean="0">
                <a:solidFill>
                  <a:srgbClr val="002060"/>
                </a:solidFill>
              </a:rPr>
              <a:t> «Моя Россия»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1" y="4149080"/>
            <a:ext cx="3456384" cy="262759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4744"/>
            <a:ext cx="4392488" cy="5456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61" y="1109817"/>
            <a:ext cx="2746558" cy="29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Содержание модулей начальной школы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инвариантные: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b="1" dirty="0"/>
              <a:t>модуль № 1 «Народная музыка России»; </a:t>
            </a:r>
          </a:p>
          <a:p>
            <a:r>
              <a:rPr lang="ru-RU" b="1" dirty="0"/>
              <a:t>модуль № 2 «Классическая музыка»; </a:t>
            </a:r>
          </a:p>
          <a:p>
            <a:r>
              <a:rPr lang="ru-RU" b="1" dirty="0"/>
              <a:t>модуль № 3 «Музыка в жизни человека» </a:t>
            </a:r>
          </a:p>
          <a:p>
            <a:r>
              <a:rPr lang="ru-RU" b="1" dirty="0">
                <a:solidFill>
                  <a:srgbClr val="0070C0"/>
                </a:solidFill>
              </a:rPr>
              <a:t>вариативные: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b="1" dirty="0"/>
              <a:t>модуль № 4 «Музыка народов мира»; </a:t>
            </a:r>
          </a:p>
          <a:p>
            <a:r>
              <a:rPr lang="ru-RU" b="1" dirty="0"/>
              <a:t>модуль № 5 «Духовная музыка»; </a:t>
            </a:r>
          </a:p>
          <a:p>
            <a:r>
              <a:rPr lang="ru-RU" b="1" dirty="0"/>
              <a:t>модуль № 6 «Музыка театра и кино»; </a:t>
            </a:r>
          </a:p>
          <a:p>
            <a:r>
              <a:rPr lang="ru-RU" b="1" dirty="0"/>
              <a:t>модуль № 7 «Современная музыкальная культура»; </a:t>
            </a:r>
          </a:p>
          <a:p>
            <a:r>
              <a:rPr lang="ru-RU" b="1" dirty="0"/>
              <a:t>модуль № 8 «Музыкальная грамота»</a:t>
            </a:r>
          </a:p>
        </p:txBody>
      </p:sp>
    </p:spTree>
    <p:extLst>
      <p:ext uri="{BB962C8B-B14F-4D97-AF65-F5344CB8AC3E}">
        <p14:creationId xmlns:p14="http://schemas.microsoft.com/office/powerpoint/2010/main" val="30504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</a:rPr>
              <a:t>Основные принципы содержание учебного предмета: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124744"/>
            <a:ext cx="7128792" cy="53285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0280" y="1484784"/>
            <a:ext cx="6436136" cy="104951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преемственность	с образовательной программой дошкольного  и основного общего </a:t>
            </a:r>
            <a:r>
              <a:rPr lang="ru-RU" b="1" dirty="0" smtClean="0">
                <a:solidFill>
                  <a:schemeClr val="tx1"/>
                </a:solidFill>
              </a:rPr>
              <a:t>образования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12640" y="2780928"/>
            <a:ext cx="6403776" cy="119352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непрерывность изучения предмета и образовательной области 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«Искусство» на протяжении всего курса школьного </a:t>
            </a:r>
            <a:r>
              <a:rPr lang="ru-RU" b="1" dirty="0" smtClean="0">
                <a:solidFill>
                  <a:schemeClr val="tx1"/>
                </a:solidFill>
              </a:rPr>
              <a:t>обучения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2640" y="4221088"/>
            <a:ext cx="6403776" cy="115212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создание условий для формирования представления о многообразии проявлений музыкального искусства в жизни современного </a:t>
            </a:r>
            <a:r>
              <a:rPr lang="ru-RU" b="1" dirty="0" smtClean="0">
                <a:solidFill>
                  <a:schemeClr val="tx1"/>
                </a:solidFill>
              </a:rPr>
              <a:t>человека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«Музыка в жизни человека»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18752" y="1412776"/>
            <a:ext cx="6703404" cy="17336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Главное содержание данного модуля </a:t>
            </a:r>
            <a:r>
              <a:rPr lang="ru-RU" b="1" dirty="0">
                <a:solidFill>
                  <a:schemeClr val="tx1"/>
                </a:solidFill>
              </a:rPr>
              <a:t>сосредоточено вокруг рефлексивного исследования обучающимися психологической связи музыкального искусства и внутреннего мира человека.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7704" y="3442167"/>
            <a:ext cx="6703404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Основным результатом его освоения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является развитие эмоционального интеллекта обучающихся, расширение спектра переживаемых чувств и их оттенков, осознание собственных душевных движений, способности к сопереживанию как при восприятии произведений искусства, так и в непосредственном общении с другими людьми.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371" y="188640"/>
            <a:ext cx="7162800" cy="838200"/>
          </a:xfrm>
        </p:spPr>
        <p:txBody>
          <a:bodyPr/>
          <a:lstStyle/>
          <a:p>
            <a:pPr algn="ctr"/>
            <a:r>
              <a:rPr lang="ru-RU" sz="4000" b="1" dirty="0" smtClean="0"/>
              <a:t> </a:t>
            </a:r>
            <a:r>
              <a:rPr lang="ru-RU" sz="2600" b="1" dirty="0">
                <a:solidFill>
                  <a:srgbClr val="002060"/>
                </a:solidFill>
              </a:rPr>
              <a:t>Задачи модуля «Музыка в жизни человека»: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57182" y="1284359"/>
            <a:ext cx="6923112" cy="111252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</a:rPr>
              <a:t>формирование эмоционально-ценностной отзывчивости на прекрасное в жизни и в искусстве;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57250" y="2673243"/>
            <a:ext cx="6935985" cy="108012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tx1"/>
                </a:solidFill>
              </a:rPr>
              <a:t>развитие </a:t>
            </a:r>
            <a:r>
              <a:rPr lang="ru-RU" sz="2300" b="1" dirty="0">
                <a:solidFill>
                  <a:schemeClr val="tx1"/>
                </a:solidFill>
              </a:rPr>
              <a:t>позитивного взгляда на окружающий мир;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75411" y="3984310"/>
            <a:ext cx="6935985" cy="113882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</a:rPr>
              <a:t>гармонизация взаимодействия с природой, обществом, самим собой через доступные формы </a:t>
            </a:r>
            <a:r>
              <a:rPr lang="ru-RU" sz="2300" b="1" dirty="0" err="1">
                <a:solidFill>
                  <a:schemeClr val="tx1"/>
                </a:solidFill>
              </a:rPr>
              <a:t>музицирования</a:t>
            </a:r>
            <a:r>
              <a:rPr lang="ru-RU" sz="2300" b="1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35182" y="5311527"/>
            <a:ext cx="6967248" cy="103428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solidFill>
                  <a:schemeClr val="tx1"/>
                </a:solidFill>
              </a:rPr>
              <a:t>развитие ассоциативного мышления через личностное восприятие музыкального произведения.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4141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Предметные результаты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7353" y="1247593"/>
            <a:ext cx="6888925" cy="6092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Знать  Гимн Российской Федерации, историю его </a:t>
            </a:r>
            <a:r>
              <a:rPr lang="ru-RU" b="1" dirty="0" smtClean="0">
                <a:solidFill>
                  <a:schemeClr val="tx1"/>
                </a:solidFill>
              </a:rPr>
              <a:t>создания;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56304" y="1960311"/>
            <a:ext cx="6899975" cy="11517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и</a:t>
            </a:r>
            <a:r>
              <a:rPr lang="ru-RU" sz="1600" b="1" dirty="0" smtClean="0">
                <a:solidFill>
                  <a:schemeClr val="tx1"/>
                </a:solidFill>
              </a:rPr>
              <a:t>сполнять </a:t>
            </a:r>
            <a:r>
              <a:rPr lang="ru-RU" sz="1600" b="1" dirty="0">
                <a:solidFill>
                  <a:schemeClr val="tx1"/>
                </a:solidFill>
              </a:rPr>
              <a:t>музыкальные произведения, посвящённые Победе нашего народа в Великой Отечественной войне, песни, воспевающие красоту родной природы, выражающие разнообразные эмоции, чувства и настроения;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56305" y="3233359"/>
            <a:ext cx="6930496" cy="11320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воспринимать музыкальное искусство как отражение многообразия жизни, различать обобщённые жанровые сферы: напевность (лирика), </a:t>
            </a:r>
            <a:r>
              <a:rPr lang="ru-RU" b="1" dirty="0" err="1">
                <a:solidFill>
                  <a:schemeClr val="tx1"/>
                </a:solidFill>
              </a:rPr>
              <a:t>танцевальность</a:t>
            </a:r>
            <a:r>
              <a:rPr lang="ru-RU" b="1" dirty="0">
                <a:solidFill>
                  <a:schemeClr val="tx1"/>
                </a:solidFill>
              </a:rPr>
              <a:t> и </a:t>
            </a:r>
            <a:r>
              <a:rPr lang="ru-RU" b="1" dirty="0" err="1">
                <a:solidFill>
                  <a:schemeClr val="tx1"/>
                </a:solidFill>
              </a:rPr>
              <a:t>маршевость</a:t>
            </a:r>
            <a:r>
              <a:rPr lang="ru-RU" b="1" dirty="0">
                <a:solidFill>
                  <a:schemeClr val="tx1"/>
                </a:solidFill>
              </a:rPr>
              <a:t> (связь с движением</a:t>
            </a:r>
            <a:r>
              <a:rPr lang="ru-RU" b="1" dirty="0" smtClean="0">
                <a:solidFill>
                  <a:schemeClr val="tx1"/>
                </a:solidFill>
              </a:rPr>
              <a:t>);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56305" y="4486673"/>
            <a:ext cx="6930495" cy="8322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осознавать собственные чувства и мысли, эстетические переживания, замечать прекрасное в окружающем мире и в </a:t>
            </a:r>
            <a:r>
              <a:rPr lang="ru-RU" b="1" dirty="0">
                <a:solidFill>
                  <a:schemeClr val="tx1"/>
                </a:solidFill>
              </a:rPr>
              <a:t>человеке, стремиться к развитию </a:t>
            </a:r>
            <a:r>
              <a:rPr lang="ru-RU" b="1" dirty="0" smtClean="0">
                <a:solidFill>
                  <a:schemeClr val="tx1"/>
                </a:solidFill>
              </a:rPr>
              <a:t>творческой свободы;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7355" y="5437581"/>
            <a:ext cx="6919446" cy="90388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эмоционально </a:t>
            </a:r>
            <a:r>
              <a:rPr lang="ru-RU" b="1" dirty="0">
                <a:solidFill>
                  <a:schemeClr val="tx1"/>
                </a:solidFill>
              </a:rPr>
              <a:t>откликаться и выражать своё отношение к произведениям музыкального </a:t>
            </a:r>
            <a:r>
              <a:rPr lang="ru-RU" b="1" dirty="0" smtClean="0">
                <a:solidFill>
                  <a:schemeClr val="tx1"/>
                </a:solidFill>
              </a:rPr>
              <a:t>искусства.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8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Содержание учебного предмета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7752" y="2924944"/>
            <a:ext cx="7086600" cy="48307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7752" y="1196752"/>
            <a:ext cx="7274728" cy="151216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Музыкальные пейзажи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Образы природы в музыке. Настроение музыкальных пейзажей. Чувства человека, любующегося природой. Музыка — выражение глубоких чувств, тонких оттенков настроения, которые трудно передать словами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07353" y="2790077"/>
            <a:ext cx="7274728" cy="136815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2400" b="1" kern="0" dirty="0" smtClean="0">
                <a:solidFill>
                  <a:srgbClr val="0070C0"/>
                </a:solidFill>
              </a:rPr>
              <a:t>                         </a:t>
            </a:r>
            <a:r>
              <a:rPr lang="ru-RU" sz="2000" b="1" kern="0" dirty="0" smtClean="0">
                <a:solidFill>
                  <a:srgbClr val="0070C0"/>
                </a:solidFill>
              </a:rPr>
              <a:t>Музыкальные </a:t>
            </a:r>
            <a:r>
              <a:rPr lang="ru-RU" sz="2000" b="1" kern="0" dirty="0">
                <a:solidFill>
                  <a:srgbClr val="0070C0"/>
                </a:solidFill>
              </a:rPr>
              <a:t>портреты </a:t>
            </a:r>
          </a:p>
          <a:p>
            <a:pPr lvl="0">
              <a:spcBef>
                <a:spcPct val="20000"/>
              </a:spcBef>
            </a:pPr>
            <a:r>
              <a:rPr lang="ru-RU" sz="2000" b="1" kern="0" dirty="0">
                <a:solidFill>
                  <a:srgbClr val="333333"/>
                </a:solidFill>
              </a:rPr>
              <a:t>Музыка, передающая образ человека, движения, характер, манеру речи. «Портреты», выраженные в музыкальных интонациях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17752" y="4239386"/>
            <a:ext cx="7274728" cy="98981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Танцы, игры и веселье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Музыка — игра звуками. Танец — искусство и  </a:t>
            </a:r>
            <a:r>
              <a:rPr lang="ru-RU" b="1" dirty="0" smtClean="0">
                <a:solidFill>
                  <a:schemeClr val="tx1"/>
                </a:solidFill>
              </a:rPr>
              <a:t>радость </a:t>
            </a:r>
            <a:r>
              <a:rPr lang="ru-RU" b="1" dirty="0">
                <a:solidFill>
                  <a:schemeClr val="tx1"/>
                </a:solidFill>
              </a:rPr>
              <a:t>движения. Примеры популярных танцев.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7752" y="5310355"/>
            <a:ext cx="7285127" cy="102643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Гимн </a:t>
            </a:r>
            <a:r>
              <a:rPr lang="ru-RU" b="1" dirty="0">
                <a:solidFill>
                  <a:srgbClr val="0070C0"/>
                </a:solidFill>
              </a:rPr>
              <a:t>России — главный музыкальный символ нашей страны.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Знакомство с историей создания и  традициями исполнения Гимна России.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970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162800" cy="8382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Тематическое планирование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561380"/>
              </p:ext>
            </p:extLst>
          </p:nvPr>
        </p:nvGraphicFramePr>
        <p:xfrm>
          <a:off x="1269976" y="1124744"/>
          <a:ext cx="7440488" cy="5530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6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4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Тема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Содержание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Виды деятельности обучающихся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2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Музыкальные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пейзажи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Э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. Григ «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Утро»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Сюита №1 «Пер </a:t>
                      </a:r>
                      <a:r>
                        <a:rPr lang="ru-RU" sz="16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Гюнт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Р. Шуман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« 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Грёзы» из цикла «Детские сцены».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Слушание произведений программной музыки, 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посвящённых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образам природы;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-подбор эпитетов для описания настроения, характера 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музыки;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-сопоставление музыки с произведениями 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>живописи;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-разучивание и одухотворенное исполнение песен о природе, её красоте</a:t>
                      </a:r>
                      <a:r>
                        <a:rPr lang="ru-RU" sz="1300" dirty="0">
                          <a:effectLst/>
                          <a:latin typeface="+mn-lt"/>
                        </a:rPr>
                        <a:t>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8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Музыкальные портреты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effectLst/>
                        </a:rPr>
                        <a:t>М. Мусоргский, «Прогулка»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 Сюиты "Картинки с выставки".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С</a:t>
                      </a:r>
                      <a:r>
                        <a:rPr lang="ru-RU" sz="1600" dirty="0">
                          <a:effectLst/>
                        </a:rPr>
                        <a:t>. Прокофьев балет «Золушка».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Слушание </a:t>
                      </a:r>
                      <a:r>
                        <a:rPr lang="ru-RU" sz="1600" dirty="0" smtClean="0">
                          <a:effectLst/>
                        </a:rPr>
                        <a:t>произведений </a:t>
                      </a:r>
                      <a:r>
                        <a:rPr lang="ru-RU" sz="1600" dirty="0">
                          <a:effectLst/>
                        </a:rPr>
                        <a:t>инструментальной музыки, </a:t>
                      </a:r>
                      <a:r>
                        <a:rPr lang="ru-RU" sz="1600" dirty="0" smtClean="0">
                          <a:effectLst/>
                        </a:rPr>
                        <a:t>посвящённых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образам </a:t>
                      </a:r>
                      <a:r>
                        <a:rPr lang="ru-RU" sz="1600" dirty="0">
                          <a:effectLst/>
                        </a:rPr>
                        <a:t>людей, сказочных персонажей.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-подбор </a:t>
                      </a:r>
                      <a:r>
                        <a:rPr lang="ru-RU" sz="1600" dirty="0">
                          <a:effectLst/>
                        </a:rPr>
                        <a:t>эпитетов для описания настроения, характера </a:t>
                      </a:r>
                      <a:r>
                        <a:rPr lang="ru-RU" sz="1600" dirty="0" smtClean="0">
                          <a:effectLst/>
                        </a:rPr>
                        <a:t>музыки;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-сопоставление </a:t>
                      </a:r>
                      <a:r>
                        <a:rPr lang="ru-RU" sz="1600" dirty="0">
                          <a:effectLst/>
                        </a:rPr>
                        <a:t>музыки с произведениями изобразительного искусства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8" marR="6309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8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ody_melodies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moody_melodies</Template>
  <TotalTime>1611</TotalTime>
  <Words>876</Words>
  <Application>Microsoft Office PowerPoint</Application>
  <PresentationFormat>Экран (4:3)</PresentationFormat>
  <Paragraphs>102</Paragraphs>
  <Slides>22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moody_melodies</vt:lpstr>
      <vt:lpstr>Музыка в начальной школе. Новые аспекты   Городской семинар по обновленным ФГОС   Модуль «Музыка в жизни человека»  (2 класс)  </vt:lpstr>
      <vt:lpstr>Презентация PowerPoint</vt:lpstr>
      <vt:lpstr>Содержание модулей начальной школы</vt:lpstr>
      <vt:lpstr>     Основные принципы содержание учебного предмета:</vt:lpstr>
      <vt:lpstr>Модуль  «Музыка в жизни человека»</vt:lpstr>
      <vt:lpstr> Задачи модуля «Музыка в жизни человека»:</vt:lpstr>
      <vt:lpstr>Предметные результаты</vt:lpstr>
      <vt:lpstr>Содержание учебного предмета </vt:lpstr>
      <vt:lpstr>Тематическое планирование</vt:lpstr>
      <vt:lpstr>Тематическое планирование</vt:lpstr>
      <vt:lpstr>Музыкальные пейзажи</vt:lpstr>
      <vt:lpstr>Музыкальные пейзажи</vt:lpstr>
      <vt:lpstr>Словарь эмоционально-образного содержания музыки</vt:lpstr>
      <vt:lpstr>Музыкальные портреты</vt:lpstr>
      <vt:lpstr>Танцы, игры и веселье</vt:lpstr>
      <vt:lpstr>Гимн России – главный музыкальный символ страны</vt:lpstr>
      <vt:lpstr>Творческие задания по теме «Музыкальные пейзажи»</vt:lpstr>
      <vt:lpstr>Творческие задания по теме «Музыкальные пейзажи»</vt:lpstr>
      <vt:lpstr>Творческие задания по теме «Музыкальные портреты»</vt:lpstr>
      <vt:lpstr>Творческое задание по теме « Танцы, игры и веселье»</vt:lpstr>
      <vt:lpstr>Гимн России – главный музыкальный символ страны. Задания по теме </vt:lpstr>
      <vt:lpstr>Г.Струве «Моя Россия»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maniak79</dc:creator>
  <cp:lastModifiedBy>Пользователь Windows</cp:lastModifiedBy>
  <cp:revision>102</cp:revision>
  <dcterms:created xsi:type="dcterms:W3CDTF">2013-03-06T17:05:12Z</dcterms:created>
  <dcterms:modified xsi:type="dcterms:W3CDTF">2023-12-28T13:54:53Z</dcterms:modified>
</cp:coreProperties>
</file>