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 hidden="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2" hidden="1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7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7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4800" b="1" strike="noStrike" spc="-1">
                <a:solidFill>
                  <a:srgbClr val="464646"/>
                </a:solidFill>
                <a:latin typeface="Lucida Sans Unicode"/>
              </a:rPr>
              <a:t>Образец заголовка</a:t>
            </a:r>
            <a:endParaRPr lang="ru-RU" sz="4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>
                <a:alphaModFix amt="50000"/>
              </a:blip>
              <a:tile/>
            </a:blipFill>
            <a:ln w="12700">
              <a:noFill/>
            </a:ln>
            <a:effectLst>
              <a:outerShdw blurRad="50800" dist="3816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065">
              <a:solidFill>
                <a:srgbClr val="196F85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81D47DA3-F4EE-4966-95B7-C7B789E3B4A8}" type="datetime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14.12.2023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E7FE49F-CB8C-437C-9646-3209B3AD4FB0}" type="slidenum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7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PlaceHolder 5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5D130879-2D42-4D94-BE18-E646C430E28D}" type="datetime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14.12.2023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B931F42-3330-4FD5-918A-07D6F4B4EB5D}" type="slidenum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Для правки текста заглавия щёлкните мышью</a:t>
            </a:r>
          </a:p>
        </p:txBody>
      </p:sp>
      <p:sp>
        <p:nvSpPr>
          <p:cNvPr id="5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4800" b="1" strike="noStrike" spc="-1">
                <a:solidFill>
                  <a:srgbClr val="464646"/>
                </a:solidFill>
                <a:latin typeface="Lucida Sans Unicode"/>
              </a:rPr>
              <a:t>Народная музыка России</a:t>
            </a:r>
            <a:endParaRPr lang="ru-RU" sz="4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85800" y="3611520"/>
            <a:ext cx="7772040" cy="1199520"/>
          </a:xfrm>
          <a:prstGeom prst="rect">
            <a:avLst/>
          </a:prstGeom>
          <a:noFill/>
          <a:ln w="0">
            <a:noFill/>
          </a:ln>
        </p:spPr>
        <p:txBody>
          <a:bodyPr lIns="45720" tIns="45000" rIns="45720" bIns="45000">
            <a:noAutofit/>
          </a:bodyPr>
          <a:lstStyle/>
          <a:p>
            <a:pPr algn="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700" b="0" strike="noStrike" spc="-1">
                <a:solidFill>
                  <a:srgbClr val="464646"/>
                </a:solidFill>
                <a:latin typeface="Lucida Sans Unicode"/>
              </a:rPr>
              <a:t>Особенности освоения содержания модуля</a:t>
            </a:r>
            <a:endParaRPr lang="ru-RU" sz="27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14240" y="357120"/>
            <a:ext cx="7786440" cy="4509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Lucida Sans Unicode"/>
              </a:rPr>
              <a:t>Модуль №  2 «Народная музыка России»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Lucida Sans Unicode"/>
              </a:rPr>
              <a:t>Цель :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-воспитание национальной и гражданской идентичности через освоение всего богатства и разнообразия музыки культура родного края, своего народа, других народов нашей страны.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Lucida Sans Unicode"/>
              </a:rPr>
              <a:t>Задачи:</a:t>
            </a:r>
            <a:endParaRPr lang="ru-RU" sz="1800" b="0" strike="noStrike" spc="-1">
              <a:latin typeface="Arial"/>
            </a:endParaRPr>
          </a:p>
          <a:p>
            <a:pPr indent="-216000" algn="ctr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обеспечить глубокое и содержательное освоение основ традиционного фольклора, отталкиваясь в первую очередь от материнского и детского фольклора, календарных обрядов и праздников;</a:t>
            </a:r>
            <a:endParaRPr lang="ru-RU" sz="1800" b="0" strike="noStrike" spc="-1">
              <a:latin typeface="Arial"/>
            </a:endParaRPr>
          </a:p>
          <a:p>
            <a:pPr indent="-216000" algn="ctr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научить детей отличать настоящую народную музыку от эстрадных шоу-программ, эксплуатирующих фольклорный колорит.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14240" y="428760"/>
            <a:ext cx="7857720" cy="50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Lucida Sans Unicode"/>
              </a:rPr>
              <a:t>Предметные результаты: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—определять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принадлежность музыкальных интонаций, изученных произведений к родному фольклору, русской музыке, народной музыке России;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—определять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на слух и называть знакомые народные музыкальные инструменты;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—группировать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народные музыкальные инструменты по принципу звукоизвлечения: духовые, ударные, струнные;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—определять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принадлежность музыкальных произведений и их фрагментов к композиторскому или народному творчеству;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—различать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манеру пения, инструментального исполнения, типы солистов и коллективов  — народных и академических;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—создавать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ритмический аккомпанемент на ударных инструментах при исполнении народной песни;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—исполнять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народные произведения различных жанров с сопровождением и без сопровождения;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Lucida Sans Unicode"/>
              </a:rPr>
              <a:t>—участвовать </a:t>
            </a:r>
            <a:r>
              <a:rPr lang="ru-RU" sz="1600" b="0" strike="noStrike" spc="-1" dirty="0">
                <a:solidFill>
                  <a:srgbClr val="000000"/>
                </a:solidFill>
                <a:latin typeface="Lucida Sans Unicode"/>
              </a:rPr>
              <a:t>в коллективной игре/импровизации (вокальной, инструментальной, танцевальной) на основе освоенных фольклорных жанров.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857160" y="214200"/>
            <a:ext cx="7786440" cy="6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Модуль №  2 «Народная музыка России» 2 класс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361440" y="490320"/>
          <a:ext cx="8391240" cy="9052200"/>
        </p:xfrm>
        <a:graphic>
          <a:graphicData uri="http://schemas.openxmlformats.org/drawingml/2006/table">
            <a:tbl>
              <a:tblPr/>
              <a:tblGrid>
                <a:gridCol w="158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№  блока, кол-во часов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Тема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Содержание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Виды деятельности обучающихся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Б) 1 уч.час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Русский фольклор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Детский фольклор (игровые, заклички, потешки, считалки, прибаутки)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Разучивание, исполнение русских народных песен разных жанров.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Участие в коллективной традиционной музыкальной игре.1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Сочинение мелодий, вокальная импровизация на основе текстов игрового детского фольклора. Ритмическая импровизация, сочинение аккомпанемента на ударных инструментах к изученным народным песням.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8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В)1 уч.час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Русские народные музыкальные инструменты</a:t>
                      </a:r>
                      <a:endParaRPr lang="ru-RU" sz="1600" b="1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Народные музыкальные инструменты (балалайка, рожок, свирель, гусли, гармонь, ложки).Инструментальные наигрыши. Плясовые мелодии.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Знакомство с внешним видом, особенностями исполнения и звучания русских народных инструментов.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Определение на слух тембров инструментов.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Классификация на группы духовых, ударных, струнных. 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Музыкальная викторина на знание тембров народных инструментов.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Двигательная игра — импровизация-подражание игре на музыкальных инструментах. На выбор или факультативно: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Просмотр видеофильма о русских музыкальных инструментах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Освоение простейших навыков игры на свирели, ложках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6720" marR="36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/>
        </p:nvGraphicFramePr>
        <p:xfrm>
          <a:off x="571320" y="428760"/>
          <a:ext cx="8143560" cy="5857560"/>
        </p:xfrm>
        <a:graphic>
          <a:graphicData uri="http://schemas.openxmlformats.org/drawingml/2006/table">
            <a:tbl>
              <a:tblPr/>
              <a:tblGrid>
                <a:gridCol w="153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Е)1 уч.час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Народные праздники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Обряды, игры, хороводы, праздничная символика  — на  примере одного или нескольких народных праздников1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Знакомство с праздничными обычаями, обрядами, бытовавшими ранее и сохранившимися сегодня у различных народностей Российской Федерации. Разучивание песен, реконструкция фрагмента обряда, участие в коллективной традиционной игре.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 выбор или факультативно: 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Просмотр фильма/ мультфильма, рассказывающего о  символике фольклорного праздника.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И)1 уч.час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Фольклор в творчестве профессиональных музыкантов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Народные жанры, интонации как основа для композиторского творчества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Слушание музыки, созданной композиторами на основе народных жанров и интонаций.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Определение приёмов обработки, развития народных мелодий.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Разучивание, исполнение народных песен в композиторской обработке. Сравнение звучания одних и тех же мелодий в народном и композиторском варианте. 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Обсуждение аргументированных оценочных суждений на основе сравнения.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Table 1"/>
          <p:cNvGraphicFramePr/>
          <p:nvPr/>
        </p:nvGraphicFramePr>
        <p:xfrm>
          <a:off x="500040" y="500040"/>
          <a:ext cx="8214840" cy="5716080"/>
        </p:xfrm>
        <a:graphic>
          <a:graphicData uri="http://schemas.openxmlformats.org/drawingml/2006/table">
            <a:tbl>
              <a:tblPr/>
              <a:tblGrid>
                <a:gridCol w="99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№  блока, кол-во часов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Тема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Содержание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Виды деятельности обучающихся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Русский фольклор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Игра в снежки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 « Как на тоненький ледок»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«Белый пух, снежный пух»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 « Как на тоненький ледок»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р.н.м. «Светит месяц»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Участие в коллективной традиционной музыкальной игре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Разучивание, исполнение русской народной песни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Сочинение мелодий, вокальная импровизация на основе текстов игрового детского фольклора.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Ритмическая импровизация, сочинение аккомпанемента на ударных инструментах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5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Русские народные музыкальные инструменты</a:t>
                      </a:r>
                      <a:endParaRPr lang="ru-RU" sz="15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Народные музыкальные инструменты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Инструментальные наигрыши. Плясовые мелодии.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р.н.м. «Светит месяц»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 « Как на тоненький ледок»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Просмотр видеофильма о русских музыкальных инструментах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Определение на слух тембров инструментов. Классификация на группы духовых, ударных, струнных Двигательная игра — импровизация-подражание игре на музыкальных инструментах.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Ритмическая импровизация, сочинение аккомпанемента на ударных инструментах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33480" marR="33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 1"/>
          <p:cNvGraphicFramePr/>
          <p:nvPr/>
        </p:nvGraphicFramePr>
        <p:xfrm>
          <a:off x="785880" y="428760"/>
          <a:ext cx="7500600" cy="4563720"/>
        </p:xfrm>
        <a:graphic>
          <a:graphicData uri="http://schemas.openxmlformats.org/drawingml/2006/table">
            <a:tbl>
              <a:tblPr/>
              <a:tblGrid>
                <a:gridCol w="121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Народные праздники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Праздничная символика 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р.н.п.«Блины»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Игра «Бояре»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р.н.м. «Светит месяц»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 « Как на тоненький ледок»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Знакомство с праздничными обычаями, обрядами, быто- вавшими ранее и сохранившимися сегодня у различных народностей Российской Федерации.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Разучивание песни.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Реконструкция фрагмента обряда, участие в коллективной традиционной игре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Исполнение,игра на ложках,бубнах,ритмическая импровизация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Фольклор в творчестве професси- ональных музыкантов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Б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елый пух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 « Как на тоненький ледок»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Игра в снежки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р.н.п.«Блины»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Игра «Бояре»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р.н.м. «Светит месяц»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Римский- Корсаков «Прощай,Масленица» из оперы «Снегурочка»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Импровизация,театрализация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Исполнение, игра на ложках,бубнах,ритмическая импровизация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Участие в коллективной игре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Исполнение, игра на ложках,бубнах,ритмическая импровизация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Участие в коллективной традиционной музыкальной игре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Исполнение, игра на ложках,бубнах,ритмическая импровизация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Слушание музыки, созданной композиторами на основе народных жанров и интонаций. Определение приёмов обработки, развития народных мелодий.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928800" y="857160"/>
            <a:ext cx="7429320" cy="270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Lucida Sans Unicode"/>
              </a:rPr>
              <a:t>Итоги работы: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Lucida Sans Unicode"/>
              </a:rPr>
              <a:t>-</a:t>
            </a: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использованы межпредметные связи с такими дисциплинами образовательной программы, как «Изобразительное искусство», «Литературное чтение»;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-обеспечено глубокое и содержательное освоение основ традиционного фольклора, основанное в первую очередь на детском фольклоре, календарных обрядах и праздниках;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-учтены возможности использования электронных (цифровых) образовательных ресурсов;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-реконструированы фрагменты обряда традиционного народного праздника; 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-освоены игры, которые могут быть использованы обучающимися во время перемен и после уроков.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900000" y="3740400"/>
            <a:ext cx="7357680" cy="231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Lucida Sans Unicode"/>
              </a:rPr>
              <a:t>Предметные результаты позволяют обучающимся: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Lucida Sans Unicode"/>
              </a:rPr>
              <a:t>-</a:t>
            </a: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определять принадлежность изученных произведений к родному фольклору, русской музыке, народной музыке России; 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-определять на слух и называть знакомые народные музыкальные инструменты; 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-группировать народные музыкальные инструменты по принципу звукоизвлечения: духовые, ударные, струнные; 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-создавать ритмический аккомпанемент на ударных инструментах при исполнении народной песни; 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latin typeface="Lucida Sans Unicode"/>
              </a:rPr>
              <a:t>-исполнять народные произведения различных жанров с сопровождением и без сопровождения.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815</Words>
  <Application>Microsoft Office PowerPoint</Application>
  <PresentationFormat>Экран (4:3)</PresentationFormat>
  <Paragraphs>134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Lucida Sans Unicode</vt:lpstr>
      <vt:lpstr>StarSymbol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Народная музыка России</dc:title>
  <dc:subject/>
  <dc:creator>ИРИНА</dc:creator>
  <dc:description/>
  <cp:lastModifiedBy>школа 35</cp:lastModifiedBy>
  <cp:revision>13</cp:revision>
  <dcterms:created xsi:type="dcterms:W3CDTF">2023-02-28T16:37:36Z</dcterms:created>
  <dcterms:modified xsi:type="dcterms:W3CDTF">2023-12-14T15:30:34Z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