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stomShape 1" hidden="1"/>
          <p:cNvSpPr/>
          <p:nvPr/>
        </p:nvSpPr>
        <p:spPr>
          <a:xfrm>
            <a:off x="716400" y="5001840"/>
            <a:ext cx="3801600" cy="1442880"/>
          </a:xfrm>
          <a:custGeom>
            <a:avLst/>
            <a:gdLst/>
            <a:ahLst/>
            <a:cxnLst/>
            <a:rect l="l" t="t" r="r" b="b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" name="CustomShape 2" hidden="1"/>
          <p:cNvSpPr/>
          <p:nvPr/>
        </p:nvSpPr>
        <p:spPr>
          <a:xfrm>
            <a:off x="-53640" y="5785200"/>
            <a:ext cx="3801600" cy="837720"/>
          </a:xfrm>
          <a:custGeom>
            <a:avLst/>
            <a:gdLst/>
            <a:ahLst/>
            <a:cxnLst/>
            <a:rect l="l" t="t" r="r" b="b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14">
              <a:alphaModFix amt="50000"/>
            </a:blip>
            <a:tile/>
          </a:blipFill>
          <a:ln w="12700">
            <a:noFill/>
          </a:ln>
          <a:effectLst>
            <a:outerShdw blurRad="5080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/>
              </a:gs>
            </a:gsLst>
            <a:lin ang="3000000"/>
          </a:gradFill>
          <a:ln w="12700">
            <a:noFill/>
          </a:ln>
          <a:effectLst>
            <a:outerShdw blurRad="5080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90000" tIns="45000" rIns="90000" bIns="45000" anchor="b">
            <a:normAutofit/>
          </a:bodyPr>
          <a:lstStyle/>
          <a:p>
            <a:pPr algn="r">
              <a:lnSpc>
                <a:spcPct val="100000"/>
              </a:lnSpc>
            </a:pPr>
            <a:r>
              <a:rPr lang="ru-RU" sz="4800" b="1" strike="noStrike" spc="-1">
                <a:solidFill>
                  <a:srgbClr val="464646"/>
                </a:solidFill>
                <a:latin typeface="Lucida Sans Unicode"/>
              </a:rPr>
              <a:t>Образец заголовка</a:t>
            </a:r>
            <a:endParaRPr lang="ru-RU" sz="4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grpSp>
        <p:nvGrpSpPr>
          <p:cNvPr id="6" name="Group 7"/>
          <p:cNvGrpSpPr/>
          <p:nvPr/>
        </p:nvGrpSpPr>
        <p:grpSpPr>
          <a:xfrm>
            <a:off x="-3600" y="4952880"/>
            <a:ext cx="9147600" cy="1911960"/>
            <a:chOff x="-3600" y="4952880"/>
            <a:chExt cx="9147600" cy="1911960"/>
          </a:xfrm>
        </p:grpSpPr>
        <p:sp>
          <p:nvSpPr>
            <p:cNvPr id="7" name="CustomShape 8"/>
            <p:cNvSpPr/>
            <p:nvPr/>
          </p:nvSpPr>
          <p:spPr>
            <a:xfrm>
              <a:off x="1687680" y="4952880"/>
              <a:ext cx="7455960" cy="487800"/>
            </a:xfrm>
            <a:custGeom>
              <a:avLst/>
              <a:gdLst/>
              <a:ahLst/>
              <a:cxn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35280" y="5237640"/>
              <a:ext cx="9108360" cy="788400"/>
            </a:xfrm>
            <a:custGeom>
              <a:avLst/>
              <a:gdLst/>
              <a:ahLst/>
              <a:cxn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0" y="5001120"/>
              <a:ext cx="9143640" cy="1863720"/>
            </a:xfrm>
            <a:custGeom>
              <a:avLst/>
              <a:gdLst/>
              <a:ahLst/>
              <a:cxn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4">
                <a:alphaModFix amt="50000"/>
              </a:blip>
              <a:tile/>
            </a:blipFill>
            <a:ln w="12700">
              <a:noFill/>
            </a:ln>
            <a:effectLst>
              <a:outerShdw blurRad="50800" dist="3816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" name="Line 11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065">
              <a:solidFill>
                <a:srgbClr val="196F85"/>
              </a:solidFill>
              <a:miter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fld id="{81D47DA3-F4EE-4966-95B7-C7B789E3B4A8}" type="datetime">
              <a:rPr lang="ru-RU" sz="1000" b="0" strike="noStrike" spc="-1">
                <a:solidFill>
                  <a:srgbClr val="FFFFFF"/>
                </a:solidFill>
                <a:latin typeface="Lucida Sans Unicode"/>
              </a:rPr>
              <a:t>14.12.2023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E7FE49F-CB8C-437C-9646-3209B3AD4FB0}" type="slidenum">
              <a:rPr lang="ru-RU" sz="1000" b="0" strike="noStrike" spc="-1">
                <a:solidFill>
                  <a:srgbClr val="FFFFFF"/>
                </a:solidFill>
                <a:latin typeface="Lucida Sans Unicode"/>
              </a:rPr>
              <a:t>‹#›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700" b="0" strike="noStrike" spc="-1">
                <a:solidFill>
                  <a:srgbClr val="000000"/>
                </a:solidFill>
                <a:latin typeface="Lucida Sans Unicode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100" b="0" strike="noStrike" spc="-1">
                <a:solidFill>
                  <a:srgbClr val="000000"/>
                </a:solidFill>
                <a:latin typeface="Lucida Sans Unicode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900" b="0" strike="noStrike" spc="-1">
                <a:solidFill>
                  <a:srgbClr val="000000"/>
                </a:solidFill>
                <a:latin typeface="Lucida Sans Unicode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716400" y="5001840"/>
            <a:ext cx="3801600" cy="1442880"/>
          </a:xfrm>
          <a:custGeom>
            <a:avLst/>
            <a:gdLst/>
            <a:ahLst/>
            <a:cxnLst/>
            <a:rect l="l" t="t" r="r" b="b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2"/>
          <p:cNvSpPr/>
          <p:nvPr/>
        </p:nvSpPr>
        <p:spPr>
          <a:xfrm>
            <a:off x="-53640" y="5785200"/>
            <a:ext cx="3801600" cy="837720"/>
          </a:xfrm>
          <a:custGeom>
            <a:avLst/>
            <a:gdLst/>
            <a:ahLst/>
            <a:cxnLst/>
            <a:rect l="l" t="t" r="r" b="b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14">
              <a:alphaModFix amt="50000"/>
            </a:blip>
            <a:tile/>
          </a:blipFill>
          <a:ln w="12700">
            <a:noFill/>
          </a:ln>
          <a:effectLst>
            <a:outerShdw blurRad="5080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4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5" name="PlaceHolder 5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fld id="{5D130879-2D42-4D94-BE18-E646C430E28D}" type="datetime">
              <a:rPr lang="ru-RU" sz="1000" b="0" strike="noStrike" spc="-1">
                <a:solidFill>
                  <a:srgbClr val="000000"/>
                </a:solidFill>
                <a:latin typeface="Lucida Sans Unicode"/>
              </a:rPr>
              <a:t>14.12.2023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56" name="PlaceHolder 6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57" name="PlaceHolder 7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B931F42-3330-4FD5-918A-07D6F4B4EB5D}" type="slidenum">
              <a:rPr lang="ru-RU" sz="1000" b="0" strike="noStrike" spc="-1">
                <a:solidFill>
                  <a:srgbClr val="000000"/>
                </a:solidFill>
                <a:latin typeface="Lucida Sans Unicode"/>
              </a:rPr>
              <a:t>‹#›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58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Для правки текста заглавия щёлкните мышью</a:t>
            </a:r>
          </a:p>
        </p:txBody>
      </p:sp>
      <p:sp>
        <p:nvSpPr>
          <p:cNvPr id="59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700" b="0" strike="noStrike" spc="-1">
                <a:solidFill>
                  <a:srgbClr val="000000"/>
                </a:solidFill>
                <a:latin typeface="Lucida Sans Unicode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100" b="0" strike="noStrike" spc="-1">
                <a:solidFill>
                  <a:srgbClr val="000000"/>
                </a:solidFill>
                <a:latin typeface="Lucida Sans Unicode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900" b="0" strike="noStrike" spc="-1">
                <a:solidFill>
                  <a:srgbClr val="000000"/>
                </a:solidFill>
                <a:latin typeface="Lucida Sans Unicode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85800" y="1752480"/>
            <a:ext cx="7772040" cy="1829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4800" b="1" strike="noStrike" spc="-1">
                <a:solidFill>
                  <a:srgbClr val="464646"/>
                </a:solidFill>
                <a:latin typeface="Lucida Sans Unicode"/>
              </a:rPr>
              <a:t>Народная музыка России</a:t>
            </a:r>
            <a:endParaRPr lang="ru-RU" sz="4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685800" y="3611520"/>
            <a:ext cx="7772040" cy="1199520"/>
          </a:xfrm>
          <a:prstGeom prst="rect">
            <a:avLst/>
          </a:prstGeom>
          <a:noFill/>
          <a:ln w="0">
            <a:noFill/>
          </a:ln>
        </p:spPr>
        <p:txBody>
          <a:bodyPr lIns="45720" tIns="45000" rIns="45720" bIns="45000">
            <a:noAutofit/>
          </a:bodyPr>
          <a:lstStyle/>
          <a:p>
            <a:pPr algn="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2700" b="0" strike="noStrike" spc="-1">
                <a:solidFill>
                  <a:srgbClr val="464646"/>
                </a:solidFill>
                <a:latin typeface="Lucida Sans Unicode"/>
              </a:rPr>
              <a:t>Особенности освоения содержания модуля</a:t>
            </a:r>
            <a:endParaRPr lang="ru-RU" sz="27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14240" y="357120"/>
            <a:ext cx="7786440" cy="4509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0000"/>
                </a:solidFill>
                <a:latin typeface="Lucida Sans Unicode"/>
              </a:rPr>
              <a:t>Модуль №  2 «Народная музыка России»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Lucida Sans Unicode"/>
              </a:rPr>
              <a:t>Цель :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-воспитание национальной и гражданской идентичности через освоение всего богатства и разнообразия музыки культура родного края, своего народа, других народов нашей страны.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Lucida Sans Unicode"/>
              </a:rPr>
              <a:t>Задачи:</a:t>
            </a:r>
            <a:endParaRPr lang="ru-RU" sz="1800" b="0" strike="noStrike" spc="-1">
              <a:latin typeface="Arial"/>
            </a:endParaRPr>
          </a:p>
          <a:p>
            <a:pPr indent="-216000" algn="ctr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обеспечить глубокое и содержательное освоение основ традиционного фольклора, отталкиваясь в первую очередь от материнского и детского фольклора, календарных обрядов и праздников;</a:t>
            </a:r>
            <a:endParaRPr lang="ru-RU" sz="1800" b="0" strike="noStrike" spc="-1">
              <a:latin typeface="Arial"/>
            </a:endParaRPr>
          </a:p>
          <a:p>
            <a:pPr indent="-216000" algn="ctr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научить детей отличать настоящую народную музыку от эстрадных шоу-программ, эксплуатирующих фольклорный колорит.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714240" y="428760"/>
            <a:ext cx="7857720" cy="501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Lucida Sans Unicode"/>
              </a:rPr>
              <a:t>Предметные результаты: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Lucida Sans Unicode"/>
              </a:rPr>
              <a:t>—определять </a:t>
            </a:r>
            <a:r>
              <a:rPr lang="ru-RU" sz="1600" b="0" strike="noStrike" spc="-1" dirty="0">
                <a:solidFill>
                  <a:srgbClr val="000000"/>
                </a:solidFill>
                <a:latin typeface="Lucida Sans Unicode"/>
              </a:rPr>
              <a:t>принадлежность музыкальных интонаций, изученных произведений к родному фольклору, русской музыке, народной музыке России; 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Lucida Sans Unicode"/>
              </a:rPr>
              <a:t>—определять </a:t>
            </a:r>
            <a:r>
              <a:rPr lang="ru-RU" sz="1600" b="0" strike="noStrike" spc="-1" dirty="0">
                <a:solidFill>
                  <a:srgbClr val="000000"/>
                </a:solidFill>
                <a:latin typeface="Lucida Sans Unicode"/>
              </a:rPr>
              <a:t>на слух и называть знакомые народные музыкальные инструменты; 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Lucida Sans Unicode"/>
              </a:rPr>
              <a:t>—группировать </a:t>
            </a:r>
            <a:r>
              <a:rPr lang="ru-RU" sz="1600" b="0" strike="noStrike" spc="-1" dirty="0">
                <a:solidFill>
                  <a:srgbClr val="000000"/>
                </a:solidFill>
                <a:latin typeface="Lucida Sans Unicode"/>
              </a:rPr>
              <a:t>народные музыкальные инструменты по принципу звукоизвлечения: духовые, ударные, струнные; 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Lucida Sans Unicode"/>
              </a:rPr>
              <a:t>—определять </a:t>
            </a:r>
            <a:r>
              <a:rPr lang="ru-RU" sz="1600" b="0" strike="noStrike" spc="-1" dirty="0">
                <a:solidFill>
                  <a:srgbClr val="000000"/>
                </a:solidFill>
                <a:latin typeface="Lucida Sans Unicode"/>
              </a:rPr>
              <a:t>принадлежность музыкальных произведений и их фрагментов к композиторскому или народному творчеству; 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Lucida Sans Unicode"/>
              </a:rPr>
              <a:t>—различать </a:t>
            </a:r>
            <a:r>
              <a:rPr lang="ru-RU" sz="1600" b="0" strike="noStrike" spc="-1" dirty="0">
                <a:solidFill>
                  <a:srgbClr val="000000"/>
                </a:solidFill>
                <a:latin typeface="Lucida Sans Unicode"/>
              </a:rPr>
              <a:t>манеру пения, инструментального исполнения, типы солистов и коллективов  — народных и академических; 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Lucida Sans Unicode"/>
              </a:rPr>
              <a:t>—создавать </a:t>
            </a:r>
            <a:r>
              <a:rPr lang="ru-RU" sz="1600" b="0" strike="noStrike" spc="-1" dirty="0">
                <a:solidFill>
                  <a:srgbClr val="000000"/>
                </a:solidFill>
                <a:latin typeface="Lucida Sans Unicode"/>
              </a:rPr>
              <a:t>ритмический аккомпанемент на ударных инструментах при исполнении народной песни; 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Lucida Sans Unicode"/>
              </a:rPr>
              <a:t>—исполнять </a:t>
            </a:r>
            <a:r>
              <a:rPr lang="ru-RU" sz="1600" b="0" strike="noStrike" spc="-1" dirty="0">
                <a:solidFill>
                  <a:srgbClr val="000000"/>
                </a:solidFill>
                <a:latin typeface="Lucida Sans Unicode"/>
              </a:rPr>
              <a:t>народные произведения различных жанров с сопровождением и без сопровождения; 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Lucida Sans Unicode"/>
              </a:rPr>
              <a:t>—участвовать </a:t>
            </a:r>
            <a:r>
              <a:rPr lang="ru-RU" sz="1600" b="0" strike="noStrike" spc="-1" dirty="0">
                <a:solidFill>
                  <a:srgbClr val="000000"/>
                </a:solidFill>
                <a:latin typeface="Lucida Sans Unicode"/>
              </a:rPr>
              <a:t>в коллективной игре/импровизации (вокальной, инструментальной, танцевальной) на основе освоенных фольклорных жанров.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857160" y="214200"/>
            <a:ext cx="7786440" cy="6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Times New Roman"/>
              </a:rPr>
              <a:t>Модуль №  2 «Народная музыка России» 2 класс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101" name="Table 2"/>
          <p:cNvGraphicFramePr/>
          <p:nvPr/>
        </p:nvGraphicFramePr>
        <p:xfrm>
          <a:off x="361440" y="490320"/>
          <a:ext cx="8391240" cy="9052200"/>
        </p:xfrm>
        <a:graphic>
          <a:graphicData uri="http://schemas.openxmlformats.org/drawingml/2006/table">
            <a:tbl>
              <a:tblPr/>
              <a:tblGrid>
                <a:gridCol w="158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3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0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9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№  блока, кол-во часов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Тема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Содержание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Виды деятельности обучающихся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5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Б) 1 уч.час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Русский фольклор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Детский фольклор (игровые, заклички, потешки, считалки, прибаутки)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Разучивание, исполнение русских народных песен разных жанров.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Участие в коллективной традиционной музыкальной игре.1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Сочинение мелодий, вокальная импровизация на основе текстов игрового детского фольклора. Ритмическая импровизация, сочинение аккомпанемента на ударных инструментах к изученным народным песням.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8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В)1 уч.час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Русские народные музыкальные инструменты</a:t>
                      </a:r>
                      <a:endParaRPr lang="ru-RU" sz="1600" b="1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Народные музыкальные инструменты (балалайка, рожок, свирель, гусли, гармонь, ложки).Инструментальные наигрыши. Плясовые мелодии.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Знакомство с внешним видом, особенностями исполнения и звучания русских народных инструментов.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Определение на слух тембров инструментов.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Классификация на группы духовых, ударных, струнных. 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Музыкальная викторина на знание тембров народных инструментов.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Двигательная игра — импровизация-подражание игре на музыкальных инструментах. На выбор или факультативно: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Просмотр видеофильма о русских музыкальных инструментах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Освоение простейших навыков игры на свирели, ложках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6720" marR="36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Table 1"/>
          <p:cNvGraphicFramePr/>
          <p:nvPr/>
        </p:nvGraphicFramePr>
        <p:xfrm>
          <a:off x="571320" y="428760"/>
          <a:ext cx="8143560" cy="5857560"/>
        </p:xfrm>
        <a:graphic>
          <a:graphicData uri="http://schemas.openxmlformats.org/drawingml/2006/table">
            <a:tbl>
              <a:tblPr/>
              <a:tblGrid>
                <a:gridCol w="1539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9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4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Е)1 уч.час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Народные праздники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Обряды, игры, хороводы, праздничная символика  — на  примере одного или нескольких народных праздников1</a:t>
                      </a:r>
                      <a:endParaRPr lang="ru-RU" sz="13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Знакомство с праздничными обычаями, обрядами, бытовавшими ранее и сохранившимися сегодня у различных народностей Российской Федерации. Разучивание песен, реконструкция фрагмента обряда, участие в коллективной традиционной игре.</a:t>
                      </a:r>
                      <a:endParaRPr lang="ru-RU" sz="13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На выбор или факультативно: </a:t>
                      </a:r>
                      <a:endParaRPr lang="ru-RU" sz="13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Просмотр фильма/ мультфильма, рассказывающего о  символике фольклорного праздника.</a:t>
                      </a:r>
                      <a:endParaRPr lang="ru-RU" sz="13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2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И)1 уч.час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Фольклор в творчестве профессиональных музыкантов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Народные жанры, интонации как основа для композиторского творчества</a:t>
                      </a:r>
                      <a:endParaRPr lang="ru-RU" sz="13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Слушание музыки, созданной композиторами на основе народных жанров и интонаций.</a:t>
                      </a:r>
                      <a:endParaRPr lang="ru-RU" sz="13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Определение приёмов обработки, развития народных мелодий.</a:t>
                      </a:r>
                      <a:endParaRPr lang="ru-RU" sz="13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Разучивание, исполнение народных песен в композиторской обработке. Сравнение звучания одних и тех же мелодий в народном и композиторском варианте. </a:t>
                      </a:r>
                      <a:endParaRPr lang="ru-RU" sz="13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Обсуждение аргументированных оценочных суждений на основе сравнения.</a:t>
                      </a:r>
                      <a:endParaRPr lang="ru-RU" sz="13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Table 1"/>
          <p:cNvGraphicFramePr/>
          <p:nvPr/>
        </p:nvGraphicFramePr>
        <p:xfrm>
          <a:off x="500040" y="500040"/>
          <a:ext cx="8214840" cy="5716080"/>
        </p:xfrm>
        <a:graphic>
          <a:graphicData uri="http://schemas.openxmlformats.org/drawingml/2006/table">
            <a:tbl>
              <a:tblPr/>
              <a:tblGrid>
                <a:gridCol w="994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№  блока, кол-во часов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Тема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Содержание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Виды деятельности обучающихся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Русский фольклор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Игра в снежки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р.н.п. « Как на тоненький ледок»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«Белый пух, снежный пух»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р.н.п. « Как на тоненький ледок»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р.н.м. «Светит месяц»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Участие в коллективной традиционной музыкальной игре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Разучивание, исполнение русской народной песни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Сочинение мелодий, вокальная импровизация на основе текстов игрового детского фольклора.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Ритмическая импровизация, сочинение аккомпанемента на ударных инструментах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2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5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Русские народные музыкальные инструменты</a:t>
                      </a:r>
                      <a:endParaRPr lang="ru-RU" sz="15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Народные музыкальные инструменты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Инструментальные наигрыши. Плясовые мелодии.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р.н.м. «Светит месяц»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р.н.п. « Как на тоненький ледок»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Просмотр видеофильма о русских музыкальных инструментах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Определение на слух тембров инструментов. Классификация на группы духовых, ударных, струнных Двигательная игра — импровизация-подражание игре на музыкальных инструментах.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Ритмическая импровизация, сочинение аккомпанемента на ударных инструментах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33480" marR="33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Table 1"/>
          <p:cNvGraphicFramePr/>
          <p:nvPr/>
        </p:nvGraphicFramePr>
        <p:xfrm>
          <a:off x="785880" y="428760"/>
          <a:ext cx="7500600" cy="4563720"/>
        </p:xfrm>
        <a:graphic>
          <a:graphicData uri="http://schemas.openxmlformats.org/drawingml/2006/table">
            <a:tbl>
              <a:tblPr/>
              <a:tblGrid>
                <a:gridCol w="121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1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73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Народные праздники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Праздничная символика 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р.н.п.«Блины»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Игра «Бояре»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р.н.м. «Светит месяц»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р.н.п. « Как на тоненький ледок»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Знакомство с праздничными обычаями, обрядами, быто- вавшими ранее и сохранившимися сегодня у различных народностей Российской Федерации.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Разучивание песни.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Реконструкция фрагмента обряда, участие в коллективной традиционной игре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Исполнение,игра на ложках,бубнах,ритмическая импровизация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0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Фольклор в творчестве професси- ональных музыкантов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Б</a:t>
                      </a: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елый пух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р.н.п. « Как на тоненький ледок»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Игра в снежки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р.н.п.«Блины»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Игра «Бояре»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р.н.м. «Светит месяц»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Римский- Корсаков «Прощай,Масленица» из оперы «Снегурочка»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Импровизация,театрализация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Исполнение, игра на ложках,бубнах,ритмическая импровизация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Участие в коллективной игре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Исполнение, игра на ложках,бубнах,ритмическая импровизация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Участие в коллективной традиционной музыкальной игре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Исполнение, игра на ложках,бубнах,ритмическая импровизация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Слушание музыки, созданной композиторами на основе народных жанров и интонаций. Определение приёмов обработки, развития народных мелодий.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928800" y="857160"/>
            <a:ext cx="7429320" cy="270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Lucida Sans Unicode"/>
              </a:rPr>
              <a:t>Итоги работы: 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000000"/>
                </a:solidFill>
                <a:latin typeface="Lucida Sans Unicode"/>
              </a:rPr>
              <a:t>-</a:t>
            </a:r>
            <a:r>
              <a:rPr lang="ru-RU" sz="1300" b="1" strike="noStrike" spc="-1">
                <a:solidFill>
                  <a:srgbClr val="000000"/>
                </a:solidFill>
                <a:latin typeface="Lucida Sans Unicode"/>
              </a:rPr>
              <a:t>использованы межпредметные связи с такими дисциплинами образовательной программы, как «Изобразительное искусство», «Литературное чтение»;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1" strike="noStrike" spc="-1">
                <a:solidFill>
                  <a:srgbClr val="000000"/>
                </a:solidFill>
                <a:latin typeface="Lucida Sans Unicode"/>
              </a:rPr>
              <a:t>-обеспечено глубокое и содержательное освоение основ традиционного фольклора, основанное в первую очередь на детском фольклоре, календарных обрядах и праздниках;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1" strike="noStrike" spc="-1">
                <a:solidFill>
                  <a:srgbClr val="000000"/>
                </a:solidFill>
                <a:latin typeface="Lucida Sans Unicode"/>
              </a:rPr>
              <a:t>-учтены возможности использования электронных (цифровых) образовательных ресурсов;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1" strike="noStrike" spc="-1">
                <a:solidFill>
                  <a:srgbClr val="000000"/>
                </a:solidFill>
                <a:latin typeface="Lucida Sans Unicode"/>
              </a:rPr>
              <a:t>-реконструированы фрагменты обряда традиционного народного праздника; 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1" strike="noStrike" spc="-1">
                <a:solidFill>
                  <a:srgbClr val="000000"/>
                </a:solidFill>
                <a:latin typeface="Lucida Sans Unicode"/>
              </a:rPr>
              <a:t>-освоены игры, которые могут быть использованы обучающимися во время перемен и после уроков.</a:t>
            </a:r>
            <a:endParaRPr lang="ru-RU" sz="1300" b="0" strike="noStrike" spc="-1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900000" y="3740400"/>
            <a:ext cx="7357680" cy="231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Lucida Sans Unicode"/>
              </a:rPr>
              <a:t>Предметные результаты позволяют обучающимся: 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000000"/>
                </a:solidFill>
                <a:latin typeface="Lucida Sans Unicode"/>
              </a:rPr>
              <a:t>-</a:t>
            </a:r>
            <a:r>
              <a:rPr lang="ru-RU" sz="1300" b="1" strike="noStrike" spc="-1">
                <a:solidFill>
                  <a:srgbClr val="000000"/>
                </a:solidFill>
                <a:latin typeface="Lucida Sans Unicode"/>
              </a:rPr>
              <a:t>определять принадлежность изученных произведений к родному фольклору, русской музыке, народной музыке России; 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1" strike="noStrike" spc="-1">
                <a:solidFill>
                  <a:srgbClr val="000000"/>
                </a:solidFill>
                <a:latin typeface="Lucida Sans Unicode"/>
              </a:rPr>
              <a:t>-определять на слух и называть знакомые народные музыкальные инструменты; 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1" strike="noStrike" spc="-1">
                <a:solidFill>
                  <a:srgbClr val="000000"/>
                </a:solidFill>
                <a:latin typeface="Lucida Sans Unicode"/>
              </a:rPr>
              <a:t>-группировать народные музыкальные инструменты по принципу звукоизвлечения: духовые, ударные, струнные; 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1" strike="noStrike" spc="-1">
                <a:solidFill>
                  <a:srgbClr val="000000"/>
                </a:solidFill>
                <a:latin typeface="Lucida Sans Unicode"/>
              </a:rPr>
              <a:t>-создавать ритмический аккомпанемент на ударных инструментах при исполнении народной песни; 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1" strike="noStrike" spc="-1">
                <a:solidFill>
                  <a:srgbClr val="000000"/>
                </a:solidFill>
                <a:latin typeface="Lucida Sans Unicode"/>
              </a:rPr>
              <a:t>-исполнять народные произведения различных жанров с сопровождением и без сопровождения. </a:t>
            </a:r>
            <a:endParaRPr lang="ru-RU" sz="13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815</Words>
  <Application>Microsoft Office PowerPoint</Application>
  <PresentationFormat>Экран (4:3)</PresentationFormat>
  <Paragraphs>134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Lucida Sans Unicode</vt:lpstr>
      <vt:lpstr>StarSymbol</vt:lpstr>
      <vt:lpstr>Symbol</vt:lpstr>
      <vt:lpstr>Times New Roman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Народная музыка России</dc:title>
  <dc:subject/>
  <dc:creator>ИРИНА</dc:creator>
  <dc:description/>
  <cp:lastModifiedBy>школа 35</cp:lastModifiedBy>
  <cp:revision>13</cp:revision>
  <dcterms:created xsi:type="dcterms:W3CDTF">2023-02-28T16:37:36Z</dcterms:created>
  <dcterms:modified xsi:type="dcterms:W3CDTF">2023-12-14T15:30:34Z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