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81" r:id="rId3"/>
    <p:sldId id="284" r:id="rId4"/>
    <p:sldId id="282" r:id="rId5"/>
    <p:sldId id="283" r:id="rId6"/>
    <p:sldId id="307" r:id="rId7"/>
    <p:sldId id="308" r:id="rId8"/>
    <p:sldId id="285" r:id="rId9"/>
    <p:sldId id="286" r:id="rId10"/>
    <p:sldId id="287" r:id="rId11"/>
    <p:sldId id="288" r:id="rId12"/>
    <p:sldId id="289" r:id="rId13"/>
    <p:sldId id="305" r:id="rId14"/>
    <p:sldId id="306" r:id="rId15"/>
    <p:sldId id="290" r:id="rId16"/>
    <p:sldId id="291" r:id="rId17"/>
    <p:sldId id="292" r:id="rId18"/>
    <p:sldId id="293" r:id="rId19"/>
    <p:sldId id="260" r:id="rId20"/>
    <p:sldId id="256" r:id="rId21"/>
    <p:sldId id="257" r:id="rId22"/>
    <p:sldId id="258" r:id="rId23"/>
    <p:sldId id="278" r:id="rId24"/>
    <p:sldId id="259" r:id="rId25"/>
    <p:sldId id="319" r:id="rId26"/>
    <p:sldId id="320" r:id="rId27"/>
    <p:sldId id="294" r:id="rId28"/>
    <p:sldId id="261" r:id="rId29"/>
    <p:sldId id="262" r:id="rId30"/>
    <p:sldId id="263" r:id="rId31"/>
    <p:sldId id="264" r:id="rId32"/>
    <p:sldId id="265" r:id="rId33"/>
    <p:sldId id="266" r:id="rId34"/>
    <p:sldId id="295" r:id="rId35"/>
    <p:sldId id="267" r:id="rId36"/>
    <p:sldId id="279" r:id="rId37"/>
    <p:sldId id="296" r:id="rId38"/>
    <p:sldId id="268" r:id="rId39"/>
    <p:sldId id="298" r:id="rId40"/>
    <p:sldId id="297" r:id="rId41"/>
    <p:sldId id="309" r:id="rId42"/>
    <p:sldId id="299" r:id="rId43"/>
    <p:sldId id="310" r:id="rId44"/>
    <p:sldId id="316" r:id="rId45"/>
    <p:sldId id="269" r:id="rId46"/>
    <p:sldId id="311" r:id="rId47"/>
    <p:sldId id="313" r:id="rId48"/>
    <p:sldId id="272" r:id="rId49"/>
    <p:sldId id="270" r:id="rId50"/>
    <p:sldId id="312" r:id="rId51"/>
    <p:sldId id="314" r:id="rId52"/>
    <p:sldId id="317" r:id="rId53"/>
    <p:sldId id="271" r:id="rId54"/>
    <p:sldId id="321" r:id="rId55"/>
    <p:sldId id="300" r:id="rId56"/>
    <p:sldId id="273" r:id="rId57"/>
    <p:sldId id="274" r:id="rId58"/>
    <p:sldId id="318" r:id="rId59"/>
    <p:sldId id="275" r:id="rId60"/>
    <p:sldId id="301" r:id="rId61"/>
    <p:sldId id="276" r:id="rId62"/>
    <p:sldId id="302" r:id="rId63"/>
    <p:sldId id="323" r:id="rId64"/>
    <p:sldId id="322" r:id="rId65"/>
    <p:sldId id="303" r:id="rId66"/>
    <p:sldId id="277" r:id="rId6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19" autoAdjust="0"/>
  </p:normalViewPr>
  <p:slideViewPr>
    <p:cSldViewPr>
      <p:cViewPr varScale="1">
        <p:scale>
          <a:sx n="63" d="100"/>
          <a:sy n="63" d="100"/>
        </p:scale>
        <p:origin x="-7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emf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/>
              <a:t>Обновленные система и критерии оценивания выполнения заданий ЕГЭ 202</a:t>
            </a:r>
            <a:r>
              <a:rPr lang="en-US" b="1" dirty="0" smtClean="0"/>
              <a:t>4</a:t>
            </a:r>
            <a:r>
              <a:rPr lang="ru-RU" b="1" dirty="0" smtClean="0"/>
              <a:t> по английскому языку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509120"/>
            <a:ext cx="3560440" cy="1752600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6"/>
          <a:stretch/>
        </p:blipFill>
        <p:spPr bwMode="auto">
          <a:xfrm>
            <a:off x="1116530" y="1099592"/>
            <a:ext cx="6762975" cy="139330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7"/>
            <a:ext cx="6910945" cy="170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8492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5509"/>
            <a:ext cx="5904656" cy="620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172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9342"/>
            <a:ext cx="7906431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5220072" y="3429000"/>
            <a:ext cx="324036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3568" y="3717032"/>
            <a:ext cx="763284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83568" y="3933056"/>
            <a:ext cx="100811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00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/>
              <a:t>Аудирование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"/>
            <a:ext cx="5904656" cy="680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2924944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2б.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6" name="Прямая со стрелкой 5"/>
          <p:cNvCxnSpPr>
            <a:stCxn id="4" idx="1"/>
          </p:cNvCxnSpPr>
          <p:nvPr/>
        </p:nvCxnSpPr>
        <p:spPr>
          <a:xfrm flipH="1" flipV="1">
            <a:off x="6012160" y="2924944"/>
            <a:ext cx="576064" cy="1846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23448" y="530120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3б.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588224" y="5578207"/>
            <a:ext cx="728464" cy="5150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61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49"/>
          <a:stretch/>
        </p:blipFill>
        <p:spPr bwMode="auto">
          <a:xfrm>
            <a:off x="0" y="319642"/>
            <a:ext cx="5153020" cy="138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0808"/>
            <a:ext cx="2448272" cy="68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7255" y="980728"/>
            <a:ext cx="461730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16216" y="52928"/>
            <a:ext cx="1808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Чтение</a:t>
            </a:r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 flipV="1">
            <a:off x="1619672" y="2276872"/>
            <a:ext cx="500985" cy="2956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86581" y="2480166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3б.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01144" y="5507940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2б.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283968" y="5804848"/>
            <a:ext cx="978568" cy="369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924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737" y="278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Оценивание заданий с развернутым ответом ПЧ ЕГЭ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4" y="1340768"/>
            <a:ext cx="9041432" cy="311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24" y="4581128"/>
            <a:ext cx="9080626" cy="188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12016" y="3140968"/>
            <a:ext cx="895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51210" y="2896768"/>
            <a:ext cx="89586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3429000"/>
            <a:ext cx="67750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800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807"/>
          <a:stretch/>
        </p:blipFill>
        <p:spPr bwMode="auto">
          <a:xfrm>
            <a:off x="1038314" y="4328031"/>
            <a:ext cx="7135451" cy="22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1843" y="4681388"/>
            <a:ext cx="585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!</a:t>
            </a:r>
            <a:endParaRPr lang="ru-RU" sz="96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6307"/>
            <a:ext cx="6406170" cy="436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5279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2975"/>
            <a:ext cx="9036496" cy="482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801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" y="476672"/>
            <a:ext cx="8918325" cy="595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13801" y="4306800"/>
            <a:ext cx="5854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!</a:t>
            </a:r>
            <a:endParaRPr lang="ru-RU" sz="9600" dirty="0">
              <a:solidFill>
                <a:srgbClr val="FF0000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83568" y="4306800"/>
            <a:ext cx="56166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259632" y="5091630"/>
            <a:ext cx="7488832" cy="9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7504" y="5301208"/>
            <a:ext cx="53285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582594" y="6093296"/>
            <a:ext cx="51658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3314" idx="2"/>
          </p:cNvCxnSpPr>
          <p:nvPr/>
        </p:nvCxnSpPr>
        <p:spPr>
          <a:xfrm>
            <a:off x="179512" y="6428234"/>
            <a:ext cx="42845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38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200" b="1" dirty="0"/>
              <a:t>Задание </a:t>
            </a:r>
            <a:r>
              <a:rPr lang="ru-RU" sz="2200" b="1" dirty="0" smtClean="0"/>
              <a:t>37 </a:t>
            </a:r>
            <a:r>
              <a:rPr lang="ru-RU" sz="2200" b="1" dirty="0"/>
              <a:t>«Электронное личное письмо» </a:t>
            </a:r>
            <a:br>
              <a:rPr lang="ru-RU" sz="2200" b="1" dirty="0"/>
            </a:br>
            <a:r>
              <a:rPr lang="ru-RU" sz="2200" b="1" dirty="0"/>
              <a:t>базового уровня сложности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(</a:t>
            </a:r>
            <a:r>
              <a:rPr lang="ru-RU" sz="2200" b="1" dirty="0"/>
              <a:t>максимум 6 баллов) </a:t>
            </a:r>
            <a:endParaRPr lang="ru-RU" sz="22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328592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не писать адрес и дату; не перерисовывать рамку</a:t>
            </a:r>
            <a:endParaRPr lang="en-US" sz="1400" dirty="0" smtClean="0"/>
          </a:p>
          <a:p>
            <a:r>
              <a:rPr lang="ru-RU" sz="1400" dirty="0" smtClean="0"/>
              <a:t>обращение/приветствие/приветствие с обращением (слева, на отдельной строке)</a:t>
            </a:r>
            <a:r>
              <a:rPr lang="en-US" sz="1400" i="1" dirty="0" smtClean="0"/>
              <a:t> </a:t>
            </a:r>
            <a:r>
              <a:rPr lang="en-US" sz="1400" i="1" dirty="0" smtClean="0">
                <a:solidFill>
                  <a:srgbClr val="0070C0"/>
                </a:solidFill>
              </a:rPr>
              <a:t>Dear Kevin, /</a:t>
            </a:r>
            <a:r>
              <a:rPr lang="ru-RU" sz="1400" i="1" dirty="0" smtClean="0">
                <a:solidFill>
                  <a:srgbClr val="0070C0"/>
                </a:solidFill>
              </a:rPr>
              <a:t> </a:t>
            </a:r>
            <a:r>
              <a:rPr lang="en-US" sz="1400" i="1" dirty="0" smtClean="0">
                <a:solidFill>
                  <a:srgbClr val="0070C0"/>
                </a:solidFill>
              </a:rPr>
              <a:t>Hello Kevin, / Hello, Kevin, </a:t>
            </a:r>
            <a:r>
              <a:rPr lang="en-US" sz="1400" dirty="0" smtClean="0">
                <a:solidFill>
                  <a:srgbClr val="0070C0"/>
                </a:solidFill>
              </a:rPr>
              <a:t>/ </a:t>
            </a:r>
            <a:r>
              <a:rPr lang="de-DE" sz="1400" i="1" dirty="0" smtClean="0">
                <a:solidFill>
                  <a:srgbClr val="0070C0"/>
                </a:solidFill>
              </a:rPr>
              <a:t>Hi Kevin, / Hi, Kevin,</a:t>
            </a:r>
            <a:r>
              <a:rPr lang="en-US" sz="1400" dirty="0" smtClean="0">
                <a:solidFill>
                  <a:srgbClr val="0070C0"/>
                </a:solidFill>
              </a:rPr>
              <a:t> / </a:t>
            </a:r>
            <a:r>
              <a:rPr lang="en-US" sz="1400" i="1" dirty="0" smtClean="0">
                <a:solidFill>
                  <a:srgbClr val="0070C0"/>
                </a:solidFill>
              </a:rPr>
              <a:t>Hello again! / Hi there!</a:t>
            </a:r>
            <a:r>
              <a:rPr lang="en-US" sz="1400" b="1" i="1" dirty="0" smtClean="0">
                <a:solidFill>
                  <a:srgbClr val="0070C0"/>
                </a:solidFill>
              </a:rPr>
              <a:t> </a:t>
            </a:r>
            <a:r>
              <a:rPr lang="ru-RU" sz="1400" i="1" dirty="0" smtClean="0">
                <a:solidFill>
                  <a:srgbClr val="FF0000"/>
                </a:solidFill>
              </a:rPr>
              <a:t>(</a:t>
            </a:r>
            <a:r>
              <a:rPr lang="ru-RU" sz="1400" b="1" i="1" dirty="0" smtClean="0">
                <a:solidFill>
                  <a:srgbClr val="FF0000"/>
                </a:solidFill>
              </a:rPr>
              <a:t>!</a:t>
            </a:r>
            <a:r>
              <a:rPr lang="ru-RU" sz="1400" i="1" dirty="0" smtClean="0">
                <a:solidFill>
                  <a:srgbClr val="FF0000"/>
                </a:solidFill>
              </a:rPr>
              <a:t> Только </a:t>
            </a:r>
            <a:r>
              <a:rPr lang="ru-RU" sz="1400" dirty="0" smtClean="0">
                <a:solidFill>
                  <a:srgbClr val="FF0000"/>
                </a:solidFill>
              </a:rPr>
              <a:t>в </a:t>
            </a:r>
            <a:r>
              <a:rPr lang="ru-RU" sz="1400" dirty="0">
                <a:solidFill>
                  <a:srgbClr val="FF0000"/>
                </a:solidFill>
              </a:rPr>
              <a:t>приветствии без </a:t>
            </a:r>
            <a:r>
              <a:rPr lang="ru-RU" sz="1400" dirty="0" smtClean="0">
                <a:solidFill>
                  <a:srgbClr val="FF0000"/>
                </a:solidFill>
              </a:rPr>
              <a:t>имени)</a:t>
            </a:r>
            <a:endParaRPr lang="ru-RU" sz="1400" i="1" dirty="0" smtClean="0">
              <a:solidFill>
                <a:srgbClr val="FF0000"/>
              </a:solidFill>
            </a:endParaRPr>
          </a:p>
          <a:p>
            <a:r>
              <a:rPr lang="ru-RU" sz="1400" dirty="0" smtClean="0"/>
              <a:t>благодарность за полученное письмо или/и выражение радости о получении нового письма (начало письма, отдельный абзац)</a:t>
            </a:r>
            <a:r>
              <a:rPr lang="en-US" sz="1400" i="1" dirty="0" smtClean="0"/>
              <a:t> </a:t>
            </a:r>
            <a:endParaRPr lang="ru-RU" sz="1400" i="1" dirty="0" smtClean="0"/>
          </a:p>
          <a:p>
            <a:r>
              <a:rPr lang="ru-RU" sz="1400" dirty="0" smtClean="0"/>
              <a:t>сообщение: ответы на вопросы зарубежного друга (отдельный абзац)</a:t>
            </a:r>
            <a:r>
              <a:rPr lang="en-US" sz="1400" dirty="0" smtClean="0"/>
              <a:t> – </a:t>
            </a:r>
            <a:r>
              <a:rPr lang="ru-RU" sz="1400" dirty="0" smtClean="0"/>
              <a:t>полные и точные ответы</a:t>
            </a:r>
          </a:p>
          <a:p>
            <a:r>
              <a:rPr lang="ru-RU" sz="1400" dirty="0" smtClean="0"/>
              <a:t>запрос </a:t>
            </a:r>
            <a:r>
              <a:rPr lang="ru-RU" sz="1400" dirty="0"/>
              <a:t>информации: постановка вопросов в соответствии с </a:t>
            </a:r>
            <a:r>
              <a:rPr lang="ru-RU" sz="1400" dirty="0" smtClean="0"/>
              <a:t>информацией </a:t>
            </a:r>
            <a:r>
              <a:rPr lang="ru-RU" sz="1400" dirty="0"/>
              <a:t>в письме-стимуле и </a:t>
            </a:r>
            <a:r>
              <a:rPr lang="ru-RU" sz="1400" dirty="0" smtClean="0"/>
              <a:t>той частью инструкции</a:t>
            </a:r>
            <a:r>
              <a:rPr lang="ru-RU" sz="1400" dirty="0"/>
              <a:t>, которая </a:t>
            </a:r>
            <a:r>
              <a:rPr lang="ru-RU" sz="1400" dirty="0" smtClean="0"/>
              <a:t>расположена под письмом-стимулом и </a:t>
            </a:r>
            <a:r>
              <a:rPr lang="ru-RU" sz="1400" dirty="0"/>
              <a:t>где </a:t>
            </a:r>
            <a:r>
              <a:rPr lang="ru-RU" sz="1400" dirty="0" smtClean="0"/>
              <a:t>прямо указана тема для </a:t>
            </a:r>
            <a:r>
              <a:rPr lang="ru-RU" sz="1400" dirty="0"/>
              <a:t>вопросов </a:t>
            </a:r>
            <a:r>
              <a:rPr lang="ru-RU" sz="1400" dirty="0" smtClean="0"/>
              <a:t>другу (</a:t>
            </a:r>
            <a:r>
              <a:rPr lang="ru-RU" sz="1400" dirty="0"/>
              <a:t>отдельный абзац</a:t>
            </a:r>
            <a:r>
              <a:rPr lang="ru-RU" sz="1400" dirty="0" smtClean="0"/>
              <a:t>)</a:t>
            </a:r>
          </a:p>
          <a:p>
            <a:r>
              <a:rPr lang="ru-RU" sz="1400" dirty="0"/>
              <a:t>выражение надежды на дальнейшие контакты </a:t>
            </a:r>
            <a:endParaRPr lang="ru-RU" sz="1400" dirty="0" smtClean="0"/>
          </a:p>
          <a:p>
            <a:r>
              <a:rPr lang="ru-RU" sz="1400" dirty="0" smtClean="0"/>
              <a:t>завершающая </a:t>
            </a:r>
            <a:r>
              <a:rPr lang="ru-RU" sz="1400" dirty="0"/>
              <a:t>фраза (неофициальный стиль, на отдельной строке</a:t>
            </a:r>
            <a:r>
              <a:rPr lang="ru-RU" sz="1400" dirty="0" smtClean="0"/>
              <a:t>)</a:t>
            </a:r>
            <a:r>
              <a:rPr lang="en-US" sz="1400" i="1" dirty="0"/>
              <a:t> </a:t>
            </a:r>
            <a:r>
              <a:rPr lang="en-US" sz="1400" i="1" dirty="0" smtClean="0"/>
              <a:t> </a:t>
            </a:r>
            <a:r>
              <a:rPr lang="en-US" sz="1400" i="1" dirty="0" smtClean="0">
                <a:solidFill>
                  <a:srgbClr val="0070C0"/>
                </a:solidFill>
              </a:rPr>
              <a:t>All </a:t>
            </a:r>
            <a:r>
              <a:rPr lang="en-US" sz="1400" i="1" dirty="0">
                <a:solidFill>
                  <a:srgbClr val="0070C0"/>
                </a:solidFill>
              </a:rPr>
              <a:t>the </a:t>
            </a:r>
            <a:r>
              <a:rPr lang="en-US" sz="1400" i="1" dirty="0" smtClean="0">
                <a:solidFill>
                  <a:srgbClr val="0070C0"/>
                </a:solidFill>
              </a:rPr>
              <a:t>best,</a:t>
            </a:r>
            <a:r>
              <a:rPr lang="en-US" sz="1400" dirty="0">
                <a:solidFill>
                  <a:srgbClr val="0070C0"/>
                </a:solidFill>
              </a:rPr>
              <a:t>/</a:t>
            </a:r>
            <a:r>
              <a:rPr lang="en-US" sz="1400" i="1" dirty="0" smtClean="0">
                <a:solidFill>
                  <a:srgbClr val="0070C0"/>
                </a:solidFill>
              </a:rPr>
              <a:t>With </a:t>
            </a:r>
            <a:r>
              <a:rPr lang="en-US" sz="1400" i="1" dirty="0">
                <a:solidFill>
                  <a:srgbClr val="0070C0"/>
                </a:solidFill>
              </a:rPr>
              <a:t>love</a:t>
            </a:r>
            <a:r>
              <a:rPr lang="ru-RU" sz="1400" i="1" dirty="0" smtClean="0">
                <a:solidFill>
                  <a:srgbClr val="0070C0"/>
                </a:solidFill>
              </a:rPr>
              <a:t>,</a:t>
            </a:r>
            <a:r>
              <a:rPr lang="en-US" sz="1400" dirty="0">
                <a:solidFill>
                  <a:srgbClr val="0070C0"/>
                </a:solidFill>
              </a:rPr>
              <a:t>/</a:t>
            </a:r>
            <a:r>
              <a:rPr lang="en-US" sz="1400" i="1" dirty="0" smtClean="0">
                <a:solidFill>
                  <a:srgbClr val="0070C0"/>
                </a:solidFill>
              </a:rPr>
              <a:t>Yours</a:t>
            </a:r>
            <a:r>
              <a:rPr lang="ru-RU" sz="1400" i="1" dirty="0" smtClean="0">
                <a:solidFill>
                  <a:srgbClr val="0070C0"/>
                </a:solidFill>
              </a:rPr>
              <a:t>,</a:t>
            </a:r>
            <a:r>
              <a:rPr lang="en-US" sz="1400" i="1" dirty="0" smtClean="0">
                <a:solidFill>
                  <a:srgbClr val="0070C0"/>
                </a:solidFill>
              </a:rPr>
              <a:t>/Love,/Kisses,</a:t>
            </a:r>
            <a:endParaRPr lang="ru-RU" sz="1400" dirty="0">
              <a:solidFill>
                <a:srgbClr val="0070C0"/>
              </a:solidFill>
            </a:endParaRPr>
          </a:p>
          <a:p>
            <a:r>
              <a:rPr lang="ru-RU" sz="1400" dirty="0"/>
              <a:t>подпись автора (неофициальный стиль, только имя, на отдельной </a:t>
            </a:r>
            <a:r>
              <a:rPr lang="ru-RU" sz="1400" dirty="0" smtClean="0"/>
              <a:t>строке</a:t>
            </a:r>
            <a:r>
              <a:rPr lang="en-US" sz="1400" dirty="0" smtClean="0"/>
              <a:t>,</a:t>
            </a:r>
            <a:r>
              <a:rPr lang="ru-RU" sz="1400" dirty="0" smtClean="0"/>
              <a:t>без точки)</a:t>
            </a:r>
            <a:endParaRPr lang="ru-RU" sz="1400" dirty="0"/>
          </a:p>
          <a:p>
            <a:endParaRPr lang="ru-RU" sz="1600" dirty="0">
              <a:solidFill>
                <a:srgbClr val="0070C0"/>
              </a:solidFill>
            </a:endParaRPr>
          </a:p>
          <a:p>
            <a:endParaRPr lang="ru-RU" sz="1600" dirty="0" smtClean="0"/>
          </a:p>
          <a:p>
            <a:endParaRPr lang="ru-RU" sz="20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15777697"/>
              </p:ext>
            </p:extLst>
          </p:nvPr>
        </p:nvGraphicFramePr>
        <p:xfrm>
          <a:off x="755576" y="4149080"/>
          <a:ext cx="7848872" cy="2621280"/>
        </p:xfrm>
        <a:graphic>
          <a:graphicData uri="http://schemas.openxmlformats.org/drawingml/2006/table">
            <a:tbl>
              <a:tblPr firstRow="1" firstCol="1" bandRow="1"/>
              <a:tblGrid>
                <a:gridCol w="4146630"/>
                <a:gridCol w="3702242"/>
              </a:tblGrid>
              <a:tr h="522441">
                <a:tc>
                  <a:txBody>
                    <a:bodyPr/>
                    <a:lstStyle/>
                    <a:p>
                      <a:pPr indent="16510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/>
                        </a:rPr>
                        <a:t>Благодарность за полученное письмо или/и выражение положительных эмоций от его получения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035"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Надежда на последующие контакты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9807">
                <a:tc>
                  <a:txBody>
                    <a:bodyPr/>
                    <a:lstStyle/>
                    <a:p>
                      <a:pPr indent="17145"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Thanks for your recent email.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indent="17145"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Thanks for your message.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indent="17145"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Thanks for writing to me.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indent="17145"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Great to hear from you.  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indent="17145"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I was very glad to hear from you (again).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indent="17145"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I’m always glad to get messages from you. 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indent="17145"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Thanks for your message. I was very glad to hear from you.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indent="17145"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Thanks for writing to me. Great to hear from you.</a:t>
                      </a:r>
                      <a:endParaRPr lang="ru-RU" sz="14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6035" algn="just"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Write back soon. </a:t>
                      </a:r>
                      <a:endParaRPr lang="ru-RU" sz="13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indent="26035" algn="just"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Hope to hear from you soon. </a:t>
                      </a:r>
                      <a:endParaRPr lang="ru-RU" sz="13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indent="26035" algn="just"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Please, write to me soon.</a:t>
                      </a:r>
                      <a:endParaRPr lang="ru-RU" sz="13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indent="26035" algn="just"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Drop me a line.</a:t>
                      </a:r>
                      <a:endParaRPr lang="ru-RU" sz="13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TimesNewRomanPSMT"/>
                        </a:rPr>
                        <a:t>I’m looking forward to your email / to hearing from you.</a:t>
                      </a:r>
                      <a:endParaRPr lang="ru-RU" sz="13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TimesNewRomanPSMT"/>
                        </a:rPr>
                        <a:t>Looking forward to your email / to hearing from you</a:t>
                      </a:r>
                      <a:r>
                        <a:rPr lang="en-US" sz="1300" i="1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  <a:cs typeface="TimesNewRomanPSMT"/>
                        </a:rPr>
                        <a:t>.</a:t>
                      </a:r>
                      <a:endParaRPr lang="ru-RU" sz="1300" i="1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  <a:cs typeface="TimesNewRomanPSM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Email me when</a:t>
                      </a:r>
                      <a:r>
                        <a:rPr lang="en-US" sz="13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 you’ve got time.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Email me soon.</a:t>
                      </a:r>
                      <a:endParaRPr lang="ru-RU" sz="13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300" i="1" strike="sng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“I will write you soon”</a:t>
                      </a:r>
                      <a:r>
                        <a:rPr lang="en-US" sz="1300" strike="sng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, </a:t>
                      </a:r>
                      <a:r>
                        <a:rPr lang="en-US" sz="1300" i="1" strike="sng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“See you soon</a:t>
                      </a:r>
                      <a:r>
                        <a:rPr lang="en-US" sz="1300" strike="sngStrike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/>
                        </a:rPr>
                        <a:t>” </a:t>
                      </a:r>
                      <a:endParaRPr lang="ru-RU" sz="130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6183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0584" y="173706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Теоретические основы ЕГЭ. Формат заданий и технологии оценивания тестовой части ЕГЭ.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62"/>
          <a:stretch/>
        </p:blipFill>
        <p:spPr bwMode="auto">
          <a:xfrm>
            <a:off x="0" y="1628800"/>
            <a:ext cx="9036496" cy="194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44" y="3789040"/>
            <a:ext cx="9036496" cy="133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76" y="5445224"/>
            <a:ext cx="9036983" cy="111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576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836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Важно!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4525963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Правильный подсчет слов (100-140 слов +/- 10%)</a:t>
            </a:r>
          </a:p>
          <a:p>
            <a:r>
              <a:rPr lang="ru-RU" sz="1600" dirty="0" smtClean="0"/>
              <a:t>Полные и точные ответы на вопросы</a:t>
            </a:r>
          </a:p>
          <a:p>
            <a:pPr marL="0" indent="0">
              <a:buNone/>
            </a:pPr>
            <a:r>
              <a:rPr lang="ru-RU" sz="1600" b="1" i="1" u="sng" dirty="0"/>
              <a:t>Полный</a:t>
            </a:r>
            <a:r>
              <a:rPr lang="ru-RU" sz="1600" dirty="0"/>
              <a:t> ответ раскрывает содержание всех пунктов плана и отвечает коммуникативной задаче, включает </a:t>
            </a:r>
            <a:r>
              <a:rPr lang="ru-RU" sz="1600" b="1" dirty="0"/>
              <a:t>все</a:t>
            </a:r>
            <a:r>
              <a:rPr lang="ru-RU" sz="1600" dirty="0"/>
              <a:t> элементы вопроса: </a:t>
            </a:r>
            <a:r>
              <a:rPr lang="en-US" sz="1600" dirty="0"/>
              <a:t>WHERE and WHEN</a:t>
            </a:r>
            <a:r>
              <a:rPr lang="ru-RU" sz="1600" dirty="0"/>
              <a:t>, </a:t>
            </a:r>
            <a:r>
              <a:rPr lang="en-US" sz="1600" dirty="0"/>
              <a:t>WHAT and WHY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r>
              <a:rPr lang="ru-RU" sz="1600" b="1" i="1" u="sng" dirty="0"/>
              <a:t>Точный</a:t>
            </a:r>
            <a:r>
              <a:rPr lang="ru-RU" sz="1600" i="1" dirty="0"/>
              <a:t> </a:t>
            </a:r>
            <a:r>
              <a:rPr lang="ru-RU" sz="1600" dirty="0"/>
              <a:t>ответ, соответствующий предложенным пунктам плана и заданным вопросам. Неточный ответ - есть фактическая ошибка, отход от темы или элементы топика. </a:t>
            </a:r>
            <a:r>
              <a:rPr lang="ru-RU" sz="1600" b="1" dirty="0"/>
              <a:t>ИЛИ</a:t>
            </a:r>
            <a:r>
              <a:rPr lang="ru-RU" sz="1600" dirty="0"/>
              <a:t> сбой коммуникации (например, ответ о хобби: </a:t>
            </a:r>
            <a:r>
              <a:rPr lang="ru-RU" sz="1600" i="1" dirty="0"/>
              <a:t>“I </a:t>
            </a:r>
            <a:r>
              <a:rPr lang="ru-RU" sz="1600" i="1" dirty="0" err="1"/>
              <a:t>collect</a:t>
            </a:r>
            <a:r>
              <a:rPr lang="ru-RU" sz="1600" i="1" dirty="0"/>
              <a:t> </a:t>
            </a:r>
            <a:r>
              <a:rPr lang="ru-RU" sz="1600" i="1" dirty="0" err="1"/>
              <a:t>marks</a:t>
            </a:r>
            <a:r>
              <a:rPr lang="ru-RU" sz="1600" i="1" dirty="0"/>
              <a:t>” - </a:t>
            </a:r>
            <a:r>
              <a:rPr lang="ru-RU" sz="1600" dirty="0"/>
              <a:t> фраза непонятна носителям языка)  </a:t>
            </a:r>
            <a:endParaRPr lang="ru-RU" sz="1600" dirty="0" smtClean="0"/>
          </a:p>
          <a:p>
            <a:r>
              <a:rPr lang="ru-RU" sz="1600" dirty="0" smtClean="0"/>
              <a:t>Соблюдение норм вежливости</a:t>
            </a:r>
          </a:p>
          <a:p>
            <a:r>
              <a:rPr lang="ru-RU" sz="1600" dirty="0" smtClean="0"/>
              <a:t>Стилевое оформление (ошибки в обращении, подписи, завершающей фразе; допускается использование </a:t>
            </a:r>
            <a:r>
              <a:rPr lang="ru-RU" sz="1600" dirty="0"/>
              <a:t>разговорных грамматических форм и не считается ошибкой: </a:t>
            </a:r>
            <a:r>
              <a:rPr lang="ru-RU" sz="1600" i="1" dirty="0" err="1"/>
              <a:t>gonna</a:t>
            </a:r>
            <a:r>
              <a:rPr lang="ru-RU" sz="1600" i="1" dirty="0"/>
              <a:t> </a:t>
            </a:r>
            <a:r>
              <a:rPr lang="ru-RU" sz="1600" dirty="0"/>
              <a:t>– </a:t>
            </a:r>
            <a:r>
              <a:rPr lang="ru-RU" sz="1600" i="1" dirty="0" err="1"/>
              <a:t>going</a:t>
            </a:r>
            <a:r>
              <a:rPr lang="ru-RU" sz="1600" i="1" dirty="0"/>
              <a:t> </a:t>
            </a:r>
            <a:r>
              <a:rPr lang="ru-RU" sz="1600" i="1" dirty="0" err="1"/>
              <a:t>to</a:t>
            </a:r>
            <a:r>
              <a:rPr lang="ru-RU" sz="1600" dirty="0"/>
              <a:t>; </a:t>
            </a:r>
            <a:r>
              <a:rPr lang="ru-RU" sz="1600" i="1" dirty="0" err="1"/>
              <a:t>wanna</a:t>
            </a:r>
            <a:r>
              <a:rPr lang="ru-RU" sz="1600" i="1" dirty="0"/>
              <a:t> </a:t>
            </a:r>
            <a:r>
              <a:rPr lang="ru-RU" sz="1600" dirty="0"/>
              <a:t>– </a:t>
            </a:r>
            <a:r>
              <a:rPr lang="ru-RU" sz="1600" i="1" dirty="0" err="1"/>
              <a:t>want</a:t>
            </a:r>
            <a:r>
              <a:rPr lang="ru-RU" sz="1600" i="1" dirty="0"/>
              <a:t> </a:t>
            </a:r>
            <a:r>
              <a:rPr lang="ru-RU" sz="1600" i="1" dirty="0" err="1" smtClean="0"/>
              <a:t>to</a:t>
            </a:r>
            <a:r>
              <a:rPr lang="ru-RU" sz="1600" dirty="0" smtClean="0"/>
              <a:t>; допускаются </a:t>
            </a:r>
            <a:r>
              <a:rPr lang="ru-RU" sz="1600" dirty="0"/>
              <a:t>краткие (стяженные) глагольные формы и разговорная </a:t>
            </a:r>
            <a:r>
              <a:rPr lang="ru-RU" sz="1600" dirty="0" smtClean="0"/>
              <a:t>лексика; не </a:t>
            </a:r>
            <a:r>
              <a:rPr lang="ru-RU" sz="1600" dirty="0"/>
              <a:t>рекомендуется использование </a:t>
            </a:r>
            <a:r>
              <a:rPr lang="ru-RU" sz="1600" dirty="0" err="1"/>
              <a:t>сниженно</a:t>
            </a:r>
            <a:r>
              <a:rPr lang="ru-RU" sz="1600" dirty="0"/>
              <a:t>-разговорного стиля (</a:t>
            </a:r>
            <a:r>
              <a:rPr lang="ru-RU" sz="1600" dirty="0" err="1"/>
              <a:t>highly</a:t>
            </a:r>
            <a:r>
              <a:rPr lang="ru-RU" sz="1600" dirty="0"/>
              <a:t> </a:t>
            </a:r>
            <a:r>
              <a:rPr lang="ru-RU" sz="1600" dirty="0" err="1"/>
              <a:t>colloquial</a:t>
            </a:r>
            <a:r>
              <a:rPr lang="ru-RU" sz="1600" dirty="0"/>
              <a:t>) или сленга (</a:t>
            </a:r>
            <a:r>
              <a:rPr lang="ru-RU" sz="1600" dirty="0" err="1" smtClean="0"/>
              <a:t>slang</a:t>
            </a:r>
            <a:r>
              <a:rPr lang="ru-RU" sz="1600" dirty="0" smtClean="0"/>
              <a:t>); допускается </a:t>
            </a:r>
            <a:r>
              <a:rPr lang="ru-RU" sz="1600" dirty="0"/>
              <a:t>использование традиционных и общепринятых для электронной среды акронимов, аббревиатур, </a:t>
            </a:r>
            <a:r>
              <a:rPr lang="ru-RU" sz="1600" dirty="0" smtClean="0"/>
              <a:t>сокращений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6448398"/>
              </p:ext>
            </p:extLst>
          </p:nvPr>
        </p:nvGraphicFramePr>
        <p:xfrm>
          <a:off x="2472800" y="4297680"/>
          <a:ext cx="6639560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1977390"/>
                <a:gridCol w="2448560"/>
                <a:gridCol w="2213610"/>
              </a:tblGrid>
              <a:tr h="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ASAP: as soon as possible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B4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before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BBFN: bye </a:t>
                      </a:r>
                      <a:r>
                        <a:rPr lang="en-US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bye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for now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BFN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bye for now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BTW: by the way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CM: call me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Cos – because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CUL8R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see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ater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DUR?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remember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F2f: face-to-face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19939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4ever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forever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" algn="just">
                        <a:spcAft>
                          <a:spcPts val="0"/>
                        </a:spcAft>
                        <a:tabLst>
                          <a:tab pos="199390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HTH: hope that helps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IDK: I don’t know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IMO: in my opinion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IMHO: in my humble opinion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IOW: in other words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J4F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just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fun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JK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just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kidding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LMK: let me know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LOL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laughing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out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loud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NTM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not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mention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ROTFL: rolling on the floor (laughing)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RUOK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Are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you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okay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s/thing – something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TAFN: that's all for now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TIA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thanks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advance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2nite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tonight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Х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thanks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TYVM: thank you very much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TTYTT: to tell you the truth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TIA: thanks in advance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W4Y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waiting for you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Y/N: “Yes or No” answer.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" algn="just">
                        <a:spcAft>
                          <a:spcPts val="0"/>
                        </a:spcAft>
                        <a:tabLst>
                          <a:tab pos="235585" algn="l"/>
                        </a:tabLs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176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Организация текста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/>
              <a:t>логичность;</a:t>
            </a:r>
            <a:endParaRPr lang="ru-RU" sz="1800" dirty="0"/>
          </a:p>
          <a:p>
            <a:pPr lvl="0"/>
            <a:r>
              <a:rPr lang="ru-RU" sz="1800" dirty="0"/>
              <a:t>деление на </a:t>
            </a:r>
            <a:r>
              <a:rPr lang="ru-RU" sz="1800" dirty="0" smtClean="0"/>
              <a:t>абзацы;</a:t>
            </a:r>
            <a:endParaRPr lang="ru-RU" sz="1800" dirty="0"/>
          </a:p>
          <a:p>
            <a:pPr lvl="0"/>
            <a:r>
              <a:rPr lang="ru-RU" sz="1800" dirty="0"/>
              <a:t>средства логической </a:t>
            </a:r>
            <a:r>
              <a:rPr lang="ru-RU" sz="1800" dirty="0" smtClean="0"/>
              <a:t>связи;</a:t>
            </a:r>
          </a:p>
          <a:p>
            <a:pPr lvl="0"/>
            <a:r>
              <a:rPr lang="ru-RU" sz="1800" dirty="0" smtClean="0"/>
              <a:t>«логические мостики» для перехода от одной части письма к другой (</a:t>
            </a:r>
            <a:r>
              <a:rPr lang="en-US" sz="1800" i="1" dirty="0">
                <a:solidFill>
                  <a:srgbClr val="0070C0"/>
                </a:solidFill>
              </a:rPr>
              <a:t>In your message you asked me about</a:t>
            </a:r>
            <a:r>
              <a:rPr lang="ru-RU" sz="1800" i="1" dirty="0">
                <a:solidFill>
                  <a:srgbClr val="0070C0"/>
                </a:solidFill>
              </a:rPr>
              <a:t> … </a:t>
            </a:r>
            <a:r>
              <a:rPr lang="ru-RU" sz="1800" dirty="0" smtClean="0"/>
              <a:t>и </a:t>
            </a:r>
            <a:r>
              <a:rPr lang="ru-RU" sz="1800" dirty="0"/>
              <a:t>ответить на </a:t>
            </a:r>
            <a:r>
              <a:rPr lang="ru-RU" sz="1800" dirty="0" smtClean="0"/>
              <a:t>вопросы; </a:t>
            </a:r>
            <a:r>
              <a:rPr lang="en-US" sz="1800" i="1" dirty="0">
                <a:solidFill>
                  <a:srgbClr val="0070C0"/>
                </a:solidFill>
              </a:rPr>
              <a:t>In your e-mail you mentioned</a:t>
            </a:r>
            <a:r>
              <a:rPr lang="en-US" sz="1800" dirty="0">
                <a:solidFill>
                  <a:srgbClr val="0070C0"/>
                </a:solidFill>
              </a:rPr>
              <a:t>… /C</a:t>
            </a:r>
            <a:r>
              <a:rPr lang="en-US" sz="1800" i="1" dirty="0">
                <a:solidFill>
                  <a:srgbClr val="0070C0"/>
                </a:solidFill>
              </a:rPr>
              <a:t>an you tell me more about…?/ You’ve written about your new hobby. I’ve got some questions… / Well, I’d like to know more about…</a:t>
            </a:r>
            <a:r>
              <a:rPr lang="ru-RU" sz="1800" dirty="0"/>
              <a:t>и задать три </a:t>
            </a:r>
            <a:r>
              <a:rPr lang="ru-RU" sz="1800" dirty="0" smtClean="0"/>
              <a:t>вопроса); </a:t>
            </a:r>
            <a:r>
              <a:rPr lang="ru-RU" sz="1800" dirty="0" err="1" smtClean="0">
                <a:solidFill>
                  <a:srgbClr val="FF0000"/>
                </a:solidFill>
              </a:rPr>
              <a:t>фразы</a:t>
            </a:r>
            <a:r>
              <a:rPr lang="ru-RU" sz="1800" i="1" dirty="0" err="1" smtClean="0">
                <a:solidFill>
                  <a:srgbClr val="FF0000"/>
                </a:solidFill>
              </a:rPr>
              <a:t>“Oh</a:t>
            </a:r>
            <a:r>
              <a:rPr lang="ru-RU" sz="1800" i="1" dirty="0">
                <a:solidFill>
                  <a:srgbClr val="FF0000"/>
                </a:solidFill>
              </a:rPr>
              <a:t>, </a:t>
            </a:r>
            <a:r>
              <a:rPr lang="ru-RU" sz="1800" i="1" dirty="0" err="1">
                <a:solidFill>
                  <a:srgbClr val="FF0000"/>
                </a:solidFill>
              </a:rPr>
              <a:t>what</a:t>
            </a:r>
            <a:r>
              <a:rPr lang="ru-RU" sz="1800" i="1" dirty="0">
                <a:solidFill>
                  <a:srgbClr val="FF0000"/>
                </a:solidFill>
              </a:rPr>
              <a:t> </a:t>
            </a:r>
            <a:r>
              <a:rPr lang="ru-RU" sz="1800" i="1" dirty="0" err="1">
                <a:solidFill>
                  <a:srgbClr val="FF0000"/>
                </a:solidFill>
              </a:rPr>
              <a:t>great</a:t>
            </a:r>
            <a:r>
              <a:rPr lang="ru-RU" sz="1800" i="1" dirty="0">
                <a:solidFill>
                  <a:srgbClr val="FF0000"/>
                </a:solidFill>
              </a:rPr>
              <a:t> </a:t>
            </a:r>
            <a:r>
              <a:rPr lang="ru-RU" sz="1800" i="1" dirty="0" err="1">
                <a:solidFill>
                  <a:srgbClr val="FF0000"/>
                </a:solidFill>
              </a:rPr>
              <a:t>news</a:t>
            </a:r>
            <a:r>
              <a:rPr lang="ru-RU" sz="1800" i="1" dirty="0">
                <a:solidFill>
                  <a:srgbClr val="FF0000"/>
                </a:solidFill>
              </a:rPr>
              <a:t>!” </a:t>
            </a:r>
            <a:r>
              <a:rPr lang="ru-RU" sz="1800" dirty="0">
                <a:solidFill>
                  <a:srgbClr val="FF0000"/>
                </a:solidFill>
              </a:rPr>
              <a:t>или </a:t>
            </a:r>
            <a:r>
              <a:rPr lang="ru-RU" sz="1800" i="1" dirty="0">
                <a:solidFill>
                  <a:srgbClr val="FF0000"/>
                </a:solidFill>
              </a:rPr>
              <a:t>“</a:t>
            </a:r>
            <a:r>
              <a:rPr lang="ru-RU" sz="1800" i="1" dirty="0" err="1">
                <a:solidFill>
                  <a:srgbClr val="FF0000"/>
                </a:solidFill>
              </a:rPr>
              <a:t>My</a:t>
            </a:r>
            <a:r>
              <a:rPr lang="ru-RU" sz="1800" i="1" dirty="0">
                <a:solidFill>
                  <a:srgbClr val="FF0000"/>
                </a:solidFill>
              </a:rPr>
              <a:t> </a:t>
            </a:r>
            <a:r>
              <a:rPr lang="ru-RU" sz="1800" i="1" dirty="0" err="1">
                <a:solidFill>
                  <a:srgbClr val="FF0000"/>
                </a:solidFill>
              </a:rPr>
              <a:t>congratulations</a:t>
            </a:r>
            <a:r>
              <a:rPr lang="ru-RU" sz="1800" i="1" dirty="0">
                <a:solidFill>
                  <a:srgbClr val="FF0000"/>
                </a:solidFill>
              </a:rPr>
              <a:t>!” </a:t>
            </a:r>
            <a:r>
              <a:rPr lang="ru-RU" sz="1800" dirty="0">
                <a:solidFill>
                  <a:srgbClr val="FF0000"/>
                </a:solidFill>
              </a:rPr>
              <a:t>без пояснения – нарушение </a:t>
            </a:r>
            <a:r>
              <a:rPr lang="ru-RU" sz="1800" dirty="0" smtClean="0">
                <a:solidFill>
                  <a:srgbClr val="FF0000"/>
                </a:solidFill>
              </a:rPr>
              <a:t>логичности</a:t>
            </a:r>
          </a:p>
          <a:p>
            <a:r>
              <a:rPr lang="ru-RU" sz="1800" dirty="0"/>
              <a:t>- </a:t>
            </a:r>
            <a:r>
              <a:rPr lang="ru-RU" sz="1800" dirty="0" smtClean="0"/>
              <a:t>используемые </a:t>
            </a:r>
            <a:r>
              <a:rPr lang="ru-RU" sz="1800" dirty="0"/>
              <a:t>средства логической связи должны соответствовать контексту. </a:t>
            </a:r>
            <a:r>
              <a:rPr lang="ru-RU" sz="1800" i="1" dirty="0" err="1"/>
              <a:t>Well</a:t>
            </a:r>
            <a:r>
              <a:rPr lang="ru-RU" sz="1800" i="1" dirty="0"/>
              <a:t>, </a:t>
            </a:r>
            <a:r>
              <a:rPr lang="ru-RU" sz="1800" i="1" dirty="0" err="1"/>
              <a:t>By</a:t>
            </a:r>
            <a:r>
              <a:rPr lang="ru-RU" sz="1800" i="1" dirty="0"/>
              <a:t> </a:t>
            </a:r>
            <a:r>
              <a:rPr lang="ru-RU" sz="1800" i="1" dirty="0" err="1"/>
              <a:t>the</a:t>
            </a:r>
            <a:r>
              <a:rPr lang="ru-RU" sz="1800" i="1" dirty="0"/>
              <a:t> </a:t>
            </a:r>
            <a:r>
              <a:rPr lang="ru-RU" sz="1800" i="1" dirty="0" err="1"/>
              <a:t>way</a:t>
            </a:r>
            <a:r>
              <a:rPr lang="ru-RU" sz="1800" i="1" dirty="0"/>
              <a:t> </a:t>
            </a:r>
            <a:r>
              <a:rPr lang="ru-RU" sz="1800" b="1" dirty="0">
                <a:solidFill>
                  <a:srgbClr val="FF0000"/>
                </a:solidFill>
              </a:rPr>
              <a:t>не</a:t>
            </a:r>
            <a:r>
              <a:rPr lang="ru-RU" sz="1800" dirty="0">
                <a:solidFill>
                  <a:srgbClr val="FF0000"/>
                </a:solidFill>
              </a:rPr>
              <a:t> принимаются </a:t>
            </a:r>
            <a:r>
              <a:rPr lang="ru-RU" sz="1800" dirty="0"/>
              <a:t>в качестве перехода от благодарности к ответам на вопросы друга по переписке:</a:t>
            </a:r>
          </a:p>
          <a:p>
            <a:pPr lvl="0"/>
            <a:endParaRPr lang="ru-RU" sz="1800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ru-RU" sz="1800" dirty="0">
              <a:solidFill>
                <a:srgbClr val="FF0000"/>
              </a:solidFill>
            </a:endParaRPr>
          </a:p>
          <a:p>
            <a:pPr lvl="0"/>
            <a:endParaRPr lang="ru-RU" sz="1800" dirty="0" smtClean="0">
              <a:solidFill>
                <a:srgbClr val="FF0000"/>
              </a:solidFill>
            </a:endParaRPr>
          </a:p>
          <a:p>
            <a:pPr lvl="0"/>
            <a:endParaRPr lang="ru-RU" sz="1800" dirty="0">
              <a:solidFill>
                <a:srgbClr val="FF0000"/>
              </a:solidFill>
            </a:endParaRPr>
          </a:p>
          <a:p>
            <a:pPr lvl="0"/>
            <a:endParaRPr lang="ru-RU" sz="1800" dirty="0" smtClean="0"/>
          </a:p>
          <a:p>
            <a:pPr lvl="0"/>
            <a:r>
              <a:rPr lang="ru-RU" sz="1800" dirty="0" smtClean="0"/>
              <a:t>обращение </a:t>
            </a:r>
            <a:r>
              <a:rPr lang="ru-RU" sz="1800" dirty="0"/>
              <a:t>на отдельной строке;</a:t>
            </a:r>
          </a:p>
          <a:p>
            <a:pPr lvl="0"/>
            <a:r>
              <a:rPr lang="ru-RU" sz="1800" dirty="0"/>
              <a:t>завершающая фраза на отдельной строке;</a:t>
            </a:r>
          </a:p>
          <a:p>
            <a:pPr lvl="0"/>
            <a:r>
              <a:rPr lang="ru-RU" sz="1800" dirty="0"/>
              <a:t>подпись на отдельной строке.</a:t>
            </a:r>
          </a:p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77654300"/>
              </p:ext>
            </p:extLst>
          </p:nvPr>
        </p:nvGraphicFramePr>
        <p:xfrm>
          <a:off x="323528" y="4293096"/>
          <a:ext cx="8640960" cy="1368152"/>
        </p:xfrm>
        <a:graphic>
          <a:graphicData uri="http://schemas.openxmlformats.org/drawingml/2006/table">
            <a:tbl>
              <a:tblPr firstRow="1" firstCol="1" bandRow="1"/>
              <a:tblGrid>
                <a:gridCol w="4320480"/>
                <a:gridCol w="4320480"/>
              </a:tblGrid>
              <a:tr h="6840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strike="sng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NewRomanPSMT"/>
                        </a:rPr>
                        <a:t>Hi Kevin, Thanks for your letter. I’m glad to hear from you.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strike="sng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NewRomanPSMT"/>
                        </a:rPr>
                        <a:t>Well, Russian teenagers… 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NewRomanPSMT"/>
                        </a:rPr>
                        <a:t>НЕ принимается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NewRomanPSMT"/>
                        </a:rPr>
                        <a:t>Hi Kevin, Thanks for your letter. I’m glad to hear from you.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NewRomanPSMT"/>
                        </a:rPr>
                        <a:t>Well, in your email you ask me some questions. </a:t>
                      </a:r>
                      <a:r>
                        <a:rPr lang="ru-RU" sz="14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NewRomanPSMT"/>
                        </a:rPr>
                        <a:t>ОК</a:t>
                      </a:r>
                      <a:endParaRPr lang="ru-RU" sz="14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0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strike="sng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NewRomanPSMT"/>
                        </a:rPr>
                        <a:t>Hi Kevin, I’m glad to hear from you again.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strike="sng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NewRomanPSMT"/>
                        </a:rPr>
                        <a:t>By the way, Russian teenagers…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strike="sng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NewRomanPSMT"/>
                        </a:rPr>
                        <a:t>By the way, what are your plans for the summer?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NewRomanPSMT"/>
                        </a:rPr>
                        <a:t>By the way, I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’ve got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NewRomanPSMT"/>
                        </a:rPr>
                        <a:t> some questions. … 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или 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By the way, I also want to ask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you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 </a:t>
                      </a:r>
                      <a:r>
                        <a:rPr lang="en-US" sz="1400" i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some </a:t>
                      </a:r>
                      <a:r>
                        <a:rPr lang="en-US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questions.</a:t>
                      </a:r>
                      <a:endParaRPr lang="ru-RU" sz="14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6228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50" t="20367" r="2500" b="13039"/>
          <a:stretch/>
        </p:blipFill>
        <p:spPr bwMode="auto">
          <a:xfrm>
            <a:off x="283565" y="980728"/>
            <a:ext cx="8686800" cy="4936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631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1184" y="0"/>
            <a:ext cx="6937200" cy="687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24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49040"/>
          </a:xfrm>
        </p:spPr>
        <p:txBody>
          <a:bodyPr>
            <a:noAutofit/>
          </a:bodyPr>
          <a:lstStyle/>
          <a:p>
            <a:r>
              <a:rPr lang="ru-RU" sz="2000" b="1" dirty="0"/>
              <a:t>Задание </a:t>
            </a:r>
            <a:r>
              <a:rPr lang="ru-RU" sz="2000" b="1" dirty="0" smtClean="0"/>
              <a:t>38 </a:t>
            </a:r>
            <a:r>
              <a:rPr lang="ru-RU" sz="2000" b="1" dirty="0"/>
              <a:t>«Развёрнутое письменное высказывание с элементами рассуждения на основе таблицы/диаграммы»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021288"/>
          </a:xfrm>
        </p:spPr>
        <p:txBody>
          <a:bodyPr/>
          <a:lstStyle/>
          <a:p>
            <a:r>
              <a:rPr lang="ru-RU" sz="2000" dirty="0" smtClean="0"/>
              <a:t>РКЗ – </a:t>
            </a:r>
            <a:r>
              <a:rPr lang="ru-RU" sz="2000" dirty="0" smtClean="0">
                <a:solidFill>
                  <a:srgbClr val="FF0000"/>
                </a:solidFill>
              </a:rPr>
              <a:t>умение ЧИТАТЬ ЗАДАНИЕ и понимать коммуникативную ситуацию и коммуникативную установку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11" y="1988840"/>
            <a:ext cx="44672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4737" y="1203027"/>
            <a:ext cx="4621390" cy="549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389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5759" y="116632"/>
            <a:ext cx="7392481" cy="3874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758" y="3914593"/>
            <a:ext cx="7392482" cy="257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19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17488"/>
            <a:ext cx="7389908" cy="2923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335338"/>
            <a:ext cx="6976393" cy="320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50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2845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56" y="3933056"/>
            <a:ext cx="8349850" cy="2128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104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32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19572" y="1844824"/>
            <a:ext cx="486054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3752" y="3789040"/>
            <a:ext cx="90364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СТИЛИСТИЧЕСКИЕ ОШИБКИ</a:t>
            </a:r>
          </a:p>
          <a:p>
            <a:r>
              <a:rPr lang="ru-RU" dirty="0" smtClean="0"/>
              <a:t>1) риторические </a:t>
            </a:r>
            <a:r>
              <a:rPr lang="ru-RU" dirty="0"/>
              <a:t>вопросы;</a:t>
            </a:r>
          </a:p>
          <a:p>
            <a:r>
              <a:rPr lang="ru-RU" dirty="0" smtClean="0"/>
              <a:t>2) разговорные </a:t>
            </a:r>
            <a:r>
              <a:rPr lang="ru-RU" dirty="0"/>
              <a:t>выражения и конструкции типа </a:t>
            </a:r>
            <a:r>
              <a:rPr lang="ru-RU" i="1" dirty="0" err="1"/>
              <a:t>Let's</a:t>
            </a:r>
            <a:r>
              <a:rPr lang="ru-RU" dirty="0"/>
              <a:t>… (</a:t>
            </a:r>
            <a:r>
              <a:rPr lang="en-US" i="1" dirty="0"/>
              <a:t>Let us</a:t>
            </a:r>
            <a:r>
              <a:rPr lang="ru-RU" dirty="0"/>
              <a:t> и </a:t>
            </a:r>
            <a:r>
              <a:rPr lang="en-US" i="1" dirty="0"/>
              <a:t>Let me</a:t>
            </a:r>
            <a:r>
              <a:rPr lang="ru-RU" dirty="0"/>
              <a:t> – нейтральный стиль); </a:t>
            </a:r>
          </a:p>
          <a:p>
            <a:r>
              <a:rPr lang="ru-RU" dirty="0" smtClean="0"/>
              <a:t>3) сниженная </a:t>
            </a:r>
            <a:r>
              <a:rPr lang="ru-RU" dirty="0"/>
              <a:t>лексика типа </a:t>
            </a:r>
            <a:r>
              <a:rPr lang="en-US" i="1" dirty="0"/>
              <a:t>folks</a:t>
            </a:r>
            <a:r>
              <a:rPr lang="ru-RU" dirty="0"/>
              <a:t> (</a:t>
            </a:r>
            <a:r>
              <a:rPr lang="en-US" i="1" dirty="0"/>
              <a:t>people</a:t>
            </a:r>
            <a:r>
              <a:rPr lang="ru-RU" dirty="0"/>
              <a:t>, …); </a:t>
            </a:r>
            <a:r>
              <a:rPr lang="en-US" i="1" dirty="0"/>
              <a:t>cool</a:t>
            </a:r>
            <a:endParaRPr lang="ru-RU" dirty="0"/>
          </a:p>
          <a:p>
            <a:r>
              <a:rPr lang="ru-RU" dirty="0" smtClean="0"/>
              <a:t>4) 3 </a:t>
            </a:r>
            <a:r>
              <a:rPr lang="ru-RU" dirty="0"/>
              <a:t>варианта стяжённых форм: типа </a:t>
            </a:r>
            <a:r>
              <a:rPr lang="en-US" i="1" dirty="0"/>
              <a:t>I</a:t>
            </a:r>
            <a:r>
              <a:rPr lang="ru-RU" i="1" dirty="0"/>
              <a:t>’</a:t>
            </a:r>
            <a:r>
              <a:rPr lang="en-US" i="1" dirty="0"/>
              <a:t>m</a:t>
            </a:r>
            <a:r>
              <a:rPr lang="ru-RU" dirty="0"/>
              <a:t>, </a:t>
            </a:r>
            <a:r>
              <a:rPr lang="en-US" i="1" dirty="0"/>
              <a:t>he</a:t>
            </a:r>
            <a:r>
              <a:rPr lang="ru-RU" i="1" dirty="0"/>
              <a:t>’</a:t>
            </a:r>
            <a:r>
              <a:rPr lang="en-US" i="1" dirty="0"/>
              <a:t>s</a:t>
            </a:r>
            <a:r>
              <a:rPr lang="ru-RU" dirty="0"/>
              <a:t>; отрицательные формы типа </a:t>
            </a:r>
            <a:r>
              <a:rPr lang="en-US" i="1" dirty="0"/>
              <a:t>don</a:t>
            </a:r>
            <a:r>
              <a:rPr lang="ru-RU" i="1" dirty="0"/>
              <a:t>’</a:t>
            </a:r>
            <a:r>
              <a:rPr lang="en-US" i="1" dirty="0"/>
              <a:t>t</a:t>
            </a:r>
            <a:r>
              <a:rPr lang="ru-RU" dirty="0"/>
              <a:t>, </a:t>
            </a:r>
            <a:r>
              <a:rPr lang="en-US" i="1" dirty="0" err="1"/>
              <a:t>aren</a:t>
            </a:r>
            <a:r>
              <a:rPr lang="ru-RU" i="1" dirty="0"/>
              <a:t>’</a:t>
            </a:r>
            <a:r>
              <a:rPr lang="en-US" i="1" dirty="0"/>
              <a:t>t</a:t>
            </a:r>
            <a:r>
              <a:rPr lang="ru-RU" dirty="0"/>
              <a:t>; формы модальных глаголов типа </a:t>
            </a:r>
            <a:r>
              <a:rPr lang="en-US" i="1" dirty="0"/>
              <a:t>can</a:t>
            </a:r>
            <a:r>
              <a:rPr lang="ru-RU" i="1" dirty="0"/>
              <a:t>’</a:t>
            </a:r>
            <a:r>
              <a:rPr lang="en-US" i="1" dirty="0"/>
              <a:t>t</a:t>
            </a:r>
            <a:r>
              <a:rPr lang="ru-RU" dirty="0"/>
              <a:t>, </a:t>
            </a:r>
            <a:r>
              <a:rPr lang="en-US" i="1" dirty="0" err="1"/>
              <a:t>mustn</a:t>
            </a:r>
            <a:r>
              <a:rPr lang="ru-RU" i="1" dirty="0"/>
              <a:t>’</a:t>
            </a:r>
            <a:r>
              <a:rPr lang="en-US" i="1" dirty="0"/>
              <a:t>t</a:t>
            </a:r>
            <a:r>
              <a:rPr lang="ru-RU" dirty="0"/>
              <a:t> (Исключение: </a:t>
            </a:r>
            <a:r>
              <a:rPr lang="en-US" i="1" dirty="0" err="1"/>
              <a:t>needn</a:t>
            </a:r>
            <a:r>
              <a:rPr lang="ru-RU" i="1" dirty="0"/>
              <a:t>’</a:t>
            </a:r>
            <a:r>
              <a:rPr lang="en-US" i="1" dirty="0"/>
              <a:t>t</a:t>
            </a:r>
            <a:r>
              <a:rPr lang="ru-RU" dirty="0"/>
              <a:t>).</a:t>
            </a:r>
          </a:p>
          <a:p>
            <a:r>
              <a:rPr lang="ru-RU" dirty="0"/>
              <a:t>Повторяющиеся ошибки (ошибки одного и того же типа) считаются за одну ошибку. </a:t>
            </a:r>
          </a:p>
        </p:txBody>
      </p:sp>
    </p:spTree>
    <p:extLst>
      <p:ext uri="{BB962C8B-B14F-4D97-AF65-F5344CB8AC3E}">
        <p14:creationId xmlns:p14="http://schemas.microsoft.com/office/powerpoint/2010/main" xmlns="" val="361700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6632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Аспект 1</a:t>
            </a:r>
            <a:r>
              <a:rPr lang="ru-RU" sz="2400" dirty="0"/>
              <a:t>: </a:t>
            </a:r>
            <a:r>
              <a:rPr lang="ru-RU" sz="2400" b="1" dirty="0"/>
              <a:t>вступление, соответствующее теме проектной </a:t>
            </a:r>
            <a:r>
              <a:rPr lang="ru-RU" sz="2400" b="1" dirty="0" smtClean="0"/>
              <a:t>работы </a:t>
            </a:r>
            <a:r>
              <a:rPr lang="ru-RU" sz="2400" dirty="0" smtClean="0"/>
              <a:t>(перифраз темы не требуется)</a:t>
            </a:r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000" b="1" dirty="0" smtClean="0"/>
          </a:p>
          <a:p>
            <a:endParaRPr lang="ru-RU" sz="1000" b="1" dirty="0"/>
          </a:p>
          <a:p>
            <a:endParaRPr lang="ru-RU" sz="1000" b="1" dirty="0" smtClean="0"/>
          </a:p>
          <a:p>
            <a:endParaRPr lang="ru-RU" sz="1000" b="1" dirty="0"/>
          </a:p>
          <a:p>
            <a:endParaRPr lang="ru-RU" sz="1000" b="1" dirty="0" smtClean="0"/>
          </a:p>
          <a:p>
            <a:endParaRPr lang="ru-RU" sz="1000" b="1" dirty="0"/>
          </a:p>
          <a:p>
            <a:endParaRPr lang="ru-RU" sz="1000" b="1" dirty="0" smtClean="0"/>
          </a:p>
          <a:p>
            <a:endParaRPr lang="ru-RU" sz="1000" b="1" dirty="0"/>
          </a:p>
          <a:p>
            <a:endParaRPr lang="ru-RU" sz="1000" b="1" dirty="0" smtClean="0"/>
          </a:p>
          <a:p>
            <a:endParaRPr lang="ru-RU" sz="1000" b="1" dirty="0"/>
          </a:p>
          <a:p>
            <a:endParaRPr lang="ru-RU" sz="1000" b="1" dirty="0" smtClean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21187458"/>
              </p:ext>
            </p:extLst>
          </p:nvPr>
        </p:nvGraphicFramePr>
        <p:xfrm>
          <a:off x="539552" y="980728"/>
          <a:ext cx="8064896" cy="5138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2448"/>
                <a:gridCol w="4032448"/>
              </a:tblGrid>
              <a:tr h="5119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необходимо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нельзя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584400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написать, что он сам </a:t>
                      </a:r>
                      <a:r>
                        <a:rPr lang="ru-RU" sz="1600" b="1" dirty="0" smtClean="0"/>
                        <a:t>выполняет проектную работу </a:t>
                      </a:r>
                      <a:r>
                        <a:rPr lang="ru-RU" sz="1600" dirty="0" smtClean="0"/>
                        <a:t>(нужно «я», а не «мы»). </a:t>
                      </a:r>
                      <a:endParaRPr lang="ru-RU" sz="16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указать </a:t>
                      </a:r>
                      <a:r>
                        <a:rPr lang="ru-RU" sz="1600" b="1" dirty="0" smtClean="0"/>
                        <a:t>тему</a:t>
                      </a:r>
                      <a:r>
                        <a:rPr lang="ru-RU" sz="1600" dirty="0" smtClean="0"/>
                        <a:t> проектной работы</a:t>
                      </a:r>
                      <a:r>
                        <a:rPr lang="ru-RU" sz="1600" baseline="0" dirty="0" smtClean="0"/>
                        <a:t> и упомянуть </a:t>
                      </a:r>
                      <a:r>
                        <a:rPr lang="ru-RU" sz="1600" dirty="0" smtClean="0"/>
                        <a:t>детали опроса (страна, аудитория)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указать, что он </a:t>
                      </a:r>
                      <a:r>
                        <a:rPr lang="ru-RU" sz="1600" b="1" dirty="0" smtClean="0"/>
                        <a:t>нашел статистические</a:t>
                      </a:r>
                      <a:r>
                        <a:rPr lang="ru-RU" sz="1600" dirty="0" smtClean="0"/>
                        <a:t> данные по теме и собирается их описать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могут быть также включены фразы о важности обсуждаемой темы</a:t>
                      </a:r>
                      <a:endParaRPr lang="ru-RU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писать, что это он сам провел опрос/ собрал сведения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писать, что сам составил таблицу/диаграмму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искажать детали опроса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 smtClean="0"/>
                        <a:t>подменять понятия «диаграмма»/«</a:t>
                      </a:r>
                      <a:r>
                        <a:rPr lang="ru-RU" sz="1600" baseline="0" dirty="0" smtClean="0"/>
                        <a:t>таблица»</a:t>
                      </a:r>
                      <a:endParaRPr lang="ru-RU" sz="1600" dirty="0"/>
                    </a:p>
                  </a:txBody>
                  <a:tcPr/>
                </a:tc>
              </a:tr>
              <a:tr h="51194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… has been the subject of numerous studies in recent years/over the last few decades</a:t>
                      </a:r>
                      <a:r>
                        <a:rPr lang="ru-RU" sz="1600" i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600" i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Recent studies show that … 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 актуальность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тренды</a:t>
                      </a:r>
                      <a:r>
                        <a:rPr lang="en-US" sz="16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1600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600" i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part of my project on … I have found some data and come up with a number of interesting/important/surprising findings</a:t>
                      </a:r>
                      <a:endParaRPr lang="ru-RU" sz="1600" i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i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ru-RU" sz="1600" i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1600" i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While doing my project on …, I have found some data that illustrate what/how …</a:t>
                      </a:r>
                      <a:endParaRPr lang="ru-RU" sz="1600" i="1" kern="1200" dirty="0" smtClean="0">
                        <a:solidFill>
                          <a:srgbClr val="0070C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600" i="1" kern="120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this essay I’m going to analyze this data and express my opinion on…/present my conclusions</a:t>
                      </a:r>
                      <a:endParaRPr lang="ru-RU" sz="1600" b="1" i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6165304"/>
            <a:ext cx="6896100" cy="62865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71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111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5" y="1484784"/>
            <a:ext cx="9074596" cy="2831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859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Аспект </a:t>
            </a:r>
            <a:r>
              <a:rPr lang="ru-RU" b="1" dirty="0" smtClean="0"/>
              <a:t>2</a:t>
            </a:r>
            <a:r>
              <a:rPr lang="ru-RU" dirty="0" smtClean="0"/>
              <a:t>: </a:t>
            </a:r>
            <a:r>
              <a:rPr lang="ru-RU" b="1" dirty="0"/>
              <a:t>2–3 факта из данных в </a:t>
            </a:r>
            <a:r>
              <a:rPr lang="ru-RU" b="1" dirty="0" smtClean="0"/>
              <a:t>таблице</a:t>
            </a:r>
            <a:endParaRPr lang="ru-RU" dirty="0" smtClean="0"/>
          </a:p>
          <a:p>
            <a:r>
              <a:rPr lang="ru-RU" sz="1600" dirty="0"/>
              <a:t>более развёрнуто описать 2 факта из статистики или привести 3 факта в более краткой </a:t>
            </a:r>
            <a:r>
              <a:rPr lang="ru-RU" sz="1600" dirty="0" smtClean="0"/>
              <a:t>форме</a:t>
            </a:r>
            <a:endParaRPr lang="en-US" sz="1600" dirty="0" smtClean="0"/>
          </a:p>
          <a:p>
            <a:pPr marL="0" lvl="0" indent="0">
              <a:buNone/>
            </a:pPr>
            <a:r>
              <a:rPr lang="en-US" sz="1600" i="1" dirty="0">
                <a:solidFill>
                  <a:srgbClr val="0070C0"/>
                </a:solidFill>
              </a:rPr>
              <a:t>Overall, what stands out from the graph is that…</a:t>
            </a:r>
            <a:endParaRPr lang="ru-RU" sz="1600" i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1600" i="1" dirty="0">
                <a:solidFill>
                  <a:srgbClr val="0070C0"/>
                </a:solidFill>
              </a:rPr>
              <a:t>Another interesting point is that…</a:t>
            </a:r>
            <a:endParaRPr lang="ru-RU" sz="1600" i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1600" i="1" dirty="0">
                <a:solidFill>
                  <a:srgbClr val="0070C0"/>
                </a:solidFill>
              </a:rPr>
              <a:t>The most striking feature is …</a:t>
            </a:r>
            <a:endParaRPr lang="ru-RU" sz="1600" i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1600" i="1" dirty="0">
                <a:solidFill>
                  <a:srgbClr val="0070C0"/>
                </a:solidFill>
              </a:rPr>
              <a:t>Another factor worth mentioning is </a:t>
            </a:r>
            <a:r>
              <a:rPr lang="en-US" sz="1600" i="1" dirty="0" smtClean="0">
                <a:solidFill>
                  <a:srgbClr val="0070C0"/>
                </a:solidFill>
              </a:rPr>
              <a:t>…</a:t>
            </a:r>
            <a:endParaRPr lang="ru-RU" sz="1600" i="1" dirty="0">
              <a:solidFill>
                <a:srgbClr val="0070C0"/>
              </a:solidFill>
            </a:endParaRPr>
          </a:p>
          <a:p>
            <a:r>
              <a:rPr lang="ru-RU" sz="1600" dirty="0" smtClean="0"/>
              <a:t>автор </a:t>
            </a:r>
            <a:r>
              <a:rPr lang="ru-RU" sz="1600" dirty="0"/>
              <a:t>ссылается на используемую </a:t>
            </a:r>
            <a:r>
              <a:rPr lang="ru-RU" sz="1600" dirty="0" smtClean="0"/>
              <a:t>им таблицу/диаграмму</a:t>
            </a:r>
            <a:r>
              <a:rPr lang="ru-RU" sz="1600" dirty="0"/>
              <a:t>,</a:t>
            </a:r>
            <a:r>
              <a:rPr lang="ru-RU" sz="1600" b="1" dirty="0"/>
              <a:t> приводя конкретные цифры</a:t>
            </a:r>
            <a:endParaRPr lang="ru-RU" sz="1600" dirty="0"/>
          </a:p>
          <a:p>
            <a:r>
              <a:rPr lang="ru-RU" sz="1600" dirty="0" smtClean="0"/>
              <a:t>автор </a:t>
            </a:r>
            <a:r>
              <a:rPr lang="ru-RU" sz="1600" dirty="0"/>
              <a:t>приводит </a:t>
            </a:r>
            <a:r>
              <a:rPr lang="ru-RU" sz="1600" b="1" dirty="0"/>
              <a:t>один факт с цифрой</a:t>
            </a:r>
            <a:r>
              <a:rPr lang="ru-RU" sz="1600" dirty="0"/>
              <a:t>, </a:t>
            </a:r>
            <a:r>
              <a:rPr lang="ru-RU" sz="1600" b="1" dirty="0"/>
              <a:t>а второй описывает словесно</a:t>
            </a:r>
            <a:r>
              <a:rPr lang="ru-RU" sz="1600" dirty="0"/>
              <a:t> (</a:t>
            </a:r>
            <a:r>
              <a:rPr lang="ru-RU" sz="1600" i="1" dirty="0" err="1">
                <a:solidFill>
                  <a:srgbClr val="0070C0"/>
                </a:solidFill>
              </a:rPr>
              <a:t>the</a:t>
            </a:r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en-US" sz="1600" i="1" dirty="0" smtClean="0">
                <a:solidFill>
                  <a:srgbClr val="0070C0"/>
                </a:solidFill>
              </a:rPr>
              <a:t>vast </a:t>
            </a:r>
            <a:r>
              <a:rPr lang="ru-RU" sz="1600" i="1" dirty="0" err="1" smtClean="0">
                <a:solidFill>
                  <a:srgbClr val="0070C0"/>
                </a:solidFill>
              </a:rPr>
              <a:t>majority</a:t>
            </a:r>
            <a:r>
              <a:rPr lang="en-US" sz="1600" i="1" dirty="0" smtClean="0">
                <a:solidFill>
                  <a:srgbClr val="0070C0"/>
                </a:solidFill>
              </a:rPr>
              <a:t> of</a:t>
            </a:r>
            <a:r>
              <a:rPr lang="ru-RU" sz="1600" i="1" dirty="0" smtClean="0">
                <a:solidFill>
                  <a:srgbClr val="0070C0"/>
                </a:solidFill>
              </a:rPr>
              <a:t>, </a:t>
            </a:r>
            <a:r>
              <a:rPr lang="en-US" sz="1600" i="1" dirty="0">
                <a:solidFill>
                  <a:srgbClr val="0070C0"/>
                </a:solidFill>
              </a:rPr>
              <a:t>only a relatively small minority </a:t>
            </a:r>
            <a:r>
              <a:rPr lang="en-US" sz="1600" i="1" dirty="0" smtClean="0">
                <a:solidFill>
                  <a:srgbClr val="0070C0"/>
                </a:solidFill>
              </a:rPr>
              <a:t>of, </a:t>
            </a:r>
            <a:r>
              <a:rPr lang="ru-RU" sz="1600" i="1" dirty="0" err="1" smtClean="0">
                <a:solidFill>
                  <a:srgbClr val="0070C0"/>
                </a:solidFill>
              </a:rPr>
              <a:t>the</a:t>
            </a:r>
            <a:r>
              <a:rPr lang="ru-RU" sz="1600" i="1" dirty="0" smtClean="0">
                <a:solidFill>
                  <a:srgbClr val="0070C0"/>
                </a:solidFill>
              </a:rPr>
              <a:t> </a:t>
            </a:r>
            <a:r>
              <a:rPr lang="ru-RU" sz="1600" i="1" dirty="0" err="1" smtClean="0">
                <a:solidFill>
                  <a:srgbClr val="0070C0"/>
                </a:solidFill>
              </a:rPr>
              <a:t>least</a:t>
            </a:r>
            <a:r>
              <a:rPr lang="en-US" sz="1600" i="1" dirty="0" smtClean="0">
                <a:solidFill>
                  <a:srgbClr val="0070C0"/>
                </a:solidFill>
              </a:rPr>
              <a:t> popular option </a:t>
            </a:r>
            <a:r>
              <a:rPr lang="ru-RU" sz="1600" i="1" dirty="0" smtClean="0">
                <a:solidFill>
                  <a:srgbClr val="0070C0"/>
                </a:solidFill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</a:rPr>
              <a:t>etc</a:t>
            </a:r>
            <a:r>
              <a:rPr lang="ru-RU" sz="1600" dirty="0" smtClean="0"/>
              <a:t>)</a:t>
            </a:r>
            <a:endParaRPr lang="en-US" sz="1600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657" y="3284984"/>
            <a:ext cx="8468683" cy="1899985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3773" y="5301208"/>
            <a:ext cx="7536450" cy="129614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23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5000" b="1" dirty="0"/>
              <a:t>Аспект </a:t>
            </a:r>
            <a:r>
              <a:rPr lang="ru-RU" sz="5000" b="1" dirty="0" smtClean="0"/>
              <a:t>3:</a:t>
            </a:r>
            <a:r>
              <a:rPr lang="ru-RU" sz="5000" dirty="0" smtClean="0"/>
              <a:t> </a:t>
            </a:r>
            <a:r>
              <a:rPr lang="ru-RU" sz="5000" b="1" dirty="0"/>
              <a:t>1–2 существенных сравнения </a:t>
            </a:r>
            <a:r>
              <a:rPr lang="ru-RU" sz="5000" b="1" i="1" dirty="0" smtClean="0"/>
              <a:t>и комментарии</a:t>
            </a:r>
            <a:endParaRPr lang="en-US" sz="5000" b="1" i="1" dirty="0" smtClean="0"/>
          </a:p>
          <a:p>
            <a:pPr marL="0" indent="0" algn="ctr">
              <a:buNone/>
            </a:pPr>
            <a:endParaRPr lang="ru-RU" sz="5000" b="1" dirty="0" smtClean="0"/>
          </a:p>
          <a:p>
            <a:pPr marL="0" lvl="0" indent="0">
              <a:buNone/>
            </a:pPr>
            <a:r>
              <a:rPr lang="ru-RU" sz="4900" dirty="0" smtClean="0"/>
              <a:t>1) Сравнение должно быть ЯВНЫМ, что предполагает </a:t>
            </a:r>
            <a:r>
              <a:rPr lang="ru-RU" sz="4900" dirty="0"/>
              <a:t>использование </a:t>
            </a:r>
            <a:endParaRPr lang="ru-RU" sz="4900" dirty="0" smtClean="0"/>
          </a:p>
          <a:p>
            <a:pPr lvl="0">
              <a:buFontTx/>
              <a:buChar char="-"/>
            </a:pPr>
            <a:r>
              <a:rPr lang="ru-RU" sz="4900" dirty="0" err="1" smtClean="0"/>
              <a:t>синтакcических</a:t>
            </a:r>
            <a:r>
              <a:rPr lang="ru-RU" sz="4900" dirty="0" smtClean="0"/>
              <a:t> </a:t>
            </a:r>
            <a:r>
              <a:rPr lang="ru-RU" sz="4900" dirty="0"/>
              <a:t>сравнительных конструкций </a:t>
            </a:r>
            <a:endParaRPr lang="ru-RU" sz="4900" dirty="0" smtClean="0"/>
          </a:p>
          <a:p>
            <a:pPr marL="0" lvl="0" indent="0">
              <a:buNone/>
            </a:pPr>
            <a:r>
              <a:rPr lang="en-US" sz="4900" i="1" dirty="0" smtClean="0">
                <a:solidFill>
                  <a:srgbClr val="0070C0"/>
                </a:solidFill>
              </a:rPr>
              <a:t>while/whilst/whereas </a:t>
            </a:r>
            <a:r>
              <a:rPr lang="en-US" sz="4900" i="1" dirty="0">
                <a:solidFill>
                  <a:srgbClr val="0070C0"/>
                </a:solidFill>
              </a:rPr>
              <a:t>+ </a:t>
            </a:r>
            <a:r>
              <a:rPr lang="en-US" sz="4900" i="1" dirty="0" err="1">
                <a:solidFill>
                  <a:srgbClr val="0070C0"/>
                </a:solidFill>
              </a:rPr>
              <a:t>subj</a:t>
            </a:r>
            <a:r>
              <a:rPr lang="en-US" sz="4900" i="1" dirty="0">
                <a:solidFill>
                  <a:srgbClr val="0070C0"/>
                </a:solidFill>
              </a:rPr>
              <a:t> + </a:t>
            </a:r>
            <a:r>
              <a:rPr lang="en-US" sz="4900" i="1" dirty="0" smtClean="0">
                <a:solidFill>
                  <a:srgbClr val="0070C0"/>
                </a:solidFill>
              </a:rPr>
              <a:t>verb</a:t>
            </a:r>
            <a:endParaRPr lang="ru-RU" sz="4900" i="1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4900" i="1" dirty="0" smtClean="0">
                <a:solidFill>
                  <a:srgbClr val="0070C0"/>
                </a:solidFill>
              </a:rPr>
              <a:t>as </a:t>
            </a:r>
            <a:r>
              <a:rPr lang="en-US" sz="4900" i="1" dirty="0">
                <a:solidFill>
                  <a:srgbClr val="0070C0"/>
                </a:solidFill>
              </a:rPr>
              <a:t>opposed to/compared to + </a:t>
            </a:r>
            <a:r>
              <a:rPr lang="en-US" sz="4900" i="1" dirty="0" err="1">
                <a:solidFill>
                  <a:srgbClr val="0070C0"/>
                </a:solidFill>
              </a:rPr>
              <a:t>subj</a:t>
            </a:r>
            <a:r>
              <a:rPr lang="en-US" sz="4900" i="1" dirty="0">
                <a:solidFill>
                  <a:srgbClr val="0070C0"/>
                </a:solidFill>
              </a:rPr>
              <a:t> + relative clause (which/who</a:t>
            </a:r>
            <a:r>
              <a:rPr lang="en-US" sz="4900" i="1" dirty="0" smtClean="0">
                <a:solidFill>
                  <a:srgbClr val="0070C0"/>
                </a:solidFill>
              </a:rPr>
              <a:t>)</a:t>
            </a:r>
            <a:endParaRPr lang="ru-RU" sz="4900" i="1" dirty="0" smtClean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4900" i="1" dirty="0" smtClean="0">
                <a:solidFill>
                  <a:srgbClr val="0070C0"/>
                </a:solidFill>
              </a:rPr>
              <a:t>(</a:t>
            </a:r>
            <a:r>
              <a:rPr lang="en-US" sz="4900" i="1" dirty="0">
                <a:solidFill>
                  <a:srgbClr val="0070C0"/>
                </a:solidFill>
              </a:rPr>
              <a:t>not) as … </a:t>
            </a:r>
            <a:r>
              <a:rPr lang="en-US" sz="4900" i="1" dirty="0" smtClean="0">
                <a:solidFill>
                  <a:srgbClr val="0070C0"/>
                </a:solidFill>
              </a:rPr>
              <a:t>as</a:t>
            </a:r>
            <a:endParaRPr lang="ru-RU" sz="4900" i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4900" i="1" dirty="0" smtClean="0">
                <a:solidFill>
                  <a:srgbClr val="0070C0"/>
                </a:solidFill>
              </a:rPr>
              <a:t>twice</a:t>
            </a:r>
            <a:r>
              <a:rPr lang="ru-RU" sz="4900" i="1" dirty="0">
                <a:solidFill>
                  <a:srgbClr val="0070C0"/>
                </a:solidFill>
              </a:rPr>
              <a:t>/</a:t>
            </a:r>
            <a:r>
              <a:rPr lang="en-US" sz="4900" i="1" dirty="0">
                <a:solidFill>
                  <a:srgbClr val="0070C0"/>
                </a:solidFill>
              </a:rPr>
              <a:t>half as</a:t>
            </a:r>
            <a:r>
              <a:rPr lang="ru-RU" sz="4900" i="1" dirty="0">
                <a:solidFill>
                  <a:srgbClr val="0070C0"/>
                </a:solidFill>
              </a:rPr>
              <a:t> …(</a:t>
            </a:r>
            <a:r>
              <a:rPr lang="ru-RU" sz="4900" i="1" dirty="0" err="1">
                <a:solidFill>
                  <a:srgbClr val="0070C0"/>
                </a:solidFill>
              </a:rPr>
              <a:t>прил.в</a:t>
            </a:r>
            <a:r>
              <a:rPr lang="ru-RU" sz="4900" i="1" dirty="0">
                <a:solidFill>
                  <a:srgbClr val="0070C0"/>
                </a:solidFill>
              </a:rPr>
              <a:t> </a:t>
            </a:r>
            <a:r>
              <a:rPr lang="ru-RU" sz="4900" i="1" dirty="0" err="1">
                <a:solidFill>
                  <a:srgbClr val="0070C0"/>
                </a:solidFill>
              </a:rPr>
              <a:t>положит.степени</a:t>
            </a:r>
            <a:r>
              <a:rPr lang="ru-RU" sz="4900" i="1" dirty="0">
                <a:solidFill>
                  <a:srgbClr val="0070C0"/>
                </a:solidFill>
              </a:rPr>
              <a:t>) </a:t>
            </a:r>
            <a:r>
              <a:rPr lang="en-US" sz="4900" i="1" dirty="0" smtClean="0">
                <a:solidFill>
                  <a:srgbClr val="0070C0"/>
                </a:solidFill>
              </a:rPr>
              <a:t>as</a:t>
            </a:r>
            <a:endParaRPr lang="ru-RU" sz="4900" i="1" dirty="0">
              <a:solidFill>
                <a:srgbClr val="0070C0"/>
              </a:solidFill>
            </a:endParaRPr>
          </a:p>
          <a:p>
            <a:pPr marL="0" lvl="0" indent="0">
              <a:buNone/>
            </a:pPr>
            <a:r>
              <a:rPr lang="en-US" sz="4900" i="1" dirty="0" smtClean="0">
                <a:solidFill>
                  <a:srgbClr val="0070C0"/>
                </a:solidFill>
              </a:rPr>
              <a:t>three </a:t>
            </a:r>
            <a:r>
              <a:rPr lang="en-US" sz="4900" i="1" dirty="0">
                <a:solidFill>
                  <a:srgbClr val="0070C0"/>
                </a:solidFill>
              </a:rPr>
              <a:t>times</a:t>
            </a:r>
            <a:r>
              <a:rPr lang="ru-RU" sz="4900" i="1" dirty="0">
                <a:solidFill>
                  <a:srgbClr val="0070C0"/>
                </a:solidFill>
              </a:rPr>
              <a:t> (</a:t>
            </a:r>
            <a:r>
              <a:rPr lang="ru-RU" sz="4900" i="1" dirty="0" err="1">
                <a:solidFill>
                  <a:srgbClr val="0070C0"/>
                </a:solidFill>
              </a:rPr>
              <a:t>прил.в</a:t>
            </a:r>
            <a:r>
              <a:rPr lang="ru-RU" sz="4900" i="1" dirty="0">
                <a:solidFill>
                  <a:srgbClr val="0070C0"/>
                </a:solidFill>
              </a:rPr>
              <a:t> </a:t>
            </a:r>
            <a:r>
              <a:rPr lang="ru-RU" sz="4900" i="1" dirty="0" err="1">
                <a:solidFill>
                  <a:srgbClr val="0070C0"/>
                </a:solidFill>
              </a:rPr>
              <a:t>сравн.степ</a:t>
            </a:r>
            <a:r>
              <a:rPr lang="ru-RU" sz="4900" i="1" dirty="0">
                <a:solidFill>
                  <a:srgbClr val="0070C0"/>
                </a:solidFill>
              </a:rPr>
              <a:t>.) </a:t>
            </a:r>
            <a:r>
              <a:rPr lang="en-US" sz="4900" i="1" dirty="0">
                <a:solidFill>
                  <a:srgbClr val="0070C0"/>
                </a:solidFill>
              </a:rPr>
              <a:t>than</a:t>
            </a:r>
            <a:r>
              <a:rPr lang="ru-RU" sz="4900" i="1" dirty="0">
                <a:solidFill>
                  <a:srgbClr val="0070C0"/>
                </a:solidFill>
              </a:rPr>
              <a:t>  </a:t>
            </a:r>
          </a:p>
          <a:p>
            <a:pPr>
              <a:buFontTx/>
              <a:buChar char="-"/>
            </a:pPr>
            <a:r>
              <a:rPr lang="ru-RU" sz="4900" dirty="0" smtClean="0"/>
              <a:t>сравнительной </a:t>
            </a:r>
            <a:r>
              <a:rPr lang="ru-RU" sz="4900" dirty="0"/>
              <a:t>и превосходной степени </a:t>
            </a:r>
            <a:r>
              <a:rPr lang="ru-RU" sz="4900" dirty="0" smtClean="0"/>
              <a:t>прилагательных,  наречий степени</a:t>
            </a:r>
          </a:p>
          <a:p>
            <a:pPr>
              <a:buFontTx/>
              <a:buChar char="-"/>
            </a:pPr>
            <a:r>
              <a:rPr lang="ru-RU" sz="4900" dirty="0" smtClean="0"/>
              <a:t>слов</a:t>
            </a:r>
            <a:r>
              <a:rPr lang="ru-RU" sz="4900" dirty="0"/>
              <a:t>, обозначающих количество (</a:t>
            </a:r>
            <a:r>
              <a:rPr lang="ru-RU" sz="4900" dirty="0" err="1" smtClean="0"/>
              <a:t>quantifiers</a:t>
            </a:r>
            <a:r>
              <a:rPr lang="en-US" sz="4900" dirty="0" smtClean="0"/>
              <a:t> – </a:t>
            </a:r>
            <a:r>
              <a:rPr lang="en-US" sz="4900" i="1" dirty="0" smtClean="0">
                <a:solidFill>
                  <a:srgbClr val="0070C0"/>
                </a:solidFill>
              </a:rPr>
              <a:t>more/less…</a:t>
            </a:r>
            <a:r>
              <a:rPr lang="ru-RU" sz="4900" dirty="0" smtClean="0"/>
              <a:t>), числовых данных</a:t>
            </a:r>
          </a:p>
          <a:p>
            <a:pPr>
              <a:buFontTx/>
              <a:buChar char="-"/>
            </a:pPr>
            <a:endParaRPr lang="ru-RU" sz="4900" dirty="0" smtClean="0"/>
          </a:p>
          <a:p>
            <a:pPr lvl="0"/>
            <a:r>
              <a:rPr lang="en-US" sz="4900" i="1" dirty="0">
                <a:solidFill>
                  <a:srgbClr val="0070C0"/>
                </a:solidFill>
              </a:rPr>
              <a:t>T</a:t>
            </a:r>
            <a:r>
              <a:rPr lang="en-US" sz="4900" i="1" dirty="0" smtClean="0">
                <a:solidFill>
                  <a:srgbClr val="0070C0"/>
                </a:solidFill>
              </a:rPr>
              <a:t>he </a:t>
            </a:r>
            <a:r>
              <a:rPr lang="en-US" sz="4900" i="1" dirty="0">
                <a:solidFill>
                  <a:srgbClr val="0070C0"/>
                </a:solidFill>
              </a:rPr>
              <a:t>most significant difference can be observed between … and …</a:t>
            </a:r>
            <a:endParaRPr lang="ru-RU" sz="4900" i="1" dirty="0">
              <a:solidFill>
                <a:srgbClr val="0070C0"/>
              </a:solidFill>
            </a:endParaRPr>
          </a:p>
          <a:p>
            <a:pPr lvl="0"/>
            <a:r>
              <a:rPr lang="en-US" sz="4900" i="1" dirty="0" smtClean="0">
                <a:solidFill>
                  <a:srgbClr val="0070C0"/>
                </a:solidFill>
              </a:rPr>
              <a:t>There </a:t>
            </a:r>
            <a:r>
              <a:rPr lang="en-US" sz="4900" i="1" dirty="0">
                <a:solidFill>
                  <a:srgbClr val="0070C0"/>
                </a:solidFill>
              </a:rPr>
              <a:t>is no significant difference between …</a:t>
            </a:r>
            <a:endParaRPr lang="ru-RU" sz="4900" i="1" dirty="0">
              <a:solidFill>
                <a:srgbClr val="0070C0"/>
              </a:solidFill>
            </a:endParaRPr>
          </a:p>
          <a:p>
            <a:pPr lvl="0"/>
            <a:r>
              <a:rPr lang="en-US" sz="4900" i="1" dirty="0" smtClean="0">
                <a:solidFill>
                  <a:srgbClr val="0070C0"/>
                </a:solidFill>
              </a:rPr>
              <a:t>It </a:t>
            </a:r>
            <a:r>
              <a:rPr lang="en-US" sz="4900" i="1" dirty="0">
                <a:solidFill>
                  <a:srgbClr val="0070C0"/>
                </a:solidFill>
              </a:rPr>
              <a:t>is apparent/notable that …</a:t>
            </a:r>
            <a:endParaRPr lang="ru-RU" sz="4900" i="1" dirty="0">
              <a:solidFill>
                <a:srgbClr val="0070C0"/>
              </a:solidFill>
            </a:endParaRPr>
          </a:p>
          <a:p>
            <a:pPr lvl="0"/>
            <a:r>
              <a:rPr lang="en-US" sz="4900" i="1" dirty="0" smtClean="0">
                <a:solidFill>
                  <a:srgbClr val="0070C0"/>
                </a:solidFill>
              </a:rPr>
              <a:t>What </a:t>
            </a:r>
            <a:r>
              <a:rPr lang="en-US" sz="4900" i="1" dirty="0">
                <a:solidFill>
                  <a:srgbClr val="0070C0"/>
                </a:solidFill>
              </a:rPr>
              <a:t>stands out is the notably low/high proportion of </a:t>
            </a:r>
            <a:r>
              <a:rPr lang="en-US" sz="4900" i="1" dirty="0" smtClean="0">
                <a:solidFill>
                  <a:srgbClr val="0070C0"/>
                </a:solidFill>
              </a:rPr>
              <a:t>…</a:t>
            </a:r>
            <a:endParaRPr lang="ru-RU" sz="4900" i="1" dirty="0" smtClean="0">
              <a:solidFill>
                <a:srgbClr val="0070C0"/>
              </a:solidFill>
            </a:endParaRPr>
          </a:p>
          <a:p>
            <a:pPr lvl="0"/>
            <a:endParaRPr lang="ru-RU" sz="49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4900" dirty="0" smtClean="0"/>
              <a:t>2) Проводимые </a:t>
            </a:r>
            <a:r>
              <a:rPr lang="ru-RU" sz="4900" dirty="0"/>
              <a:t>сравнения должны быть связаны с темой проекта</a:t>
            </a:r>
          </a:p>
          <a:p>
            <a:pPr marL="0" indent="0">
              <a:buNone/>
            </a:pPr>
            <a:r>
              <a:rPr lang="ru-RU" sz="4900" dirty="0" smtClean="0"/>
              <a:t>3) 5 </a:t>
            </a:r>
            <a:r>
              <a:rPr lang="ru-RU" sz="4900" dirty="0"/>
              <a:t>фактов из таблицы/диаграммы </a:t>
            </a:r>
            <a:r>
              <a:rPr lang="ru-RU" sz="4900" dirty="0" smtClean="0"/>
              <a:t>должны быть </a:t>
            </a:r>
            <a:r>
              <a:rPr lang="ru-RU" sz="4900" dirty="0"/>
              <a:t>правильно распределены между двумя пунктами </a:t>
            </a:r>
            <a:r>
              <a:rPr lang="ru-RU" sz="4900" dirty="0" smtClean="0"/>
              <a:t>плана (2 и 3)</a:t>
            </a:r>
            <a:r>
              <a:rPr lang="ru-RU" sz="4900" dirty="0"/>
              <a:t> </a:t>
            </a:r>
            <a:r>
              <a:rPr lang="ru-RU" sz="4900" dirty="0" smtClean="0"/>
              <a:t>- </a:t>
            </a:r>
            <a:r>
              <a:rPr lang="ru-RU" sz="4900" dirty="0" err="1" smtClean="0"/>
              <a:t>бОльшая</a:t>
            </a:r>
            <a:r>
              <a:rPr lang="ru-RU" sz="4900" dirty="0" smtClean="0"/>
              <a:t> </a:t>
            </a:r>
            <a:r>
              <a:rPr lang="ru-RU" sz="4900" dirty="0"/>
              <a:t>часть данных (3 из 5) </a:t>
            </a:r>
            <a:r>
              <a:rPr lang="ru-RU" sz="4900" dirty="0" smtClean="0"/>
              <a:t>должна быть использована</a:t>
            </a:r>
          </a:p>
          <a:p>
            <a:pPr marL="0" indent="0">
              <a:buNone/>
            </a:pPr>
            <a:r>
              <a:rPr lang="ru-RU" sz="4900" dirty="0" smtClean="0"/>
              <a:t>4) Сравнение </a:t>
            </a:r>
            <a:r>
              <a:rPr lang="ru-RU" sz="4900" dirty="0"/>
              <a:t>обязательно должно быть прокомментировано (</a:t>
            </a:r>
            <a:r>
              <a:rPr lang="ru-RU" sz="4900" dirty="0" err="1"/>
              <a:t>Surprisingly</a:t>
            </a:r>
            <a:r>
              <a:rPr lang="ru-RU" sz="4900" dirty="0"/>
              <a:t>, / </a:t>
            </a:r>
            <a:r>
              <a:rPr lang="ru-RU" sz="4900" dirty="0" err="1"/>
              <a:t>Interestingly</a:t>
            </a:r>
            <a:r>
              <a:rPr lang="ru-RU" sz="4900" dirty="0"/>
              <a:t>, / </a:t>
            </a:r>
            <a:r>
              <a:rPr lang="ru-RU" sz="4900" dirty="0" err="1"/>
              <a:t>Strange</a:t>
            </a:r>
            <a:r>
              <a:rPr lang="ru-RU" sz="4900" dirty="0"/>
              <a:t> </a:t>
            </a:r>
            <a:r>
              <a:rPr lang="ru-RU" sz="4900" dirty="0" err="1"/>
              <a:t>as</a:t>
            </a:r>
            <a:r>
              <a:rPr lang="ru-RU" sz="4900" dirty="0"/>
              <a:t> </a:t>
            </a:r>
            <a:r>
              <a:rPr lang="ru-RU" sz="4900" dirty="0" err="1"/>
              <a:t>it</a:t>
            </a:r>
            <a:r>
              <a:rPr lang="ru-RU" sz="4900" dirty="0"/>
              <a:t> </a:t>
            </a:r>
            <a:r>
              <a:rPr lang="ru-RU" sz="4900" dirty="0" err="1"/>
              <a:t>may</a:t>
            </a:r>
            <a:r>
              <a:rPr lang="ru-RU" sz="4900" dirty="0"/>
              <a:t> </a:t>
            </a:r>
            <a:r>
              <a:rPr lang="ru-RU" sz="4900" dirty="0" err="1"/>
              <a:t>seem</a:t>
            </a:r>
            <a:r>
              <a:rPr lang="ru-RU" sz="4900" dirty="0"/>
              <a:t> </a:t>
            </a:r>
            <a:r>
              <a:rPr lang="ru-RU" sz="4900" dirty="0" err="1"/>
              <a:t>etc</a:t>
            </a:r>
            <a:r>
              <a:rPr lang="ru-RU" sz="4900" dirty="0"/>
              <a:t>.) </a:t>
            </a:r>
            <a:endParaRPr lang="ru-RU" sz="4900" dirty="0" smtClean="0"/>
          </a:p>
          <a:p>
            <a:pPr marL="0" indent="0">
              <a:buNone/>
            </a:pPr>
            <a:r>
              <a:rPr lang="ru-RU" sz="4900" dirty="0" smtClean="0"/>
              <a:t>Комментарий </a:t>
            </a:r>
            <a:r>
              <a:rPr lang="ru-RU" sz="4900" dirty="0"/>
              <a:t>может содержать объяснение, почему именно эти факты были выбраны для сравнения, объяснение возможных причин различия/сходства между фактами или вывод, который можно сделать из </a:t>
            </a:r>
            <a:r>
              <a:rPr lang="ru-RU" sz="4900" dirty="0" smtClean="0"/>
              <a:t>сравнения</a:t>
            </a:r>
          </a:p>
          <a:p>
            <a:pPr marL="0" indent="0">
              <a:buNone/>
            </a:pPr>
            <a:r>
              <a:rPr lang="ru-RU" sz="4900" dirty="0" smtClean="0"/>
              <a:t>5) Если повторяется </a:t>
            </a:r>
            <a:r>
              <a:rPr lang="ru-RU" sz="4900" dirty="0"/>
              <a:t>одна и та же информация во 2 и 3 абзацах </a:t>
            </a:r>
            <a:r>
              <a:rPr lang="ru-RU" sz="4900" dirty="0" smtClean="0"/>
              <a:t>, она должна быть представлена </a:t>
            </a:r>
            <a:r>
              <a:rPr lang="ru-RU" sz="4900" dirty="0"/>
              <a:t>в другом языковом </a:t>
            </a:r>
            <a:r>
              <a:rPr lang="ru-RU" sz="4900" dirty="0" smtClean="0"/>
              <a:t>оформлении</a:t>
            </a:r>
            <a:endParaRPr lang="ru-RU" sz="4900" dirty="0"/>
          </a:p>
        </p:txBody>
      </p:sp>
    </p:spTree>
    <p:extLst>
      <p:ext uri="{BB962C8B-B14F-4D97-AF65-F5344CB8AC3E}">
        <p14:creationId xmlns:p14="http://schemas.microsoft.com/office/powerpoint/2010/main" xmlns="" val="112100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Аспект </a:t>
            </a:r>
            <a:r>
              <a:rPr lang="ru-RU" b="1" dirty="0" smtClean="0"/>
              <a:t>4</a:t>
            </a:r>
            <a:r>
              <a:rPr lang="en-US" b="1" dirty="0" smtClean="0"/>
              <a:t>: </a:t>
            </a:r>
            <a:r>
              <a:rPr lang="ru-RU" b="1" dirty="0" smtClean="0"/>
              <a:t>возможная </a:t>
            </a:r>
            <a:r>
              <a:rPr lang="ru-RU" b="1" dirty="0"/>
              <a:t>проблема, связанная </a:t>
            </a:r>
            <a:r>
              <a:rPr lang="ru-RU" b="1" dirty="0" smtClean="0"/>
              <a:t>с … (читаем в плане) и </a:t>
            </a:r>
            <a:r>
              <a:rPr lang="ru-RU" b="1" dirty="0"/>
              <a:t>её </a:t>
            </a:r>
            <a:r>
              <a:rPr lang="ru-RU" b="1" dirty="0" smtClean="0"/>
              <a:t>решение</a:t>
            </a:r>
          </a:p>
          <a:p>
            <a:pPr marL="0" indent="0" algn="ctr">
              <a:buNone/>
            </a:pPr>
            <a:endParaRPr lang="ru-RU" sz="1400" b="1" dirty="0"/>
          </a:p>
          <a:p>
            <a:r>
              <a:rPr lang="ru-RU" sz="1800" dirty="0" smtClean="0"/>
              <a:t>Проблема может быть узкой (вытекать из данных таблицы/графика – </a:t>
            </a:r>
            <a:r>
              <a:rPr lang="en-US" sz="1800" i="1" dirty="0" smtClean="0">
                <a:solidFill>
                  <a:srgbClr val="0070C0"/>
                </a:solidFill>
              </a:rPr>
              <a:t>The data indicate that/According to the data …</a:t>
            </a:r>
            <a:r>
              <a:rPr lang="ru-RU" sz="1800" dirty="0" smtClean="0"/>
              <a:t>) </a:t>
            </a:r>
          </a:p>
          <a:p>
            <a:r>
              <a:rPr lang="ru-RU" sz="1800" dirty="0" smtClean="0"/>
              <a:t>или более широкой, связанной с темой проекта в целом</a:t>
            </a:r>
            <a:r>
              <a:rPr lang="en-US" sz="1800" dirty="0" smtClean="0"/>
              <a:t> (</a:t>
            </a:r>
            <a:r>
              <a:rPr lang="ru-RU" sz="1800" dirty="0" smtClean="0"/>
              <a:t>тогда ссылаться на таблицу/график </a:t>
            </a:r>
            <a:r>
              <a:rPr lang="ru-RU" sz="1800" b="1" dirty="0" smtClean="0"/>
              <a:t>нельзя</a:t>
            </a:r>
            <a:r>
              <a:rPr lang="en-US" sz="1800" dirty="0" smtClean="0"/>
              <a:t>)</a:t>
            </a:r>
            <a:endParaRPr lang="ru-RU" sz="1800" dirty="0" smtClean="0"/>
          </a:p>
          <a:p>
            <a:r>
              <a:rPr lang="ru-RU" sz="1800" dirty="0" smtClean="0">
                <a:solidFill>
                  <a:srgbClr val="FF0000"/>
                </a:solidFill>
              </a:rPr>
              <a:t>Проблема должна быть реальной, и решение должно ей соответствовать </a:t>
            </a:r>
          </a:p>
          <a:p>
            <a:pPr marL="0" indent="0">
              <a:buNone/>
            </a:pPr>
            <a:endParaRPr lang="ru-RU" sz="18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i="1" dirty="0" smtClean="0">
                <a:solidFill>
                  <a:srgbClr val="0070C0"/>
                </a:solidFill>
              </a:rPr>
              <a:t>A </a:t>
            </a:r>
            <a:r>
              <a:rPr lang="en-US" sz="1600" i="1" dirty="0">
                <a:solidFill>
                  <a:srgbClr val="0070C0"/>
                </a:solidFill>
              </a:rPr>
              <a:t>problem likely to arise/that can/might arise is …</a:t>
            </a:r>
            <a:endParaRPr lang="ru-RU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rgbClr val="0070C0"/>
                </a:solidFill>
              </a:rPr>
              <a:t>One of the problems that can occur in … is …</a:t>
            </a:r>
            <a:endParaRPr lang="ru-RU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rgbClr val="0070C0"/>
                </a:solidFill>
              </a:rPr>
              <a:t>One problem that … often face is …/ One problem associated with … is …</a:t>
            </a:r>
            <a:endParaRPr lang="ru-RU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en-US" sz="1600" i="1" dirty="0" smtClean="0">
                <a:solidFill>
                  <a:srgbClr val="0070C0"/>
                </a:solidFill>
              </a:rPr>
              <a:t>The </a:t>
            </a:r>
            <a:r>
              <a:rPr lang="en-US" sz="1600" i="1" dirty="0">
                <a:solidFill>
                  <a:srgbClr val="0070C0"/>
                </a:solidFill>
              </a:rPr>
              <a:t>best way to solve this problem is to …</a:t>
            </a:r>
            <a:endParaRPr lang="ru-RU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rgbClr val="0070C0"/>
                </a:solidFill>
              </a:rPr>
              <a:t>One of the possible ways to tackle this issue is …</a:t>
            </a:r>
            <a:endParaRPr lang="ru-RU" sz="16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rgbClr val="0070C0"/>
                </a:solidFill>
              </a:rPr>
              <a:t>One/another solution that can be put forward is …</a:t>
            </a: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5733256"/>
            <a:ext cx="7629717" cy="647000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364088" y="6380256"/>
            <a:ext cx="309321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86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68580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b="1" dirty="0"/>
              <a:t>Аспект </a:t>
            </a:r>
            <a:r>
              <a:rPr lang="ru-RU" sz="2800" b="1" dirty="0" smtClean="0"/>
              <a:t>5: заключение - мнение </a:t>
            </a:r>
            <a:r>
              <a:rPr lang="ru-RU" sz="2800" b="1" dirty="0"/>
              <a:t>автора о </a:t>
            </a:r>
            <a:r>
              <a:rPr lang="ru-RU" sz="2800" b="1" dirty="0" smtClean="0"/>
              <a:t>… (читаем в плане) И ОБОСНОВАНИЕ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sz="2200" dirty="0" smtClean="0"/>
          </a:p>
          <a:p>
            <a:pPr marL="0" indent="0" algn="ctr">
              <a:buNone/>
            </a:pPr>
            <a:endParaRPr lang="ru-RU" sz="2200" dirty="0"/>
          </a:p>
          <a:p>
            <a:pPr marL="0" indent="0" algn="ctr">
              <a:buNone/>
            </a:pPr>
            <a:endParaRPr lang="ru-RU" sz="2200" dirty="0" smtClean="0"/>
          </a:p>
          <a:p>
            <a:pPr marL="0" indent="0" algn="ctr">
              <a:buNone/>
            </a:pPr>
            <a:endParaRPr lang="ru-RU" sz="2200" dirty="0"/>
          </a:p>
          <a:p>
            <a:pPr marL="0" indent="0" algn="ctr">
              <a:buNone/>
            </a:pPr>
            <a:endParaRPr lang="ru-RU" sz="2200" dirty="0" smtClean="0"/>
          </a:p>
          <a:p>
            <a:pPr marL="0" indent="0" algn="ctr">
              <a:buNone/>
            </a:pPr>
            <a:r>
              <a:rPr lang="ru-RU" sz="2200" dirty="0" smtClean="0"/>
              <a:t>три компонента: </a:t>
            </a:r>
            <a:r>
              <a:rPr lang="ru-RU" sz="2200" b="1" dirty="0"/>
              <a:t>1. </a:t>
            </a:r>
            <a:r>
              <a:rPr lang="ru-RU" sz="2200" b="1" dirty="0" err="1"/>
              <a:t>эксплицитность</a:t>
            </a:r>
            <a:r>
              <a:rPr lang="ru-RU" sz="2200" b="1" dirty="0"/>
              <a:t> в выражении мнения, </a:t>
            </a:r>
            <a:endParaRPr lang="ru-RU" sz="2200" b="1" dirty="0" smtClean="0"/>
          </a:p>
          <a:p>
            <a:pPr marL="0" indent="0" algn="ctr">
              <a:buNone/>
            </a:pPr>
            <a:r>
              <a:rPr lang="ru-RU" sz="2200" b="1" dirty="0" smtClean="0"/>
              <a:t>2</a:t>
            </a:r>
            <a:r>
              <a:rPr lang="ru-RU" sz="2200" b="1" dirty="0"/>
              <a:t>. само мнение, 3. его обоснование </a:t>
            </a:r>
            <a:endParaRPr lang="ru-RU" sz="2200" b="1" dirty="0" smtClean="0"/>
          </a:p>
          <a:p>
            <a:r>
              <a:rPr lang="en-US" sz="1800" i="1" dirty="0">
                <a:solidFill>
                  <a:srgbClr val="0070C0"/>
                </a:solidFill>
              </a:rPr>
              <a:t>In conclusion/ To conclude/To summarize</a:t>
            </a:r>
            <a:r>
              <a:rPr lang="ru-RU" sz="1800" i="1" dirty="0">
                <a:solidFill>
                  <a:srgbClr val="0070C0"/>
                </a:solidFill>
              </a:rPr>
              <a:t>/</a:t>
            </a:r>
            <a:r>
              <a:rPr lang="en-US" sz="1800" i="1" dirty="0">
                <a:solidFill>
                  <a:srgbClr val="0070C0"/>
                </a:solidFill>
              </a:rPr>
              <a:t>To draw the conclusion</a:t>
            </a:r>
            <a:endParaRPr lang="ru-RU" sz="1800" i="1" dirty="0">
              <a:solidFill>
                <a:srgbClr val="0070C0"/>
              </a:solidFill>
            </a:endParaRPr>
          </a:p>
          <a:p>
            <a:r>
              <a:rPr lang="en-US" sz="1800" i="1" dirty="0">
                <a:solidFill>
                  <a:srgbClr val="0070C0"/>
                </a:solidFill>
              </a:rPr>
              <a:t>Taking into consideration all mentioned above/All things considered …</a:t>
            </a:r>
            <a:endParaRPr lang="ru-RU" sz="18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Мнение автора должно быть </a:t>
            </a:r>
            <a:r>
              <a:rPr lang="ru-RU" sz="1800" dirty="0" smtClean="0">
                <a:solidFill>
                  <a:srgbClr val="FF0000"/>
                </a:solidFill>
              </a:rPr>
              <a:t>эксплицитно выражено </a:t>
            </a:r>
          </a:p>
          <a:p>
            <a:r>
              <a:rPr lang="en-US" sz="1800" i="1" dirty="0" smtClean="0">
                <a:solidFill>
                  <a:srgbClr val="0070C0"/>
                </a:solidFill>
              </a:rPr>
              <a:t>My </a:t>
            </a:r>
            <a:r>
              <a:rPr lang="en-US" sz="1800" i="1" dirty="0">
                <a:solidFill>
                  <a:srgbClr val="0070C0"/>
                </a:solidFill>
              </a:rPr>
              <a:t>personal view is that/My own opinion is/I have got a point that …</a:t>
            </a:r>
            <a:endParaRPr lang="ru-RU" sz="1800" i="1" dirty="0">
              <a:solidFill>
                <a:srgbClr val="0070C0"/>
              </a:solidFill>
            </a:endParaRPr>
          </a:p>
          <a:p>
            <a:r>
              <a:rPr lang="en-US" sz="1800" i="1" dirty="0">
                <a:solidFill>
                  <a:srgbClr val="0070C0"/>
                </a:solidFill>
              </a:rPr>
              <a:t>In my opinion/judgment/view / As far as I am concerned</a:t>
            </a:r>
            <a:endParaRPr lang="ru-RU" sz="1800" i="1" dirty="0">
              <a:solidFill>
                <a:srgbClr val="0070C0"/>
              </a:solidFill>
            </a:endParaRPr>
          </a:p>
          <a:p>
            <a:r>
              <a:rPr lang="en-US" sz="1800" i="1" dirty="0">
                <a:solidFill>
                  <a:srgbClr val="0070C0"/>
                </a:solidFill>
              </a:rPr>
              <a:t>As far as I think / I think/believe/suppose/ consider / I am inclined to think/believe that</a:t>
            </a:r>
            <a:r>
              <a:rPr lang="ru-RU" sz="1800" i="1" dirty="0" smtClean="0">
                <a:solidFill>
                  <a:srgbClr val="0070C0"/>
                </a:solidFill>
              </a:rPr>
              <a:t>)</a:t>
            </a:r>
          </a:p>
          <a:p>
            <a:endParaRPr lang="ru-RU" sz="2400" i="1" dirty="0">
              <a:solidFill>
                <a:srgbClr val="0070C0"/>
              </a:solidFill>
            </a:endParaRPr>
          </a:p>
          <a:p>
            <a:endParaRPr lang="ru-RU" sz="2400" i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91608"/>
            <a:ext cx="8820472" cy="1976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043608" y="1556792"/>
            <a:ext cx="77048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79512" y="1844824"/>
            <a:ext cx="87129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79512" y="2087045"/>
            <a:ext cx="8712968" cy="72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79512" y="2348880"/>
            <a:ext cx="28083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11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764704"/>
            <a:ext cx="9143999" cy="484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8100392" y="1052736"/>
            <a:ext cx="8640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1340768"/>
            <a:ext cx="266429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981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Организация текста 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/>
          </a:bodyPr>
          <a:lstStyle/>
          <a:p>
            <a:pPr lvl="0"/>
            <a:r>
              <a:rPr lang="ru-RU" sz="1800" dirty="0"/>
              <a:t>К</a:t>
            </a:r>
            <a:r>
              <a:rPr lang="ru-RU" sz="1800" dirty="0" smtClean="0"/>
              <a:t>аждый </a:t>
            </a:r>
            <a:r>
              <a:rPr lang="ru-RU" sz="1800" dirty="0"/>
              <a:t>пункт плана - отдельный </a:t>
            </a:r>
            <a:r>
              <a:rPr lang="ru-RU" sz="1800" dirty="0" smtClean="0"/>
              <a:t>абзац </a:t>
            </a:r>
            <a:endParaRPr lang="ru-RU" sz="1800" dirty="0"/>
          </a:p>
          <a:p>
            <a:pPr lvl="0"/>
            <a:r>
              <a:rPr lang="ru-RU" sz="1800" dirty="0"/>
              <a:t>А</a:t>
            </a:r>
            <a:r>
              <a:rPr lang="ru-RU" sz="1800" dirty="0" smtClean="0"/>
              <a:t>бзац </a:t>
            </a:r>
            <a:r>
              <a:rPr lang="ru-RU" sz="1800" dirty="0"/>
              <a:t>не может состоять из одного </a:t>
            </a:r>
            <a:r>
              <a:rPr lang="ru-RU" sz="1800" dirty="0" smtClean="0"/>
              <a:t>предложения </a:t>
            </a:r>
            <a:endParaRPr lang="ru-RU" sz="1800" dirty="0"/>
          </a:p>
          <a:p>
            <a:pPr lvl="0"/>
            <a:r>
              <a:rPr lang="ru-RU" sz="1800" dirty="0"/>
              <a:t>П</a:t>
            </a:r>
            <a:r>
              <a:rPr lang="ru-RU" sz="1800" dirty="0" smtClean="0"/>
              <a:t>равильное </a:t>
            </a:r>
            <a:r>
              <a:rPr lang="ru-RU" sz="1800" dirty="0"/>
              <a:t>использование средств логической связи. Каждый новый абзац должен логично присоединяться к предыдущему при помощи определённых средств связи. </a:t>
            </a:r>
            <a:endParaRPr lang="ru-RU" sz="1800" dirty="0" smtClean="0"/>
          </a:p>
          <a:p>
            <a:pPr marL="0" lvl="0" indent="0">
              <a:buNone/>
            </a:pPr>
            <a:endParaRPr lang="ru-RU" sz="1800" dirty="0" smtClean="0"/>
          </a:p>
          <a:p>
            <a:pPr marL="0" lvl="0" indent="0">
              <a:buNone/>
            </a:pPr>
            <a:endParaRPr lang="ru-RU" sz="1800" dirty="0" smtClean="0"/>
          </a:p>
          <a:p>
            <a:pPr marL="0" lv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ru-RU" sz="1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0023" y="2564904"/>
            <a:ext cx="8413430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7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6048672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ru-RU" sz="2600" b="1" dirty="0">
                <a:solidFill>
                  <a:srgbClr val="FF0000"/>
                </a:solidFill>
              </a:rPr>
              <a:t>Ошибки:</a:t>
            </a:r>
          </a:p>
          <a:p>
            <a:pPr lvl="0"/>
            <a:r>
              <a:rPr lang="ru-RU" sz="2600" dirty="0">
                <a:solidFill>
                  <a:prstClr val="black"/>
                </a:solidFill>
              </a:rPr>
              <a:t> автор пишет числа словами, а не цифрами в аспектах 2 и 3</a:t>
            </a:r>
          </a:p>
          <a:p>
            <a:pPr lvl="0"/>
            <a:r>
              <a:rPr lang="ru-RU" sz="2600" dirty="0">
                <a:solidFill>
                  <a:prstClr val="black"/>
                </a:solidFill>
              </a:rPr>
              <a:t>в аспектах 2 и 3 автор в описании результатов социологического опроса использует то настоящее, то прошедшее время </a:t>
            </a:r>
          </a:p>
          <a:p>
            <a:pPr lvl="0"/>
            <a:r>
              <a:rPr lang="ru-RU" sz="2600" dirty="0">
                <a:solidFill>
                  <a:prstClr val="black"/>
                </a:solidFill>
              </a:rPr>
              <a:t>неправильное использование местоимений (</a:t>
            </a:r>
            <a:r>
              <a:rPr lang="en-US" sz="2600" dirty="0">
                <a:solidFill>
                  <a:prstClr val="black"/>
                </a:solidFill>
              </a:rPr>
              <a:t>referencing</a:t>
            </a:r>
            <a:r>
              <a:rPr lang="ru-RU" sz="2600" dirty="0">
                <a:solidFill>
                  <a:prstClr val="black"/>
                </a:solidFill>
              </a:rPr>
              <a:t>): </a:t>
            </a:r>
            <a:r>
              <a:rPr lang="en-US" sz="2600" b="1" i="1" dirty="0">
                <a:solidFill>
                  <a:prstClr val="black"/>
                </a:solidFill>
              </a:rPr>
              <a:t>‘he’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ru-RU" sz="2600" dirty="0">
                <a:solidFill>
                  <a:prstClr val="black"/>
                </a:solidFill>
              </a:rPr>
              <a:t>в замене существительного</a:t>
            </a:r>
            <a:r>
              <a:rPr lang="en-US" sz="2600" dirty="0">
                <a:solidFill>
                  <a:prstClr val="black"/>
                </a:solidFill>
              </a:rPr>
              <a:t> (</a:t>
            </a:r>
            <a:r>
              <a:rPr lang="en-US" sz="2600" i="1" dirty="0">
                <a:solidFill>
                  <a:prstClr val="black"/>
                </a:solidFill>
              </a:rPr>
              <a:t>‘teenager’/’student). </a:t>
            </a:r>
            <a:r>
              <a:rPr lang="ru-RU" sz="2600" i="1" dirty="0">
                <a:solidFill>
                  <a:prstClr val="black"/>
                </a:solidFill>
              </a:rPr>
              <a:t>Надо</a:t>
            </a:r>
            <a:r>
              <a:rPr lang="en-US" sz="2600" i="1" dirty="0">
                <a:solidFill>
                  <a:prstClr val="black"/>
                </a:solidFill>
              </a:rPr>
              <a:t> ‘he/she’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ru-RU" sz="2600" dirty="0">
                <a:solidFill>
                  <a:prstClr val="black"/>
                </a:solidFill>
              </a:rPr>
              <a:t>или </a:t>
            </a:r>
            <a:r>
              <a:rPr lang="en-US" sz="2600" i="1" dirty="0">
                <a:solidFill>
                  <a:prstClr val="black"/>
                </a:solidFill>
              </a:rPr>
              <a:t>‘he or she’,</a:t>
            </a:r>
            <a:r>
              <a:rPr lang="en-US" sz="2600" dirty="0">
                <a:solidFill>
                  <a:prstClr val="black"/>
                </a:solidFill>
              </a:rPr>
              <a:t> </a:t>
            </a:r>
            <a:r>
              <a:rPr lang="en-US" sz="2600" i="1" dirty="0">
                <a:solidFill>
                  <a:prstClr val="black"/>
                </a:solidFill>
              </a:rPr>
              <a:t>they/their</a:t>
            </a:r>
            <a:endParaRPr lang="ru-RU" sz="2600" dirty="0">
              <a:solidFill>
                <a:prstClr val="black"/>
              </a:solidFill>
            </a:endParaRPr>
          </a:p>
          <a:p>
            <a:pPr lvl="0"/>
            <a:r>
              <a:rPr lang="ru-RU" sz="2600" dirty="0">
                <a:solidFill>
                  <a:prstClr val="black"/>
                </a:solidFill>
              </a:rPr>
              <a:t>союзы </a:t>
            </a:r>
            <a:r>
              <a:rPr lang="ru-RU" sz="2600" i="1" dirty="0">
                <a:solidFill>
                  <a:prstClr val="black"/>
                </a:solidFill>
              </a:rPr>
              <a:t>‘</a:t>
            </a:r>
            <a:r>
              <a:rPr lang="en-US" sz="2600" i="1" dirty="0">
                <a:solidFill>
                  <a:prstClr val="black"/>
                </a:solidFill>
              </a:rPr>
              <a:t>But</a:t>
            </a:r>
            <a:r>
              <a:rPr lang="ru-RU" sz="2600" i="1" dirty="0">
                <a:solidFill>
                  <a:prstClr val="black"/>
                </a:solidFill>
              </a:rPr>
              <a:t>’,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i="1" dirty="0">
                <a:solidFill>
                  <a:prstClr val="black"/>
                </a:solidFill>
              </a:rPr>
              <a:t>‘</a:t>
            </a:r>
            <a:r>
              <a:rPr lang="en-US" sz="2600" i="1" dirty="0">
                <a:solidFill>
                  <a:prstClr val="black"/>
                </a:solidFill>
              </a:rPr>
              <a:t>And</a:t>
            </a:r>
            <a:r>
              <a:rPr lang="ru-RU" sz="2600" i="1" dirty="0">
                <a:solidFill>
                  <a:prstClr val="black"/>
                </a:solidFill>
              </a:rPr>
              <a:t>’,</a:t>
            </a:r>
            <a:r>
              <a:rPr lang="ru-RU" sz="2600" dirty="0">
                <a:solidFill>
                  <a:prstClr val="black"/>
                </a:solidFill>
              </a:rPr>
              <a:t> </a:t>
            </a:r>
            <a:r>
              <a:rPr lang="ru-RU" sz="2600" i="1" dirty="0">
                <a:solidFill>
                  <a:prstClr val="black"/>
                </a:solidFill>
              </a:rPr>
              <a:t>‘В</a:t>
            </a:r>
            <a:r>
              <a:rPr lang="en-US" sz="2600" i="1" dirty="0" err="1">
                <a:solidFill>
                  <a:prstClr val="black"/>
                </a:solidFill>
              </a:rPr>
              <a:t>ecause</a:t>
            </a:r>
            <a:r>
              <a:rPr lang="ru-RU" sz="2600" i="1" dirty="0">
                <a:solidFill>
                  <a:prstClr val="black"/>
                </a:solidFill>
              </a:rPr>
              <a:t>’</a:t>
            </a:r>
            <a:r>
              <a:rPr lang="ru-RU" sz="2600" dirty="0">
                <a:solidFill>
                  <a:prstClr val="black"/>
                </a:solidFill>
              </a:rPr>
              <a:t>в начале абзаца</a:t>
            </a:r>
          </a:p>
          <a:p>
            <a:pPr lvl="0"/>
            <a:r>
              <a:rPr lang="ru-RU" sz="2600" dirty="0">
                <a:solidFill>
                  <a:prstClr val="black"/>
                </a:solidFill>
              </a:rPr>
              <a:t>использование связки </a:t>
            </a:r>
            <a:r>
              <a:rPr lang="ru-RU" sz="2600" i="1" dirty="0">
                <a:solidFill>
                  <a:prstClr val="black"/>
                </a:solidFill>
              </a:rPr>
              <a:t>‘</a:t>
            </a:r>
            <a:r>
              <a:rPr lang="en-US" sz="2600" i="1" dirty="0">
                <a:solidFill>
                  <a:prstClr val="black"/>
                </a:solidFill>
              </a:rPr>
              <a:t>Firstly</a:t>
            </a:r>
            <a:r>
              <a:rPr lang="ru-RU" sz="2600" i="1" dirty="0">
                <a:solidFill>
                  <a:prstClr val="black"/>
                </a:solidFill>
              </a:rPr>
              <a:t>’</a:t>
            </a:r>
            <a:r>
              <a:rPr lang="ru-RU" sz="2600" dirty="0">
                <a:solidFill>
                  <a:prstClr val="black"/>
                </a:solidFill>
              </a:rPr>
              <a:t> без дальнейшего использования связки </a:t>
            </a:r>
            <a:r>
              <a:rPr lang="ru-RU" sz="2600" i="1" dirty="0">
                <a:solidFill>
                  <a:prstClr val="black"/>
                </a:solidFill>
              </a:rPr>
              <a:t>‘</a:t>
            </a:r>
            <a:r>
              <a:rPr lang="en-US" sz="2600" i="1" dirty="0">
                <a:solidFill>
                  <a:prstClr val="black"/>
                </a:solidFill>
              </a:rPr>
              <a:t>Secondly</a:t>
            </a:r>
            <a:r>
              <a:rPr lang="ru-RU" sz="2600" i="1" dirty="0" smtClean="0">
                <a:solidFill>
                  <a:prstClr val="black"/>
                </a:solidFill>
              </a:rPr>
              <a:t>’</a:t>
            </a:r>
          </a:p>
          <a:p>
            <a:r>
              <a:rPr lang="ru-RU" sz="2800" i="1" dirty="0"/>
              <a:t>‘</a:t>
            </a:r>
            <a:r>
              <a:rPr lang="en-US" sz="2800" i="1" dirty="0"/>
              <a:t>In the one hand</a:t>
            </a:r>
            <a:r>
              <a:rPr lang="ru-RU" sz="2800" i="1" dirty="0"/>
              <a:t>’</a:t>
            </a:r>
            <a:r>
              <a:rPr lang="ru-RU" sz="2800" dirty="0"/>
              <a:t> - ошибка в средствах связи</a:t>
            </a:r>
            <a:r>
              <a:rPr lang="ru-RU" sz="2800" dirty="0" smtClean="0"/>
              <a:t>.</a:t>
            </a:r>
            <a:endParaRPr lang="ru-RU" sz="2600" i="1" dirty="0">
              <a:solidFill>
                <a:prstClr val="black"/>
              </a:solidFill>
            </a:endParaRPr>
          </a:p>
          <a:p>
            <a:pPr lvl="0"/>
            <a:r>
              <a:rPr lang="ru-RU" sz="2600" dirty="0">
                <a:solidFill>
                  <a:prstClr val="black"/>
                </a:solidFill>
              </a:rPr>
              <a:t>предлагается нереальная или нелогичная проблема</a:t>
            </a:r>
          </a:p>
          <a:p>
            <a:pPr lvl="0"/>
            <a:r>
              <a:rPr lang="ru-RU" sz="2600" dirty="0">
                <a:solidFill>
                  <a:prstClr val="black"/>
                </a:solidFill>
              </a:rPr>
              <a:t>участник пишет: «Судя по статистике, …», а в статистике такой информации нет </a:t>
            </a:r>
          </a:p>
          <a:p>
            <a:pPr lvl="0"/>
            <a:endParaRPr lang="ru-RU" sz="17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ru-RU" sz="3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2305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71638"/>
            <a:ext cx="9143999" cy="346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004048" y="1916832"/>
            <a:ext cx="201622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3924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5256584" cy="688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696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ru-RU" sz="4800" b="1" dirty="0" smtClean="0"/>
              <a:t>                                                                                          Лексика</a:t>
            </a:r>
            <a:r>
              <a:rPr lang="ru-RU" sz="4800" dirty="0" smtClean="0"/>
              <a:t> </a:t>
            </a:r>
            <a:r>
              <a:rPr lang="ru-RU" sz="4800" dirty="0"/>
              <a:t>Лексический запас высокого уровня</a:t>
            </a:r>
          </a:p>
          <a:p>
            <a:pPr lvl="0"/>
            <a:r>
              <a:rPr lang="ru-RU" sz="4800" dirty="0"/>
              <a:t>ошибки в неправильном употреблении слова в контексте;</a:t>
            </a:r>
          </a:p>
          <a:p>
            <a:pPr lvl="0"/>
            <a:r>
              <a:rPr lang="ru-RU" sz="4800" dirty="0"/>
              <a:t>ошибки в сочетаемости;</a:t>
            </a:r>
          </a:p>
          <a:p>
            <a:pPr lvl="0"/>
            <a:r>
              <a:rPr lang="ru-RU" sz="4800" dirty="0"/>
              <a:t>пропуск слова, когда это не влияет на грамматическую структуру предложения;</a:t>
            </a:r>
          </a:p>
          <a:p>
            <a:pPr lvl="0"/>
            <a:r>
              <a:rPr lang="ru-RU" sz="4800" dirty="0"/>
              <a:t>ошибки в словообразовании (если не меняется часть речи: </a:t>
            </a:r>
            <a:r>
              <a:rPr lang="ru-RU" sz="4800" i="1" dirty="0" err="1"/>
              <a:t>regular-unregular</a:t>
            </a:r>
            <a:r>
              <a:rPr lang="ru-RU" sz="4800" dirty="0"/>
              <a:t> вместо </a:t>
            </a:r>
            <a:r>
              <a:rPr lang="ru-RU" sz="4800" i="1" dirty="0" err="1"/>
              <a:t>irregular</a:t>
            </a:r>
            <a:r>
              <a:rPr lang="ru-RU" sz="4800" dirty="0"/>
              <a:t>);</a:t>
            </a:r>
          </a:p>
          <a:p>
            <a:pPr lvl="0"/>
            <a:r>
              <a:rPr lang="ru-RU" sz="4800" dirty="0"/>
              <a:t>послелоги во фразовых глаголах;</a:t>
            </a:r>
          </a:p>
          <a:p>
            <a:pPr lvl="0"/>
            <a:r>
              <a:rPr lang="ru-RU" sz="4800" dirty="0"/>
              <a:t>ошибки в написании слов, которые меняют их значение (</a:t>
            </a:r>
            <a:r>
              <a:rPr lang="ru-RU" sz="4800" i="1" dirty="0" err="1"/>
              <a:t>think</a:t>
            </a:r>
            <a:r>
              <a:rPr lang="ru-RU" sz="4800" i="1" dirty="0"/>
              <a:t> – </a:t>
            </a:r>
            <a:r>
              <a:rPr lang="ru-RU" sz="4800" i="1" dirty="0" err="1"/>
              <a:t>thing</a:t>
            </a:r>
            <a:r>
              <a:rPr lang="ru-RU" sz="4800" dirty="0"/>
              <a:t>, </a:t>
            </a:r>
            <a:r>
              <a:rPr lang="ru-RU" sz="4800" i="1" dirty="0" err="1"/>
              <a:t>lose</a:t>
            </a:r>
            <a:r>
              <a:rPr lang="ru-RU" sz="4800" i="1" dirty="0"/>
              <a:t> – </a:t>
            </a:r>
            <a:r>
              <a:rPr lang="ru-RU" sz="4800" i="1" dirty="0" err="1"/>
              <a:t>loose</a:t>
            </a:r>
            <a:r>
              <a:rPr lang="ru-RU" sz="4800" dirty="0"/>
              <a:t>). </a:t>
            </a:r>
          </a:p>
          <a:p>
            <a:pPr lvl="0"/>
            <a:r>
              <a:rPr lang="ru-RU" sz="4800" dirty="0"/>
              <a:t>повторы одних и тех же слов, отсутствие синонимов;</a:t>
            </a:r>
          </a:p>
          <a:p>
            <a:pPr lvl="0"/>
            <a:r>
              <a:rPr lang="ru-RU" sz="4800" dirty="0"/>
              <a:t>отсутствие антонимов;</a:t>
            </a:r>
          </a:p>
          <a:p>
            <a:pPr lvl="0"/>
            <a:r>
              <a:rPr lang="ru-RU" sz="4800" dirty="0"/>
              <a:t>некорректное употребление слова;</a:t>
            </a:r>
          </a:p>
          <a:p>
            <a:pPr lvl="0"/>
            <a:r>
              <a:rPr lang="ru-RU" sz="4800" dirty="0"/>
              <a:t>нарушение сочетаемости. </a:t>
            </a:r>
          </a:p>
          <a:p>
            <a:r>
              <a:rPr lang="ru-RU" sz="4800" dirty="0"/>
              <a:t>Пример </a:t>
            </a:r>
            <a:r>
              <a:rPr lang="ru-RU" sz="4800" dirty="0" err="1"/>
              <a:t>лекс</a:t>
            </a:r>
            <a:r>
              <a:rPr lang="en-US" sz="4800" dirty="0"/>
              <a:t>.</a:t>
            </a:r>
            <a:r>
              <a:rPr lang="ru-RU" sz="4800" dirty="0"/>
              <a:t>ошибок</a:t>
            </a:r>
            <a:r>
              <a:rPr lang="en-US" sz="4800" dirty="0"/>
              <a:t>:</a:t>
            </a:r>
            <a:r>
              <a:rPr lang="en-US" sz="4800" i="1" dirty="0"/>
              <a:t>‘high education’</a:t>
            </a:r>
            <a:r>
              <a:rPr lang="en-US" sz="4800" dirty="0"/>
              <a:t> / </a:t>
            </a:r>
            <a:r>
              <a:rPr lang="en-US" sz="4800" i="1" dirty="0"/>
              <a:t>‘higher education’</a:t>
            </a:r>
            <a:r>
              <a:rPr lang="en-US" sz="4800" dirty="0"/>
              <a:t>, </a:t>
            </a:r>
            <a:r>
              <a:rPr lang="en-US" sz="4800" i="1" dirty="0"/>
              <a:t>‘young generation’</a:t>
            </a:r>
            <a:r>
              <a:rPr lang="en-US" sz="4800" dirty="0"/>
              <a:t> / </a:t>
            </a:r>
            <a:r>
              <a:rPr lang="en-US" sz="4800" i="1" dirty="0"/>
              <a:t>‘younger generation’</a:t>
            </a:r>
            <a:r>
              <a:rPr lang="en-US" sz="4800" dirty="0"/>
              <a:t> </a:t>
            </a:r>
            <a:endParaRPr lang="ru-RU" sz="4800" dirty="0"/>
          </a:p>
          <a:p>
            <a:pPr marL="0" indent="0">
              <a:buNone/>
            </a:pPr>
            <a:r>
              <a:rPr lang="ru-RU" sz="4800" b="1" dirty="0" smtClean="0"/>
              <a:t>                                                                                                                  Грамматика</a:t>
            </a:r>
            <a:endParaRPr lang="ru-RU" sz="4800" dirty="0"/>
          </a:p>
          <a:p>
            <a:pPr marL="85725" lvl="1" indent="371475"/>
            <a:r>
              <a:rPr lang="ru-RU" sz="4800" dirty="0" smtClean="0"/>
              <a:t>ошибки </a:t>
            </a:r>
            <a:r>
              <a:rPr lang="ru-RU" sz="4800" dirty="0"/>
              <a:t>в употреблении видовременных форм глаголов, неличных форм глаголов, модальных глаголов; форм множественного числа и притяжательного падежа существительных; форм степеней сравнения прилагательных и наречий; артиклей, предлогов, местоимений и т.д. </a:t>
            </a:r>
          </a:p>
          <a:p>
            <a:pPr marL="85725" lvl="1" indent="371475"/>
            <a:r>
              <a:rPr lang="ru-RU" sz="4800" dirty="0"/>
              <a:t>ошибки в порядке слов в предложении;</a:t>
            </a:r>
          </a:p>
          <a:p>
            <a:pPr marL="85725" lvl="1" indent="371475"/>
            <a:r>
              <a:rPr lang="ru-RU" sz="4800" dirty="0"/>
              <a:t>пропуск слова (подлежащего и сказуемого), влияющий на грамматическую структуру предложения;</a:t>
            </a:r>
          </a:p>
          <a:p>
            <a:pPr marL="85725" lvl="1" indent="371475"/>
            <a:r>
              <a:rPr lang="ru-RU" sz="4800" dirty="0"/>
              <a:t>ошибки в словообразовании, если меняется часть речи, например, от прилагательного </a:t>
            </a:r>
            <a:r>
              <a:rPr lang="en-US" sz="4800" i="1" dirty="0"/>
              <a:t>active</a:t>
            </a:r>
            <a:r>
              <a:rPr lang="ru-RU" sz="4800" dirty="0"/>
              <a:t> вместо существительного </a:t>
            </a:r>
            <a:r>
              <a:rPr lang="en-US" sz="4800" i="1" dirty="0"/>
              <a:t>activity</a:t>
            </a:r>
            <a:r>
              <a:rPr lang="ru-RU" sz="4800" dirty="0"/>
              <a:t> образуют наречие </a:t>
            </a:r>
            <a:r>
              <a:rPr lang="en-US" sz="4800" i="1" dirty="0"/>
              <a:t>actively</a:t>
            </a:r>
            <a:r>
              <a:rPr lang="ru-RU" sz="4800" dirty="0"/>
              <a:t>.</a:t>
            </a:r>
          </a:p>
          <a:p>
            <a:pPr marL="85725" lvl="1" indent="371475"/>
            <a:r>
              <a:rPr lang="ru-RU" sz="4800" dirty="0"/>
              <a:t>все ошибки, связанные с грамматическими, неполнозначными частями речи </a:t>
            </a:r>
            <a:r>
              <a:rPr lang="en-US" sz="4800" i="1" dirty="0"/>
              <a:t>every</a:t>
            </a:r>
            <a:r>
              <a:rPr lang="ru-RU" sz="4800" i="1" dirty="0"/>
              <a:t>’</a:t>
            </a:r>
            <a:r>
              <a:rPr lang="ru-RU" sz="4800" dirty="0"/>
              <a:t>/</a:t>
            </a:r>
            <a:r>
              <a:rPr lang="ru-RU" sz="4800" i="1" dirty="0"/>
              <a:t>‘</a:t>
            </a:r>
            <a:r>
              <a:rPr lang="en-US" sz="4800" i="1" dirty="0"/>
              <a:t>any</a:t>
            </a:r>
            <a:r>
              <a:rPr lang="ru-RU" sz="4800" i="1" dirty="0"/>
              <a:t>’</a:t>
            </a:r>
            <a:r>
              <a:rPr lang="ru-RU" sz="4800" dirty="0"/>
              <a:t> (местоимения не являются полнозначными словами)</a:t>
            </a:r>
          </a:p>
          <a:p>
            <a:r>
              <a:rPr lang="en-US" sz="4800" dirty="0"/>
              <a:t>‘</a:t>
            </a:r>
            <a:r>
              <a:rPr lang="en-US" sz="4800" i="1" dirty="0"/>
              <a:t>50% of students’</a:t>
            </a:r>
            <a:r>
              <a:rPr lang="en-US" sz="4800" dirty="0"/>
              <a:t> (</a:t>
            </a:r>
            <a:r>
              <a:rPr lang="ru-RU" sz="4800" dirty="0"/>
              <a:t>вместо правильного</a:t>
            </a:r>
            <a:r>
              <a:rPr lang="en-US" sz="4800" dirty="0"/>
              <a:t> ‘</a:t>
            </a:r>
            <a:r>
              <a:rPr lang="en-US" sz="4800" i="1" dirty="0"/>
              <a:t>50% of </a:t>
            </a:r>
            <a:r>
              <a:rPr lang="en-US" sz="4800" b="1" i="1" dirty="0"/>
              <a:t>the </a:t>
            </a:r>
            <a:r>
              <a:rPr lang="en-US" sz="4800" i="1" dirty="0"/>
              <a:t>students’</a:t>
            </a:r>
            <a:r>
              <a:rPr lang="en-US" sz="4800" dirty="0"/>
              <a:t>)</a:t>
            </a:r>
            <a:endParaRPr lang="ru-RU" sz="4800" dirty="0"/>
          </a:p>
          <a:p>
            <a:r>
              <a:rPr lang="en-US" sz="4800" i="1" dirty="0"/>
              <a:t>Data shows = data show</a:t>
            </a:r>
            <a:endParaRPr lang="ru-RU" sz="4800" dirty="0"/>
          </a:p>
          <a:p>
            <a:r>
              <a:rPr lang="en-US" sz="4800" b="1" i="1" dirty="0"/>
              <a:t>Statistics (</a:t>
            </a:r>
            <a:r>
              <a:rPr lang="ru-RU" sz="4800" b="1" i="1" dirty="0"/>
              <a:t>предмет</a:t>
            </a:r>
            <a:r>
              <a:rPr lang="en-US" sz="4800" b="1" i="1" dirty="0"/>
              <a:t>) is / Statistics (</a:t>
            </a:r>
            <a:r>
              <a:rPr lang="ru-RU" sz="4800" b="1" i="1" dirty="0"/>
              <a:t>данные</a:t>
            </a:r>
            <a:r>
              <a:rPr lang="en-US" sz="4800" b="1" i="1" dirty="0"/>
              <a:t>) are</a:t>
            </a:r>
            <a:endParaRPr lang="ru-RU" sz="4800" dirty="0"/>
          </a:p>
          <a:p>
            <a:r>
              <a:rPr lang="en-US" sz="4800" b="1" i="1" dirty="0" err="1"/>
              <a:t>Percents</a:t>
            </a:r>
            <a:r>
              <a:rPr lang="en-US" sz="4800" b="1" i="1" dirty="0"/>
              <a:t> – </a:t>
            </a:r>
            <a:r>
              <a:rPr lang="ru-RU" sz="4800" b="1" i="1" dirty="0" err="1"/>
              <a:t>грам</a:t>
            </a:r>
            <a:r>
              <a:rPr lang="en-US" sz="4800" b="1" i="1" dirty="0"/>
              <a:t>.</a:t>
            </a:r>
            <a:r>
              <a:rPr lang="ru-RU" sz="4800" b="1" i="1" dirty="0"/>
              <a:t>ошибка </a:t>
            </a:r>
            <a:endParaRPr lang="ru-RU" sz="4800" dirty="0"/>
          </a:p>
          <a:p>
            <a:r>
              <a:rPr lang="en-US" sz="4800" dirty="0"/>
              <a:t>The majority of the respondents </a:t>
            </a:r>
            <a:r>
              <a:rPr lang="en-US" sz="4800" b="1" dirty="0" smtClean="0"/>
              <a:t>have</a:t>
            </a:r>
            <a:r>
              <a:rPr lang="ru-RU" sz="4800" dirty="0"/>
              <a:t> </a:t>
            </a:r>
          </a:p>
          <a:p>
            <a:pPr marL="0" lvl="0" indent="0">
              <a:buNone/>
            </a:pPr>
            <a:r>
              <a:rPr lang="ru-RU" sz="4800" b="1" dirty="0" smtClean="0"/>
              <a:t>                                                                                                             Орфография </a:t>
            </a:r>
            <a:r>
              <a:rPr lang="ru-RU" sz="4800" b="1" dirty="0"/>
              <a:t>и пунктуация</a:t>
            </a:r>
            <a:r>
              <a:rPr lang="ru-RU" sz="4800" dirty="0"/>
              <a:t> </a:t>
            </a:r>
          </a:p>
          <a:p>
            <a:pPr lvl="0"/>
            <a:r>
              <a:rPr lang="ru-RU" sz="4800" dirty="0"/>
              <a:t>все ошибки в написании слова, если они не меняют значение слова. </a:t>
            </a:r>
          </a:p>
          <a:p>
            <a:pPr lvl="0"/>
            <a:r>
              <a:rPr lang="ru-RU" sz="4800" dirty="0"/>
              <a:t>Если ошибка в написании слова меняет его значение, то такая ошибка переходит в разряд лексических (</a:t>
            </a:r>
            <a:r>
              <a:rPr lang="ru-RU" sz="4800" i="1" dirty="0" err="1"/>
              <a:t>think</a:t>
            </a:r>
            <a:r>
              <a:rPr lang="ru-RU" sz="4800" i="1" dirty="0"/>
              <a:t> – </a:t>
            </a:r>
            <a:r>
              <a:rPr lang="ru-RU" sz="4800" i="1" dirty="0" err="1"/>
              <a:t>thing</a:t>
            </a:r>
            <a:r>
              <a:rPr lang="ru-RU" sz="4800" dirty="0"/>
              <a:t>, </a:t>
            </a:r>
            <a:r>
              <a:rPr lang="ru-RU" sz="4800" i="1" dirty="0" err="1"/>
              <a:t>lose</a:t>
            </a:r>
            <a:r>
              <a:rPr lang="ru-RU" sz="4800" i="1" dirty="0"/>
              <a:t> – </a:t>
            </a:r>
            <a:r>
              <a:rPr lang="ru-RU" sz="4800" i="1" dirty="0" err="1"/>
              <a:t>loose</a:t>
            </a:r>
            <a:r>
              <a:rPr lang="ru-RU" sz="4800" dirty="0"/>
              <a:t>). </a:t>
            </a:r>
          </a:p>
          <a:p>
            <a:pPr lvl="0"/>
            <a:r>
              <a:rPr lang="ru-RU" sz="4800" dirty="0"/>
              <a:t>Если слово написано неразборчиво и какая-то буква либо буквы непонятны </a:t>
            </a:r>
          </a:p>
          <a:p>
            <a:pPr lvl="0"/>
            <a:r>
              <a:rPr lang="ru-RU" sz="4800" dirty="0"/>
              <a:t>в середине фразы пишут слова с большой буквы</a:t>
            </a:r>
            <a:r>
              <a:rPr lang="en-US" sz="4800" dirty="0"/>
              <a:t>, </a:t>
            </a:r>
            <a:r>
              <a:rPr lang="ru-RU" sz="4800" dirty="0"/>
              <a:t>например</a:t>
            </a:r>
            <a:r>
              <a:rPr lang="en-US" sz="4800" dirty="0"/>
              <a:t>: </a:t>
            </a:r>
            <a:r>
              <a:rPr lang="en-US" sz="4800" i="1" dirty="0"/>
              <a:t>“However, some people think It is easy to live without the Internet”</a:t>
            </a:r>
            <a:r>
              <a:rPr lang="en-US" sz="4800" dirty="0"/>
              <a:t>.</a:t>
            </a:r>
            <a:endParaRPr lang="ru-RU" sz="4800" dirty="0"/>
          </a:p>
          <a:p>
            <a:pPr lvl="0"/>
            <a:r>
              <a:rPr lang="ru-RU" sz="4800" dirty="0" err="1"/>
              <a:t>Пункт.ошибки</a:t>
            </a:r>
            <a:r>
              <a:rPr lang="ru-RU" sz="4800" dirty="0"/>
              <a:t> - отсутствие точки и вопросительного знака в конце предложения, </a:t>
            </a:r>
          </a:p>
          <a:p>
            <a:pPr lvl="0"/>
            <a:r>
              <a:rPr lang="ru-RU" sz="4800" dirty="0"/>
              <a:t>отсутствие запятой после всех типов вводных слов и предложений и в перечислении</a:t>
            </a:r>
          </a:p>
          <a:p>
            <a:pPr lvl="0"/>
            <a:r>
              <a:rPr lang="ru-RU" sz="4800" dirty="0"/>
              <a:t>нарушения при оформлении прямой речи.</a:t>
            </a:r>
          </a:p>
          <a:p>
            <a:pPr lvl="0"/>
            <a:r>
              <a:rPr lang="en-US" sz="4800" i="1" dirty="0"/>
              <a:t>‘In my </a:t>
            </a:r>
            <a:r>
              <a:rPr lang="en-US" sz="4800" i="1" dirty="0" err="1"/>
              <a:t>oppinion</a:t>
            </a:r>
            <a:r>
              <a:rPr lang="en-US" sz="4800" i="1" dirty="0"/>
              <a:t>’</a:t>
            </a:r>
            <a:r>
              <a:rPr lang="en-US" sz="4800" dirty="0"/>
              <a:t>, </a:t>
            </a:r>
            <a:r>
              <a:rPr lang="en-US" sz="4800" i="1" dirty="0"/>
              <a:t>‘in </a:t>
            </a:r>
            <a:r>
              <a:rPr lang="en-US" sz="4800" i="1" dirty="0" err="1"/>
              <a:t>counclusion</a:t>
            </a:r>
            <a:r>
              <a:rPr lang="en-US" sz="4800" i="1" dirty="0"/>
              <a:t>’</a:t>
            </a:r>
            <a:r>
              <a:rPr lang="en-US" sz="4800" dirty="0"/>
              <a:t> – </a:t>
            </a:r>
            <a:r>
              <a:rPr lang="ru-RU" sz="4800" dirty="0"/>
              <a:t>орфографические ошибки 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08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438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436096" y="2061890"/>
            <a:ext cx="295232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55576" y="2348880"/>
            <a:ext cx="3816424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3568" y="2852936"/>
            <a:ext cx="1224136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301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65608"/>
            <a:ext cx="6984776" cy="66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802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16632"/>
            <a:ext cx="7127656" cy="658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96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/>
              <a:t>Задание </a:t>
            </a:r>
            <a:r>
              <a:rPr lang="ru-RU" b="1" dirty="0" smtClean="0"/>
              <a:t>1 </a:t>
            </a:r>
            <a:r>
              <a:rPr lang="ru-RU" b="1" dirty="0"/>
              <a:t>УЧ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10480"/>
            <a:ext cx="9144000" cy="5586872"/>
          </a:xfrm>
        </p:spPr>
        <p:txBody>
          <a:bodyPr>
            <a:normAutofit fontScale="47500" lnSpcReduction="20000"/>
          </a:bodyPr>
          <a:lstStyle/>
          <a:p>
            <a:pPr marL="0" lvl="0" indent="0" hangingPunct="0">
              <a:buNone/>
            </a:pPr>
            <a:r>
              <a:rPr lang="ru-RU" sz="3400" b="1" dirty="0"/>
              <a:t>Задание 1</a:t>
            </a:r>
            <a:r>
              <a:rPr lang="ru-RU" sz="3400" dirty="0"/>
              <a:t> </a:t>
            </a:r>
            <a:r>
              <a:rPr lang="ru-RU" sz="3400" b="1" dirty="0"/>
              <a:t>базового уровня сложности</a:t>
            </a:r>
            <a:r>
              <a:rPr lang="ru-RU" sz="3400" dirty="0"/>
              <a:t> – чтение вслух (техника чтения: звуки в потоке речи, интонация, ударение, беглость речи), отражающее понимание содержания (1 балл). Задание оценивается холистически. </a:t>
            </a:r>
          </a:p>
          <a:p>
            <a:pPr marL="0" indent="0" hangingPunct="0">
              <a:buNone/>
            </a:pPr>
            <a:r>
              <a:rPr lang="ru-RU" sz="3400" b="1" dirty="0"/>
              <a:t>Типичные ошибки:</a:t>
            </a:r>
            <a:endParaRPr lang="ru-RU" sz="3400" dirty="0"/>
          </a:p>
          <a:p>
            <a:pPr lvl="0" hangingPunct="0"/>
            <a:r>
              <a:rPr lang="ru-RU" sz="3400" dirty="0"/>
              <a:t>грубые фонетические ошибки, искажающие смысл высказывания</a:t>
            </a:r>
            <a:r>
              <a:rPr lang="ru-RU" sz="3400" i="1" dirty="0"/>
              <a:t> </a:t>
            </a:r>
            <a:r>
              <a:rPr lang="en-US" sz="3400" i="1" dirty="0"/>
              <a:t>live</a:t>
            </a:r>
            <a:r>
              <a:rPr lang="ru-RU" sz="3400" i="1" dirty="0"/>
              <a:t> – </a:t>
            </a:r>
            <a:r>
              <a:rPr lang="en-US" sz="3400" i="1" dirty="0"/>
              <a:t>leave</a:t>
            </a:r>
            <a:r>
              <a:rPr lang="ru-RU" sz="3400" dirty="0"/>
              <a:t>,</a:t>
            </a:r>
            <a:r>
              <a:rPr lang="ru-RU" sz="3400" i="1" dirty="0"/>
              <a:t> </a:t>
            </a:r>
            <a:r>
              <a:rPr lang="en-US" sz="3400" i="1" dirty="0"/>
              <a:t>cut</a:t>
            </a:r>
            <a:r>
              <a:rPr lang="ru-RU" sz="3400" i="1" dirty="0"/>
              <a:t> – </a:t>
            </a:r>
            <a:r>
              <a:rPr lang="en-US" sz="3400" i="1" dirty="0"/>
              <a:t>cart</a:t>
            </a:r>
            <a:r>
              <a:rPr lang="ru-RU" sz="3400" dirty="0"/>
              <a:t>;</a:t>
            </a:r>
          </a:p>
          <a:p>
            <a:pPr lvl="0" hangingPunct="0"/>
            <a:r>
              <a:rPr lang="ru-RU" sz="3400" dirty="0"/>
              <a:t>неправильное ударение в словах, состоящих из нескольких слогов;</a:t>
            </a:r>
          </a:p>
          <a:p>
            <a:pPr lvl="0" hangingPunct="0"/>
            <a:r>
              <a:rPr lang="ru-RU" sz="3400" dirty="0"/>
              <a:t>неправильное ударение в сложных словах, имеющих два корня (</a:t>
            </a:r>
            <a:r>
              <a:rPr lang="en-US" sz="3400" dirty="0"/>
              <a:t>foreground</a:t>
            </a:r>
            <a:r>
              <a:rPr lang="ru-RU" sz="3400" dirty="0"/>
              <a:t>, </a:t>
            </a:r>
            <a:r>
              <a:rPr lang="en-US" sz="3400" dirty="0"/>
              <a:t>airborne</a:t>
            </a:r>
            <a:r>
              <a:rPr lang="ru-RU" sz="3400" dirty="0"/>
              <a:t>);</a:t>
            </a:r>
          </a:p>
          <a:p>
            <a:pPr lvl="0" hangingPunct="0"/>
            <a:r>
              <a:rPr lang="ru-RU" sz="3400" dirty="0"/>
              <a:t>пропуск слов и строчек;</a:t>
            </a:r>
          </a:p>
          <a:p>
            <a:pPr lvl="0" hangingPunct="0"/>
            <a:r>
              <a:rPr lang="ru-RU" sz="3400" dirty="0"/>
              <a:t>неправильное фразовое ударение;</a:t>
            </a:r>
          </a:p>
          <a:p>
            <a:pPr lvl="0" hangingPunct="0"/>
            <a:r>
              <a:rPr lang="ru-RU" sz="3400" dirty="0"/>
              <a:t>неумение делить простые и сложные предложения на смысловые синтагмы, из-за непонимания структуры предложения; неумение читать синтагмы с перечислением;</a:t>
            </a:r>
          </a:p>
          <a:p>
            <a:pPr lvl="0" hangingPunct="0"/>
            <a:r>
              <a:rPr lang="ru-RU" sz="3400" dirty="0"/>
              <a:t>неправильное чтение разных коммуникативных типов предложений.</a:t>
            </a:r>
          </a:p>
          <a:p>
            <a:pPr marL="0" indent="0">
              <a:buNone/>
            </a:pPr>
            <a:endParaRPr lang="ru-RU" sz="3400" dirty="0"/>
          </a:p>
          <a:p>
            <a:pPr marL="0" indent="0">
              <a:buNone/>
            </a:pPr>
            <a:r>
              <a:rPr lang="ru-RU" sz="3400" b="1" dirty="0"/>
              <a:t>При оценивании выполнения задания 1</a:t>
            </a:r>
            <a:r>
              <a:rPr lang="ru-RU" sz="3400" dirty="0"/>
              <a:t> ответ оценивается в</a:t>
            </a:r>
            <a:r>
              <a:rPr lang="ru-RU" sz="3400" b="1" dirty="0"/>
              <a:t> 0 баллов</a:t>
            </a:r>
            <a:r>
              <a:rPr lang="ru-RU" sz="3400" dirty="0"/>
              <a:t>, если: </a:t>
            </a:r>
          </a:p>
          <a:p>
            <a:pPr lvl="0"/>
            <a:r>
              <a:rPr lang="ru-RU" sz="3400" dirty="0"/>
              <a:t>Участник экзамена не сумел/успел прочитать весь текст, (если не успел дочитать 1–2 слова, выполненное задание проверяется).</a:t>
            </a:r>
          </a:p>
          <a:p>
            <a:pPr lvl="0"/>
            <a:r>
              <a:rPr lang="ru-RU" sz="3400" dirty="0"/>
              <a:t>Участник экзамена при чтении пропустил строку;</a:t>
            </a:r>
          </a:p>
          <a:p>
            <a:pPr lvl="0"/>
            <a:r>
              <a:rPr lang="ru-RU" sz="3400" dirty="0"/>
              <a:t>Участник экзамена допустил более пяти фонетических ошибок или три и более фонетические ошибки, искажающие смысл.</a:t>
            </a:r>
          </a:p>
          <a:p>
            <a:r>
              <a:rPr lang="ru-RU" sz="3400" dirty="0"/>
              <a:t>- Пропуск каждого отдельного слова при чтении считается за 1 грубую ошибку.</a:t>
            </a:r>
          </a:p>
          <a:p>
            <a:r>
              <a:rPr lang="ru-RU" sz="3400" dirty="0"/>
              <a:t>- Желательно, чтобы участник ЕГЭ произносил </a:t>
            </a:r>
            <a:r>
              <a:rPr lang="ru-RU" sz="3400" b="1" dirty="0"/>
              <a:t>все</a:t>
            </a:r>
            <a:r>
              <a:rPr lang="ru-RU" sz="3400" dirty="0"/>
              <a:t> слова согласно нормам того или иного варианта английского языка. Если он будет читать в основном «по-британски», но в одном слове (например, </a:t>
            </a:r>
            <a:r>
              <a:rPr lang="en-US" sz="3400" i="1" dirty="0"/>
              <a:t>dance</a:t>
            </a:r>
            <a:r>
              <a:rPr lang="ru-RU" sz="3400" dirty="0"/>
              <a:t>) вдруг перейдёт на американский вариант, это </a:t>
            </a:r>
            <a:r>
              <a:rPr lang="ru-RU" sz="3400" b="1" dirty="0"/>
              <a:t>можно</a:t>
            </a:r>
            <a:r>
              <a:rPr lang="ru-RU" sz="3400" dirty="0"/>
              <a:t> счесть ошибкой.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95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3255" y="224269"/>
            <a:ext cx="7657488" cy="3994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451834"/>
            <a:ext cx="3096344" cy="2839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4910" y="4759794"/>
            <a:ext cx="8654179" cy="144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930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833" y="1700808"/>
            <a:ext cx="8978336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95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Задание 2 УЧ ЕГЭ - </a:t>
            </a:r>
            <a:r>
              <a:rPr lang="ru-RU" sz="2400" b="1" dirty="0"/>
              <a:t>базового уровня сложности</a:t>
            </a:r>
            <a:r>
              <a:rPr lang="ru-RU" sz="2400" dirty="0"/>
              <a:t> – условный диалог-расспрос (4 прямых вопроса)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544616"/>
          </a:xfrm>
        </p:spPr>
        <p:txBody>
          <a:bodyPr>
            <a:normAutofit fontScale="92500" lnSpcReduction="20000"/>
          </a:bodyPr>
          <a:lstStyle/>
          <a:p>
            <a:pPr marL="0" indent="0" hangingPunct="0">
              <a:buNone/>
            </a:pPr>
            <a:r>
              <a:rPr lang="ru-RU" sz="2000" b="1" dirty="0"/>
              <a:t>При оценивании выполнения задания </a:t>
            </a:r>
            <a:r>
              <a:rPr lang="ru-RU" sz="2000" dirty="0"/>
              <a:t>ответ оценивается в</a:t>
            </a:r>
            <a:r>
              <a:rPr lang="ru-RU" sz="2000" b="1" dirty="0"/>
              <a:t> 0 баллов</a:t>
            </a:r>
            <a:r>
              <a:rPr lang="ru-RU" sz="2000" dirty="0"/>
              <a:t>, если:</a:t>
            </a:r>
          </a:p>
          <a:p>
            <a:pPr lvl="0"/>
            <a:r>
              <a:rPr lang="ru-RU" sz="2000" dirty="0"/>
              <a:t>Если экзаменуемый вместо вопросов по указанным в задании пунктам продуцирует </a:t>
            </a:r>
            <a:r>
              <a:rPr lang="ru-RU" sz="2000" b="1" dirty="0"/>
              <a:t>монолог</a:t>
            </a:r>
            <a:r>
              <a:rPr lang="ru-RU" sz="2000" dirty="0"/>
              <a:t>; </a:t>
            </a:r>
          </a:p>
          <a:p>
            <a:pPr lvl="0"/>
            <a:r>
              <a:rPr lang="ru-RU" sz="2000" dirty="0"/>
              <a:t>Если </a:t>
            </a:r>
            <a:r>
              <a:rPr lang="ru-RU" sz="2000" b="1" dirty="0"/>
              <a:t>вопрос не задан</a:t>
            </a:r>
            <a:r>
              <a:rPr lang="ru-RU" sz="2000" dirty="0"/>
              <a:t> или </a:t>
            </a:r>
            <a:r>
              <a:rPr lang="ru-RU" sz="2000" b="1" dirty="0"/>
              <a:t>заданный вопрос по содержанию не отвечает</a:t>
            </a:r>
            <a:r>
              <a:rPr lang="ru-RU" sz="2000" dirty="0"/>
              <a:t> </a:t>
            </a:r>
            <a:r>
              <a:rPr lang="ru-RU" sz="2000" b="1" dirty="0"/>
              <a:t>поставленной задаче</a:t>
            </a:r>
            <a:r>
              <a:rPr lang="ru-RU" sz="2000" dirty="0"/>
              <a:t> и/или не имеет правильной грамматической формы прямого вопроса; 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smtClean="0"/>
              <a:t>сокращённые </a:t>
            </a:r>
            <a:r>
              <a:rPr lang="ru-RU" sz="2000" dirty="0"/>
              <a:t>вопросы типа </a:t>
            </a:r>
            <a:r>
              <a:rPr lang="ru-RU" sz="2000" i="1" dirty="0"/>
              <a:t>“</a:t>
            </a:r>
            <a:r>
              <a:rPr lang="en-US" sz="2000" i="1" dirty="0"/>
              <a:t>Could you tell me about the price</a:t>
            </a:r>
            <a:r>
              <a:rPr lang="ru-RU" sz="2000" i="1" dirty="0"/>
              <a:t>?”</a:t>
            </a:r>
            <a:r>
              <a:rPr lang="ru-RU" sz="2000" dirty="0"/>
              <a:t> и </a:t>
            </a:r>
            <a:r>
              <a:rPr lang="ru-RU" sz="2000" i="1" dirty="0"/>
              <a:t>“</a:t>
            </a:r>
            <a:r>
              <a:rPr lang="en-US" sz="2000" i="1" dirty="0"/>
              <a:t>What about</a:t>
            </a:r>
            <a:r>
              <a:rPr lang="ru-RU" sz="2000" i="1" dirty="0" smtClean="0"/>
              <a:t>…” </a:t>
            </a:r>
            <a:r>
              <a:rPr lang="ru-RU" sz="2000" dirty="0" smtClean="0"/>
              <a:t>не принимаются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/>
              <a:t>вопрос, начинающийся с вежливого оборота </a:t>
            </a:r>
            <a:r>
              <a:rPr lang="ru-RU" sz="2000" i="1" dirty="0"/>
              <a:t>“</a:t>
            </a:r>
            <a:r>
              <a:rPr lang="ru-RU" sz="2000" i="1" dirty="0" err="1"/>
              <a:t>Could</a:t>
            </a:r>
            <a:r>
              <a:rPr lang="ru-RU" sz="2000" i="1" dirty="0"/>
              <a:t> </a:t>
            </a:r>
            <a:r>
              <a:rPr lang="ru-RU" sz="2000" i="1" dirty="0" err="1"/>
              <a:t>you</a:t>
            </a:r>
            <a:r>
              <a:rPr lang="ru-RU" sz="2000" i="1" dirty="0"/>
              <a:t> </a:t>
            </a:r>
            <a:r>
              <a:rPr lang="ru-RU" sz="2000" i="1" dirty="0" err="1"/>
              <a:t>tell</a:t>
            </a:r>
            <a:r>
              <a:rPr lang="ru-RU" sz="2000" i="1" dirty="0"/>
              <a:t> </a:t>
            </a:r>
            <a:r>
              <a:rPr lang="ru-RU" sz="2000" i="1" dirty="0" err="1"/>
              <a:t>me</a:t>
            </a:r>
            <a:r>
              <a:rPr lang="ru-RU" sz="2000" i="1" dirty="0"/>
              <a:t>…?</a:t>
            </a:r>
            <a:r>
              <a:rPr lang="ru-RU" sz="2000" dirty="0"/>
              <a:t>”, принимается, только если за ним следует полный косвенный вопрос с соответствующим порядком слов, т.е. </a:t>
            </a:r>
            <a:r>
              <a:rPr lang="ru-RU" sz="2000" i="1" dirty="0"/>
              <a:t>“</a:t>
            </a:r>
            <a:r>
              <a:rPr lang="ru-RU" sz="2000" i="1" dirty="0" err="1"/>
              <a:t>Could</a:t>
            </a:r>
            <a:r>
              <a:rPr lang="ru-RU" sz="2000" i="1" dirty="0"/>
              <a:t> </a:t>
            </a:r>
            <a:r>
              <a:rPr lang="ru-RU" sz="2000" i="1" dirty="0" err="1"/>
              <a:t>you</a:t>
            </a:r>
            <a:r>
              <a:rPr lang="ru-RU" sz="2000" i="1" dirty="0"/>
              <a:t> </a:t>
            </a:r>
            <a:r>
              <a:rPr lang="ru-RU" sz="2000" i="1" dirty="0" err="1"/>
              <a:t>tell</a:t>
            </a:r>
            <a:r>
              <a:rPr lang="ru-RU" sz="2000" i="1" dirty="0"/>
              <a:t> </a:t>
            </a:r>
            <a:r>
              <a:rPr lang="ru-RU" sz="2000" i="1" dirty="0" err="1"/>
              <a:t>me</a:t>
            </a:r>
            <a:r>
              <a:rPr lang="ru-RU" sz="2000" i="1" dirty="0"/>
              <a:t> </a:t>
            </a:r>
            <a:r>
              <a:rPr lang="ru-RU" sz="2000" i="1" dirty="0" err="1"/>
              <a:t>where</a:t>
            </a:r>
            <a:r>
              <a:rPr lang="ru-RU" sz="2000" i="1" dirty="0"/>
              <a:t> </a:t>
            </a:r>
            <a:r>
              <a:rPr lang="ru-RU" sz="2000" i="1" dirty="0" err="1"/>
              <a:t>the</a:t>
            </a:r>
            <a:r>
              <a:rPr lang="ru-RU" sz="2000" i="1" dirty="0"/>
              <a:t> </a:t>
            </a:r>
            <a:r>
              <a:rPr lang="ru-RU" sz="2000" i="1" dirty="0" err="1"/>
              <a:t>hotel</a:t>
            </a:r>
            <a:r>
              <a:rPr lang="ru-RU" sz="2000" i="1" dirty="0"/>
              <a:t> </a:t>
            </a:r>
            <a:r>
              <a:rPr lang="ru-RU" sz="2000" i="1" dirty="0" err="1"/>
              <a:t>is</a:t>
            </a:r>
            <a:r>
              <a:rPr lang="ru-RU" sz="2000" i="1" dirty="0"/>
              <a:t> </a:t>
            </a:r>
            <a:r>
              <a:rPr lang="ru-RU" sz="2000" i="1" dirty="0" err="1"/>
              <a:t>situated</a:t>
            </a:r>
            <a:r>
              <a:rPr lang="ru-RU" sz="2000" i="1" dirty="0" smtClean="0"/>
              <a:t>?”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/>
              <a:t>если </a:t>
            </a:r>
            <a:r>
              <a:rPr lang="ru-RU" sz="2000" b="1" dirty="0"/>
              <a:t>первый вопрос </a:t>
            </a:r>
            <a:r>
              <a:rPr lang="ru-RU" sz="2000" dirty="0"/>
              <a:t>не содержит названия организации/места/ предмета, о которой/котором запрашивается информация (например, первый вопрос: </a:t>
            </a:r>
            <a:r>
              <a:rPr lang="ru-RU" sz="2000" i="1" dirty="0"/>
              <a:t>“</a:t>
            </a:r>
            <a:r>
              <a:rPr lang="en-US" sz="2000" i="1" dirty="0"/>
              <a:t>Where is it located</a:t>
            </a:r>
            <a:r>
              <a:rPr lang="ru-RU" sz="2000" i="1" dirty="0"/>
              <a:t>?”</a:t>
            </a:r>
            <a:r>
              <a:rPr lang="ru-RU" sz="2000" dirty="0"/>
              <a:t>), то ответ </a:t>
            </a:r>
            <a:r>
              <a:rPr lang="ru-RU" sz="2000" dirty="0" smtClean="0"/>
              <a:t>не принимается.</a:t>
            </a:r>
            <a:r>
              <a:rPr lang="ru-RU" sz="2000" b="1" dirty="0" smtClean="0"/>
              <a:t> 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 smtClean="0"/>
              <a:t>если </a:t>
            </a:r>
            <a:r>
              <a:rPr lang="ru-RU" sz="2000" dirty="0"/>
              <a:t>участник экзамена использует местоимение</a:t>
            </a:r>
            <a:r>
              <a:rPr lang="ru-RU" sz="2000" i="1" dirty="0"/>
              <a:t> </a:t>
            </a:r>
            <a:r>
              <a:rPr lang="en-US" sz="2000" i="1" dirty="0"/>
              <a:t>they</a:t>
            </a:r>
            <a:r>
              <a:rPr lang="ru-RU" sz="2000" dirty="0"/>
              <a:t> вместо </a:t>
            </a:r>
            <a:r>
              <a:rPr lang="en-US" sz="2000" b="1" i="1" dirty="0"/>
              <a:t>you</a:t>
            </a:r>
            <a:r>
              <a:rPr lang="ru-RU" sz="2000" dirty="0"/>
              <a:t>, например, “</a:t>
            </a:r>
            <a:r>
              <a:rPr lang="en-US" sz="2000" i="1" dirty="0"/>
              <a:t>Do they</a:t>
            </a:r>
            <a:r>
              <a:rPr lang="ru-RU" sz="2000" dirty="0"/>
              <a:t> (нужно </a:t>
            </a:r>
            <a:r>
              <a:rPr lang="en-US" sz="2000" b="1" i="1" dirty="0"/>
              <a:t>you</a:t>
            </a:r>
            <a:r>
              <a:rPr lang="ru-RU" sz="2000" dirty="0"/>
              <a:t>) </a:t>
            </a:r>
            <a:r>
              <a:rPr lang="en-US" sz="2000" i="1" dirty="0"/>
              <a:t>have music</a:t>
            </a:r>
            <a:r>
              <a:rPr lang="ru-RU" sz="2000" dirty="0"/>
              <a:t>?” – вопрос не принимается </a:t>
            </a:r>
            <a:endParaRPr lang="ru-RU" sz="20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/>
              <a:t>ошибки в </a:t>
            </a:r>
            <a:r>
              <a:rPr lang="ru-RU" sz="2000" dirty="0" smtClean="0"/>
              <a:t>артиклях учитываются, когда они меняют </a:t>
            </a:r>
            <a:r>
              <a:rPr lang="ru-RU" sz="2000" dirty="0"/>
              <a:t>смысл вопроса и </a:t>
            </a:r>
            <a:r>
              <a:rPr lang="ru-RU" sz="2000" dirty="0" smtClean="0"/>
              <a:t>приводят </a:t>
            </a:r>
            <a:r>
              <a:rPr lang="ru-RU" sz="2000" dirty="0"/>
              <a:t>к сбою в коммуникации в заданной ситуации общения</a:t>
            </a:r>
            <a:r>
              <a:rPr lang="ru-RU" sz="2000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2000" dirty="0"/>
              <a:t>о</a:t>
            </a:r>
            <a:r>
              <a:rPr lang="ru-RU" sz="2000" dirty="0" smtClean="0"/>
              <a:t>шибкой является использование </a:t>
            </a:r>
            <a:r>
              <a:rPr lang="en-US" sz="2000" dirty="0" smtClean="0">
                <a:solidFill>
                  <a:srgbClr val="FF0000"/>
                </a:solidFill>
              </a:rPr>
              <a:t>which</a:t>
            </a:r>
            <a:r>
              <a:rPr lang="en-US" sz="2000" dirty="0" smtClean="0"/>
              <a:t> </a:t>
            </a:r>
            <a:r>
              <a:rPr lang="ru-RU" sz="2000" dirty="0" smtClean="0"/>
              <a:t>вместо </a:t>
            </a:r>
            <a:r>
              <a:rPr lang="en-US" sz="2000" dirty="0" smtClean="0">
                <a:solidFill>
                  <a:srgbClr val="FF0000"/>
                </a:solidFill>
              </a:rPr>
              <a:t>what</a:t>
            </a:r>
            <a:endParaRPr lang="ru-RU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1082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5491"/>
            <a:ext cx="6696744" cy="64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009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5001" y="3383558"/>
            <a:ext cx="7590511" cy="23307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04664"/>
            <a:ext cx="8431128" cy="274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233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000"/>
            <a:ext cx="8229600" cy="706090"/>
          </a:xfrm>
        </p:spPr>
        <p:txBody>
          <a:bodyPr/>
          <a:lstStyle/>
          <a:p>
            <a:r>
              <a:rPr lang="ru-RU" sz="4000" b="1" dirty="0">
                <a:solidFill>
                  <a:prstClr val="black"/>
                </a:solidFill>
              </a:rPr>
              <a:t>Задание 3 УЧ ЕГЭ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7"/>
            <a:ext cx="9144000" cy="5976664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 smtClean="0"/>
              <a:t>Ответы полные и точные (не менее 2 фраз)</a:t>
            </a:r>
          </a:p>
          <a:p>
            <a:r>
              <a:rPr lang="ru-RU" sz="3300" dirty="0" smtClean="0"/>
              <a:t>Если вопрос состоит из двух частей, нужно ответить на обе </a:t>
            </a:r>
          </a:p>
          <a:p>
            <a:r>
              <a:rPr lang="ru-RU" sz="3300" b="1" dirty="0" smtClean="0"/>
              <a:t>Соблюдать в ответе грамматическую форму вопроса </a:t>
            </a:r>
            <a:r>
              <a:rPr lang="ru-RU" sz="3300" dirty="0" smtClean="0"/>
              <a:t>(сохранять структуру вопроса)</a:t>
            </a:r>
          </a:p>
          <a:p>
            <a:r>
              <a:rPr lang="ru-RU" sz="3300" dirty="0" smtClean="0"/>
              <a:t>Не отвечать топиками </a:t>
            </a:r>
          </a:p>
          <a:p>
            <a:r>
              <a:rPr lang="ru-RU" sz="3300" dirty="0" smtClean="0"/>
              <a:t>Использовать ср-</a:t>
            </a:r>
            <a:r>
              <a:rPr lang="ru-RU" sz="3300" dirty="0" err="1" smtClean="0"/>
              <a:t>ва</a:t>
            </a:r>
            <a:r>
              <a:rPr lang="ru-RU" sz="3300" dirty="0" smtClean="0"/>
              <a:t> логической связи (для выражения личного мнения, приведения примеров, добавления информации, сравнения, противопоставления)</a:t>
            </a:r>
          </a:p>
          <a:p>
            <a:pPr marL="0" indent="0">
              <a:buNone/>
            </a:pPr>
            <a:endParaRPr lang="ru-RU" sz="3300" dirty="0" smtClean="0"/>
          </a:p>
          <a:p>
            <a:pPr marL="0" indent="0" hangingPunct="0">
              <a:buNone/>
            </a:pPr>
            <a:r>
              <a:rPr lang="ru-RU" sz="3300" b="1" dirty="0"/>
              <a:t>При оценивании выполнения задания </a:t>
            </a:r>
            <a:r>
              <a:rPr lang="ru-RU" sz="3300" dirty="0"/>
              <a:t>ответ оценивается в</a:t>
            </a:r>
            <a:r>
              <a:rPr lang="ru-RU" sz="3300" b="1" dirty="0"/>
              <a:t> 0 баллов</a:t>
            </a:r>
            <a:r>
              <a:rPr lang="ru-RU" sz="3300" dirty="0"/>
              <a:t>, если:</a:t>
            </a:r>
          </a:p>
          <a:p>
            <a:pPr lvl="0"/>
            <a:r>
              <a:rPr lang="ru-RU" sz="3300" dirty="0"/>
              <a:t>Если ответ состоит только из одного предложения, ИЛИ в виде слова, словосочетания, неполного предложения (эллиптические конструкции типа </a:t>
            </a:r>
            <a:r>
              <a:rPr lang="en-US" sz="3300" i="1" dirty="0"/>
              <a:t>Not many </a:t>
            </a:r>
            <a:r>
              <a:rPr lang="ru-RU" sz="3300" dirty="0"/>
              <a:t>или</a:t>
            </a:r>
            <a:r>
              <a:rPr lang="ru-RU" sz="3300" i="1" dirty="0"/>
              <a:t> </a:t>
            </a:r>
            <a:r>
              <a:rPr lang="en-US" sz="3300" i="1" dirty="0"/>
              <a:t>Sure</a:t>
            </a:r>
            <a:r>
              <a:rPr lang="ru-RU" sz="3300" i="1" dirty="0"/>
              <a:t>)</a:t>
            </a:r>
            <a:r>
              <a:rPr lang="ru-RU" sz="3300" dirty="0"/>
              <a:t>, без продолжения, без развертывания. </a:t>
            </a:r>
          </a:p>
          <a:p>
            <a:pPr lvl="0"/>
            <a:r>
              <a:rPr lang="ru-RU" sz="3300" dirty="0"/>
              <a:t>Если вопрос в прошедшем или будущем времени, а учащийся отвечает в настоящем времени, ИЛИ вопрос «</a:t>
            </a:r>
            <a:r>
              <a:rPr lang="en-US" sz="3300" dirty="0"/>
              <a:t>would you like</a:t>
            </a:r>
            <a:r>
              <a:rPr lang="ru-RU" sz="3300" dirty="0"/>
              <a:t>» – ответ «</a:t>
            </a:r>
            <a:r>
              <a:rPr lang="en-US" sz="3300" dirty="0"/>
              <a:t>I like</a:t>
            </a:r>
            <a:r>
              <a:rPr lang="ru-RU" sz="3300" dirty="0"/>
              <a:t>».</a:t>
            </a:r>
          </a:p>
          <a:p>
            <a:pPr lvl="0"/>
            <a:r>
              <a:rPr lang="ru-RU" sz="3300" b="1" dirty="0"/>
              <a:t>В ЕГЭ 2022 г. оценивался ответ на 1 балл, если он содержал две коммуникативно оправданные фразы без грубых ошибок. В 2023 г. если ответ содержит элементарные ошибки, он не принимается.</a:t>
            </a:r>
          </a:p>
          <a:p>
            <a:pPr lvl="0"/>
            <a:r>
              <a:rPr lang="ru-RU" sz="3300" dirty="0"/>
              <a:t>Фонетические ошибки на сегментном уровне – полное искажение фонетического облика, на сверхсегментном уровне – неестественные паузы, запинки, неверная расстановка фразовых ударений (речь воспринимается на слух с трудом).</a:t>
            </a:r>
          </a:p>
          <a:p>
            <a:pPr lvl="0"/>
            <a:r>
              <a:rPr lang="ru-RU" sz="3300" dirty="0"/>
              <a:t>Неверное использование слова в контексте, нарушение лексической сочетаемости, интерференция с родным языком, приводящие к сбою коммуникации. </a:t>
            </a:r>
          </a:p>
          <a:p>
            <a:pPr lvl="0"/>
            <a:r>
              <a:rPr lang="ru-RU" sz="3300" b="1" dirty="0"/>
              <a:t>Если в каждом из 5 ответов одна и та же ошибка из списка, то все эти ответы будут оценены 0 баллов.</a:t>
            </a:r>
          </a:p>
          <a:p>
            <a:pPr marL="0" indent="0">
              <a:buNone/>
            </a:pPr>
            <a:endParaRPr lang="ru-RU" sz="3300" dirty="0"/>
          </a:p>
          <a:p>
            <a:endParaRPr lang="ru-RU" sz="33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086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5799"/>
            <a:ext cx="8229600" cy="708495"/>
          </a:xfrm>
        </p:spPr>
        <p:txBody>
          <a:bodyPr>
            <a:normAutofit/>
          </a:bodyPr>
          <a:lstStyle/>
          <a:p>
            <a:r>
              <a:rPr lang="ru-RU" sz="4000" b="1" dirty="0"/>
              <a:t>Задание </a:t>
            </a:r>
            <a:r>
              <a:rPr lang="ru-RU" sz="4000" b="1" dirty="0" smtClean="0"/>
              <a:t>3 </a:t>
            </a:r>
            <a:r>
              <a:rPr lang="ru-RU" sz="4000" b="1" dirty="0"/>
              <a:t>УЧ ЕГЭ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300" dirty="0"/>
              <a:t>При выполнении задания 3 участник экзамена должен </a:t>
            </a:r>
            <a:r>
              <a:rPr lang="ru-RU" sz="1300" b="1" dirty="0" smtClean="0"/>
              <a:t>продемонстрировать владение </a:t>
            </a:r>
            <a:r>
              <a:rPr lang="ru-RU" sz="1300" b="1" dirty="0"/>
              <a:t>следующими грамматическими формами и конструкциями </a:t>
            </a:r>
            <a:r>
              <a:rPr lang="ru-RU" sz="1300" dirty="0"/>
              <a:t>(в </a:t>
            </a:r>
            <a:r>
              <a:rPr lang="ru-RU" sz="1300" dirty="0" smtClean="0"/>
              <a:t>ЕГЭ 2022 </a:t>
            </a:r>
            <a:r>
              <a:rPr lang="ru-RU" sz="1300" dirty="0"/>
              <a:t>г., учитывая новизну задания, в </a:t>
            </a:r>
            <a:r>
              <a:rPr lang="ru-RU" sz="1300" dirty="0" smtClean="0"/>
              <a:t>отношении артиклей </a:t>
            </a:r>
            <a:r>
              <a:rPr lang="ru-RU" sz="1300" dirty="0"/>
              <a:t>считаются </a:t>
            </a:r>
            <a:r>
              <a:rPr lang="ru-RU" sz="1300" dirty="0" smtClean="0"/>
              <a:t>ошибкой только </a:t>
            </a:r>
            <a:r>
              <a:rPr lang="ru-RU" sz="1300" dirty="0"/>
              <a:t>те случаи, когда неверный выбор артикля меняет смысл высказывания – </a:t>
            </a:r>
            <a:r>
              <a:rPr lang="ru-RU" sz="1300" dirty="0" smtClean="0"/>
              <a:t>по аналогии </a:t>
            </a:r>
            <a:r>
              <a:rPr lang="ru-RU" sz="1300" dirty="0"/>
              <a:t>с заданием 2):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Adjectives: comparative and superlative degrees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Adverbial phrases of time, place and frequency – including word order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Articles – with countable and uncountable nouns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Countable and uncountable nouns with much/many (How much/how many)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Future actions (will, going to, Present continuous)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Imperatives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Modals – can/could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Modals – have to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Modals – should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Passive Voice (Present and Past simple)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Past continuous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Past simple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Possessive case of nouns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Prepositional phrases (place, time, and movement)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Prepositions of time: on/in/at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Present perfect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Present simple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Pronouns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There + to be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Verb + </a:t>
            </a:r>
            <a:r>
              <a:rPr lang="en-US" sz="1300" dirty="0" err="1"/>
              <a:t>ing</a:t>
            </a:r>
            <a:r>
              <a:rPr lang="en-US" sz="1300" dirty="0"/>
              <a:t>: like/hate/love doing</a:t>
            </a:r>
          </a:p>
          <a:p>
            <a:r>
              <a:rPr lang="en-US" sz="1300" dirty="0" smtClean="0"/>
              <a:t> </a:t>
            </a:r>
            <a:r>
              <a:rPr lang="en-US" sz="1300" dirty="0"/>
              <a:t>Word order in statements and questions</a:t>
            </a:r>
            <a:endParaRPr lang="ru-RU" sz="1300" dirty="0"/>
          </a:p>
        </p:txBody>
      </p:sp>
    </p:spTree>
    <p:extLst>
      <p:ext uri="{BB962C8B-B14F-4D97-AF65-F5344CB8AC3E}">
        <p14:creationId xmlns:p14="http://schemas.microsoft.com/office/powerpoint/2010/main" xmlns="" val="22856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5375"/>
          <a:stretch/>
        </p:blipFill>
        <p:spPr bwMode="auto">
          <a:xfrm>
            <a:off x="108928" y="116632"/>
            <a:ext cx="8785536" cy="35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3" t="484"/>
          <a:stretch/>
        </p:blipFill>
        <p:spPr bwMode="auto">
          <a:xfrm>
            <a:off x="108928" y="404262"/>
            <a:ext cx="7179710" cy="213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126" y="2680549"/>
            <a:ext cx="7344816" cy="380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3698783" y="6165304"/>
            <a:ext cx="441169" cy="31726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79912" y="4221088"/>
            <a:ext cx="360040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51777" y="4437112"/>
            <a:ext cx="360040" cy="216024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29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04403"/>
            <a:ext cx="6840759" cy="65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173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" t="-575" r="652"/>
          <a:stretch/>
        </p:blipFill>
        <p:spPr>
          <a:xfrm>
            <a:off x="1619672" y="582497"/>
            <a:ext cx="5266927" cy="2847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925" y="1196752"/>
            <a:ext cx="8829816" cy="15319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757" y="3717032"/>
            <a:ext cx="864096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92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037184"/>
            <a:ext cx="6280715" cy="7609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98092"/>
            <a:ext cx="8879697" cy="254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87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Задание </a:t>
            </a:r>
            <a:r>
              <a:rPr lang="ru-RU" sz="2400" b="1" dirty="0" smtClean="0"/>
              <a:t>4 </a:t>
            </a:r>
            <a:r>
              <a:rPr lang="ru-RU" sz="2400" b="1" dirty="0"/>
              <a:t>УЧ </a:t>
            </a:r>
            <a:r>
              <a:rPr lang="ru-RU" sz="2400" b="1" dirty="0" smtClean="0"/>
              <a:t>ЕГЭ -</a:t>
            </a:r>
            <a:r>
              <a:rPr lang="ru-RU" sz="2400" dirty="0" smtClean="0"/>
              <a:t> </a:t>
            </a:r>
            <a:r>
              <a:rPr lang="ru-RU" sz="2400" dirty="0"/>
              <a:t>это связное тематическое монологическое </a:t>
            </a:r>
            <a:r>
              <a:rPr lang="ru-RU" sz="2400" dirty="0" smtClean="0"/>
              <a:t>высказывание высокого </a:t>
            </a:r>
            <a:r>
              <a:rPr lang="ru-RU" sz="2400" dirty="0"/>
              <a:t>уровня сложности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920" y="758462"/>
            <a:ext cx="7406480" cy="591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23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71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Изменения в формулировке задания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056784" cy="227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16054"/>
            <a:ext cx="6840760" cy="161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:\Users\Администратор\Desktop\Рисун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629" y="4726058"/>
            <a:ext cx="6863643" cy="200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56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604448" cy="227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547664" y="548680"/>
            <a:ext cx="60486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876256" y="1556792"/>
            <a:ext cx="205172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3528" y="1772816"/>
            <a:ext cx="280831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98" y="2564902"/>
            <a:ext cx="8597974" cy="1695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98" y="4260519"/>
            <a:ext cx="8334325" cy="461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785" y="5301208"/>
            <a:ext cx="8741800" cy="94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УЧ Задание 4: Вступление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приветствие</a:t>
            </a:r>
          </a:p>
          <a:p>
            <a:pPr>
              <a:buFontTx/>
              <a:buChar char="-"/>
            </a:pPr>
            <a:r>
              <a:rPr lang="ru-RU" sz="2400" dirty="0" smtClean="0"/>
              <a:t>обращение к другу</a:t>
            </a:r>
          </a:p>
          <a:p>
            <a:pPr>
              <a:buFontTx/>
              <a:buChar char="-"/>
            </a:pPr>
            <a:r>
              <a:rPr lang="ru-RU" sz="2400" dirty="0" smtClean="0"/>
              <a:t>название проекта</a:t>
            </a:r>
          </a:p>
          <a:p>
            <a:pPr>
              <a:buFontTx/>
              <a:buChar char="-"/>
            </a:pPr>
            <a:r>
              <a:rPr lang="ru-RU" sz="2400" dirty="0" smtClean="0"/>
              <a:t>упоминание цели звонка (обсуждение фотографий)</a:t>
            </a:r>
          </a:p>
          <a:p>
            <a:pPr>
              <a:buFontTx/>
              <a:buChar char="-"/>
            </a:pPr>
            <a:endParaRPr lang="en-US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Hi, Sofia. How’s it going? Anyway, I’ve found a couple of pictures that might work well for our project. You know, the one about … I’d like to discuss them with you.</a:t>
            </a:r>
          </a:p>
          <a:p>
            <a:pPr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Hi, Mary. How’ve you been? I’ve found a couple of pictures. I think we could use them for our project “…” Let me explain. </a:t>
            </a:r>
          </a:p>
          <a:p>
            <a:pPr>
              <a:buNone/>
            </a:pPr>
            <a:r>
              <a:rPr lang="en-US" sz="2000" i="1" dirty="0" smtClean="0">
                <a:solidFill>
                  <a:srgbClr val="0070C0"/>
                </a:solidFill>
              </a:rPr>
              <a:t>Hey John.  It’s Nelly. I’ve just found some photos for our project “…”, and I’d like to talk to you about them.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76" y="260648"/>
            <a:ext cx="9144000" cy="65059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/>
              <a:t>1 </a:t>
            </a:r>
            <a:r>
              <a:rPr lang="ru-RU" sz="2800" b="1" dirty="0"/>
              <a:t>аспект – </a:t>
            </a:r>
            <a:r>
              <a:rPr lang="ru-RU" sz="2800" dirty="0"/>
              <a:t>о</a:t>
            </a:r>
            <a:r>
              <a:rPr lang="ru-RU" sz="2800" dirty="0" smtClean="0"/>
              <a:t>бъяснение </a:t>
            </a:r>
            <a:r>
              <a:rPr lang="ru-RU" sz="2800" dirty="0"/>
              <a:t>выбора иллюстраций к проекту (краткое описание фотографий и указание на различия между ними) дано; </a:t>
            </a:r>
            <a:r>
              <a:rPr lang="ru-RU" sz="2800" b="1" dirty="0"/>
              <a:t>связь</a:t>
            </a:r>
            <a:r>
              <a:rPr lang="ru-RU" sz="2800" dirty="0"/>
              <a:t> фотографий </a:t>
            </a:r>
            <a:r>
              <a:rPr lang="ru-RU" sz="2800" b="1" dirty="0"/>
              <a:t>с темой</a:t>
            </a:r>
            <a:r>
              <a:rPr lang="ru-RU" sz="2800" dirty="0"/>
              <a:t> проекта </a:t>
            </a:r>
            <a:r>
              <a:rPr lang="ru-RU" sz="2800" dirty="0" smtClean="0"/>
              <a:t>выявлена</a:t>
            </a:r>
          </a:p>
          <a:p>
            <a:pPr>
              <a:buNone/>
            </a:pPr>
            <a:r>
              <a:rPr lang="en-US" sz="1800" i="1" dirty="0" smtClean="0">
                <a:solidFill>
                  <a:srgbClr val="0070C0"/>
                </a:solidFill>
              </a:rPr>
              <a:t>Well, I think the first</a:t>
            </a:r>
            <a:r>
              <a:rPr lang="ru-RU" sz="1800" i="1" dirty="0" smtClean="0">
                <a:solidFill>
                  <a:srgbClr val="0070C0"/>
                </a:solidFill>
              </a:rPr>
              <a:t> </a:t>
            </a:r>
            <a:r>
              <a:rPr lang="en-US" sz="1800" i="1" dirty="0" smtClean="0">
                <a:solidFill>
                  <a:srgbClr val="0070C0"/>
                </a:solidFill>
              </a:rPr>
              <a:t>photo can be used for our project because it depicts.../creates an idyllic image of …/highlights…/ illustrates…/shows…</a:t>
            </a:r>
          </a:p>
          <a:p>
            <a:pPr>
              <a:buNone/>
            </a:pPr>
            <a:r>
              <a:rPr lang="en-US" sz="1800" i="1" dirty="0" smtClean="0">
                <a:solidFill>
                  <a:srgbClr val="0070C0"/>
                </a:solidFill>
              </a:rPr>
              <a:t>In contrast, the second photo works/will also be suitable/effective/is also relevant because …</a:t>
            </a:r>
            <a:endParaRPr lang="ru-RU" sz="1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1800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1800" i="1" dirty="0" smtClean="0">
                <a:solidFill>
                  <a:srgbClr val="0070C0"/>
                </a:solidFill>
              </a:rPr>
              <a:t>So, together/side by side the pictures illustrate/depict two different …/ two contrasting…/the differences between...</a:t>
            </a:r>
          </a:p>
          <a:p>
            <a:pPr>
              <a:buNone/>
            </a:pPr>
            <a:r>
              <a:rPr lang="en-US" sz="1800" i="1" dirty="0" smtClean="0">
                <a:solidFill>
                  <a:srgbClr val="0070C0"/>
                </a:solidFill>
              </a:rPr>
              <a:t>while/whilst/whereas</a:t>
            </a:r>
          </a:p>
          <a:p>
            <a:pPr>
              <a:buNone/>
            </a:pPr>
            <a:r>
              <a:rPr lang="en-US" sz="1800" i="1" dirty="0" smtClean="0">
                <a:solidFill>
                  <a:srgbClr val="0070C0"/>
                </a:solidFill>
              </a:rPr>
              <a:t>Another notable/key/clear difference is …</a:t>
            </a:r>
            <a:endParaRPr lang="ru-RU" sz="1800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1800" i="1" dirty="0">
              <a:solidFill>
                <a:srgbClr val="0070C0"/>
              </a:solidFill>
            </a:endParaRPr>
          </a:p>
          <a:p>
            <a:pPr lvl="0">
              <a:buNone/>
            </a:pPr>
            <a:r>
              <a:rPr lang="ru-RU" sz="2200" b="1" dirty="0"/>
              <a:t>Полный</a:t>
            </a:r>
            <a:r>
              <a:rPr lang="ru-RU" sz="2200" dirty="0"/>
              <a:t> ответ раскрывает содержание указанного пункта плана и отвечает коммуникативной задаче (краткое описание двух фото и их различий, которые </a:t>
            </a:r>
            <a:r>
              <a:rPr lang="ru-RU" sz="2200" b="1" dirty="0"/>
              <a:t>соответствуют</a:t>
            </a:r>
            <a:r>
              <a:rPr lang="ru-RU" sz="2200" dirty="0"/>
              <a:t> </a:t>
            </a:r>
            <a:r>
              <a:rPr lang="ru-RU" sz="2200" b="1" dirty="0"/>
              <a:t>теме</a:t>
            </a:r>
            <a:r>
              <a:rPr lang="ru-RU" sz="2200" dirty="0"/>
              <a:t> проекта и включают </a:t>
            </a:r>
            <a:r>
              <a:rPr lang="ru-RU" sz="2200" b="1" dirty="0"/>
              <a:t>основные</a:t>
            </a:r>
            <a:r>
              <a:rPr lang="ru-RU" sz="2200" dirty="0"/>
              <a:t>, а не только второстепенные детали); </a:t>
            </a:r>
          </a:p>
          <a:p>
            <a:pPr>
              <a:buNone/>
            </a:pPr>
            <a:endParaRPr lang="ru-RU" sz="2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7295" y="308566"/>
            <a:ext cx="8369409" cy="19314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328" y="4499029"/>
            <a:ext cx="8487342" cy="17281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058" y="2422529"/>
            <a:ext cx="8458742" cy="1893939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4860032" y="548680"/>
            <a:ext cx="382676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8328" y="764704"/>
            <a:ext cx="16513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46648" y="1274267"/>
            <a:ext cx="40736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90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2</a:t>
            </a:r>
            <a:r>
              <a:rPr lang="ru-RU" b="1" dirty="0" smtClean="0"/>
              <a:t>-3</a:t>
            </a:r>
            <a:r>
              <a:rPr lang="en-US" b="1" dirty="0" smtClean="0"/>
              <a:t> </a:t>
            </a:r>
            <a:r>
              <a:rPr lang="ru-RU" b="1" dirty="0" smtClean="0"/>
              <a:t>аспекты </a:t>
            </a:r>
            <a:r>
              <a:rPr lang="ru-RU" b="1" dirty="0"/>
              <a:t>– </a:t>
            </a:r>
            <a:r>
              <a:rPr lang="ru-RU" b="1" dirty="0" smtClean="0"/>
              <a:t>преимущества и недостатки … (</a:t>
            </a:r>
            <a:r>
              <a:rPr lang="ru-RU" b="1" dirty="0" err="1" smtClean="0"/>
              <a:t>см.в</a:t>
            </a:r>
            <a:r>
              <a:rPr lang="ru-RU" b="1" dirty="0" smtClean="0"/>
              <a:t> плане: НЕ ФОТОГРАФИЙ) </a:t>
            </a:r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Well, I can see some advantages and disadvantages of …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In my experience/in my view, one/a key/a clear advantage of … is that …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However, the disadvantage/the downside/a common downside of … is that …</a:t>
            </a:r>
            <a:endParaRPr lang="ru-RU" sz="24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472" y="472514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/>
              <a:t>Полный</a:t>
            </a:r>
            <a:r>
              <a:rPr lang="ru-RU" sz="2000" dirty="0"/>
              <a:t> ответ на пункты плана </a:t>
            </a:r>
            <a:r>
              <a:rPr lang="ru-RU" sz="2000" b="1" dirty="0"/>
              <a:t>2–3</a:t>
            </a:r>
            <a:r>
              <a:rPr lang="ru-RU" sz="2000" dirty="0"/>
              <a:t> предполагает выявление преимуществ и недостатков (1-2) рассматриваемых объектов. Участник может объединить (полно и логично) в одном пункте преимущества и недостатки двух сравниваемых объектов/ситуаций – не будет считаться отступлением от плана.</a:t>
            </a:r>
          </a:p>
        </p:txBody>
      </p:sp>
    </p:spTree>
    <p:extLst>
      <p:ext uri="{BB962C8B-B14F-4D97-AF65-F5344CB8AC3E}">
        <p14:creationId xmlns:p14="http://schemas.microsoft.com/office/powerpoint/2010/main" xmlns="" val="164319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822" y="1124744"/>
            <a:ext cx="8270633" cy="428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510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4 </a:t>
            </a:r>
            <a:r>
              <a:rPr lang="ru-RU" sz="2400" b="1" dirty="0"/>
              <a:t>аспект – </a:t>
            </a:r>
            <a:r>
              <a:rPr lang="ru-RU" sz="2400" b="1" dirty="0" smtClean="0"/>
              <a:t>1)</a:t>
            </a:r>
            <a:r>
              <a:rPr lang="ru-RU" sz="2400" b="1" u="sng" dirty="0" smtClean="0"/>
              <a:t>мнение</a:t>
            </a:r>
            <a:r>
              <a:rPr lang="ru-RU" sz="2400" b="1" dirty="0" smtClean="0"/>
              <a:t> </a:t>
            </a:r>
            <a:r>
              <a:rPr lang="ru-RU" sz="2400" b="1" dirty="0"/>
              <a:t>автора по теме </a:t>
            </a:r>
            <a:r>
              <a:rPr lang="ru-RU" sz="2400" b="1" dirty="0" smtClean="0"/>
              <a:t>проекта высказано 2)</a:t>
            </a:r>
            <a:r>
              <a:rPr lang="ru-RU" sz="2400" b="1" u="sng" dirty="0" smtClean="0"/>
              <a:t>эксплицитно</a:t>
            </a:r>
            <a:r>
              <a:rPr lang="ru-RU" sz="2400" b="1" dirty="0" smtClean="0"/>
              <a:t> и 3)</a:t>
            </a:r>
            <a:r>
              <a:rPr lang="ru-RU" sz="2400" b="1" u="sng" dirty="0" smtClean="0"/>
              <a:t>обосновано</a:t>
            </a:r>
          </a:p>
          <a:p>
            <a:endParaRPr lang="ru-RU" sz="2400" b="1" i="1" dirty="0" smtClean="0">
              <a:solidFill>
                <a:srgbClr val="0070C0"/>
              </a:solidFill>
            </a:endParaRPr>
          </a:p>
          <a:p>
            <a:endParaRPr lang="ru-RU" sz="2400" b="1" i="1" dirty="0">
              <a:solidFill>
                <a:srgbClr val="0070C0"/>
              </a:solidFill>
            </a:endParaRPr>
          </a:p>
          <a:p>
            <a:r>
              <a:rPr lang="en-US" sz="2400" i="1" dirty="0" smtClean="0">
                <a:solidFill>
                  <a:srgbClr val="0070C0"/>
                </a:solidFill>
              </a:rPr>
              <a:t>To </a:t>
            </a:r>
            <a:r>
              <a:rPr lang="en-US" sz="2400" i="1" dirty="0">
                <a:solidFill>
                  <a:srgbClr val="0070C0"/>
                </a:solidFill>
              </a:rPr>
              <a:t>tell the truth/personally/honestly/as for me, I’d prefer to/I’d like to/I would love to/I like/I prefer/I love … because… I feel that/the reason is …</a:t>
            </a:r>
            <a:endParaRPr lang="ru-RU" sz="2400" i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89040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4 пункте плана могут быть разные формулировки: </a:t>
            </a:r>
            <a:r>
              <a:rPr lang="en-US" sz="2400" b="1" i="1" dirty="0"/>
              <a:t>you prefer</a:t>
            </a:r>
            <a:r>
              <a:rPr lang="ru-RU" sz="2400" b="1" dirty="0"/>
              <a:t>, </a:t>
            </a:r>
            <a:r>
              <a:rPr lang="en-US" sz="2400" b="1" i="1" dirty="0"/>
              <a:t>you</a:t>
            </a:r>
            <a:r>
              <a:rPr lang="ru-RU" sz="2400" b="1" i="1" dirty="0"/>
              <a:t>’</a:t>
            </a:r>
            <a:r>
              <a:rPr lang="en-US" sz="2400" b="1" i="1" dirty="0"/>
              <a:t>d prefer</a:t>
            </a:r>
            <a:r>
              <a:rPr lang="ru-RU" sz="2400" b="1" dirty="0"/>
              <a:t>, </a:t>
            </a:r>
            <a:r>
              <a:rPr lang="en-US" sz="2400" b="1" i="1" dirty="0"/>
              <a:t>you preferred as a child</a:t>
            </a:r>
            <a:r>
              <a:rPr lang="ru-RU" sz="2400" dirty="0"/>
              <a:t> и т.п. Если использована другая глагольная форма - аспект не раскрыт </a:t>
            </a:r>
          </a:p>
        </p:txBody>
      </p:sp>
    </p:spTree>
    <p:extLst>
      <p:ext uri="{BB962C8B-B14F-4D97-AF65-F5344CB8AC3E}">
        <p14:creationId xmlns:p14="http://schemas.microsoft.com/office/powerpoint/2010/main" xmlns="" val="242375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УЧ Задание 4: </a:t>
            </a:r>
            <a:r>
              <a:rPr lang="ru-RU" b="1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Anyway, I’ll send these photos to you and I want to know if you agree with me. That’s all for now. Talk to you later, bye.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Let me know when you are free to discuss our project. That’s all for now, bye.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Anyway/Well, that’s all I wanted to say/to discuss with you. Talk to you later, bye.</a:t>
            </a:r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70C0"/>
                </a:solidFill>
              </a:rPr>
              <a:t>That’s all for now. Talk to you later, bye.</a:t>
            </a:r>
          </a:p>
          <a:p>
            <a:pPr marL="0" indent="0">
              <a:buNone/>
            </a:pPr>
            <a:endParaRPr lang="ru-RU" sz="2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05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96752"/>
            <a:ext cx="8784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«Организация текста» </a:t>
            </a:r>
            <a:r>
              <a:rPr lang="ru-RU" dirty="0" smtClean="0"/>
              <a:t>(</a:t>
            </a:r>
            <a:r>
              <a:rPr lang="ru-RU" dirty="0"/>
              <a:t>Логичность в изложении материала; связность текста, которая обеспечивается правильным использованием языковых средств передачи логической связи между отдельными частями высказывания; композиция текста, т.е. наличие </a:t>
            </a:r>
            <a:r>
              <a:rPr lang="ru-RU" b="1" dirty="0"/>
              <a:t>вступления</a:t>
            </a:r>
            <a:r>
              <a:rPr lang="ru-RU" dirty="0"/>
              <a:t> (вступительной фразы), основной части и </a:t>
            </a:r>
            <a:r>
              <a:rPr lang="ru-RU" b="1" dirty="0"/>
              <a:t>заключения</a:t>
            </a:r>
            <a:r>
              <a:rPr lang="ru-RU" dirty="0"/>
              <a:t> (заключительной фразы). </a:t>
            </a:r>
          </a:p>
          <a:p>
            <a:r>
              <a:rPr lang="ru-RU" b="1" dirty="0"/>
              <a:t>Типичные ошибки в организации текста </a:t>
            </a:r>
            <a:endParaRPr lang="ru-RU" dirty="0"/>
          </a:p>
          <a:p>
            <a:r>
              <a:rPr lang="ru-RU" dirty="0"/>
              <a:t>– отсутствие или неправильная формулировка вступительной и заключительной фраз (</a:t>
            </a:r>
            <a:r>
              <a:rPr lang="ru-RU" i="1" dirty="0" err="1"/>
              <a:t>I’d</a:t>
            </a:r>
            <a:r>
              <a:rPr lang="ru-RU" i="1" dirty="0"/>
              <a:t> </a:t>
            </a:r>
            <a:r>
              <a:rPr lang="en-US" i="1" dirty="0"/>
              <a:t>like to compare and contrast</a:t>
            </a:r>
            <a:r>
              <a:rPr lang="ru-RU" i="1" dirty="0"/>
              <a:t>… </a:t>
            </a:r>
            <a:r>
              <a:rPr lang="en-US" i="1" dirty="0"/>
              <a:t>I’m going to talk about… There are two pictures…Hi! My name is…</a:t>
            </a:r>
            <a:r>
              <a:rPr lang="en-US" dirty="0"/>
              <a:t> </a:t>
            </a:r>
            <a:r>
              <a:rPr lang="ru-RU" dirty="0"/>
              <a:t>) (минус),</a:t>
            </a:r>
          </a:p>
          <a:p>
            <a:r>
              <a:rPr lang="ru-RU" dirty="0"/>
              <a:t>- отсутствие адресности во введении (минус), </a:t>
            </a:r>
          </a:p>
          <a:p>
            <a:r>
              <a:rPr lang="ru-RU" dirty="0"/>
              <a:t>- отсутствие или неправильное использование средств логической связи (</a:t>
            </a:r>
            <a:r>
              <a:rPr lang="ru-RU" b="1" dirty="0"/>
              <a:t>логических связок-переходов)</a:t>
            </a:r>
            <a:r>
              <a:rPr lang="ru-RU" dirty="0"/>
              <a:t> между всеми частями высказывания, </a:t>
            </a:r>
          </a:p>
          <a:p>
            <a:r>
              <a:rPr lang="ru-RU" dirty="0"/>
              <a:t>- большие паузы, мешающие целостности и связности монолога.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5581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904656" cy="257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38234"/>
            <a:ext cx="4868987" cy="4111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14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84482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«Языковое оформление» </a:t>
            </a:r>
          </a:p>
          <a:p>
            <a:pPr lvl="0"/>
            <a:r>
              <a:rPr lang="ru-RU" b="1" dirty="0"/>
              <a:t>- Грубые ошибки – </a:t>
            </a:r>
            <a:r>
              <a:rPr lang="ru-RU" dirty="0"/>
              <a:t>типичные ошибки элементарного уровня и ошибки, которые </a:t>
            </a:r>
            <a:r>
              <a:rPr lang="ru-RU" b="1" dirty="0"/>
              <a:t>искажают смысл и ведут к сбою в коммуникации (</a:t>
            </a:r>
            <a:r>
              <a:rPr lang="ru-RU" dirty="0"/>
              <a:t>окончание </a:t>
            </a:r>
            <a:r>
              <a:rPr lang="en-US" dirty="0"/>
              <a:t>s</a:t>
            </a:r>
            <a:r>
              <a:rPr lang="ru-RU" dirty="0"/>
              <a:t> 3-его л. </a:t>
            </a:r>
            <a:r>
              <a:rPr lang="ru-RU" dirty="0" err="1"/>
              <a:t>ед.числа</a:t>
            </a:r>
            <a:r>
              <a:rPr lang="ru-RU" dirty="0"/>
              <a:t>). </a:t>
            </a:r>
          </a:p>
          <a:p>
            <a:r>
              <a:rPr lang="ru-RU" dirty="0"/>
              <a:t>- Можно использовать как британский, так и американский вариант английского языка. Оценка не снижается, если участник экзамена последовательно использует американский вариант английского языка. Если он будет использовать в основном британский, но в одном слове (например, </a:t>
            </a:r>
            <a:r>
              <a:rPr lang="ru-RU" i="1" dirty="0" err="1"/>
              <a:t>dance</a:t>
            </a:r>
            <a:r>
              <a:rPr lang="ru-RU" dirty="0"/>
              <a:t>) вдруг перейдёт на американский вариант, это считается ошибкой.</a:t>
            </a:r>
          </a:p>
        </p:txBody>
      </p:sp>
    </p:spTree>
    <p:extLst>
      <p:ext uri="{BB962C8B-B14F-4D97-AF65-F5344CB8AC3E}">
        <p14:creationId xmlns:p14="http://schemas.microsoft.com/office/powerpoint/2010/main" xmlns="" val="10976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17" y="18458"/>
            <a:ext cx="4476750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188" y="2638425"/>
            <a:ext cx="45815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80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4638"/>
            <a:ext cx="8229600" cy="64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381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6696744" cy="243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670" y="3068960"/>
            <a:ext cx="6787736" cy="204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71449"/>
            <a:ext cx="7079572" cy="73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07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0300"/>
            <a:ext cx="489230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76"/>
          <a:stretch/>
        </p:blipFill>
        <p:spPr bwMode="auto">
          <a:xfrm>
            <a:off x="1835696" y="704356"/>
            <a:ext cx="5989084" cy="603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38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5435"/>
            <a:ext cx="6984776" cy="663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33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3314</Words>
  <Application>Microsoft Office PowerPoint</Application>
  <PresentationFormat>Экран (4:3)</PresentationFormat>
  <Paragraphs>385</Paragraphs>
  <Slides>66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67" baseType="lpstr">
      <vt:lpstr>Тема Office</vt:lpstr>
      <vt:lpstr>Обновленные система и критерии оценивания выполнения заданий ЕГЭ 2024 по английскому языку</vt:lpstr>
      <vt:lpstr>Теоретические основы ЕГЭ. Формат заданий и технологии оценивания тестовой части ЕГЭ.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Оценивание заданий с развернутым ответом ПЧ ЕГЭ</vt:lpstr>
      <vt:lpstr>Слайд 16</vt:lpstr>
      <vt:lpstr>Слайд 17</vt:lpstr>
      <vt:lpstr>Слайд 18</vt:lpstr>
      <vt:lpstr>  Задание 37 «Электронное личное письмо»  базового уровня сложности  (максимум 6 баллов) </vt:lpstr>
      <vt:lpstr>Важно!</vt:lpstr>
      <vt:lpstr>Организация текста </vt:lpstr>
      <vt:lpstr>Слайд 22</vt:lpstr>
      <vt:lpstr>Слайд 23</vt:lpstr>
      <vt:lpstr>Задание 38 «Развёрнутое письменное высказывание с элементами рассуждения на основе таблицы/диаграммы» 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Организация текста </vt:lpstr>
      <vt:lpstr>Слайд 36</vt:lpstr>
      <vt:lpstr>Слайд 37</vt:lpstr>
      <vt:lpstr>Слайд 38</vt:lpstr>
      <vt:lpstr>Слайд 39</vt:lpstr>
      <vt:lpstr>Слайд 40</vt:lpstr>
      <vt:lpstr>Слайд 41</vt:lpstr>
      <vt:lpstr>Задание 1 УЧ ЕГЭ</vt:lpstr>
      <vt:lpstr>Слайд 43</vt:lpstr>
      <vt:lpstr>Слайд 44</vt:lpstr>
      <vt:lpstr>Задание 2 УЧ ЕГЭ - базового уровня сложности – условный диалог-расспрос (4 прямых вопроса)</vt:lpstr>
      <vt:lpstr>Слайд 46</vt:lpstr>
      <vt:lpstr>Слайд 47</vt:lpstr>
      <vt:lpstr>Задание 3 УЧ ЕГЭ</vt:lpstr>
      <vt:lpstr>Задание 3 УЧ ЕГЭ</vt:lpstr>
      <vt:lpstr>Слайд 50</vt:lpstr>
      <vt:lpstr>Слайд 51</vt:lpstr>
      <vt:lpstr>Слайд 52</vt:lpstr>
      <vt:lpstr>Задание 4 УЧ ЕГЭ - это связное тематическое монологическое высказывание высокого уровня сложности  </vt:lpstr>
      <vt:lpstr>Изменения в формулировке задания</vt:lpstr>
      <vt:lpstr>Слайд 55</vt:lpstr>
      <vt:lpstr> УЧ Задание 4: Вступление </vt:lpstr>
      <vt:lpstr>Слайд 57</vt:lpstr>
      <vt:lpstr>Слайд 58</vt:lpstr>
      <vt:lpstr>Слайд 59</vt:lpstr>
      <vt:lpstr>Слайд 60</vt:lpstr>
      <vt:lpstr>УЧ Задание 4: заключение</vt:lpstr>
      <vt:lpstr>Слайд 62</vt:lpstr>
      <vt:lpstr>Слайд 63</vt:lpstr>
      <vt:lpstr>Слайд 64</vt:lpstr>
      <vt:lpstr>Слайд 65</vt:lpstr>
      <vt:lpstr>Слайд 66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39 «Электронное личное письмо»  базового уровня сложности  (максимум 6 баллов)  Remember the rules of email writing</dc:title>
  <dc:creator>Администратор</dc:creator>
  <cp:lastModifiedBy>PC</cp:lastModifiedBy>
  <cp:revision>95</cp:revision>
  <dcterms:created xsi:type="dcterms:W3CDTF">2022-03-14T13:47:37Z</dcterms:created>
  <dcterms:modified xsi:type="dcterms:W3CDTF">2023-11-17T09:26:27Z</dcterms:modified>
</cp:coreProperties>
</file>