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61" r:id="rId8"/>
    <p:sldId id="272" r:id="rId9"/>
    <p:sldId id="262" r:id="rId10"/>
    <p:sldId id="263" r:id="rId11"/>
    <p:sldId id="273" r:id="rId12"/>
    <p:sldId id="269" r:id="rId13"/>
    <p:sldId id="274" r:id="rId14"/>
    <p:sldId id="264" r:id="rId15"/>
    <p:sldId id="265" r:id="rId16"/>
    <p:sldId id="275" r:id="rId17"/>
    <p:sldId id="266" r:id="rId18"/>
    <p:sldId id="267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A6F3FE-E1ED-5DAB-7008-79A494A5E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89ED3C-8A21-928B-3805-A18AA4B36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BB8AA9-F4DC-08AD-C0B9-FD2A9BA1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73D05C-B214-D909-5280-9954FDF8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3C0B5F-0113-5CCC-7873-42FD5E54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BE1BA3-34A2-F24D-0C7E-5A8DB66F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845CA0-5D5F-CBA6-9AEC-12237AAB6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5BC775-4E25-90CC-0EF9-93BBFAE1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117674-B703-F93A-7161-95E56B80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9A181D-FD45-375A-9B46-DC964582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245DE72-493A-047E-2E8D-DF94EA4AA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D65FDA-1DB3-4021-A3F3-BBA4A92E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8621D9-3CA2-8FCF-526C-F15FD759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638DA3-1D83-418A-3511-3E8ECC78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3C3E2B-49D9-86CE-20FE-BCD652AF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A088F-2D18-C160-A7CA-3B13FC00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2524E-FB2C-F985-E567-AF0A026F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2AC87E-09EE-5A0A-1971-440FB0C1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107319-C47B-BFF6-8949-7B56E2D2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5F370A-FF55-6173-287C-904592CA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B2FA80-8733-40B0-A0AC-A1E48904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992FF3-D087-B89E-FA20-7EEE19E60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55BEA-DEEF-A3F3-7E42-DB7A05DD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D7E01E-BE10-73F5-3427-E2138031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34D6DD-30E6-3B87-4F82-88CC9C3C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A933B-71C3-9CED-7960-6FB77411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0CCD6A-267B-CF54-CDC8-BAF0A9C45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D657B7-924C-1A38-73BD-B79C2B2B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CDA573-A2D4-311A-BD7D-98A34D34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0D4750-ECCD-980D-D069-39A755E2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808830-1CCB-F392-D611-7EEF19FE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0E2676-437B-C0E1-AFE4-B2F08EA6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EE9213-1979-11EB-C50B-FC9C2A9AB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9AB045-CD67-9F4F-F1FA-CC39B379D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8E9A409-F74F-86F7-6CC9-05E38034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648204A-0DEB-E651-E46F-78A5F5384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64D3EEF-10CD-4BA4-F098-64C8760A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6918754-6E50-500E-5344-04D7EDCB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C810A80-8B1F-BF14-7B07-7952E8AC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E165E1-F299-DBB5-15CD-22DCBDD8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B68BD0-7C38-507F-4B7D-D6E868BA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62BCF86-782D-E2BF-7186-A72EF598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151A53-ABAB-8B93-C8E1-149850D5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1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45AFF85-297D-EC84-F933-BDCADA82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03EB5F-B957-69DA-CB43-4BB77647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2F426D-9F06-9AB9-8B0C-A6E5DCC4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7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4C0824-F2E4-A365-B558-912F925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CA5EC0-BB24-8D8A-9F49-405A3D63D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BE966E-6019-89CA-58A2-DA8952FE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A58894-0585-19B2-1CA4-AAA36C22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5151C32-77B5-A269-B188-CE11266D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76E0CA-28E5-DA78-2737-8B1A403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9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99B8DC-226A-6A7B-B62F-E9412D1A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6C310C7-6C6A-59ED-4054-51847007F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52C601-D823-8EBF-9A23-5F9759CC3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509A3C-326C-D131-40CC-BA903543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DEB4B2-33AB-5270-40B7-ADF69607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1D3239-4239-C9D7-4C5F-D2D3B4FB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4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CB9022-6F8D-845B-D19E-B16BD914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602EB3-45E4-CD51-B64E-90EB4EE37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1DD43D-472F-1538-29D3-197D6B0D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E903-89D6-48FD-A60C-486EC964621A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3FB1D1-9097-7AAF-2BB9-69E8DD3D0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22A5CF-514A-B918-BC06-ECA0CC977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3632-47BE-4BA3-9D1B-99D61F502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FECCE0-00D2-78D9-3E10-52FDB4D2E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422025"/>
            <a:ext cx="11293642" cy="21286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в современной школе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29A43C-768C-1451-1058-A0C94B9D9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304" y="4545096"/>
            <a:ext cx="4668253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Матюшина Ирина Сергеевна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географии и биологии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«Средняя школа №13»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A3574FA3-3D96-E2B8-EA8A-B76540B0D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2550695"/>
            <a:ext cx="4946876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4B6C1A-3E3A-A329-7EBF-CDDFCB97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«Движение земной коры»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2C80494-17B3-D344-33D7-83D1F0B511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1825625"/>
            <a:ext cx="5374104" cy="4667250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40D7244-356D-7B91-C8EC-04FBE7927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6" y="1825625"/>
            <a:ext cx="5374102" cy="4667250"/>
          </a:xfrm>
        </p:spPr>
      </p:pic>
    </p:spTree>
    <p:extLst>
      <p:ext uri="{BB962C8B-B14F-4D97-AF65-F5344CB8AC3E}">
        <p14:creationId xmlns:p14="http://schemas.microsoft.com/office/powerpoint/2010/main" val="36375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A6EAB-563B-1BA3-248A-827751A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«Движение земной коры»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336B762-1505-729F-45C8-0E23EB79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действующего вулкана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C9A49C-34E6-896C-4DDE-2590C9F37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использование научного метода  познания (моделирование)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особенностей  процесса извержения вулканов на Земле и выявление последствий вулканизма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96AD46D-CD08-D742-B1C9-AAA9655F8667}"/>
              </a:ext>
            </a:extLst>
          </p:cNvPr>
          <p:cNvSpPr/>
          <p:nvPr/>
        </p:nvSpPr>
        <p:spPr>
          <a:xfrm>
            <a:off x="8520684" y="3050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EB3DF95-7DB2-4EE9-B260-170030A0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«Погода и климат»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D9B1D7F-70DA-E936-123B-0313B8E2F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241301"/>
            <a:ext cx="3387399" cy="3886200"/>
          </a:xfrm>
        </p:spPr>
      </p:pic>
      <p:pic>
        <p:nvPicPr>
          <p:cNvPr id="8" name="Объект 5">
            <a:extLst>
              <a:ext uri="{FF2B5EF4-FFF2-40B4-BE49-F238E27FC236}">
                <a16:creationId xmlns="" xmlns:a16="http://schemas.microsoft.com/office/drawing/2014/main" id="{E369E3CE-5021-5B1B-768B-4D5F4E560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7" y="2241301"/>
            <a:ext cx="3741021" cy="3886200"/>
          </a:xfrm>
          <a:prstGeom prst="rect">
            <a:avLst/>
          </a:prstGeom>
        </p:spPr>
      </p:pic>
      <p:pic>
        <p:nvPicPr>
          <p:cNvPr id="9" name="Объект 7">
            <a:extLst>
              <a:ext uri="{FF2B5EF4-FFF2-40B4-BE49-F238E27FC236}">
                <a16:creationId xmlns="" xmlns:a16="http://schemas.microsoft.com/office/drawing/2014/main" id="{187C7BD9-5AC7-B694-42BF-FC9AED341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82" y="2241302"/>
            <a:ext cx="38610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A6EAB-563B-1BA3-248A-827751A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«Погода и климат»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336B762-1505-729F-45C8-0E23EB79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три фотографии. Расположите последовательно фото, объясните взаимосвязь между ними. Опишите происходящий процесс , указав причины и последствия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C9A49C-34E6-896C-4DDE-2590C9F37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обобщений, установление аналогий и причинно-следственных связей, построение логических заключений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интерпретация данных, получение соответствующих выводов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96AD46D-CD08-D742-B1C9-AAA9655F8667}"/>
              </a:ext>
            </a:extLst>
          </p:cNvPr>
          <p:cNvSpPr/>
          <p:nvPr/>
        </p:nvSpPr>
        <p:spPr>
          <a:xfrm>
            <a:off x="8520684" y="40012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72A151-E8DF-CFCF-5E78-A8C1361A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биология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«Плоды»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1CB5665-AD56-C89C-9BFA-0E7B89B9B7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4940969" cy="4667251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2FB83FC-58CF-8193-95C2-59FE3B89D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1825625"/>
            <a:ext cx="4764506" cy="4667250"/>
          </a:xfrm>
        </p:spPr>
      </p:pic>
    </p:spTree>
    <p:extLst>
      <p:ext uri="{BB962C8B-B14F-4D97-AF65-F5344CB8AC3E}">
        <p14:creationId xmlns:p14="http://schemas.microsoft.com/office/powerpoint/2010/main" val="24762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2A57067B-7233-BCFA-8050-80657DDC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биология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«Плоды»</a:t>
            </a: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4ECF78E5-59C0-6AEB-9453-E83491B72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6" y="1662546"/>
            <a:ext cx="4195009" cy="4830330"/>
          </a:xfrm>
        </p:spPr>
      </p:pic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48860E26-C89A-88D7-80F6-76590400F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71" y="1648689"/>
            <a:ext cx="6667704" cy="4932220"/>
          </a:xfrm>
        </p:spPr>
      </p:pic>
    </p:spTree>
    <p:extLst>
      <p:ext uri="{BB962C8B-B14F-4D97-AF65-F5344CB8AC3E}">
        <p14:creationId xmlns:p14="http://schemas.microsoft.com/office/powerpoint/2010/main" val="10634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A6EAB-563B-1BA3-248A-827751A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«Плоды»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336B762-1505-729F-45C8-0E23EB79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строение плодов на натуральных объектах, объяснить процесс образования плодов и семян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C9A49C-34E6-896C-4DDE-2590C9F37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использование научного метода  познания на натуральных моделях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особенностей строения плодов, научное объяснение процесса образования плодов 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96AD46D-CD08-D742-B1C9-AAA9655F8667}"/>
              </a:ext>
            </a:extLst>
          </p:cNvPr>
          <p:cNvSpPr/>
          <p:nvPr/>
        </p:nvSpPr>
        <p:spPr>
          <a:xfrm>
            <a:off x="8520684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F2FC2A-6C62-FCEF-C21C-A719FA74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биология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«Юный садовод»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E9CA3CF-015F-9825-88E9-7FCE64C22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825625"/>
            <a:ext cx="5069305" cy="4667250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15C17EB7-70D8-616D-D4B6-E0E737B5B6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4" y="1825624"/>
            <a:ext cx="5069306" cy="4667249"/>
          </a:xfrm>
        </p:spPr>
      </p:pic>
    </p:spTree>
    <p:extLst>
      <p:ext uri="{BB962C8B-B14F-4D97-AF65-F5344CB8AC3E}">
        <p14:creationId xmlns:p14="http://schemas.microsoft.com/office/powerpoint/2010/main" val="27562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0782A-9B3C-7E4B-6B77-6202403F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биология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«Юный садовод»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5E17ED8-9C31-7EE1-9F74-2185CE9710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825625"/>
            <a:ext cx="5213682" cy="4667250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4EF6F70-790F-2C5F-B2AE-3136C9790B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825624"/>
            <a:ext cx="4973052" cy="4667250"/>
          </a:xfrm>
        </p:spPr>
      </p:pic>
    </p:spTree>
    <p:extLst>
      <p:ext uri="{BB962C8B-B14F-4D97-AF65-F5344CB8AC3E}">
        <p14:creationId xmlns:p14="http://schemas.microsoft.com/office/powerpoint/2010/main" val="28523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A6EAB-563B-1BA3-248A-827751A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биология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«Юный садовод»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336B762-1505-729F-45C8-0E23EB79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памятку «Правила посева семян и уход за растениями», произвести посадку семян, используя полученные знания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C9A49C-34E6-896C-4DDE-2590C9F37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использование научного метода  познания (эксперимент)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научно- естественных знаний в повседневной жизни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96AD46D-CD08-D742-B1C9-AAA9655F8667}"/>
              </a:ext>
            </a:extLst>
          </p:cNvPr>
          <p:cNvSpPr/>
          <p:nvPr/>
        </p:nvSpPr>
        <p:spPr>
          <a:xfrm>
            <a:off x="8520684" y="32525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92AA6E-292B-9148-2216-13CB12A0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E7BF4E-1E36-5423-DF0F-00F2BEDB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способность человека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 активную гражданскую позицию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общественно- значимым вопросам, связанным с естественными науками, и его готовность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интересоваться естественно-научными идеями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Естественно-грамотный человек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участвовать в аргументированном обсуждении 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относящихся к естественным наукам и технологиям, что требует от него определенных компетентностей</a:t>
            </a:r>
          </a:p>
        </p:txBody>
      </p:sp>
    </p:spTree>
    <p:extLst>
      <p:ext uri="{BB962C8B-B14F-4D97-AF65-F5344CB8AC3E}">
        <p14:creationId xmlns:p14="http://schemas.microsoft.com/office/powerpoint/2010/main" val="1794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21F86-9EF7-4E40-0921-F39508E5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3ECE9C7-4935-E24A-AF48-D51E4BDE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2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</a:t>
            </a:r>
            <a:r>
              <a:rPr lang="ru-RU" b="0" i="0" dirty="0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ладение умением критически относиться к научной информации, проводить простейшие эксперименты, читать научные тексты, определять гипотезы, давать вероятностную оценку результатам и интерпретировать их»</a:t>
            </a:r>
          </a:p>
          <a:p>
            <a:pPr marL="0" indent="0" algn="r">
              <a:buNone/>
            </a:pPr>
            <a:r>
              <a:rPr lang="ru-RU" b="0" i="0" dirty="0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b="0" i="0" dirty="0" err="1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Мамыржанова</a:t>
            </a:r>
            <a:r>
              <a:rPr lang="ru-RU" b="0" i="0" dirty="0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Г.Б. </a:t>
            </a:r>
            <a:r>
              <a:rPr lang="ru-RU" b="0" i="0" dirty="0" err="1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Есембаева</a:t>
            </a:r>
            <a:endParaRPr lang="ru-RU" b="0" i="0" dirty="0">
              <a:solidFill>
                <a:srgbClr val="0202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«естественнонаучная грамотность включает в себя понимание обучающимися основных принципов и концепций естественных наук, а также умение применять научный метод и критически оценивать научные данные»</a:t>
            </a:r>
          </a:p>
          <a:p>
            <a:pPr marL="0" indent="0" algn="r">
              <a:buNone/>
            </a:pPr>
            <a:r>
              <a:rPr lang="ru-RU" b="0" i="0" dirty="0">
                <a:solidFill>
                  <a:srgbClr val="0202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Л.М. Перминова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DBA9DA-62F7-FD7C-3E2D-99770C01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компетентности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9ACFEE-F74E-1573-8647-AD297D9E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объяснение явления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 основных особенностей естественнонаучного исследования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данных и использование научных доказательств для получения выводов</a:t>
            </a:r>
          </a:p>
        </p:txBody>
      </p:sp>
    </p:spTree>
    <p:extLst>
      <p:ext uri="{BB962C8B-B14F-4D97-AF65-F5344CB8AC3E}">
        <p14:creationId xmlns:p14="http://schemas.microsoft.com/office/powerpoint/2010/main" val="5059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8E215-6F85-DBB4-6047-4046D37B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уровни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1CBEDA-D506-2A18-11C6-9F73114A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Выполнять одношаговую процедуру ( распознавать факты, термины, принципы или понятия или найти единственную точку, содержащую информацию, на графике или в таблице)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Использовать и  применять понятийное знание для описания или объяснения явлений, выбирать соответствующие процедуры, предполагающие два шага или более, интерпретировать или использовать простые наборы данных в виде таблиц или графиков.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 решению проблемы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BAF84C0-2EEF-6DDD-F42D-993D693159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38989" y="176464"/>
            <a:ext cx="9946105" cy="6498974"/>
          </a:xfrm>
        </p:spPr>
      </p:pic>
    </p:spTree>
    <p:extLst>
      <p:ext uri="{BB962C8B-B14F-4D97-AF65-F5344CB8AC3E}">
        <p14:creationId xmlns:p14="http://schemas.microsoft.com/office/powerpoint/2010/main" val="38385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621D2F3-DA18-AAC5-BC01-12E2BCF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365126"/>
            <a:ext cx="10808369" cy="9503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«План и карта»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F4360A4-63BE-41B5-4254-7AA613E20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9" y="1579431"/>
            <a:ext cx="4749827" cy="4733174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99CCC493-92E0-02BB-D0AC-43531E35A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17" y="1542855"/>
            <a:ext cx="4638895" cy="4733173"/>
          </a:xfrm>
        </p:spPr>
      </p:pic>
    </p:spTree>
    <p:extLst>
      <p:ext uri="{BB962C8B-B14F-4D97-AF65-F5344CB8AC3E}">
        <p14:creationId xmlns:p14="http://schemas.microsoft.com/office/powerpoint/2010/main" val="30811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A6EAB-563B-1BA3-248A-827751AB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«План и карта»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336B762-1505-729F-45C8-0E23EB79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0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топографическое лото, используя условные обозначения на стр.48 учебника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C9A49C-34E6-896C-4DDE-2590C9F37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применение, преобразование символов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ЕНГ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естественно-научных знаний (чтение топографической карты)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96AD46D-CD08-D742-B1C9-AAA9655F8667}"/>
              </a:ext>
            </a:extLst>
          </p:cNvPr>
          <p:cNvSpPr/>
          <p:nvPr/>
        </p:nvSpPr>
        <p:spPr>
          <a:xfrm>
            <a:off x="8520684" y="3050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EDEDB-8384-5BC5-03E6-5D6D23FD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география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«Движение земной коры»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3414E62-E3F4-CC7C-44E4-C5B451EBB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2061177"/>
            <a:ext cx="5624945" cy="4487115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40DD2650-DA91-2218-DF18-B9EFB7357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32" y="1814945"/>
            <a:ext cx="3948630" cy="4716000"/>
          </a:xfrm>
        </p:spPr>
      </p:pic>
    </p:spTree>
    <p:extLst>
      <p:ext uri="{BB962C8B-B14F-4D97-AF65-F5344CB8AC3E}">
        <p14:creationId xmlns:p14="http://schemas.microsoft.com/office/powerpoint/2010/main" val="29850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391</Words>
  <Application>Microsoft Office PowerPoint</Application>
  <PresentationFormat>Произвольный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естественно-научной грамотности в современной школе</vt:lpstr>
      <vt:lpstr>Естественно-научная грамотность</vt:lpstr>
      <vt:lpstr>Естественно-научная грамотность</vt:lpstr>
      <vt:lpstr>Естественно-научные компетентности</vt:lpstr>
      <vt:lpstr>Познавательные уровни заданий</vt:lpstr>
      <vt:lpstr>Презентация PowerPoint</vt:lpstr>
      <vt:lpstr>5 класс география тема «План и карта»</vt:lpstr>
      <vt:lpstr>5 класс география тема «План и карта»</vt:lpstr>
      <vt:lpstr>5 класс география тема «Движение земной коры»</vt:lpstr>
      <vt:lpstr>5 класс география тема «Движение земной коры»</vt:lpstr>
      <vt:lpstr>5 класс география тема «Движение земной коры»</vt:lpstr>
      <vt:lpstr>6 класс география тема «Погода и климат»</vt:lpstr>
      <vt:lpstr>6 класс география тема «Погода и климат»</vt:lpstr>
      <vt:lpstr>6 класс биология тема «Плоды»</vt:lpstr>
      <vt:lpstr>6 класс биология тема «Плоды»</vt:lpstr>
      <vt:lpstr>6 класс география тема «Плоды»</vt:lpstr>
      <vt:lpstr>6 класс биология внеклассное мероприятие «Юный садовод»</vt:lpstr>
      <vt:lpstr>6 класс биология внеклассное мероприятие «Юный садовод»</vt:lpstr>
      <vt:lpstr>6 класс биология внеклассное мероприятие «Юный садовод»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естественно-научной грамотности в современной школе</dc:title>
  <dc:creator>Юрьевич александр</dc:creator>
  <cp:lastModifiedBy>Елена Белякова</cp:lastModifiedBy>
  <cp:revision>6</cp:revision>
  <dcterms:created xsi:type="dcterms:W3CDTF">2024-04-12T02:17:37Z</dcterms:created>
  <dcterms:modified xsi:type="dcterms:W3CDTF">2024-04-12T09:32:53Z</dcterms:modified>
</cp:coreProperties>
</file>