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262" r:id="rId4"/>
    <p:sldId id="312" r:id="rId5"/>
    <p:sldId id="260" r:id="rId6"/>
    <p:sldId id="313" r:id="rId7"/>
    <p:sldId id="314" r:id="rId8"/>
    <p:sldId id="303" r:id="rId9"/>
    <p:sldId id="315" r:id="rId10"/>
    <p:sldId id="316" r:id="rId11"/>
    <p:sldId id="306" r:id="rId12"/>
    <p:sldId id="311" r:id="rId13"/>
    <p:sldId id="305" r:id="rId14"/>
    <p:sldId id="307" r:id="rId15"/>
    <p:sldId id="310" r:id="rId16"/>
    <p:sldId id="317" r:id="rId17"/>
    <p:sldId id="319" r:id="rId18"/>
    <p:sldId id="318" r:id="rId19"/>
    <p:sldId id="301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FA63-8FD9-44F6-891E-613AC2DACDE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73E0-97F0-44F0-B97D-208BC1D1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9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28E8-FF08-47EE-81EA-20E068C6E08C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59DC-B0EC-4815-98D5-F903E91626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8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866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2. Часть 1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Начальное общее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Срок действия экспертного заключения разный 2025 - 2026г., зависит от года изучения предмета. Представлены учебники для 3-4 классов, иностранный язык – 4 класс (2025 год)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общее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Срок действия экспертного заключения разный 2025 - 2027- г. Представлены учебники для 7-9 классов, в зависимости от параллели, года изучения предмета (обществознание 8-9 классы, 2025-2026 г., физика, химия – 9 класс, 2025г.) Отдельно стоят учебники по Истории России, Всеобщей истории. История. Всеобщая история под ред.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Искандерова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5-9 класс, срок экспертизы -2026-2030г. История. История России под ред.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Торкунова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6-9 классы – срок экспертизы – 2027-2030г. История. Всеобщая история под ред. Карпова - 5-9 классы – срок экспертизы – 2026-2030г. История. История России под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ред.Петрова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6-9 классы - срок экспертизы – 2027-2030г.История. История России. Всеобщая история под ред.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6-9 классы, срок экспертизы 2027-2030г., 5-9 классы - срок экспертизы – 2026-2030г.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Среднее общее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Срок действия экспертного заключения 	2025 – 2026 год.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2. Часть 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найдете учебники для завершения предметной линии ОДНКР.  Религиозные культуры народов России, 7-8 классы. Срок экспертного заключения 2025-2026г.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обратить внимание на предельный срок использования каждого учебника. Предельные сроки использования учебников зависят от года изучения предмета.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Сроки разные. Учебники приложения № 2 – это возможность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доучивания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(завершение линии) по старым вариантам ФГОС 2009, 2010, 2012 года. Учебники можно использовать в рамках установленного предельного срока использования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463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62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232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545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36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4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46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229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30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0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Этим приказом утверждается ФПУ (Приложение 1) и устанавливается предельный срок использования учебников и учебных пособий (если таковые имеются), исключенных из предыдущего ФПУ (Приложение 2) (№ 858 от 21 сентября 2022 года),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Признаются утратившими силу приказы Министерства просвещения РФ ( см. слайд)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19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1 Это новые учебники и переработанные под обновленные </a:t>
            </a:r>
            <a:r>
              <a:rPr lang="ru-RU" sz="1200" b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ФГОСы</a:t>
            </a:r>
            <a:endParaRPr lang="ru-RU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70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</a:t>
            </a:r>
            <a:r>
              <a:rPr lang="ru-RU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ru-RU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учебники, которые оставили для завершения существующих предметных линий, (</a:t>
            </a:r>
            <a:r>
              <a:rPr lang="ru-RU" sz="1200" b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доучивания</a:t>
            </a:r>
            <a:r>
              <a:rPr lang="ru-RU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предельный срок использования этих учебников разный.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 действия экспертного заключения в Приложении 1, на основании которого учебник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разработанные в комплекте с ним учебные пособия включены в федеральный перечень учебников.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Начальное общее, основное общее образование – апрель 2027 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Среднее общее образование – сентябрь 2030 год.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Учебники История. История России, Всеобщая история –срок окончания экспертного заключения – бессрочно, 5-9, 10-11 классы.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Предельный срок использования учебников в Приложении 2. Срок разный – 2025-2027 год. Предельные сроки использования учебников зависят от года изучения предмета. Учебники приложения № 2 – это возможность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доучивания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(завершения линии) по старым вариантам ФГОС 2009, 2010, 2012 года. Учебники можно использовать в рамках установленного предельного срока использования.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29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согласованию с Министерством просвещения России для использования в работе Академия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разместила презентацию со всероссийского совещания руководителей региональных органов управления в сфере образования, прошедшего в Москве 16-17 мая 2024 года.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учебники истории 5-9 классов, обществознание 9, 10-11 классов,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ОБиЗР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8-11 классы, труд 5-9 классы, физика 7-11 классы, география 10-11 классы на указанный период находились в стадии разработки. На данный момент из перечисленных учебников статус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госучебников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получили История России и Всеобщая история 5-9 классы. Эти учебники прошли апробацию в России, получив 99% положительных оценок. Результаты апробации признаны Научно-методическим советом по учебникам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и установлен срок действия экспертных заключений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«бессрочно».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ноябре 2024 года на площадке федерального просветительского марафона «Знание. Первые» представлен новый учебник по обществознания под редакцией 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 следующего года 2025 года школы смогут работать по этому учебнику, а через год все школы перейдут на новый учебник обществознание для 9-11 классов (интервью министра Кравцова.).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письме Департамента государственной общеобразовательной политики и развития дошкольного образования при Министерстве просвещения РФ (от 12.12.2024 № 03-1826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подготовке учебников, исключительные права на которые принадлежат РФ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госучебники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говорится, что в 2025 году ожидается завершение подготовки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госучебников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учебным предметам Труд (технология) (5-9 классы), Основы безопасности и защиты Родины (8-11 классы), Обществознание (9-11 классы). Вместе с тем в письме отмечается, что в период разработки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госучебников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быть использованы любые УМК в соответствии со статьей 18 ФЗ от 29 декабря 2012 года № 273-ФЗ «Об образовании в РФ». Освоение образовательных программ по учебникам, исключенным из ФП, допускается до истечения предельного срока использования, установленного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(приложение № 2 к Приказу № 769).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44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сентября 2025 года изменится учебный план. На что обратить внимание. Число уроков истории в 5-8 классах увеличиться с двух до трех часов в неделю. Увеличение часов произойдет за счет появления в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5-7 классах модуля «История нашего края».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Обществознание исключат из программы 6-8 классов с 1 сентября 2025 года, оставив один час в неделю в 9 классе. В 10 классе на обществознание также будет отводится один час в неделю, программу 11 класса оставили без изменений – два часа (приказ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от19.03.2024 № 171 «О внесении изменений в некоторые приказы Министерства просвещения РФ, касающиеся федеральных программ начального общего, основного общего и среднего общего образования»). В приказе говорится о предмете ОДНКР – 5-8 классы, уходит из образовательных программ,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доучивание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7-8 классы, учебники представлены в приложении 2.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F20A-359B-4DDA-97C9-E6883CDF1DC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22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5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Приложения 1. Часть 1</a:t>
            </a:r>
          </a:p>
          <a:p>
            <a:pPr lvl="0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Начальное общее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вошли учебники, срок окончания экспертного заключения - апрель 2027 года.  Углубленное изучение ин. языков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немецкий, франц., испанский). Остальные учебники – база.</a:t>
            </a:r>
          </a:p>
          <a:p>
            <a:pPr lvl="0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общее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Срок экспертного заключения – апрель 2027г. Углубленное изучение ин. языков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немецкий, франц., испанский). Остальные учебники – база. Предметная область ОДНКР – не представлена. Изменили название предметных областей Труд (технология)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ОБиЗР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учебники представлены старые, Технология, автор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Глозман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ОБЖ, автор Хренников. История России и Всеобщая история – срок окончания экспертного заключения бессрочно.</a:t>
            </a:r>
          </a:p>
          <a:p>
            <a:pPr lvl="0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Среднее общее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вошли учебники, срок окончания экспертного заключения сентябрь 2030 года. История России и Всеобщая история – срок окончания экспертного заключения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бессрочно.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представлены кроме базы, учебники углубленного обучения. Это русский язык, литература, иностранные языки, математика и информатика, физика, химия, биология, география.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 – предметы Обществознание и ОБЖ – срок экспертизы июнь, июль 2026 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1. Часть 2.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Сюда вошли учебники из приказа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20 мая 2020 года № 254, предметы углубленного уровня – приказ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21 сентября 2022 года № 858. Разные сроки окончания экспертного заключения. От 2025 года до 2028 года.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2028 год в основном касается учебников углубленного обучения.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Начальная школа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математика.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общее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литература, математика, вероятность и статистика, информатика, физика, химия, биология. Обратите внимание: ОБЖ – Виноградова Н.Ф., 5-7, 8-9 классы –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 экспертизы сентябрь 2025 год.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59DC-B0EC-4815-98D5-F903E916266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3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8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8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8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8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4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8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8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8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8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2" y="6356350"/>
            <a:ext cx="2318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	</a:t>
            </a: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lqt7uJk0EGkLg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disk.yandex.ru/i/UNRj65YMNGZs1w" TargetMode="External"/><Relationship Id="rId7" Type="http://schemas.openxmlformats.org/officeDocument/2006/relationships/hyperlink" Target="https://disk.yandex.ru/i/SfgwQway26EZO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iKPFgsYhIbbUiA" TargetMode="External"/><Relationship Id="rId5" Type="http://schemas.openxmlformats.org/officeDocument/2006/relationships/hyperlink" Target="https://vokrugknig.blogspot.com/2024/11/blog-post_18.html" TargetMode="External"/><Relationship Id="rId4" Type="http://schemas.openxmlformats.org/officeDocument/2006/relationships/hyperlink" Target="https://may9.ru/" TargetMode="Externa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UuNMElPiQbLOC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events/50385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courses/osnovy-upravleniia-sistemoi-fonda-ucebnoi-literatury-v-skole.html?utm_campaign=20241219_kpk_raspisanie_kursov_segment&amp;utm_medium=email&amp;utm_source=Sendsa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po_tsemims_dzr@mail.52gov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ubtsov4.val@yandex.ru" TargetMode="External"/><Relationship Id="rId4" Type="http://schemas.openxmlformats.org/officeDocument/2006/relationships/hyperlink" Target="http://tsemiims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semiims.ru/node/222?theme=minjust#overla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ФЕДЕРАЛЬНЫЙ ПЕРЕЧЕНЬ УЧЕБНИКОВ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Приказ </a:t>
            </a:r>
            <a:r>
              <a:rPr lang="ru-RU" dirty="0"/>
              <a:t>№ </a:t>
            </a:r>
            <a:r>
              <a:rPr lang="ru-RU" dirty="0" smtClean="0"/>
              <a:t>769 от 05.11.2024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г. Дзержинск</a:t>
            </a:r>
          </a:p>
          <a:p>
            <a:pPr>
              <a:defRPr/>
            </a:pPr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9998901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Приложение 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052736"/>
            <a:ext cx="11017224" cy="50734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общее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экспертного заключения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2026г., зависит от года изучения предмета. Представлены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для 3-4 классов, иностранный язык –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(срок экспертизы 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экспертного заключения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года изучения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учебники для 7-9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8-9 классы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 химия  – 9 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Учебники 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 история: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Всеобщая история под ред. Искандерова 5-9 класс, срок экспертизы -2026-2030г.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России под ред. Торкунова – 6-9 классы – срок экспертизы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2027-2030г.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Всеобщая история под ред. Карпова - 5-9 классы – срок экспертизы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2026-2030г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России под 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6-9 классы - срок экспертизы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2027-2030г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России. Всеобщая история под ред. Мединского 6-9 классы, срок экспертизы 2027-2030г., 5-9 классы - срок экспертизы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2026-2030г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соответственно.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экспертного заключения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духовно-нравственной культуры народов России. Религиозные культуры народов России, 7-8 классы. Срок экспертного заключения 2025-2026г.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 «Книгозаказ»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41545"/>
          <a:stretch/>
        </p:blipFill>
        <p:spPr>
          <a:xfrm>
            <a:off x="867722" y="1417638"/>
            <a:ext cx="10742983" cy="496369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071664" y="2708920"/>
            <a:ext cx="57606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47728" y="27089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456040" y="4005064"/>
            <a:ext cx="3662958" cy="1659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 утверждении ФПУ</a:t>
            </a:r>
          </a:p>
          <a:p>
            <a:pPr algn="ctr"/>
            <a:r>
              <a:rPr lang="ru-RU" dirty="0" smtClean="0"/>
              <a:t>Нормативные документы</a:t>
            </a:r>
          </a:p>
          <a:p>
            <a:pPr algn="ctr"/>
            <a:r>
              <a:rPr lang="ru-RU" dirty="0" smtClean="0"/>
              <a:t>Контакты</a:t>
            </a:r>
          </a:p>
          <a:p>
            <a:pPr algn="ctr"/>
            <a:r>
              <a:rPr lang="ru-RU" dirty="0" smtClean="0"/>
              <a:t>Инструкции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752184" y="2852936"/>
            <a:ext cx="79208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415480" y="3717032"/>
            <a:ext cx="3662958" cy="1659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Заказ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Сообщения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Профиль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Книгообеспеченность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Закупки вне системы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74638"/>
            <a:ext cx="11305256" cy="106613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Соглашение и обмен документами на платформе ЭДО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68760"/>
            <a:ext cx="11089232" cy="482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1384" y="6093296"/>
            <a:ext cx="11280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выбранной вами платформе ЭДО нужно принять приглашение на работу. Далее передача документов будет происходить автоматически. Приглашение от издательства приходит в течение  3-5 дней.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1074298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АИС «Книгозаказ». Алгоритм работы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600200"/>
            <a:ext cx="11449272" cy="50691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1.Заполнить профиль. </a:t>
            </a:r>
            <a:r>
              <a:rPr lang="ru-RU" sz="1600" i="1" dirty="0" smtClean="0"/>
              <a:t>Заказ не может быть отправлен без заполнения профиля.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2.Собрать заказ в корзине. После формирования корзины нажать кнопку</a:t>
            </a:r>
            <a:r>
              <a:rPr lang="ru-RU" sz="1600" b="1" i="1" dirty="0" smtClean="0"/>
              <a:t>«сформировать заказ»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3.Предпросмотр заказа. При оформлении заказа школа выбирает пункт закупки и форму подписания контракта. Только на этом этапе школа может выбрать подписание ЭДО или бумажный вариант контракта. Затем нажимается кнопка </a:t>
            </a:r>
            <a:r>
              <a:rPr lang="ru-RU" sz="1600" b="1" i="1" dirty="0" smtClean="0"/>
              <a:t>«отправить заказ»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4.Заказ отправляется в муниципалитет на проверку. Статус заказа </a:t>
            </a:r>
            <a:r>
              <a:rPr lang="ru-RU" sz="1600" i="1" dirty="0" smtClean="0"/>
              <a:t>«</a:t>
            </a:r>
            <a:r>
              <a:rPr lang="ru-RU" sz="1600" b="1" i="1" dirty="0" smtClean="0"/>
              <a:t>согласовывается с оператором».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5)Заказ проверяется муниципалитетом. После проверки статус заказа </a:t>
            </a:r>
            <a:r>
              <a:rPr lang="ru-RU" sz="1600" b="1" dirty="0" smtClean="0"/>
              <a:t>«проверен».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6)Заказ отправляется в издательство, для формирования спецификации и резервирования учебников на складе.</a:t>
            </a:r>
          </a:p>
          <a:p>
            <a:pPr>
              <a:buNone/>
            </a:pPr>
            <a:r>
              <a:rPr lang="ru-RU" sz="1600" dirty="0" smtClean="0"/>
              <a:t>7) В статусе </a:t>
            </a:r>
            <a:r>
              <a:rPr lang="ru-RU" sz="1600" b="1" dirty="0" smtClean="0"/>
              <a:t>«Согласован».</a:t>
            </a:r>
            <a:r>
              <a:rPr lang="ru-RU" sz="1600" dirty="0" smtClean="0"/>
              <a:t> Скачать контракт с приложениями, проверить, заполнить источник финансирования, ИКЗ по п.14 и подгрузить в окно «</a:t>
            </a:r>
            <a:r>
              <a:rPr lang="ru-RU" sz="1600" b="1" dirty="0" smtClean="0"/>
              <a:t>Документы согласованные учреждением».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8.Издательство</a:t>
            </a:r>
          </a:p>
          <a:p>
            <a:pPr>
              <a:buNone/>
            </a:pPr>
            <a:r>
              <a:rPr lang="ru-RU" sz="1600" dirty="0" smtClean="0"/>
              <a:t>•подписывает в ЭДО контракт, директор подписывает со своей стороны и контракт считается подписанным и направляется на отгрузку.</a:t>
            </a:r>
          </a:p>
          <a:p>
            <a:pPr>
              <a:buNone/>
            </a:pPr>
            <a:r>
              <a:rPr lang="ru-RU" sz="1600" dirty="0" smtClean="0"/>
              <a:t>•печатает 2 экземпляра в бумажном виде и направляет в муниципалитет.</a:t>
            </a:r>
          </a:p>
          <a:p>
            <a:pPr>
              <a:buNone/>
            </a:pPr>
            <a:r>
              <a:rPr lang="ru-RU" sz="1600" dirty="0" smtClean="0"/>
              <a:t>9.Муниципалитет отдает контракты, полученные от издательства школам на подписание. Один подписанный экземпляр контракта отправляет в издательство.</a:t>
            </a:r>
          </a:p>
          <a:p>
            <a:pPr>
              <a:buNone/>
            </a:pPr>
            <a:r>
              <a:rPr lang="ru-RU" sz="1600" dirty="0" smtClean="0"/>
              <a:t>10.Для ускорения отгрузки школа подгружает скан копию подписанного в бумажном виде контракта.</a:t>
            </a:r>
          </a:p>
          <a:p>
            <a:pPr>
              <a:buNone/>
            </a:pPr>
            <a:r>
              <a:rPr lang="ru-RU" sz="1600" dirty="0" smtClean="0"/>
              <a:t>11.В статусе </a:t>
            </a:r>
            <a:r>
              <a:rPr lang="ru-RU" sz="1600" b="1" i="1" dirty="0" smtClean="0"/>
              <a:t>Выполняется </a:t>
            </a:r>
            <a:r>
              <a:rPr lang="ru-RU" sz="1600" dirty="0" smtClean="0"/>
              <a:t>контролирует информацию об отгрузке, доставке, при необходимости подгружает скан копию акта недостачи.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05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53752"/>
            <a:ext cx="9998901" cy="1143000"/>
          </a:xfrm>
        </p:spPr>
        <p:txBody>
          <a:bodyPr/>
          <a:lstStyle/>
          <a:p>
            <a:r>
              <a:rPr lang="ru-RU" dirty="0" smtClean="0"/>
              <a:t>АИС «Книгозаказ»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980728"/>
            <a:ext cx="11305256" cy="56886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 работе в АИС «Книгозаказ»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disk.yandex.ru/d/lqt7uJk0EGkLgQ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АИС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«Книгозаказ»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заказ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художественную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художественной литературы необходимо в КАТАЛОГЕ выбрать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фильтре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ИЗДАТЕЛЬСТВА» - «Детская и юношеская книга», и сделать заказ 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предложенных позиций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1544" y="1412776"/>
            <a:ext cx="67687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78426"/>
            <a:ext cx="9998901" cy="902302"/>
          </a:xfrm>
        </p:spPr>
        <p:txBody>
          <a:bodyPr>
            <a:normAutofit/>
          </a:bodyPr>
          <a:lstStyle/>
          <a:p>
            <a:r>
              <a:rPr lang="ru-RU" sz="3200" dirty="0"/>
              <a:t>Информация для ШБ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764704"/>
            <a:ext cx="8496944" cy="5904656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Год 80-летия Победы в Великой Отечественной войне.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о подготовке и празднования 80-й годовщины Победы в  Великой Отечественной войне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https://disk.yandex.ru/i/UNRj65YMNGZs1w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 сказал: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и люди моего возраста, я верю в то, что важно, чтобы наши дети, внуки и правнуки понимали, через какие мучения и лишения были вынуждены пройти их предки. Они должны понимать, как их предки смогли выжить и победить. Конечно, они защищали свои дома, своих детей, своих близких и свои семьи. Однако их всех объединяла любовь к Родине. Это глубокое, сокровенное чувство полностью отражено в самой сути нашей нации, и оно стало одним из решающих факторов в этой героической, самоотверженной битве против нацизма».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Госсовета  20 декабря 2024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Президент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России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В.В.Путин: </a:t>
            </a:r>
          </a:p>
          <a:p>
            <a:pPr marL="0" indent="0">
              <a:buNone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 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объявить 2025 год Годом защитника Отечества 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наших героев и участников специальной военной операции сегодня и в память о подвигах всех наших предков, сражавшихся в разные исторические периоды за Родину. Во славу наших отцов, дедов, прадедов, сокрушивших нацизм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 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логотип 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празднования 80-летия Победы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Адрес сайта: 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https://may9.ru/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логотипе - 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знаменитой скульптуры Евгения Вучетича «Родина-мать зовет!», которая является центром памятника-ансамбля «Героям Сталинградской битвы» на Мамаевом кургане в Волгограде. Также на логотипе изображена Георгиевская лента и прописаны слово "Победа" и цифра "80".</a:t>
            </a:r>
          </a:p>
          <a:p>
            <a:pPr>
              <a:lnSpc>
                <a:spcPct val="120000"/>
              </a:lnSpc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 "Во!круг книг» (библиотеки Челябинска). Путеводитель по блогу и сайту о Великой Отечественной войне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Посты о событиях, героях, писателях и поэтах-фронтовиках, стихи и книги о войне. 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https://vokrugknig.blogspot.com/2024/11/blog-post_18.html</a:t>
            </a:r>
            <a:endPara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Запускается конкурс творческих работ учащихся ОО, 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80 годовщине Победы в Великой Отечественной войне «Виват, Победа 80!».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февраля 2025 года по 15 апреля 2025 года</a:t>
            </a:r>
          </a:p>
          <a:p>
            <a:pPr>
              <a:lnSpc>
                <a:spcPct val="120000"/>
              </a:lnSpc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-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воинской славы России: День полного освобождения Ленинграда от фашистской блокады (1944 год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Брошюра «Блокадный словарь»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https://disk.yandex.ru/i/iKPFgsYhIbbUiA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путеводитель «Из окопов - в литературу». Лейтенантская проза. </a:t>
            </a: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https://disk.yandex.ru/i/SfgwQway26EZOw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94" y="908720"/>
            <a:ext cx="2602719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17" y="4625752"/>
            <a:ext cx="1847071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9998901" cy="778098"/>
          </a:xfrm>
        </p:spPr>
        <p:txBody>
          <a:bodyPr>
            <a:normAutofit/>
          </a:bodyPr>
          <a:lstStyle/>
          <a:p>
            <a:r>
              <a:rPr lang="ru-RU" sz="3200" dirty="0"/>
              <a:t>Информация для ШБ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908720"/>
            <a:ext cx="10814991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школьных библиотеках на заседании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по реализации госполитики в сфере поддержки русского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ноября 2024 года Президент РФ В.В.Путин провёл в режиме видеоконференции заседание Совета по реализации государственной политики в сфере поддержки русского языка и языков народов России.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внимания требуют и школьные библиотеки. Уверен, их место в современной системе образования может быть гораздо более значимым: они должны стать для ребят точкой притяжения, пространством знаний, а педагоги-библиотекари - авторитетными знающими наставниками, активно участвующими в воспитательном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России добавил, что педагоги-библиотекари также могут вести программы дополнительного образования, стать организаторами мероприятий, связанных с актуальными событиями и памятными датами.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выступлений участников совещания прозвучали следующие предложения: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комплектовании школьных библиотек хорошей литературой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обучающей программе для библиотекарей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конкурса лучших инициатив школьных библиотек, их грантовая поддержка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форума школьных библиотекарей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утвердить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линейку современных единых словарей русского языка, включить их наряду с учебниками в образовательный процесс всех уровней и сделать обязательными к использованию на уроках русского языка и других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современных, единых государственных учебников по русскому языку, начиная с первого класса.</a:t>
            </a:r>
          </a:p>
          <a:p>
            <a:pPr marL="0" indent="0">
              <a:buNone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XXII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конференция учащихся «Под знаком Пушкина».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24-25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2025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музее-заповеднике А.С. Пушкина «Болдино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Конференция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два этапа: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– 4 апреля 2025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заочный (отборочный) этап;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24-25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2025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очный этап.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конференции приглашаются учащиеся 9–11 классов общеобразовательных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сопровождающими их руководителями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disk.yandex.ru/i/UuNMElPiQbLOCQ</a:t>
            </a: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/>
              <a:t>О реестре иностранных агентов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ноября 2024 года Минюст РФ признал иноагентами четырех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пополнили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Александр Николаевич Архангельский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журналисты Александр Горбачев, Анна Зуева и Алексей Серегин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Архангельский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в реестре иноагентов числится под № 878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министерства, они распространяли недостоверные сведения о ВС РФ и о работе российских властей, а также выступали против СВО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распоряжением Минюста России из реестра в связи с ликвидацией исключено общество с ограниченной ответственностью Издательский дом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глава»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Курсы повышения квалификации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1340768"/>
            <a:ext cx="9998901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"Просвещение" приглашает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школьных библиотекарей по теме "Основы управления системой фонда учебной литературы в школе"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обучения 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законы и нормативно-правовые акты регулируют работу по комплектованию библиотечного фонда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этапами управления системой библиотечного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алгоритм разработки модели библиотечного фонда учебных изданий в печатной и электронной форме.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обучения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 января 2025 года по 20 февраля 2025 года, стоимость обучения 800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привязки к расписанию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методик и готовых образовательных решений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образца после завершения обучения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часов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ссылке: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uchitel.club/courses/osnovy-upravleniia-sistemoi-fonda-ucebnoi-literatury-v-skole.html?utm_campaign=20241219_kpk_raspisanie_kursov_segment&amp;utm_medium=email&amp;utm_source=Sendsay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498" y="1600200"/>
            <a:ext cx="9998901" cy="492514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МБУ ДПО ЦЭМиИМС</a:t>
            </a:r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 smtClean="0">
                <a:hlinkClick r:id="rId3"/>
              </a:rPr>
              <a:t>dpo_tsemims_dzr@mail.52gov.ru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Сайт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tsemiims.ru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Тел./факс (8313) </a:t>
            </a:r>
            <a:r>
              <a:rPr lang="ru-RU" dirty="0" smtClean="0"/>
              <a:t>25-24-69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Старший методист МБУ ДПО ЦЭМиИМС</a:t>
            </a:r>
          </a:p>
          <a:p>
            <a:pPr marL="0" indent="0">
              <a:buNone/>
            </a:pPr>
            <a:r>
              <a:rPr lang="ru-RU" dirty="0" smtClean="0"/>
              <a:t>Рубцова В.В.</a:t>
            </a:r>
          </a:p>
          <a:p>
            <a:pPr marL="0" indent="0">
              <a:buNone/>
            </a:pPr>
            <a:r>
              <a:rPr lang="en-US" dirty="0"/>
              <a:t>E-mail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rubtsov4.val@yandex.ru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ru-RU" dirty="0"/>
              <a:t>Тел</a:t>
            </a:r>
            <a:r>
              <a:rPr lang="ru-RU" dirty="0" smtClean="0"/>
              <a:t>.</a:t>
            </a:r>
            <a:r>
              <a:rPr lang="en-US" dirty="0" smtClean="0"/>
              <a:t> (8313) </a:t>
            </a:r>
            <a:r>
              <a:rPr lang="ru-RU" dirty="0" smtClean="0"/>
              <a:t>25-07-00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332656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Приказ Министерства просвещения России от 05.11.2024 № 769</a:t>
            </a:r>
            <a:r>
              <a:rPr lang="ru-RU" sz="2000" b="1" dirty="0" smtClean="0"/>
              <a:t> «</a:t>
            </a:r>
            <a:r>
              <a:rPr lang="ru-RU" sz="2000" dirty="0" smtClean="0"/>
              <a:t>Об утверждении федерального перечня учебников, допущенных к использованию при реализации имеющих государственную 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и установлении предельного срока использования исключенных учебников и разработанных в комплекте с ними  учебных пособий». Зарегистрирован Минюстом РФ 11.12.2024,  регистрационный </a:t>
            </a:r>
          </a:p>
          <a:p>
            <a:pPr marL="0" indent="0">
              <a:buNone/>
            </a:pPr>
            <a:r>
              <a:rPr lang="ru-RU" sz="2000" dirty="0" smtClean="0"/>
              <a:t>№ 80527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Признаются утратившими силу приказы Министерства просвещения РФ</a:t>
            </a:r>
            <a:r>
              <a:rPr lang="ru-RU" sz="2000" dirty="0" smtClean="0"/>
              <a:t>:</a:t>
            </a:r>
          </a:p>
          <a:p>
            <a:pPr marL="0" indent="0">
              <a:buFontTx/>
              <a:buChar char="-"/>
            </a:pPr>
            <a:r>
              <a:rPr lang="ru-RU" sz="2000" dirty="0" smtClean="0"/>
              <a:t> от 21 сентября 2022 года, № 858 (Об утверждении ФПУ); </a:t>
            </a:r>
          </a:p>
          <a:p>
            <a:pPr marL="0" indent="0">
              <a:buFontTx/>
              <a:buChar char="-"/>
            </a:pPr>
            <a:r>
              <a:rPr lang="ru-RU" sz="2000" dirty="0" smtClean="0"/>
              <a:t> от 21 июля 2023 года № 556 (О внесении изменений в Приложения 1,2 приказа № 858); </a:t>
            </a:r>
          </a:p>
          <a:p>
            <a:pPr marL="0" indent="0">
              <a:buFontTx/>
              <a:buChar char="-"/>
            </a:pPr>
            <a:r>
              <a:rPr lang="ru-RU" sz="2000" dirty="0" smtClean="0"/>
              <a:t> от 21 февраля 2024 года № 119 (О внесении изменений в Приложения 1,2 приказа № 858); </a:t>
            </a:r>
          </a:p>
          <a:p>
            <a:pPr marL="0" indent="0">
              <a:buFontTx/>
              <a:buChar char="-"/>
            </a:pPr>
            <a:r>
              <a:rPr lang="ru-RU" sz="2000" dirty="0" smtClean="0"/>
              <a:t> от 21 мая 2024 года № 347(О внесении изменений в Приложения 1,2 приказа № 858)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099" name="Picture 3" descr="E:\Семинар ГМО декабрь 2024\Сни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908720"/>
            <a:ext cx="3526053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2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6" y="10761"/>
            <a:ext cx="11320861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Новый федеральный перечень учебников. </a:t>
            </a:r>
            <a:br>
              <a:rPr lang="ru-RU" sz="2800" dirty="0" smtClean="0"/>
            </a:br>
            <a:r>
              <a:rPr lang="ru-RU" sz="2800" dirty="0" smtClean="0"/>
              <a:t>Приказ № 769 от 05.11.24.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9376" y="980729"/>
            <a:ext cx="1123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Структура ФПУ не  изменилась</a:t>
            </a:r>
          </a:p>
          <a:p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340768"/>
            <a:ext cx="11247039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200" dirty="0" smtClean="0"/>
              <a:t>Приложение № 1. Федеральный </a:t>
            </a:r>
            <a:r>
              <a:rPr lang="ru-RU" sz="1200" dirty="0"/>
              <a:t>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</a:t>
            </a:r>
            <a:r>
              <a:rPr lang="ru-RU" sz="1200" dirty="0" smtClean="0"/>
              <a:t>образования организациями</a:t>
            </a:r>
            <a:r>
              <a:rPr lang="ru-RU" sz="1200" dirty="0"/>
              <a:t>, осуществляющими образовательную </a:t>
            </a:r>
            <a:r>
              <a:rPr lang="ru-RU" sz="1200" dirty="0" smtClean="0"/>
              <a:t>деятельность.</a:t>
            </a:r>
            <a:endParaRPr lang="ru-RU" sz="1200" dirty="0"/>
          </a:p>
          <a:p>
            <a:pPr marL="228600" indent="-228600">
              <a:buFont typeface="Arial"/>
              <a:buAutoNum type="arabicPeriod"/>
            </a:pPr>
            <a:r>
              <a:rPr lang="ru-RU" sz="1200" dirty="0" smtClean="0"/>
              <a:t>Перечень учебников и разработанных в комплекте с ними учебных пособий (при наличии), допущенных к использованию при реализации обязательной части общеобразовательной программы, в том числе учебников и разработанных в комплекте с ними учебных пособий (при наличии), обеспечивающих учет региональных и этнокультурных особенностей субъектов Российской Федерации, реализацию прав граждан </a:t>
            </a:r>
            <a:br>
              <a:rPr lang="ru-RU" sz="1200" dirty="0" smtClean="0"/>
            </a:br>
            <a:r>
              <a:rPr lang="ru-RU" sz="1200" dirty="0" smtClean="0"/>
              <a:t>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языке</a:t>
            </a:r>
          </a:p>
          <a:p>
            <a:pPr marL="228600" indent="-228600">
              <a:buNone/>
            </a:pPr>
            <a:r>
              <a:rPr lang="ru-RU" sz="1200" dirty="0" smtClean="0"/>
              <a:t>1.1. Учебники и разработанные в комплекте с ними учебные пособия (при наличии), допущенные к использованию при реализации основных образовательных программ начального общего, основного общего и среднего общего образования </a:t>
            </a:r>
          </a:p>
          <a:p>
            <a:pPr marL="228600" indent="-228600">
              <a:buNone/>
            </a:pPr>
            <a:r>
              <a:rPr lang="ru-RU" sz="1200" dirty="0" smtClean="0"/>
              <a:t>1.2. Учебники и разработанные в комплекте с ними учебные пособия (при наличии), допущенные к использованию при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образования, при освоении учебных предметов, курсов, дисциплин (модулей) основного общего образования и (или) среднего общего образования</a:t>
            </a:r>
          </a:p>
          <a:p>
            <a:pPr marL="228600" indent="-228600">
              <a:buNone/>
            </a:pPr>
            <a:r>
              <a:rPr lang="ru-RU" sz="1200" dirty="0" smtClean="0"/>
              <a:t>1.3. Учебники и разработанные в комплекте с ними учебные пособия (при наличии), допущенные к использованию при реализации адаптированных основных общеобразовательных программ</a:t>
            </a:r>
          </a:p>
          <a:p>
            <a:pPr marL="228600" indent="-228600">
              <a:buNone/>
            </a:pPr>
            <a:r>
              <a:rPr lang="ru-RU" sz="1200" dirty="0" smtClean="0"/>
              <a:t>2. Перечень учебников и разработанных в комплекте с ними учебных пособий (при наличии), допущенных к использованию при реализации части общеобразовательной программы, формируемой участниками образовательных отношений, в том числе учебников и разработанных в комплекте с ними учебных пособий (при наличии), обеспечивающих учет региональных и этнокультурных особенностей субъектов Российской Федерации, реализацию прав граждан 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языке</a:t>
            </a:r>
          </a:p>
          <a:p>
            <a:pPr marL="228600" indent="-228600">
              <a:buNone/>
            </a:pPr>
            <a:r>
              <a:rPr lang="ru-RU" sz="1200" dirty="0" smtClean="0"/>
              <a:t>2.1. Учебники и разработанные в комплекте с ними учебные пособия (при наличии), допущенные к использованию при реализации основных образовательных программ начального общего, основного общего и среднего общего образования</a:t>
            </a:r>
          </a:p>
          <a:p>
            <a:pPr marL="228600" indent="-228600">
              <a:buNone/>
            </a:pPr>
            <a:r>
              <a:rPr lang="ru-RU" sz="1200" dirty="0" smtClean="0"/>
              <a:t>2.2. Учебники и разработанные в комплекте с ними учебные пособия (при наличии), допущенные к использованию при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образования, при освоении учебных предметов, курсов, дисциплин (модулей) основного общего образования и (или) среднего общего образования</a:t>
            </a:r>
          </a:p>
          <a:p>
            <a:pPr marL="228600" indent="-228600">
              <a:buNone/>
            </a:pPr>
            <a:r>
              <a:rPr lang="ru-RU" sz="1200" dirty="0" smtClean="0"/>
              <a:t>2.3. Учебники и разработанные в комплекте с ними учебные пособия (при наличии), допущенные к использованию при реализации адаптированных основных общеобразовательных программ</a:t>
            </a:r>
          </a:p>
          <a:p>
            <a:pPr marL="228600" indent="-22860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787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6" y="10761"/>
            <a:ext cx="11320861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Новый федеральный перечень учебников. </a:t>
            </a:r>
            <a:br>
              <a:rPr lang="ru-RU" sz="2800" dirty="0" smtClean="0"/>
            </a:br>
            <a:r>
              <a:rPr lang="ru-RU" sz="2800" dirty="0" smtClean="0"/>
              <a:t>Приказ № 769 от 05.11.24.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9376" y="980729"/>
            <a:ext cx="1123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Структура ФПУ не  изменилась</a:t>
            </a:r>
          </a:p>
          <a:p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340768"/>
            <a:ext cx="11247039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Приложение № 2. Предельный срок использования учебников и разработанных в комплекте с ними учебных пособий, исключенных из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 общего образования организациями, осуществляющими образовательную деятельность</a:t>
            </a:r>
            <a:endParaRPr lang="ru-RU" sz="1200" b="1" dirty="0" smtClean="0"/>
          </a:p>
          <a:p>
            <a:pPr marL="0" indent="0">
              <a:buNone/>
            </a:pPr>
            <a:endParaRPr lang="ru-RU" sz="1200" dirty="0"/>
          </a:p>
          <a:p>
            <a:pPr marL="228600" indent="-228600">
              <a:buFont typeface="Arial"/>
              <a:buAutoNum type="arabicPeriod"/>
            </a:pPr>
            <a:r>
              <a:rPr lang="ru-RU" sz="1200" dirty="0" smtClean="0"/>
              <a:t>Перечень учебников и разработанных в комплекте с ними учебных пособий (при наличии), допущенных к использованию при реализации обязательной части общеобразовательной программы, в том числе учебников и разработанных в комплекте с ними учебных пособий (при наличии), обеспечивающих учет региональных и этнокультурных особенностей субъектов Российской Федерации, реализацию прав граждан </a:t>
            </a:r>
            <a:br>
              <a:rPr lang="ru-RU" sz="1200" dirty="0" smtClean="0"/>
            </a:br>
            <a:r>
              <a:rPr lang="ru-RU" sz="1200" dirty="0" smtClean="0"/>
              <a:t>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языке</a:t>
            </a:r>
          </a:p>
          <a:p>
            <a:pPr marL="228600" indent="-228600">
              <a:buNone/>
            </a:pPr>
            <a:r>
              <a:rPr lang="ru-RU" sz="1200" dirty="0" smtClean="0"/>
              <a:t>1.1. Учебники, используемые для реализации обязательной части основной образовательной программы</a:t>
            </a:r>
          </a:p>
          <a:p>
            <a:pPr marL="228600" indent="-228600">
              <a:buNone/>
            </a:pPr>
            <a:r>
              <a:rPr lang="ru-RU" sz="1200" dirty="0" smtClean="0"/>
              <a:t>1.2. Учебники и разработанные в комплекте с ними учебные пособия (при наличии), допущенные к использованию при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образования, при освоении учебных предметов, курсов, дисциплин (модулей) основного общего образования и (или) среднего общего образования – не представлены</a:t>
            </a:r>
          </a:p>
          <a:p>
            <a:pPr marL="228600" indent="-228600">
              <a:buNone/>
            </a:pPr>
            <a:r>
              <a:rPr lang="ru-RU" sz="1200" dirty="0" smtClean="0"/>
              <a:t>1.3. Учебники и разработанные в комплекте с ними учебные пособия (при наличии), допущенные к использованию при реализации адаптированных основных общеобразовательных программ</a:t>
            </a:r>
          </a:p>
          <a:p>
            <a:pPr marL="228600" indent="-228600">
              <a:buNone/>
            </a:pPr>
            <a:r>
              <a:rPr lang="ru-RU" sz="1200" dirty="0" smtClean="0"/>
              <a:t>2. Перечень учебников и разработанных в комплекте с ними учебных пособий (при наличии), допущенных к использованию при реализации части общеобразовательной программы, формируемой участниками образовательных отношений, в том числе учебников и разработанных в комплекте с ними учебных пособий (при наличии), обеспечивающих учет региональных и этнокультурных особенностей субъектов Российской Федерации, реализацию прав граждан 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языке</a:t>
            </a:r>
          </a:p>
          <a:p>
            <a:pPr marL="228600" indent="-228600">
              <a:buNone/>
            </a:pPr>
            <a:r>
              <a:rPr lang="ru-RU" sz="1200" dirty="0" smtClean="0"/>
              <a:t>2.1. Учебники, используемые для реализации части основной образовательной программы, формируемой участниками образовательных отношений</a:t>
            </a:r>
          </a:p>
          <a:p>
            <a:pPr marL="228600" indent="-22860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787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минар ГМО декабрь 2024\Снимок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2223" b="6667"/>
          <a:stretch/>
        </p:blipFill>
        <p:spPr bwMode="auto">
          <a:xfrm>
            <a:off x="5591944" y="1340768"/>
            <a:ext cx="6106113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E:\Семинар ГМО декабрь 2024\Снимок 1.JPG"/>
          <p:cNvPicPr>
            <a:picLocks noChangeAspect="1" noChangeArrowheads="1"/>
          </p:cNvPicPr>
          <p:nvPr/>
        </p:nvPicPr>
        <p:blipFill rotWithShape="1">
          <a:blip r:embed="rId4" cstate="print"/>
          <a:srcRect t="3367" b="2830"/>
          <a:stretch/>
        </p:blipFill>
        <p:spPr bwMode="auto">
          <a:xfrm>
            <a:off x="281520" y="1268761"/>
            <a:ext cx="4818254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1031015" cy="582751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Приложения 1, 2 </a:t>
            </a:r>
            <a:r>
              <a:rPr lang="ru-RU" sz="2800" dirty="0"/>
              <a:t>На что обратить внимание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4797152"/>
            <a:ext cx="10945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Реквизиты приказа Министерства просвещения Российской Федерации, на основании которого учебник и разработанные в комплекте с ним учебные пособия включены в федеральный перечень учебников. Приказ Минпросвещения России от 21.09.2022 № 858 с изменениями (приложение 1),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20.05.2020 № 254 с изменениями (приложение 2)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действия экспертного заключения, на основании которого учебник и разработанные в комплекте с ним учебные пособия включены в федеральный перечень учебников в приложении 1. Предельный срок использования учебников в приложении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4307685" y="2420888"/>
            <a:ext cx="158584" cy="21602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10827502" y="2492896"/>
            <a:ext cx="165041" cy="21602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4703730" y="2420888"/>
            <a:ext cx="158583" cy="2160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11280572" y="2492896"/>
            <a:ext cx="144020" cy="21602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76869" y="1200154"/>
            <a:ext cx="10608689" cy="5314951"/>
          </a:xfrm>
          <a:prstGeom prst="roundRect">
            <a:avLst>
              <a:gd name="adj" fmla="val 3917"/>
            </a:avLst>
          </a:prstGeom>
          <a:gradFill flip="none" rotWithShape="1">
            <a:gsLst>
              <a:gs pos="4000">
                <a:schemeClr val="bg1"/>
              </a:gs>
              <a:gs pos="100000">
                <a:srgbClr val="B4CCEA">
                  <a:alpha val="8000"/>
                </a:srgbClr>
              </a:gs>
            </a:gsLst>
            <a:lin ang="2700000" scaled="1"/>
            <a:tileRect/>
          </a:gradFill>
          <a:ln w="6350">
            <a:solidFill>
              <a:srgbClr val="6C9C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spcBef>
                <a:spcPts val="800"/>
              </a:spcBef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752346" y="369019"/>
            <a:ext cx="900760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ru-RU" sz="4300" b="1" dirty="0">
                <a:solidFill>
                  <a:srgbClr val="0A4398"/>
                </a:solidFill>
                <a:latin typeface="Montserrat" panose="00000500000000000000" pitchFamily="2" charset="-52"/>
                <a:ea typeface="Roboto" pitchFamily="2" charset="0"/>
                <a:cs typeface="Arial" panose="020B0604020202020204" pitchFamily="34" charset="0"/>
              </a:rPr>
              <a:t>Статус подготовки </a:t>
            </a:r>
            <a:r>
              <a:rPr lang="ru-RU" sz="4300" b="1" dirty="0" smtClean="0">
                <a:solidFill>
                  <a:srgbClr val="0A4398"/>
                </a:solidFill>
                <a:latin typeface="Montserrat" panose="00000500000000000000" pitchFamily="2" charset="-52"/>
                <a:ea typeface="Roboto" pitchFamily="2" charset="0"/>
                <a:cs typeface="Arial" panose="020B0604020202020204" pitchFamily="34" charset="0"/>
              </a:rPr>
              <a:t>учебников </a:t>
            </a:r>
            <a:endParaRPr lang="ru-RU" sz="4300" b="1" dirty="0">
              <a:solidFill>
                <a:srgbClr val="0A4398"/>
              </a:solidFill>
              <a:latin typeface="Montserrat" panose="00000500000000000000" pitchFamily="2" charset="-52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2" y="316189"/>
            <a:ext cx="777645" cy="660265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1F2C59C2-931E-5045-02DA-C6D468D7C5B6}"/>
              </a:ext>
            </a:extLst>
          </p:cNvPr>
          <p:cNvSpPr txBox="1"/>
          <p:nvPr/>
        </p:nvSpPr>
        <p:spPr bwMode="auto">
          <a:xfrm>
            <a:off x="11671299" y="6248401"/>
            <a:ext cx="520700" cy="609599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defTabSz="1219170">
              <a:defRPr/>
            </a:pPr>
            <a:fld id="{725C68B6-61C2-468F-89AB-4B9F7531AA68}" type="slidenum">
              <a:rPr lang="ru-RU" sz="1100">
                <a:solidFill>
                  <a:srgbClr val="0A4398"/>
                </a:solidFill>
                <a:latin typeface="Montserrat Medium"/>
                <a:ea typeface="Roboto"/>
                <a:cs typeface="Arial"/>
              </a:rPr>
              <a:pPr defTabSz="1219170">
                <a:defRPr/>
              </a:pPr>
              <a:t>6</a:t>
            </a:fld>
            <a:endParaRPr lang="ru-RU" sz="1100" dirty="0">
              <a:solidFill>
                <a:srgbClr val="0A4398"/>
              </a:solidFill>
              <a:latin typeface="Montserrat Medium"/>
              <a:ea typeface="Roboto"/>
              <a:cs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40537"/>
              </p:ext>
            </p:extLst>
          </p:nvPr>
        </p:nvGraphicFramePr>
        <p:xfrm>
          <a:off x="1041409" y="1479537"/>
          <a:ext cx="10083800" cy="4794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1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0A43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0A43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0A4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336000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</a:t>
                      </a:r>
                    </a:p>
                  </a:txBody>
                  <a:tcPr marT="0" marB="0" anchor="ctr">
                    <a:solidFill>
                      <a:srgbClr val="E3EE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Аукцион завершен</a:t>
                      </a:r>
                    </a:p>
                  </a:txBody>
                  <a:tcPr marT="0" marB="0" anchor="ctr">
                    <a:solidFill>
                      <a:srgbClr val="E3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000" marR="90535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 аукцион</a:t>
                      </a:r>
                      <a:endParaRPr lang="ru-RU" sz="1200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000" marR="90535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200" b="1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E3EE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 аукцион</a:t>
                      </a:r>
                      <a:endParaRPr lang="ru-RU" sz="1200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E3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(ТЕХНОЛОГИЯ)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000" marR="90535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200" b="1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рукописи</a:t>
                      </a:r>
                      <a:endParaRPr lang="ru-RU" sz="1200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ЗАЩИТЫ РОДИНЫ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000" marR="90535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</a:t>
                      </a:r>
                      <a:endParaRPr lang="ru-RU" sz="1200" b="1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E3EE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рукописи</a:t>
                      </a:r>
                      <a:endParaRPr lang="ru-RU" sz="1200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E3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000" marR="90535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200" b="1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рукописи </a:t>
                      </a:r>
                      <a:endParaRPr lang="ru-RU" sz="1200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000" marR="90535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sz="1200" b="1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E3EE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ТЗ</a:t>
                      </a:r>
                      <a:endParaRPr lang="ru-RU" sz="1200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E3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6000" marR="90535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200" b="1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ТЗ</a:t>
                      </a:r>
                      <a:endParaRPr lang="ru-RU" sz="1200" dirty="0">
                        <a:solidFill>
                          <a:srgbClr val="0A4398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0535" marR="9053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336000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</a:t>
                      </a:r>
                    </a:p>
                  </a:txBody>
                  <a:tcPr marT="0" marB="0" anchor="ctr">
                    <a:solidFill>
                      <a:srgbClr val="E3EE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Подготовка ТЗ</a:t>
                      </a:r>
                    </a:p>
                  </a:txBody>
                  <a:tcPr marT="0" marB="0" anchor="ctr">
                    <a:solidFill>
                      <a:srgbClr val="E3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336000" marT="0" marB="0" anchor="ctr"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</a:t>
                      </a:r>
                    </a:p>
                  </a:txBody>
                  <a:tcPr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A4398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Подготовка ТЗ</a:t>
                      </a:r>
                    </a:p>
                  </a:txBody>
                  <a:tcPr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9621959" y="2102548"/>
            <a:ext cx="2447679" cy="103163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учителей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 августа 2024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851211"/>
            <a:ext cx="9937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A4398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Порядок подготовки учебников, утв. приказом Минпросвещения России от  2 декабря 2022 г. № 1052</a:t>
            </a:r>
            <a:r>
              <a:rPr lang="en-US" sz="1200" b="1" dirty="0" smtClean="0">
                <a:solidFill>
                  <a:srgbClr val="0A4398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A4398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(ред. от 22 января 2024 г.)</a:t>
            </a:r>
            <a:endParaRPr lang="ru-RU" sz="1200" b="1" dirty="0">
              <a:solidFill>
                <a:srgbClr val="0A4398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960" y="3246028"/>
            <a:ext cx="2309690" cy="325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6C9CD6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5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0511BE-5888-3236-09D9-62C9C99C1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251" y="0"/>
            <a:ext cx="11674749" cy="6570891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752346" y="369019"/>
            <a:ext cx="9953753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ru-RU" sz="4300" b="1" dirty="0">
                <a:solidFill>
                  <a:srgbClr val="0A4398"/>
                </a:solidFill>
                <a:latin typeface="Montserrat" panose="00000500000000000000" pitchFamily="2" charset="-52"/>
                <a:ea typeface="Roboto" pitchFamily="2" charset="0"/>
                <a:cs typeface="Arial" panose="020B0604020202020204" pitchFamily="34" charset="0"/>
              </a:rPr>
              <a:t>Учебники</a:t>
            </a:r>
            <a:r>
              <a:rPr lang="en-US" sz="4300" b="1" dirty="0">
                <a:solidFill>
                  <a:srgbClr val="0A4398"/>
                </a:solidFill>
                <a:latin typeface="Montserrat" panose="00000500000000000000" pitchFamily="2" charset="-52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ru-RU" sz="4300" b="1" dirty="0">
                <a:solidFill>
                  <a:srgbClr val="0A4398"/>
                </a:solidFill>
                <a:latin typeface="Montserrat" panose="00000500000000000000" pitchFamily="2" charset="-52"/>
                <a:ea typeface="Roboto" pitchFamily="2" charset="0"/>
                <a:cs typeface="Arial" panose="020B0604020202020204" pitchFamily="34" charset="0"/>
              </a:rPr>
              <a:t>по региональной истории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2" y="316189"/>
            <a:ext cx="777645" cy="660265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1F2C59C2-931E-5045-02DA-C6D468D7C5B6}"/>
              </a:ext>
            </a:extLst>
          </p:cNvPr>
          <p:cNvSpPr txBox="1"/>
          <p:nvPr/>
        </p:nvSpPr>
        <p:spPr bwMode="auto">
          <a:xfrm>
            <a:off x="11671299" y="6248401"/>
            <a:ext cx="520700" cy="609599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defTabSz="1219170">
              <a:defRPr/>
            </a:pPr>
            <a:fld id="{725C68B6-61C2-468F-89AB-4B9F7531AA68}" type="slidenum">
              <a:rPr lang="ru-RU" sz="1100">
                <a:solidFill>
                  <a:srgbClr val="0A4398"/>
                </a:solidFill>
                <a:latin typeface="Montserrat Medium"/>
                <a:ea typeface="Roboto"/>
                <a:cs typeface="Arial"/>
              </a:rPr>
              <a:pPr defTabSz="1219170">
                <a:defRPr/>
              </a:pPr>
              <a:t>7</a:t>
            </a:fld>
            <a:endParaRPr lang="ru-RU" sz="1100" dirty="0">
              <a:solidFill>
                <a:srgbClr val="0A4398"/>
              </a:solidFill>
              <a:latin typeface="Montserrat Medium"/>
              <a:ea typeface="Roboto"/>
              <a:cs typeface="Arial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449311" y="4876800"/>
            <a:ext cx="644769" cy="137160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  <a:headEnd type="oval" w="med" len="me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Group 2771316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348" y="1711479"/>
            <a:ext cx="9956800" cy="49035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31" y="1125678"/>
            <a:ext cx="2306135" cy="326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2F80E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3392" y="908720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A4398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Порядок подготовки учебников, утв. приказом Минпросвещения России от  2 декабря 2022 г. № 1052</a:t>
            </a:r>
            <a:r>
              <a:rPr lang="en-US" sz="1200" b="1" dirty="0" smtClean="0">
                <a:solidFill>
                  <a:srgbClr val="0A4398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A4398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(ред. от 22 января 2024 г.)</a:t>
            </a:r>
          </a:p>
          <a:p>
            <a:pPr algn="ctr"/>
            <a:r>
              <a:rPr lang="ru-RU" sz="1200" b="1" dirty="0" smtClean="0">
                <a:solidFill>
                  <a:srgbClr val="0A4398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Приказ Минпросвещения России от 19.03.2024 № 171 «О внесении изменений в некоторые приказы Министерства просвещения РФ, касающиеся федеральных программ начального общего, основного общего и среднего общего образования»</a:t>
            </a:r>
            <a:endParaRPr lang="ru-RU" sz="1200" b="1" dirty="0">
              <a:solidFill>
                <a:srgbClr val="0A4398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Семинар ГМО декабрь 2024\Снимок 5.JPG"/>
          <p:cNvPicPr>
            <a:picLocks noChangeAspect="1" noChangeArrowheads="1"/>
          </p:cNvPicPr>
          <p:nvPr/>
        </p:nvPicPr>
        <p:blipFill>
          <a:blip r:embed="rId7" cstate="print"/>
          <a:srcRect t="16418"/>
          <a:stretch>
            <a:fillRect/>
          </a:stretch>
        </p:blipFill>
        <p:spPr bwMode="auto">
          <a:xfrm>
            <a:off x="10021996" y="4416342"/>
            <a:ext cx="1909653" cy="2251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5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0"/>
            <a:ext cx="9998901" cy="1143000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Заказ</a:t>
            </a:r>
            <a:r>
              <a:rPr lang="ru-RU" dirty="0" smtClean="0"/>
              <a:t> учебников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908720"/>
            <a:ext cx="11593288" cy="576064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Приказ Министерства просвещения РФ от 05.11.2024 № 769 </a:t>
            </a:r>
            <a:r>
              <a:rPr lang="ru-RU" sz="1400" dirty="0" smtClean="0"/>
              <a:t>«Об утверждении федерального перечня учебников, допущенных к использованию при реализации имеющих государственную 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и установлении предельного срока использования исключенных учебников и разработанных в комплекте с ними  учебных пособий»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Письмо министерства образования и науки Нижегородской области </a:t>
            </a:r>
            <a:r>
              <a:rPr lang="ru-RU" sz="1400" dirty="0" smtClean="0"/>
              <a:t>от 24.12.2024 № Сл-316-1149595/24 «Об информации утверждения нового федерального перечня учебников»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Письмо министерства образования и науки Нижегородской области </a:t>
            </a:r>
            <a:r>
              <a:rPr lang="ru-RU" sz="1400" dirty="0" smtClean="0"/>
              <a:t>от 19.12.2024 № Сл-316-1136600/24 «О проекте дорожной карты обеспечения учебными изданиями в 2025 году»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Приказ Министерства просвещения РФ от 19 марта 2024 года № 171 </a:t>
            </a:r>
            <a:r>
              <a:rPr lang="ru-RU" sz="1400" dirty="0" smtClean="0"/>
              <a:t>«О внесении изменений в некоторые приказы Министерства просвещения РФ,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Методическое письмо </a:t>
            </a:r>
            <a:r>
              <a:rPr lang="ru-RU" sz="1400" dirty="0" smtClean="0"/>
              <a:t>Федерального государственного бюджетного научного учреждения «Институт стратегии развития образования» по учебному предмету </a:t>
            </a:r>
            <a:r>
              <a:rPr lang="ru-RU" sz="1400" dirty="0" smtClean="0">
                <a:solidFill>
                  <a:srgbClr val="FF0000"/>
                </a:solidFill>
              </a:rPr>
              <a:t>«Основы безопасности и защиты Родины»</a:t>
            </a:r>
            <a:r>
              <a:rPr lang="ru-RU" sz="1400" dirty="0" smtClean="0"/>
              <a:t> (от 21.06.24 № 01-09/420.). Письмо  департамента образования администрации города Дзержинска от 28.06.24 № Сл-150-553935/24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Методическое письмо </a:t>
            </a:r>
            <a:r>
              <a:rPr lang="ru-RU" sz="1400" dirty="0" smtClean="0"/>
              <a:t>Федерального государственного бюджетного научного учреждения «Институт стратегии развития образования» по учебному предмету </a:t>
            </a:r>
            <a:r>
              <a:rPr lang="ru-RU" sz="1400" dirty="0" smtClean="0">
                <a:solidFill>
                  <a:srgbClr val="FF0000"/>
                </a:solidFill>
              </a:rPr>
              <a:t>«Труд (технология)» </a:t>
            </a:r>
            <a:r>
              <a:rPr lang="ru-RU" sz="1400" dirty="0" smtClean="0"/>
              <a:t>(от 21.06.2024 № 01-09/419). Письмо департамента образования администрации города Дзержинска от  11.07.24 № </a:t>
            </a:r>
            <a:r>
              <a:rPr lang="ru-RU" sz="1400" dirty="0" err="1" smtClean="0"/>
              <a:t>Сл</a:t>
            </a:r>
            <a:r>
              <a:rPr lang="ru-RU" sz="1400" dirty="0" smtClean="0"/>
              <a:t>- 150-601714/24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Приказ Минпросвещения России от 18.07.2024 № 499 </a:t>
            </a:r>
            <a:r>
              <a:rPr lang="ru-RU" sz="1400" dirty="0" smtClean="0"/>
              <a:t>"Об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образования"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Письмо   Департамента государственной общеобразовательной политики </a:t>
            </a:r>
            <a:r>
              <a:rPr lang="ru-RU" sz="1400" dirty="0" smtClean="0"/>
              <a:t>и развития дошкольного образования при Министерстве просвещения РФ от 12.12.2024 года № 03-1826 </a:t>
            </a:r>
            <a:r>
              <a:rPr lang="ru-RU" sz="1400" dirty="0" smtClean="0">
                <a:solidFill>
                  <a:srgbClr val="FF0000"/>
                </a:solidFill>
              </a:rPr>
              <a:t>«О подготовке учебников, исключительные права на которые принадлежат РФ (</a:t>
            </a:r>
            <a:r>
              <a:rPr lang="ru-RU" sz="1400" dirty="0" err="1" smtClean="0">
                <a:solidFill>
                  <a:srgbClr val="FF0000"/>
                </a:solidFill>
              </a:rPr>
              <a:t>госучебники</a:t>
            </a:r>
            <a:r>
              <a:rPr lang="ru-RU" sz="1400" dirty="0">
                <a:solidFill>
                  <a:srgbClr val="FF0000"/>
                </a:solidFill>
              </a:rPr>
              <a:t>)» Приказ Министерства просвещения РФ от 2 декабря 2022 года № 1052 с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изменениями на 24 октября 2024 года  </a:t>
            </a:r>
            <a:r>
              <a:rPr lang="ru-RU" sz="1400" dirty="0" smtClean="0"/>
              <a:t>«Об утверждении  порядка подготовки, экспертизы, апробации и издания учебников и разработанных в комплекте с ними учебных пособий, включаемых в  ФЕДЕРАЛЬНЫЙПЕРЕЧЕНЬ УЧЕБНИКОВ»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9998901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Приложение 1.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464" y="908720"/>
            <a:ext cx="9998901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вошли учебники, срок окончания экспертного заключения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года.  Углубленное изучение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испанский).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по другим предметам – база</a:t>
            </a:r>
          </a:p>
          <a:p>
            <a:pPr lvl="0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вошли учебники, срок окончания экспертного заключения - апрель 2027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 Углубленное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иностранных  языков (английский, немецкий, французский, испанский). Учебники по другим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ОДНКР – не представлена. Изменили название предметных областей Труд (технология) и ОБиЗР – учебники представлены старые,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Глозман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ОБЖ, Хренников. Учебники История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Всеобщая история – срок окончания экспертного заключения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образование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вошли учебники, срок окончания экспертного заключения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сентябрь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 года. История России и Всеобщая история – срок окончания экспертного заключения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Вошли учебники базового уровня.  Учебники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русский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язык, литература, иностранные языки, математика и информатика, физика, химия, биология, география.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  Предметы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и ОБЖ – срок экспертизы июнь, июль 2026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сроки окончания экспертного заключения. От 2025 года до 2028 года.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касается предметов углубленного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– литература, математика, вероятность и статистика, информатика, физика, химия,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 – Виноградова Н.Ф., 5-7, 8-9 классы – срок экспертизы сентябрь 2025 год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4199</TotalTime>
  <Words>3340</Words>
  <Application>Microsoft Office PowerPoint</Application>
  <DocSecurity>0</DocSecurity>
  <PresentationFormat>Широкоэкранный</PresentationFormat>
  <Paragraphs>253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Montserrat</vt:lpstr>
      <vt:lpstr>Montserrat Medium</vt:lpstr>
      <vt:lpstr>Roboto</vt:lpstr>
      <vt:lpstr>Times New Roman</vt:lpstr>
      <vt:lpstr>Corner</vt:lpstr>
      <vt:lpstr>ФЕДЕРАЛЬНЫЙ ПЕРЕЧЕНЬ УЧЕБНИКОВ  Приказ № 769 от 05.11.2024 </vt:lpstr>
      <vt:lpstr>Презентация PowerPoint</vt:lpstr>
      <vt:lpstr>Новый федеральный перечень учебников.  Приказ № 769 от 05.11.24. </vt:lpstr>
      <vt:lpstr>Новый федеральный перечень учебников.  Приказ № 769 от 05.11.24. </vt:lpstr>
      <vt:lpstr>Приложения 1, 2 На что обратить внимание</vt:lpstr>
      <vt:lpstr>Презентация PowerPoint</vt:lpstr>
      <vt:lpstr>Презентация PowerPoint</vt:lpstr>
      <vt:lpstr>Заказ учебников </vt:lpstr>
      <vt:lpstr>Приложение 1. </vt:lpstr>
      <vt:lpstr>Приложение 2</vt:lpstr>
      <vt:lpstr>АИС «Книгозаказ»</vt:lpstr>
      <vt:lpstr>Соглашение и обмен документами на платформе ЭДО </vt:lpstr>
      <vt:lpstr>АИС «Книгозаказ». Алгоритм работы ОО</vt:lpstr>
      <vt:lpstr>АИС «Книгозаказ»</vt:lpstr>
      <vt:lpstr>Информация для ШБ</vt:lpstr>
      <vt:lpstr>Информация для ШБ</vt:lpstr>
      <vt:lpstr>О реестре иностранных агентов</vt:lpstr>
      <vt:lpstr>Курсы повышения квалификации</vt:lpstr>
      <vt:lpstr>Контакты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ПЕРЕЧЕНЬ УЧЕБНИКОВ Приказ № 858 от 21.09.2022</dc:title>
  <dc:subject/>
  <dc:creator>пользователь</dc:creator>
  <cp:keywords/>
  <dc:description/>
  <cp:lastModifiedBy>пользователь</cp:lastModifiedBy>
  <cp:revision>228</cp:revision>
  <cp:lastPrinted>2024-12-24T12:54:57Z</cp:lastPrinted>
  <dcterms:created xsi:type="dcterms:W3CDTF">2012-12-03T06:56:55Z</dcterms:created>
  <dcterms:modified xsi:type="dcterms:W3CDTF">2024-12-27T08:49:34Z</dcterms:modified>
  <cp:category/>
  <dc:identifier/>
  <cp:contentStatus/>
  <dc:language/>
  <cp:version/>
</cp:coreProperties>
</file>