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media/image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  <p:sldMasterId id="2147483678" r:id="rId4"/>
    <p:sldMasterId id="2147483684" r:id="rId5"/>
    <p:sldMasterId id="2147483690" r:id="rId6"/>
    <p:sldMasterId id="2147483696" r:id="rId7"/>
  </p:sldMasterIdLst>
  <p:sldIdLst>
    <p:sldId id="256" r:id="rId8"/>
    <p:sldId id="286" r:id="rId9"/>
    <p:sldId id="287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89" r:id="rId18"/>
    <p:sldId id="290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91" r:id="rId27"/>
    <p:sldId id="292" r:id="rId28"/>
    <p:sldId id="293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95" r:id="rId40"/>
    <p:sldId id="296" r:id="rId41"/>
    <p:sldId id="294" r:id="rId42"/>
    <p:sldId id="297" r:id="rId4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4" y="7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55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01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93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5287771"/>
            <a:ext cx="6200140" cy="15702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93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0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343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55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839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5287771"/>
            <a:ext cx="6200140" cy="15702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163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8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69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6895" y="-64769"/>
            <a:ext cx="590169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2845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rgbClr val="13110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93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845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13110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27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27826" y="1917674"/>
            <a:ext cx="5964555" cy="3743960"/>
          </a:xfrm>
          <a:custGeom>
            <a:avLst/>
            <a:gdLst/>
            <a:ahLst/>
            <a:cxnLst/>
            <a:rect l="l" t="t" r="r" b="b"/>
            <a:pathLst>
              <a:path w="5964555" h="3743960">
                <a:moveTo>
                  <a:pt x="0" y="3743579"/>
                </a:moveTo>
                <a:lnTo>
                  <a:pt x="5964174" y="3743579"/>
                </a:lnTo>
                <a:lnTo>
                  <a:pt x="5964174" y="0"/>
                </a:lnTo>
                <a:lnTo>
                  <a:pt x="0" y="0"/>
                </a:lnTo>
                <a:lnTo>
                  <a:pt x="0" y="3743579"/>
                </a:lnTo>
                <a:close/>
              </a:path>
            </a:pathLst>
          </a:custGeom>
          <a:solidFill>
            <a:srgbClr val="FFEFC1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917674"/>
            <a:ext cx="6001385" cy="3743960"/>
          </a:xfrm>
          <a:custGeom>
            <a:avLst/>
            <a:gdLst/>
            <a:ahLst/>
            <a:cxnLst/>
            <a:rect l="l" t="t" r="r" b="b"/>
            <a:pathLst>
              <a:path w="6001385" h="3743960">
                <a:moveTo>
                  <a:pt x="6001381" y="0"/>
                </a:moveTo>
                <a:lnTo>
                  <a:pt x="0" y="0"/>
                </a:lnTo>
                <a:lnTo>
                  <a:pt x="0" y="3743579"/>
                </a:lnTo>
                <a:lnTo>
                  <a:pt x="6001381" y="3743579"/>
                </a:lnTo>
                <a:lnTo>
                  <a:pt x="6001381" y="0"/>
                </a:lnTo>
                <a:close/>
              </a:path>
            </a:pathLst>
          </a:custGeom>
          <a:solidFill>
            <a:srgbClr val="D9ECF8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501345" y="6790924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43D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005742" y="6790924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40A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49231" y="6790924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9ED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510139" y="6790924"/>
            <a:ext cx="1678939" cy="67310"/>
          </a:xfrm>
          <a:custGeom>
            <a:avLst/>
            <a:gdLst/>
            <a:ahLst/>
            <a:cxnLst/>
            <a:rect l="l" t="t" r="r" b="b"/>
            <a:pathLst>
              <a:path w="1678940" h="67309">
                <a:moveTo>
                  <a:pt x="0" y="0"/>
                </a:moveTo>
                <a:lnTo>
                  <a:pt x="0" y="67074"/>
                </a:lnTo>
                <a:lnTo>
                  <a:pt x="1678521" y="67074"/>
                </a:lnTo>
                <a:lnTo>
                  <a:pt x="1678521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253628" y="6790924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758025" y="6790924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790924"/>
            <a:ext cx="1749425" cy="67310"/>
          </a:xfrm>
          <a:custGeom>
            <a:avLst/>
            <a:gdLst/>
            <a:ahLst/>
            <a:cxnLst/>
            <a:rect l="l" t="t" r="r" b="b"/>
            <a:pathLst>
              <a:path w="1749425" h="67309">
                <a:moveTo>
                  <a:pt x="0" y="0"/>
                </a:moveTo>
                <a:lnTo>
                  <a:pt x="0" y="67074"/>
                </a:lnTo>
                <a:lnTo>
                  <a:pt x="1749231" y="67074"/>
                </a:lnTo>
                <a:lnTo>
                  <a:pt x="1749231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845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41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845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38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508"/>
            <a:ext cx="12192000" cy="6849745"/>
          </a:xfrm>
          <a:custGeom>
            <a:avLst/>
            <a:gdLst/>
            <a:ahLst/>
            <a:cxnLst/>
            <a:rect l="l" t="t" r="r" b="b"/>
            <a:pathLst>
              <a:path w="12192000" h="6849745">
                <a:moveTo>
                  <a:pt x="12192000" y="0"/>
                </a:moveTo>
                <a:lnTo>
                  <a:pt x="0" y="0"/>
                </a:lnTo>
                <a:lnTo>
                  <a:pt x="0" y="6849491"/>
                </a:lnTo>
                <a:lnTo>
                  <a:pt x="12192000" y="6849491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2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6895" y="-64769"/>
            <a:ext cx="590169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2845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rgbClr val="13110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64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845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13110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60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27826" y="1917674"/>
            <a:ext cx="5964555" cy="3743960"/>
          </a:xfrm>
          <a:custGeom>
            <a:avLst/>
            <a:gdLst/>
            <a:ahLst/>
            <a:cxnLst/>
            <a:rect l="l" t="t" r="r" b="b"/>
            <a:pathLst>
              <a:path w="5964555" h="3743960">
                <a:moveTo>
                  <a:pt x="0" y="3743579"/>
                </a:moveTo>
                <a:lnTo>
                  <a:pt x="5964174" y="3743579"/>
                </a:lnTo>
                <a:lnTo>
                  <a:pt x="5964174" y="0"/>
                </a:lnTo>
                <a:lnTo>
                  <a:pt x="0" y="0"/>
                </a:lnTo>
                <a:lnTo>
                  <a:pt x="0" y="3743579"/>
                </a:lnTo>
                <a:close/>
              </a:path>
            </a:pathLst>
          </a:custGeom>
          <a:solidFill>
            <a:srgbClr val="FFEFC1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917674"/>
            <a:ext cx="6001385" cy="3743960"/>
          </a:xfrm>
          <a:custGeom>
            <a:avLst/>
            <a:gdLst/>
            <a:ahLst/>
            <a:cxnLst/>
            <a:rect l="l" t="t" r="r" b="b"/>
            <a:pathLst>
              <a:path w="6001385" h="3743960">
                <a:moveTo>
                  <a:pt x="6001381" y="0"/>
                </a:moveTo>
                <a:lnTo>
                  <a:pt x="0" y="0"/>
                </a:lnTo>
                <a:lnTo>
                  <a:pt x="0" y="3743579"/>
                </a:lnTo>
                <a:lnTo>
                  <a:pt x="6001381" y="3743579"/>
                </a:lnTo>
                <a:lnTo>
                  <a:pt x="6001381" y="0"/>
                </a:lnTo>
                <a:close/>
              </a:path>
            </a:pathLst>
          </a:custGeom>
          <a:solidFill>
            <a:srgbClr val="D9ECF8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501345" y="6790924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43D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005742" y="6790924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40A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49231" y="6790924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9ED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510139" y="6790924"/>
            <a:ext cx="1678939" cy="67310"/>
          </a:xfrm>
          <a:custGeom>
            <a:avLst/>
            <a:gdLst/>
            <a:ahLst/>
            <a:cxnLst/>
            <a:rect l="l" t="t" r="r" b="b"/>
            <a:pathLst>
              <a:path w="1678940" h="67309">
                <a:moveTo>
                  <a:pt x="0" y="0"/>
                </a:moveTo>
                <a:lnTo>
                  <a:pt x="0" y="67074"/>
                </a:lnTo>
                <a:lnTo>
                  <a:pt x="1678521" y="67074"/>
                </a:lnTo>
                <a:lnTo>
                  <a:pt x="1678521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253628" y="6790924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758025" y="6790924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790924"/>
            <a:ext cx="1749425" cy="67310"/>
          </a:xfrm>
          <a:custGeom>
            <a:avLst/>
            <a:gdLst/>
            <a:ahLst/>
            <a:cxnLst/>
            <a:rect l="l" t="t" r="r" b="b"/>
            <a:pathLst>
              <a:path w="1749425" h="67309">
                <a:moveTo>
                  <a:pt x="0" y="0"/>
                </a:moveTo>
                <a:lnTo>
                  <a:pt x="0" y="67074"/>
                </a:lnTo>
                <a:lnTo>
                  <a:pt x="1749231" y="67074"/>
                </a:lnTo>
                <a:lnTo>
                  <a:pt x="1749231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845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20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845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3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508"/>
            <a:ext cx="12192000" cy="6849745"/>
          </a:xfrm>
          <a:custGeom>
            <a:avLst/>
            <a:gdLst/>
            <a:ahLst/>
            <a:cxnLst/>
            <a:rect l="l" t="t" r="r" b="b"/>
            <a:pathLst>
              <a:path w="12192000" h="6849745">
                <a:moveTo>
                  <a:pt x="12192000" y="0"/>
                </a:moveTo>
                <a:lnTo>
                  <a:pt x="0" y="0"/>
                </a:lnTo>
                <a:lnTo>
                  <a:pt x="0" y="6849491"/>
                </a:lnTo>
                <a:lnTo>
                  <a:pt x="12192000" y="6849491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36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00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90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00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79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1828" y="1853641"/>
            <a:ext cx="4930775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90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1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0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3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5287771"/>
            <a:ext cx="6200140" cy="15702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95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14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4040" y="178435"/>
            <a:ext cx="1048512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768" y="1282953"/>
            <a:ext cx="9931400" cy="426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142" y="390220"/>
            <a:ext cx="1053571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583" y="1639394"/>
            <a:ext cx="107408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2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142" y="390220"/>
            <a:ext cx="1053571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583" y="1639394"/>
            <a:ext cx="107408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80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142" y="390220"/>
            <a:ext cx="1053571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583" y="1639394"/>
            <a:ext cx="107408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7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213" y="-50800"/>
            <a:ext cx="11815572" cy="954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2845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99454" y="1618551"/>
            <a:ext cx="5887084" cy="4626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rgbClr val="13110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213" y="-50800"/>
            <a:ext cx="11815572" cy="954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2845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99454" y="1618551"/>
            <a:ext cx="5887084" cy="4626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rgbClr val="13110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7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7018" y="100025"/>
            <a:ext cx="1002157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87265" y="2208098"/>
            <a:ext cx="5953759" cy="4163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00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2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3.jpeg"/><Relationship Id="rId5" Type="http://schemas.openxmlformats.org/officeDocument/2006/relationships/image" Target="../media/image39.jpg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ikc.by/ru/PISA/3-ex_pisa.pdf" TargetMode="External"/><Relationship Id="rId3" Type="http://schemas.openxmlformats.org/officeDocument/2006/relationships/hyperlink" Target="https://fipi.ru/otkrytyy-bank-zadaniy-dlya-otsenki-yestestvennonauchnoy-gramotnosti" TargetMode="External"/><Relationship Id="rId7" Type="http://schemas.openxmlformats.org/officeDocument/2006/relationships/hyperlink" Target="https://fioco.ru/&#208;&#191;&#209;&#8364;&#208;&#184;&#208;&#188;&#208;&#181;&#209;&#8364;&#209;&#8249;-&#208;&#183;&#208;&#176;&#208;&#180;&#208;&#176;&#209;&#8225;-pis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sv.ru/catalog/funktsionalnaya-gramotnost/" TargetMode="External"/><Relationship Id="rId5" Type="http://schemas.openxmlformats.org/officeDocument/2006/relationships/hyperlink" Target="https://media.prosv.ru/fg/" TargetMode="External"/><Relationship Id="rId4" Type="http://schemas.openxmlformats.org/officeDocument/2006/relationships/hyperlink" Target="http://skiv.instrao.ru/bank-zadaniy/estestvennonauchnaya-gramotnost/" TargetMode="External"/><Relationship Id="rId9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ge.fipi.ru/os/xmodules/qprint/index.php?theme_guid=B5ABAFAA3D60BFE8443A044012D0ED96&amp;proj_guid=0CD62708049A9FB940BFBB6E0A09ECC8" TargetMode="External"/><Relationship Id="rId2" Type="http://schemas.openxmlformats.org/officeDocument/2006/relationships/hyperlink" Target="http://oge.fipi.ru/os/xmodules/qprint/index.php?theme_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edsoo.ru/projects/fop/index.html#/sections/20022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Relationship Id="rId9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g"/><Relationship Id="rId11" Type="http://schemas.openxmlformats.org/officeDocument/2006/relationships/image" Target="../media/image3.jpeg"/><Relationship Id="rId5" Type="http://schemas.openxmlformats.org/officeDocument/2006/relationships/image" Target="../media/image60.jpg"/><Relationship Id="rId10" Type="http://schemas.openxmlformats.org/officeDocument/2006/relationships/image" Target="../media/image65.jpg"/><Relationship Id="rId4" Type="http://schemas.openxmlformats.org/officeDocument/2006/relationships/image" Target="../media/image59.jpg"/><Relationship Id="rId9" Type="http://schemas.openxmlformats.org/officeDocument/2006/relationships/image" Target="../media/image6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jpg"/><Relationship Id="rId17" Type="http://schemas.openxmlformats.org/officeDocument/2006/relationships/image" Target="../media/image110.jpg"/><Relationship Id="rId25" Type="http://schemas.openxmlformats.org/officeDocument/2006/relationships/image" Target="../media/image3.jpeg"/><Relationship Id="rId2" Type="http://schemas.openxmlformats.org/officeDocument/2006/relationships/image" Target="../media/image4.png"/><Relationship Id="rId16" Type="http://schemas.openxmlformats.org/officeDocument/2006/relationships/image" Target="../media/image109.png"/><Relationship Id="rId20" Type="http://schemas.openxmlformats.org/officeDocument/2006/relationships/image" Target="../media/image1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g"/><Relationship Id="rId11" Type="http://schemas.openxmlformats.org/officeDocument/2006/relationships/image" Target="../media/image104.png"/><Relationship Id="rId24" Type="http://schemas.openxmlformats.org/officeDocument/2006/relationships/hyperlink" Target="https://shop.prosv.ru/osnovnoe-obrazovanie-5-9-klassy90#/orderby=5&amp;sFilters=4!2304;2!148252,1753;13!17879,2969,128889,67611,81288;" TargetMode="External"/><Relationship Id="rId5" Type="http://schemas.openxmlformats.org/officeDocument/2006/relationships/image" Target="../media/image98.png"/><Relationship Id="rId15" Type="http://schemas.openxmlformats.org/officeDocument/2006/relationships/image" Target="../media/image108.jpg"/><Relationship Id="rId23" Type="http://schemas.openxmlformats.org/officeDocument/2006/relationships/image" Target="../media/image116.png"/><Relationship Id="rId10" Type="http://schemas.openxmlformats.org/officeDocument/2006/relationships/image" Target="../media/image103.jpg"/><Relationship Id="rId19" Type="http://schemas.openxmlformats.org/officeDocument/2006/relationships/image" Target="../media/image112.png"/><Relationship Id="rId4" Type="http://schemas.openxmlformats.org/officeDocument/2006/relationships/image" Target="../media/image97.jp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jpeg"/><Relationship Id="rId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jpeg"/><Relationship Id="rId5" Type="http://schemas.openxmlformats.org/officeDocument/2006/relationships/hyperlink" Target="https://uchitel.club/events/servis-laboratoriya-proektov-kak-odin-iz-cifrovyx-instrumentov-realizacii-proektnoi-deyatelnosti-ucashhixsya" TargetMode="External"/><Relationship Id="rId4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5" Type="http://schemas.openxmlformats.org/officeDocument/2006/relationships/hyperlink" Target="http://skiv.instrao.ru/)" TargetMode="External"/><Relationship Id="rId4" Type="http://schemas.openxmlformats.org/officeDocument/2006/relationships/image" Target="../media/image123.jpg"/><Relationship Id="rId9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27.png"/><Relationship Id="rId4" Type="http://schemas.openxmlformats.org/officeDocument/2006/relationships/hyperlink" Target="mailto:yulialapkina2008@mail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3.jpeg"/><Relationship Id="rId4" Type="http://schemas.openxmlformats.org/officeDocument/2006/relationships/image" Target="../media/image21.png"/><Relationship Id="rId9" Type="http://schemas.openxmlformats.org/officeDocument/2006/relationships/hyperlink" Target="https://media.prosv.ru/content/item/13517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him.1sept.ru/article.php?id=2002040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187428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8"/>
                </a:move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81400" y="5410200"/>
            <a:ext cx="6879590" cy="1123384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520"/>
              </a:spcBef>
            </a:pPr>
            <a:r>
              <a:rPr lang="ru-RU" b="1" spc="-160" dirty="0">
                <a:solidFill>
                  <a:srgbClr val="002060"/>
                </a:solidFill>
                <a:cs typeface="Times New Roman" panose="02020603050405020304" pitchFamily="18" charset="0"/>
              </a:rPr>
              <a:t>Лапкина Юлия Владимировна</a:t>
            </a:r>
            <a:endParaRPr 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R="5715" algn="ctr">
              <a:lnSpc>
                <a:spcPct val="100000"/>
              </a:lnSpc>
              <a:spcBef>
                <a:spcPts val="520"/>
              </a:spcBef>
            </a:pPr>
            <a:r>
              <a:rPr lang="ru-RU" spc="-95" dirty="0">
                <a:solidFill>
                  <a:srgbClr val="002060"/>
                </a:solidFill>
                <a:cs typeface="Times New Roman" panose="02020603050405020304" pitchFamily="18" charset="0"/>
              </a:rPr>
              <a:t>Заместитель директора, методист М</a:t>
            </a:r>
            <a:r>
              <a:rPr lang="ru-RU" spc="-20" dirty="0">
                <a:solidFill>
                  <a:srgbClr val="002060"/>
                </a:solidFill>
                <a:cs typeface="Times New Roman" panose="02020603050405020304" pitchFamily="18" charset="0"/>
              </a:rPr>
              <a:t>БУ</a:t>
            </a:r>
            <a:r>
              <a:rPr lang="ru-RU" spc="-55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pc="-180" dirty="0">
                <a:solidFill>
                  <a:srgbClr val="002060"/>
                </a:solidFill>
                <a:cs typeface="Times New Roman" panose="02020603050405020304" pitchFamily="18" charset="0"/>
              </a:rPr>
              <a:t>ДПО </a:t>
            </a:r>
            <a:r>
              <a:rPr lang="ru-RU" spc="-6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pc="-80" dirty="0">
                <a:solidFill>
                  <a:srgbClr val="002060"/>
                </a:solidFill>
                <a:cs typeface="Times New Roman" panose="02020603050405020304" pitchFamily="18" charset="0"/>
              </a:rPr>
              <a:t>«Центр экспертизы, мониторинга и информационно-методического сопровождения</a:t>
            </a:r>
            <a:r>
              <a:rPr lang="ru-RU" spc="-95" dirty="0">
                <a:solidFill>
                  <a:srgbClr val="002060"/>
                </a:solidFill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11125200" cy="170854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228600" algn="ctr">
              <a:lnSpc>
                <a:spcPct val="102000"/>
              </a:lnSpc>
              <a:spcBef>
                <a:spcPts val="10"/>
              </a:spcBef>
            </a:pPr>
            <a:r>
              <a:rPr sz="3600" spc="-10" dirty="0">
                <a:solidFill>
                  <a:srgbClr val="002060"/>
                </a:solidFill>
              </a:rPr>
              <a:t>«Формирование</a:t>
            </a:r>
            <a:r>
              <a:rPr sz="3600" spc="-90" dirty="0">
                <a:solidFill>
                  <a:srgbClr val="002060"/>
                </a:solidFill>
              </a:rPr>
              <a:t> </a:t>
            </a:r>
            <a:r>
              <a:rPr sz="3600" dirty="0">
                <a:solidFill>
                  <a:srgbClr val="002060"/>
                </a:solidFill>
              </a:rPr>
              <a:t>и</a:t>
            </a:r>
            <a:r>
              <a:rPr sz="3600" spc="-100" dirty="0">
                <a:solidFill>
                  <a:srgbClr val="002060"/>
                </a:solidFill>
              </a:rPr>
              <a:t> </a:t>
            </a:r>
            <a:r>
              <a:rPr sz="3600" spc="-10" dirty="0">
                <a:solidFill>
                  <a:srgbClr val="002060"/>
                </a:solidFill>
              </a:rPr>
              <a:t>развитие </a:t>
            </a:r>
            <a:r>
              <a:rPr sz="3600" dirty="0">
                <a:solidFill>
                  <a:srgbClr val="002060"/>
                </a:solidFill>
              </a:rPr>
              <a:t>функциональной</a:t>
            </a:r>
            <a:r>
              <a:rPr sz="3600" spc="-240" dirty="0">
                <a:solidFill>
                  <a:srgbClr val="002060"/>
                </a:solidFill>
              </a:rPr>
              <a:t> </a:t>
            </a:r>
            <a:r>
              <a:rPr sz="3600" spc="-10" dirty="0">
                <a:solidFill>
                  <a:srgbClr val="002060"/>
                </a:solidFill>
              </a:rPr>
              <a:t>грамотности</a:t>
            </a:r>
            <a:endParaRPr sz="3600" dirty="0">
              <a:solidFill>
                <a:srgbClr val="002060"/>
              </a:solidFill>
            </a:endParaRPr>
          </a:p>
          <a:p>
            <a:pPr marL="12700" marR="5080" algn="ctr">
              <a:lnSpc>
                <a:spcPts val="4400"/>
              </a:lnSpc>
              <a:spcBef>
                <a:spcPts val="100"/>
              </a:spcBef>
            </a:pPr>
            <a:r>
              <a:rPr sz="3600" dirty="0">
                <a:solidFill>
                  <a:srgbClr val="002060"/>
                </a:solidFill>
              </a:rPr>
              <a:t>учащихся</a:t>
            </a:r>
            <a:r>
              <a:rPr sz="3600" spc="-114" dirty="0">
                <a:solidFill>
                  <a:srgbClr val="002060"/>
                </a:solidFill>
              </a:rPr>
              <a:t> </a:t>
            </a:r>
            <a:r>
              <a:rPr sz="3600" dirty="0">
                <a:solidFill>
                  <a:srgbClr val="002060"/>
                </a:solidFill>
              </a:rPr>
              <a:t>в</a:t>
            </a:r>
            <a:r>
              <a:rPr sz="3600" spc="-100" dirty="0">
                <a:solidFill>
                  <a:srgbClr val="002060"/>
                </a:solidFill>
              </a:rPr>
              <a:t> </a:t>
            </a:r>
            <a:r>
              <a:rPr sz="3600" dirty="0">
                <a:solidFill>
                  <a:srgbClr val="002060"/>
                </a:solidFill>
              </a:rPr>
              <a:t>процессе</a:t>
            </a:r>
            <a:r>
              <a:rPr sz="3600" spc="-95" dirty="0">
                <a:solidFill>
                  <a:srgbClr val="002060"/>
                </a:solidFill>
              </a:rPr>
              <a:t> </a:t>
            </a:r>
            <a:r>
              <a:rPr sz="3600" spc="-10" dirty="0">
                <a:solidFill>
                  <a:srgbClr val="002060"/>
                </a:solidFill>
              </a:rPr>
              <a:t>обучения химии»</a:t>
            </a:r>
            <a:endParaRPr sz="3600" dirty="0">
              <a:solidFill>
                <a:srgbClr val="002060"/>
              </a:solidFill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81048" y="405511"/>
            <a:ext cx="8565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Компетенции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естественно-</a:t>
            </a:r>
            <a:r>
              <a:rPr sz="2800" b="1" dirty="0">
                <a:latin typeface="Arial"/>
                <a:cs typeface="Arial"/>
              </a:rPr>
              <a:t>научной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грамотности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8116" y="1508760"/>
            <a:ext cx="3030220" cy="1211580"/>
          </a:xfrm>
          <a:custGeom>
            <a:avLst/>
            <a:gdLst/>
            <a:ahLst/>
            <a:cxnLst/>
            <a:rect l="l" t="t" r="r" b="b"/>
            <a:pathLst>
              <a:path w="3030220" h="1211580">
                <a:moveTo>
                  <a:pt x="0" y="1211580"/>
                </a:moveTo>
                <a:lnTo>
                  <a:pt x="3029712" y="1211580"/>
                </a:lnTo>
                <a:lnTo>
                  <a:pt x="3029712" y="0"/>
                </a:lnTo>
                <a:lnTo>
                  <a:pt x="0" y="0"/>
                </a:lnTo>
                <a:lnTo>
                  <a:pt x="0" y="1211580"/>
                </a:lnTo>
                <a:close/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8116" y="1508760"/>
            <a:ext cx="3030220" cy="1211580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322580" rIns="0" bIns="0" rtlCol="0">
            <a:spAutoFit/>
          </a:bodyPr>
          <a:lstStyle/>
          <a:p>
            <a:pPr marL="530860">
              <a:lnSpc>
                <a:spcPct val="100000"/>
              </a:lnSpc>
              <a:spcBef>
                <a:spcPts val="2540"/>
              </a:spcBef>
            </a:pPr>
            <a:r>
              <a:rPr sz="3200" b="0" spc="-10" dirty="0">
                <a:solidFill>
                  <a:srgbClr val="FFFFFF"/>
                </a:solidFill>
                <a:latin typeface="Arial"/>
                <a:cs typeface="Arial"/>
              </a:rPr>
              <a:t>объяснять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8116" y="2720339"/>
            <a:ext cx="3030220" cy="2810510"/>
          </a:xfrm>
          <a:prstGeom prst="rect">
            <a:avLst/>
          </a:prstGeom>
          <a:solidFill>
            <a:srgbClr val="E0E0E0">
              <a:alpha val="90194"/>
            </a:srgbClr>
          </a:solidFill>
          <a:ln w="12700">
            <a:solidFill>
              <a:srgbClr val="E0E0E0"/>
            </a:solidFill>
          </a:ln>
        </p:spPr>
        <p:txBody>
          <a:bodyPr vert="horz" wrap="square" lIns="0" tIns="144780" rIns="0" bIns="0" rtlCol="0">
            <a:spAutoFit/>
          </a:bodyPr>
          <a:lstStyle/>
          <a:p>
            <a:pPr marL="774065" marR="530225" indent="-32384">
              <a:lnSpc>
                <a:spcPct val="86300"/>
              </a:lnSpc>
              <a:spcBef>
                <a:spcPts val="1140"/>
              </a:spcBef>
              <a:buChar char="•"/>
              <a:tabLst>
                <a:tab pos="774065" algn="l"/>
                <a:tab pos="1028700" algn="l"/>
              </a:tabLst>
            </a:pPr>
            <a:r>
              <a:rPr sz="2800" spc="-10" dirty="0">
                <a:latin typeface="Arial"/>
                <a:cs typeface="Arial"/>
              </a:rPr>
              <a:t>	Научно </a:t>
            </a:r>
            <a:r>
              <a:rPr sz="2800" spc="-25" dirty="0">
                <a:latin typeface="Arial"/>
                <a:cs typeface="Arial"/>
              </a:rPr>
              <a:t>объяснять </a:t>
            </a:r>
            <a:r>
              <a:rPr sz="2800" spc="-10" dirty="0">
                <a:latin typeface="Arial"/>
                <a:cs typeface="Arial"/>
              </a:rPr>
              <a:t>явления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81500" y="1508760"/>
            <a:ext cx="3030220" cy="1211580"/>
          </a:xfrm>
          <a:custGeom>
            <a:avLst/>
            <a:gdLst/>
            <a:ahLst/>
            <a:cxnLst/>
            <a:rect l="l" t="t" r="r" b="b"/>
            <a:pathLst>
              <a:path w="3030220" h="1211580">
                <a:moveTo>
                  <a:pt x="0" y="1211580"/>
                </a:moveTo>
                <a:lnTo>
                  <a:pt x="3029711" y="1211580"/>
                </a:lnTo>
                <a:lnTo>
                  <a:pt x="3029711" y="0"/>
                </a:lnTo>
                <a:lnTo>
                  <a:pt x="0" y="0"/>
                </a:lnTo>
                <a:lnTo>
                  <a:pt x="0" y="1211580"/>
                </a:lnTo>
                <a:close/>
              </a:path>
            </a:pathLst>
          </a:custGeom>
          <a:ln w="12700">
            <a:solidFill>
              <a:srgbClr val="AC6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81500" y="1508760"/>
            <a:ext cx="3030220" cy="1211580"/>
          </a:xfrm>
          <a:prstGeom prst="rect">
            <a:avLst/>
          </a:prstGeom>
          <a:solidFill>
            <a:srgbClr val="AC6200"/>
          </a:solidFill>
        </p:spPr>
        <p:txBody>
          <a:bodyPr vert="horz" wrap="square" lIns="0" tIns="322580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2540"/>
              </a:spcBef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исследовать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81500" y="2720339"/>
            <a:ext cx="3030220" cy="2810510"/>
          </a:xfrm>
          <a:prstGeom prst="rect">
            <a:avLst/>
          </a:prstGeom>
          <a:solidFill>
            <a:srgbClr val="EFD299">
              <a:alpha val="90194"/>
            </a:srgbClr>
          </a:solidFill>
          <a:ln w="12700">
            <a:solidFill>
              <a:srgbClr val="EFD299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marL="598170" marR="407670" indent="-116205" algn="just">
              <a:lnSpc>
                <a:spcPct val="86400"/>
              </a:lnSpc>
              <a:spcBef>
                <a:spcPts val="1055"/>
              </a:spcBef>
              <a:buChar char="•"/>
              <a:tabLst>
                <a:tab pos="598170" algn="l"/>
                <a:tab pos="710565" algn="l"/>
              </a:tabLst>
            </a:pPr>
            <a:r>
              <a:rPr sz="2600" dirty="0">
                <a:latin typeface="Arial"/>
                <a:cs typeface="Arial"/>
              </a:rPr>
              <a:t>	Понимать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и </a:t>
            </a:r>
            <a:r>
              <a:rPr sz="2600" spc="-10" dirty="0">
                <a:latin typeface="Arial"/>
                <a:cs typeface="Arial"/>
              </a:rPr>
              <a:t>применять естественно-</a:t>
            </a:r>
            <a:endParaRPr sz="2600">
              <a:latin typeface="Arial"/>
              <a:cs typeface="Arial"/>
            </a:endParaRPr>
          </a:p>
          <a:p>
            <a:pPr marL="523240" marR="332105" indent="-3810" algn="ctr">
              <a:lnSpc>
                <a:spcPts val="2690"/>
              </a:lnSpc>
              <a:spcBef>
                <a:spcPts val="15"/>
              </a:spcBef>
            </a:pPr>
            <a:r>
              <a:rPr sz="2600" spc="-10" dirty="0">
                <a:latin typeface="Arial"/>
                <a:cs typeface="Arial"/>
              </a:rPr>
              <a:t>научные методы исследования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37931" y="1508760"/>
            <a:ext cx="3248025" cy="1211580"/>
          </a:xfrm>
          <a:custGeom>
            <a:avLst/>
            <a:gdLst/>
            <a:ahLst/>
            <a:cxnLst/>
            <a:rect l="l" t="t" r="r" b="b"/>
            <a:pathLst>
              <a:path w="3248025" h="1211580">
                <a:moveTo>
                  <a:pt x="0" y="1211580"/>
                </a:moveTo>
                <a:lnTo>
                  <a:pt x="3247644" y="1211580"/>
                </a:lnTo>
                <a:lnTo>
                  <a:pt x="3247644" y="0"/>
                </a:lnTo>
                <a:lnTo>
                  <a:pt x="0" y="0"/>
                </a:lnTo>
                <a:lnTo>
                  <a:pt x="0" y="1211580"/>
                </a:lnTo>
                <a:close/>
              </a:path>
            </a:pathLst>
          </a:custGeom>
          <a:ln w="12700">
            <a:solidFill>
              <a:srgbClr val="B4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37931" y="1508760"/>
            <a:ext cx="3248025" cy="1211580"/>
          </a:xfrm>
          <a:prstGeom prst="rect">
            <a:avLst/>
          </a:prstGeom>
          <a:solidFill>
            <a:srgbClr val="B43500"/>
          </a:solidFill>
        </p:spPr>
        <p:txBody>
          <a:bodyPr vert="horz" wrap="square" lIns="0" tIns="322580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2540"/>
              </a:spcBef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применять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34883" y="2720339"/>
            <a:ext cx="3253740" cy="2810510"/>
          </a:xfrm>
          <a:prstGeom prst="rect">
            <a:avLst/>
          </a:prstGeom>
          <a:solidFill>
            <a:srgbClr val="FFC552">
              <a:alpha val="90194"/>
            </a:srgbClr>
          </a:solidFill>
          <a:ln w="12700">
            <a:solidFill>
              <a:srgbClr val="FFC552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406400" indent="-227329">
              <a:lnSpc>
                <a:spcPts val="2680"/>
              </a:lnSpc>
              <a:spcBef>
                <a:spcPts val="590"/>
              </a:spcBef>
              <a:buChar char="•"/>
              <a:tabLst>
                <a:tab pos="406400" algn="l"/>
              </a:tabLst>
            </a:pPr>
            <a:r>
              <a:rPr sz="2400" spc="-10" dirty="0">
                <a:latin typeface="Arial"/>
                <a:cs typeface="Arial"/>
              </a:rPr>
              <a:t>Интерпретировать</a:t>
            </a:r>
            <a:endParaRPr sz="2400">
              <a:latin typeface="Arial"/>
              <a:cs typeface="Arial"/>
            </a:endParaRPr>
          </a:p>
          <a:p>
            <a:pPr marL="615315" marR="419734" indent="635" algn="ctr">
              <a:lnSpc>
                <a:spcPct val="86200"/>
              </a:lnSpc>
              <a:spcBef>
                <a:spcPts val="200"/>
              </a:spcBef>
            </a:pPr>
            <a:r>
              <a:rPr sz="2400" dirty="0">
                <a:latin typeface="Arial"/>
                <a:cs typeface="Arial"/>
              </a:rPr>
              <a:t>данные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и </a:t>
            </a:r>
            <a:r>
              <a:rPr sz="2400" spc="-10" dirty="0">
                <a:latin typeface="Arial"/>
                <a:cs typeface="Arial"/>
              </a:rPr>
              <a:t>использовать научные </a:t>
            </a:r>
            <a:r>
              <a:rPr sz="2400" spc="-20" dirty="0">
                <a:latin typeface="Arial"/>
                <a:cs typeface="Arial"/>
              </a:rPr>
              <a:t>доказательства </a:t>
            </a:r>
            <a:r>
              <a:rPr sz="2400" dirty="0">
                <a:latin typeface="Arial"/>
                <a:cs typeface="Arial"/>
              </a:rPr>
              <a:t>для </a:t>
            </a:r>
            <a:r>
              <a:rPr sz="2400" spc="-10" dirty="0">
                <a:latin typeface="Arial"/>
                <a:cs typeface="Arial"/>
              </a:rPr>
              <a:t>получения выводов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28600"/>
            <a:ext cx="10820399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3130" marR="5080" indent="-901065" algn="ctr">
              <a:spcBef>
                <a:spcPts val="105"/>
              </a:spcBef>
            </a:pPr>
            <a:r>
              <a:rPr spc="-10" dirty="0"/>
              <a:t>Компетенции</a:t>
            </a:r>
            <a:r>
              <a:rPr spc="15" dirty="0"/>
              <a:t> </a:t>
            </a:r>
            <a:r>
              <a:rPr spc="-5" dirty="0"/>
              <a:t>ЕНГ</a:t>
            </a:r>
            <a:r>
              <a:rPr spc="10" dirty="0"/>
              <a:t> </a:t>
            </a:r>
            <a:r>
              <a:rPr dirty="0"/>
              <a:t>и </a:t>
            </a:r>
            <a:r>
              <a:rPr spc="-5" dirty="0"/>
              <a:t>требования</a:t>
            </a:r>
            <a:r>
              <a:rPr dirty="0"/>
              <a:t> </a:t>
            </a:r>
            <a:r>
              <a:rPr spc="-30" dirty="0"/>
              <a:t>ФГОС</a:t>
            </a:r>
            <a:r>
              <a:rPr spc="-5" dirty="0"/>
              <a:t> </a:t>
            </a:r>
            <a:r>
              <a:rPr dirty="0"/>
              <a:t>ООО </a:t>
            </a:r>
            <a:r>
              <a:rPr spc="-710" dirty="0"/>
              <a:t> </a:t>
            </a:r>
            <a:r>
              <a:rPr dirty="0"/>
              <a:t>к</a:t>
            </a:r>
            <a:r>
              <a:rPr spc="-5" dirty="0"/>
              <a:t> </a:t>
            </a:r>
            <a:r>
              <a:rPr spc="-10" dirty="0"/>
              <a:t>образовательным</a:t>
            </a:r>
            <a:r>
              <a:rPr spc="-25" dirty="0"/>
              <a:t> результатам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7683"/>
              </p:ext>
            </p:extLst>
          </p:nvPr>
        </p:nvGraphicFramePr>
        <p:xfrm>
          <a:off x="457200" y="1311911"/>
          <a:ext cx="11353799" cy="5236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071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48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4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763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ЕНГ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ФГОС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651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образовательным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результатам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0363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11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Научное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объяснение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явлений: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8279" indent="-117475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8915" algn="l"/>
                        </a:tabLst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рименение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естественнонаучных</a:t>
                      </a:r>
                      <a:r>
                        <a:rPr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знаний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ru-RU" sz="18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объяснения</a:t>
                      </a:r>
                      <a:r>
                        <a:rPr sz="1800" spc="-3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явлений;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marR="590550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8915" algn="l"/>
                        </a:tabLst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</a:t>
                      </a:r>
                      <a:r>
                        <a:rPr sz="18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8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</a:t>
                      </a:r>
                      <a:r>
                        <a:rPr sz="1800" spc="-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объяснительных</a:t>
                      </a:r>
                      <a:r>
                        <a:rPr sz="1800" spc="4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моделей; </a:t>
                      </a: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303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Метапредметный</a:t>
                      </a:r>
                      <a:r>
                        <a:rPr sz="1800" b="1" spc="-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2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  <a:r>
                        <a:rPr sz="18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43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spc="-434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бразования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создание,</a:t>
                      </a:r>
                      <a:r>
                        <a:rPr sz="1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применение</a:t>
                      </a:r>
                      <a:r>
                        <a:rPr sz="1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преобразование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9550" algn="l"/>
                        </a:tabLst>
                      </a:pP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знаков</a:t>
                      </a:r>
                      <a:r>
                        <a:rPr sz="1800" spc="-3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800" spc="-3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символов</a:t>
                      </a:r>
                      <a:r>
                        <a:rPr sz="18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9550" algn="l"/>
                        </a:tabLst>
                      </a:pPr>
                      <a:r>
                        <a:rPr sz="1800" spc="-2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моделей</a:t>
                      </a:r>
                      <a:r>
                        <a:rPr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схем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</a:t>
                      </a: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учебных</a:t>
                      </a: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познавательных</a:t>
                      </a:r>
                      <a:r>
                        <a:rPr sz="1800" spc="-2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8915" indent="-117475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9550" algn="l"/>
                        </a:tabLst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5901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311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Понимание</a:t>
                      </a:r>
                      <a:r>
                        <a:rPr sz="18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основных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особенностей</a:t>
                      </a:r>
                      <a:r>
                        <a:rPr lang="ru-RU" sz="18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естественнонаучного</a:t>
                      </a:r>
                      <a:r>
                        <a:rPr lang="ru-RU" sz="18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исследования</a:t>
                      </a: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buSzPct val="94444"/>
                        <a:buFont typeface="Microsoft Sans Serif"/>
                        <a:buChar char="•"/>
                        <a:tabLst>
                          <a:tab pos="172720" algn="l"/>
                        </a:tabLst>
                      </a:pPr>
                      <a:r>
                        <a:rPr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распознавание</a:t>
                      </a: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формулирование</a:t>
                      </a:r>
                      <a:r>
                        <a:rPr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</a:t>
                      </a:r>
                      <a:r>
                        <a:rPr lang="ru-RU"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данного</a:t>
                      </a:r>
                      <a:r>
                        <a:rPr sz="1800" spc="-2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исследования;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81280">
                        <a:lnSpc>
                          <a:spcPct val="100000"/>
                        </a:lnSpc>
                        <a:buSzPct val="94444"/>
                        <a:buFont typeface="Microsoft Sans Serif"/>
                        <a:buChar char="•"/>
                        <a:tabLst>
                          <a:tab pos="172085" algn="l"/>
                        </a:tabLst>
                      </a:pPr>
                      <a:r>
                        <a:rPr sz="1800" spc="-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выдвижение</a:t>
                      </a: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объяснительных</a:t>
                      </a:r>
                      <a:r>
                        <a:rPr lang="ru-RU" sz="18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гипотез</a:t>
                      </a:r>
                      <a:r>
                        <a:rPr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sz="1800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</a:t>
                      </a:r>
                      <a:r>
                        <a:rPr lang="ru-RU"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способов</a:t>
                      </a:r>
                      <a:r>
                        <a:rPr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их</a:t>
                      </a: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проверки;</a:t>
                      </a:r>
                    </a:p>
                    <a:p>
                      <a:pPr marL="171450" indent="-81280">
                        <a:lnSpc>
                          <a:spcPct val="100000"/>
                        </a:lnSpc>
                        <a:buSzPct val="94444"/>
                        <a:buFont typeface="Microsoft Sans Serif"/>
                        <a:buChar char="•"/>
                        <a:tabLst>
                          <a:tab pos="172085" algn="l"/>
                        </a:tabLst>
                      </a:pP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 </a:t>
                      </a:r>
                      <a:r>
                        <a:rPr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</a:t>
                      </a:r>
                      <a:r>
                        <a:rPr lang="ru-RU"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способов</a:t>
                      </a:r>
                      <a:r>
                        <a:rPr sz="1800" spc="-1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научного</a:t>
                      </a:r>
                      <a:r>
                        <a:rPr lang="ru-RU" sz="18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исследования</a:t>
                      </a:r>
                      <a:r>
                        <a:rPr sz="1800" spc="-3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данного</a:t>
                      </a:r>
                      <a:r>
                        <a:rPr lang="ru-RU" sz="18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вопроса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</a:t>
                      </a:r>
                      <a:r>
                        <a:rPr sz="18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предметные</a:t>
                      </a:r>
                      <a:r>
                        <a:rPr sz="18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</a:t>
                      </a:r>
                      <a:r>
                        <a:rPr sz="18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предметной</a:t>
                      </a:r>
                      <a:r>
                        <a:rPr sz="18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sz="1800" b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sz="18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Естественнонаучные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2075">
                        <a:lnSpc>
                          <a:spcPts val="1889"/>
                        </a:lnSpc>
                      </a:pPr>
                      <a:r>
                        <a:rPr sz="18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предметы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»: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2720" indent="-81280">
                        <a:lnSpc>
                          <a:spcPct val="100000"/>
                        </a:lnSpc>
                        <a:buSzPct val="94444"/>
                        <a:buFont typeface="Microsoft Sans Serif"/>
                        <a:buChar char="•"/>
                        <a:tabLst>
                          <a:tab pos="173355" algn="l"/>
                        </a:tabLst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овладение</a:t>
                      </a:r>
                      <a:r>
                        <a:rPr sz="1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научным</a:t>
                      </a:r>
                      <a:r>
                        <a:rPr sz="18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подходом</a:t>
                      </a:r>
                      <a:r>
                        <a:rPr sz="1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решению</a:t>
                      </a:r>
                      <a:r>
                        <a:rPr sz="18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различных</a:t>
                      </a:r>
                      <a:r>
                        <a:rPr lang="ru-RU" sz="18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2720" indent="-81280">
                        <a:lnSpc>
                          <a:spcPct val="100000"/>
                        </a:lnSpc>
                        <a:buSzPct val="94444"/>
                        <a:buFont typeface="Microsoft Sans Serif"/>
                        <a:buChar char="•"/>
                        <a:tabLst>
                          <a:tab pos="173355" algn="l"/>
                        </a:tabLst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овладение</a:t>
                      </a:r>
                      <a:r>
                        <a:rPr sz="1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умениями</a:t>
                      </a:r>
                      <a:r>
                        <a:rPr sz="18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формулировать</a:t>
                      </a:r>
                      <a:r>
                        <a:rPr sz="18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гипотезы</a:t>
                      </a:r>
                      <a:r>
                        <a:rPr lang="ru-RU" sz="18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91440" indent="0">
                        <a:lnSpc>
                          <a:spcPct val="100000"/>
                        </a:lnSpc>
                        <a:buSzPct val="94444"/>
                        <a:buFont typeface="Microsoft Sans Serif"/>
                        <a:buNone/>
                        <a:tabLst>
                          <a:tab pos="173355" algn="l"/>
                        </a:tabLst>
                      </a:pPr>
                      <a:endParaRPr lang="ru-RU" sz="1800" b="1" spc="-1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indent="0">
                        <a:lnSpc>
                          <a:spcPct val="100000"/>
                        </a:lnSpc>
                        <a:buSzPct val="94444"/>
                        <a:buFont typeface="Microsoft Sans Serif"/>
                        <a:buNone/>
                        <a:tabLst>
                          <a:tab pos="173355" algn="l"/>
                        </a:tabLst>
                      </a:pPr>
                      <a:r>
                        <a:rPr sz="1800" b="1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Предметный</a:t>
                      </a:r>
                      <a:r>
                        <a:rPr sz="18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изучения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химии: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sz="18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опыта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использования</a:t>
                      </a:r>
                      <a:r>
                        <a:rPr lang="ru-RU"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различных</a:t>
                      </a:r>
                      <a:r>
                        <a:rPr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методов</a:t>
                      </a: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изучения</a:t>
                      </a:r>
                      <a:r>
                        <a:rPr sz="18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веществ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39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98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28600"/>
            <a:ext cx="10820399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3130" marR="5080" indent="-901065" algn="ctr">
              <a:spcBef>
                <a:spcPts val="105"/>
              </a:spcBef>
            </a:pPr>
            <a:r>
              <a:rPr spc="-10" dirty="0"/>
              <a:t>Компетенции</a:t>
            </a:r>
            <a:r>
              <a:rPr spc="15" dirty="0"/>
              <a:t> </a:t>
            </a:r>
            <a:r>
              <a:rPr spc="-5" dirty="0"/>
              <a:t>ЕНГ</a:t>
            </a:r>
            <a:r>
              <a:rPr spc="10" dirty="0"/>
              <a:t> </a:t>
            </a:r>
            <a:r>
              <a:rPr dirty="0"/>
              <a:t>и </a:t>
            </a:r>
            <a:r>
              <a:rPr spc="-5" dirty="0"/>
              <a:t>требования</a:t>
            </a:r>
            <a:r>
              <a:rPr dirty="0"/>
              <a:t> </a:t>
            </a:r>
            <a:r>
              <a:rPr spc="-30" dirty="0"/>
              <a:t>ФГОС</a:t>
            </a:r>
            <a:r>
              <a:rPr spc="-5" dirty="0"/>
              <a:t> </a:t>
            </a:r>
            <a:r>
              <a:rPr dirty="0"/>
              <a:t>ООО </a:t>
            </a:r>
            <a:r>
              <a:rPr spc="-710" dirty="0"/>
              <a:t> </a:t>
            </a:r>
            <a:r>
              <a:rPr dirty="0"/>
              <a:t>к</a:t>
            </a:r>
            <a:r>
              <a:rPr spc="-5" dirty="0"/>
              <a:t> </a:t>
            </a:r>
            <a:r>
              <a:rPr spc="-10" dirty="0"/>
              <a:t>образовательным</a:t>
            </a:r>
            <a:r>
              <a:rPr spc="-25" dirty="0"/>
              <a:t> результатам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576156"/>
              </p:ext>
            </p:extLst>
          </p:nvPr>
        </p:nvGraphicFramePr>
        <p:xfrm>
          <a:off x="457200" y="1311911"/>
          <a:ext cx="11353799" cy="4448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071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48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4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763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ЕНГ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ФГОС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651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образовательным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результатам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59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31114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Интерпретация</a:t>
                      </a:r>
                      <a:r>
                        <a:rPr sz="18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данных</a:t>
                      </a:r>
                      <a:r>
                        <a:rPr sz="1800" b="1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sz="1800" b="1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спользование</a:t>
                      </a:r>
                      <a:r>
                        <a:rPr lang="ru-RU" sz="18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научных</a:t>
                      </a:r>
                      <a:r>
                        <a:rPr sz="1800" b="1" spc="-4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spc="-4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sz="1800" b="1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оказательств</a:t>
                      </a:r>
                      <a:r>
                        <a:rPr lang="ru-RU" sz="18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sz="1800" b="1" spc="-3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получения</a:t>
                      </a:r>
                      <a:r>
                        <a:rPr lang="ru-RU" sz="18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выводов</a:t>
                      </a:r>
                      <a:r>
                        <a:rPr sz="18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8279" indent="-117475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8915" algn="l"/>
                        </a:tabLst>
                      </a:pP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</a:t>
                      </a:r>
                    </a:p>
                    <a:p>
                      <a:pPr marL="208279" indent="-117475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8915" algn="l"/>
                        </a:tabLst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интерпретация</a:t>
                      </a:r>
                      <a:r>
                        <a:rPr sz="1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данных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8279" indent="-117475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8915" algn="l"/>
                        </a:tabLst>
                      </a:pPr>
                      <a:r>
                        <a:rPr lang="ru-RU"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sz="1800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олучение</a:t>
                      </a:r>
                      <a:r>
                        <a:rPr lang="ru-RU"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соответствующих</a:t>
                      </a:r>
                      <a:r>
                        <a:rPr lang="ru-RU" sz="18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выводов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8279" indent="-117475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8915" algn="l"/>
                        </a:tabLst>
                      </a:pPr>
                      <a:r>
                        <a:rPr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преобразование</a:t>
                      </a:r>
                      <a:r>
                        <a:rPr sz="1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2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одной</a:t>
                      </a:r>
                      <a:r>
                        <a:rPr lang="ru-RU" sz="1800" spc="-2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</a:t>
                      </a:r>
                      <a:r>
                        <a:rPr sz="1800" spc="-4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представления</a:t>
                      </a:r>
                      <a:r>
                        <a:rPr lang="ru-RU" sz="18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данных</a:t>
                      </a:r>
                      <a:r>
                        <a:rPr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1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другую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Метапредметный</a:t>
                      </a:r>
                      <a:r>
                        <a:rPr sz="18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  <a:r>
                        <a:rPr sz="18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образования: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8915" indent="-118110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9550" algn="l"/>
                        </a:tabLst>
                      </a:pP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</a:t>
                      </a:r>
                      <a:r>
                        <a:rPr sz="18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понятий</a:t>
                      </a:r>
                    </a:p>
                    <a:p>
                      <a:pPr marL="264160" indent="-172720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64160" algn="l"/>
                        </a:tabLst>
                      </a:pP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sz="18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обобщений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8915" indent="-118110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9550" algn="l"/>
                        </a:tabLst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установление</a:t>
                      </a:r>
                      <a:r>
                        <a:rPr sz="1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аналогий</a:t>
                      </a:r>
                    </a:p>
                    <a:p>
                      <a:pPr marL="208915" indent="-118110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9550" algn="l"/>
                        </a:tabLst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классификация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8915" indent="-118110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9550" algn="l"/>
                        </a:tabLst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установление причинно-следственных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связей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marR="292735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9550" algn="l"/>
                        </a:tabLst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построение логических рассуждений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умозаключений (индуктивных, </a:t>
                      </a:r>
                      <a:r>
                        <a:rPr lang="ru-RU" sz="1800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</a:t>
                      </a:r>
                      <a:r>
                        <a:rPr sz="1800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едуктивных</a:t>
                      </a:r>
                      <a:r>
                        <a:rPr sz="1800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по </a:t>
                      </a:r>
                      <a:r>
                        <a:rPr sz="1800" spc="-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аналогии)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08915" indent="-11811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5000"/>
                        <a:buFont typeface="Wingdings"/>
                        <a:buChar char=""/>
                        <a:tabLst>
                          <a:tab pos="209550" algn="l"/>
                        </a:tabLst>
                      </a:pP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</a:t>
                      </a:r>
                      <a:r>
                        <a:rPr sz="1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выводов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marR="20383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предметные </a:t>
                      </a:r>
                      <a:r>
                        <a:rPr sz="18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</a:t>
                      </a: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предметной </a:t>
                      </a:r>
                      <a:r>
                        <a:rPr sz="1800" b="1" spc="-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spc="-3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sz="1800" b="1" spc="-1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Естественнонаучные</a:t>
                      </a:r>
                      <a:r>
                        <a:rPr sz="1800" b="1" spc="-4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предметы»: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416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5000"/>
                        <a:buFont typeface="Wingdings"/>
                        <a:buChar char=""/>
                        <a:tabLst>
                          <a:tab pos="264160" algn="l"/>
                        </a:tabLst>
                      </a:pPr>
                      <a:r>
                        <a:rPr sz="1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</a:t>
                      </a:r>
                      <a:r>
                        <a:rPr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результатов</a:t>
                      </a:r>
                      <a:r>
                        <a:rPr sz="1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экспериментов,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" marR="1423035">
                        <a:lnSpc>
                          <a:spcPct val="100000"/>
                        </a:lnSpc>
                        <a:buSzPct val="95000"/>
                        <a:buFont typeface="Wingdings"/>
                        <a:buChar char=""/>
                        <a:tabLst>
                          <a:tab pos="209550" algn="l"/>
                        </a:tabLst>
                      </a:pPr>
                      <a:r>
                        <a:rPr sz="1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представление научно обоснованных </a:t>
                      </a:r>
                      <a:r>
                        <a:rPr sz="1800" spc="-4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аргументов</a:t>
                      </a:r>
                      <a:r>
                        <a:rPr sz="18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своих</a:t>
                      </a:r>
                      <a:r>
                        <a:rPr lang="ru-RU" sz="1800" spc="-15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5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действий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49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49174" y="126494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4400" y="157353"/>
            <a:ext cx="110284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/>
              <a:t>ЕСТЕСТВЕННО-</a:t>
            </a:r>
            <a:r>
              <a:rPr sz="2400" dirty="0"/>
              <a:t>НАУЧНАЯ </a:t>
            </a:r>
            <a:r>
              <a:rPr sz="2400" spc="-35" dirty="0"/>
              <a:t>ГРАМОТНОСТЬ</a:t>
            </a:r>
            <a:r>
              <a:rPr sz="2400" spc="-70" dirty="0"/>
              <a:t> </a:t>
            </a:r>
            <a:r>
              <a:rPr sz="2000" dirty="0"/>
              <a:t>(объяснять</a:t>
            </a:r>
            <a:r>
              <a:rPr sz="2000" spc="-40" dirty="0"/>
              <a:t> </a:t>
            </a:r>
            <a:r>
              <a:rPr sz="2000" dirty="0"/>
              <a:t>и</a:t>
            </a:r>
            <a:r>
              <a:rPr sz="2000" spc="-55" dirty="0"/>
              <a:t> </a:t>
            </a:r>
            <a:r>
              <a:rPr sz="2000" spc="-10" dirty="0"/>
              <a:t>интерпретировать)</a:t>
            </a:r>
            <a:endParaRPr sz="2000" dirty="0"/>
          </a:p>
        </p:txBody>
      </p:sp>
      <p:sp>
        <p:nvSpPr>
          <p:cNvPr id="7" name="object 7"/>
          <p:cNvSpPr txBox="1"/>
          <p:nvPr/>
        </p:nvSpPr>
        <p:spPr>
          <a:xfrm>
            <a:off x="5846826" y="614552"/>
            <a:ext cx="33350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Всероссийские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проверочные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работы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20523" y="912431"/>
            <a:ext cx="2820670" cy="4917440"/>
            <a:chOff x="6220523" y="912431"/>
            <a:chExt cx="2820670" cy="49174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9206" y="922020"/>
              <a:ext cx="2732903" cy="27626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25285" y="917194"/>
              <a:ext cx="2811145" cy="2803525"/>
            </a:xfrm>
            <a:custGeom>
              <a:avLst/>
              <a:gdLst/>
              <a:ahLst/>
              <a:cxnLst/>
              <a:rect l="l" t="t" r="r" b="b"/>
              <a:pathLst>
                <a:path w="2811145" h="2803525">
                  <a:moveTo>
                    <a:pt x="0" y="2803016"/>
                  </a:moveTo>
                  <a:lnTo>
                    <a:pt x="2810637" y="2803016"/>
                  </a:lnTo>
                  <a:lnTo>
                    <a:pt x="2810637" y="0"/>
                  </a:lnTo>
                  <a:lnTo>
                    <a:pt x="0" y="0"/>
                  </a:lnTo>
                  <a:lnTo>
                    <a:pt x="0" y="28030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0111" y="3720083"/>
              <a:ext cx="2801112" cy="21000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25285" y="3715321"/>
              <a:ext cx="2811145" cy="2110105"/>
            </a:xfrm>
            <a:custGeom>
              <a:avLst/>
              <a:gdLst/>
              <a:ahLst/>
              <a:cxnLst/>
              <a:rect l="l" t="t" r="r" b="b"/>
              <a:pathLst>
                <a:path w="2811145" h="2110104">
                  <a:moveTo>
                    <a:pt x="0" y="2109597"/>
                  </a:moveTo>
                  <a:lnTo>
                    <a:pt x="2810637" y="2109597"/>
                  </a:lnTo>
                  <a:lnTo>
                    <a:pt x="2810637" y="0"/>
                  </a:lnTo>
                  <a:lnTo>
                    <a:pt x="0" y="0"/>
                  </a:lnTo>
                  <a:lnTo>
                    <a:pt x="0" y="21095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11353" y="922019"/>
            <a:ext cx="2443258" cy="1972055"/>
          </a:xfrm>
          <a:prstGeom prst="rect">
            <a:avLst/>
          </a:prstGeom>
        </p:spPr>
      </p:pic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268523" y="912431"/>
          <a:ext cx="2486025" cy="490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6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7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2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07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8111" y="2894076"/>
            <a:ext cx="2476500" cy="132283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8111" y="4216908"/>
            <a:ext cx="2476500" cy="160324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482978" y="651764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ГИА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3854" y="889571"/>
            <a:ext cx="2896870" cy="5883910"/>
            <a:chOff x="363854" y="889571"/>
            <a:chExt cx="2896870" cy="588391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379" y="3695340"/>
              <a:ext cx="2838031" cy="302944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68617" y="3660456"/>
              <a:ext cx="2887345" cy="3108325"/>
            </a:xfrm>
            <a:custGeom>
              <a:avLst/>
              <a:gdLst/>
              <a:ahLst/>
              <a:cxnLst/>
              <a:rect l="l" t="t" r="r" b="b"/>
              <a:pathLst>
                <a:path w="2887345" h="3108325">
                  <a:moveTo>
                    <a:pt x="0" y="3107817"/>
                  </a:moveTo>
                  <a:lnTo>
                    <a:pt x="2886836" y="3107817"/>
                  </a:lnTo>
                  <a:lnTo>
                    <a:pt x="2886836" y="0"/>
                  </a:lnTo>
                  <a:lnTo>
                    <a:pt x="0" y="0"/>
                  </a:lnTo>
                  <a:lnTo>
                    <a:pt x="0" y="31078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022" y="969227"/>
              <a:ext cx="2766830" cy="26578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68617" y="894333"/>
              <a:ext cx="2887345" cy="2737485"/>
            </a:xfrm>
            <a:custGeom>
              <a:avLst/>
              <a:gdLst/>
              <a:ahLst/>
              <a:cxnLst/>
              <a:rect l="l" t="t" r="r" b="b"/>
              <a:pathLst>
                <a:path w="2887345" h="2737485">
                  <a:moveTo>
                    <a:pt x="0" y="2737485"/>
                  </a:moveTo>
                  <a:lnTo>
                    <a:pt x="2886836" y="2737485"/>
                  </a:lnTo>
                  <a:lnTo>
                    <a:pt x="2886836" y="0"/>
                  </a:lnTo>
                  <a:lnTo>
                    <a:pt x="0" y="0"/>
                  </a:lnTo>
                  <a:lnTo>
                    <a:pt x="0" y="27374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446843" y="912431"/>
            <a:ext cx="2628265" cy="3712210"/>
            <a:chOff x="3446843" y="912431"/>
            <a:chExt cx="2628265" cy="371221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35748" y="955249"/>
              <a:ext cx="2508899" cy="362203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451605" y="917194"/>
              <a:ext cx="2618740" cy="3702685"/>
            </a:xfrm>
            <a:custGeom>
              <a:avLst/>
              <a:gdLst/>
              <a:ahLst/>
              <a:cxnLst/>
              <a:rect l="l" t="t" r="r" b="b"/>
              <a:pathLst>
                <a:path w="2618740" h="3702685">
                  <a:moveTo>
                    <a:pt x="0" y="3702177"/>
                  </a:moveTo>
                  <a:lnTo>
                    <a:pt x="2618613" y="3702177"/>
                  </a:lnTo>
                  <a:lnTo>
                    <a:pt x="2618613" y="0"/>
                  </a:lnTo>
                  <a:lnTo>
                    <a:pt x="0" y="0"/>
                  </a:lnTo>
                  <a:lnTo>
                    <a:pt x="0" y="37021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2430" y="82677"/>
            <a:ext cx="7374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ЕСТЕСТВЕННО-</a:t>
            </a:r>
            <a:r>
              <a:rPr spc="-10" dirty="0"/>
              <a:t>НАУЧНАЯ</a:t>
            </a:r>
            <a:r>
              <a:rPr spc="-60" dirty="0"/>
              <a:t> </a:t>
            </a:r>
            <a:r>
              <a:rPr spc="-10" dirty="0"/>
              <a:t>ГРАМОТНОСТЬ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8540" y="370712"/>
            <a:ext cx="8114030" cy="173482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2899410">
              <a:lnSpc>
                <a:spcPct val="100000"/>
              </a:lnSpc>
              <a:spcBef>
                <a:spcPts val="1165"/>
              </a:spcBef>
            </a:pPr>
            <a:r>
              <a:rPr sz="1800" b="1" spc="-10" dirty="0">
                <a:latin typeface="Arial"/>
                <a:cs typeface="Arial"/>
              </a:rPr>
              <a:t>(применять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знания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для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объяснения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явлений)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800" dirty="0">
                <a:latin typeface="Arial"/>
                <a:cs typeface="Arial"/>
              </a:rPr>
              <a:t>Задание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ЕНГ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типа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PISA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включает:</a:t>
            </a:r>
            <a:endParaRPr sz="1800" dirty="0">
              <a:latin typeface="Arial"/>
              <a:cs typeface="Arial"/>
            </a:endParaRPr>
          </a:p>
          <a:p>
            <a:pPr marL="151765" indent="-139065">
              <a:lnSpc>
                <a:spcPts val="2135"/>
              </a:lnSpc>
              <a:buChar char="-"/>
              <a:tabLst>
                <a:tab pos="151765" algn="l"/>
              </a:tabLst>
            </a:pPr>
            <a:r>
              <a:rPr sz="1800" dirty="0">
                <a:latin typeface="Arial"/>
                <a:cs typeface="Arial"/>
              </a:rPr>
              <a:t>Описание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реальной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(жизненной)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ситуации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проблемном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ключе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(контекст)</a:t>
            </a:r>
            <a:endParaRPr sz="1800" dirty="0">
              <a:latin typeface="Arial"/>
              <a:cs typeface="Arial"/>
            </a:endParaRPr>
          </a:p>
          <a:p>
            <a:pPr marL="151765" indent="-139065">
              <a:lnSpc>
                <a:spcPts val="2135"/>
              </a:lnSpc>
              <a:buChar char="-"/>
              <a:tabLst>
                <a:tab pos="151765" algn="l"/>
              </a:tabLst>
            </a:pPr>
            <a:r>
              <a:rPr sz="1800" dirty="0">
                <a:latin typeface="Arial"/>
                <a:cs typeface="Arial"/>
              </a:rPr>
              <a:t>Вопросы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задания,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связанные </a:t>
            </a:r>
            <a:r>
              <a:rPr sz="1800" dirty="0">
                <a:latin typeface="Arial"/>
                <a:cs typeface="Arial"/>
              </a:rPr>
              <a:t>с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этой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ситуацией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Проблемная</a:t>
            </a:r>
            <a:r>
              <a:rPr sz="12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ситуация</a:t>
            </a:r>
            <a:r>
              <a:rPr sz="1200" b="1" u="sng" spc="3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№1</a:t>
            </a:r>
            <a:r>
              <a:rPr sz="1200" b="1" u="sng" spc="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«Собачья</a:t>
            </a:r>
            <a:r>
              <a:rPr sz="12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пещера».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740" y="2079199"/>
            <a:ext cx="11205210" cy="3663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marR="55880">
              <a:lnSpc>
                <a:spcPct val="114999"/>
              </a:lnSpc>
              <a:spcBef>
                <a:spcPts val="105"/>
              </a:spcBef>
            </a:pPr>
            <a:r>
              <a:rPr sz="1200" dirty="0">
                <a:latin typeface="Arial"/>
                <a:cs typeface="Arial"/>
              </a:rPr>
              <a:t>Основная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масса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углекислого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газа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природе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образуется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результате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различных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процессов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разложения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органических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веществ.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Углекислый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газ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выделяется </a:t>
            </a:r>
            <a:r>
              <a:rPr sz="1200" dirty="0">
                <a:latin typeface="Arial"/>
                <a:cs typeface="Arial"/>
              </a:rPr>
              <a:t>при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дыхании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растений,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животных,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микроорганизмов.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Углекислый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газ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содержится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составе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вулканических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газов,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выделяется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он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из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земли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вулканических </a:t>
            </a:r>
            <a:r>
              <a:rPr sz="1200" dirty="0">
                <a:latin typeface="Arial"/>
                <a:cs typeface="Arial"/>
              </a:rPr>
              <a:t>местностях.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Несколько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столетий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функционирует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качестве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постоянно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действующего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генератора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</a:t>
            </a:r>
            <a:r>
              <a:rPr sz="1200" baseline="-20833" dirty="0">
                <a:latin typeface="Arial"/>
                <a:cs typeface="Arial"/>
              </a:rPr>
              <a:t>2</a:t>
            </a:r>
            <a:r>
              <a:rPr sz="1200" spc="157" baseline="-20833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“Собачья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пещера”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вблизи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города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Неаполя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Италии. </a:t>
            </a:r>
            <a:r>
              <a:rPr sz="1200" dirty="0">
                <a:latin typeface="Arial"/>
                <a:cs typeface="Arial"/>
              </a:rPr>
              <a:t>Она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знаменита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тем,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что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собаки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ней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могут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находиться,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человек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может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там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пребывать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нормальном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состоянии.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Дело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том,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что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этой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пещере </a:t>
            </a:r>
            <a:r>
              <a:rPr sz="1200" dirty="0">
                <a:latin typeface="Arial"/>
                <a:cs typeface="Arial"/>
              </a:rPr>
              <a:t>углекислый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газ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выделяется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из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земли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воздухе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его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содержится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14%,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собаки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(и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другие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животные,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разумеется)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дышать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могут,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но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стоящий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ногах </a:t>
            </a:r>
            <a:r>
              <a:rPr sz="1200" dirty="0">
                <a:latin typeface="Arial"/>
                <a:cs typeface="Arial"/>
              </a:rPr>
              <a:t>взрослый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человек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ощущает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избытка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углекислого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газа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этой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пещере.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Такие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же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пещеры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существуют</a:t>
            </a:r>
            <a:r>
              <a:rPr sz="1200" dirty="0">
                <a:latin typeface="Arial"/>
                <a:cs typeface="Arial"/>
              </a:rPr>
              <a:t> в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Йеллоустонском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национальном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парке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(США).</a:t>
            </a:r>
            <a:endParaRPr sz="1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215"/>
              </a:spcBef>
            </a:pPr>
            <a:r>
              <a:rPr sz="1200" i="1" dirty="0">
                <a:latin typeface="Arial"/>
                <a:cs typeface="Arial"/>
              </a:rPr>
              <a:t>Вопрос:</a:t>
            </a:r>
            <a:r>
              <a:rPr sz="1200" i="1" spc="125" dirty="0">
                <a:latin typeface="Arial"/>
                <a:cs typeface="Arial"/>
              </a:rPr>
              <a:t>  </a:t>
            </a:r>
            <a:r>
              <a:rPr sz="1200" i="1" spc="-10" dirty="0">
                <a:latin typeface="Arial"/>
                <a:cs typeface="Arial"/>
              </a:rPr>
              <a:t>Почему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собаки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не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могут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находиться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этой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пещере,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а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человек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может?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Предложите</a:t>
            </a:r>
            <a:r>
              <a:rPr sz="1200" i="1" spc="27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решение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этой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проблемы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для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человека,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случайно</a:t>
            </a:r>
            <a:endParaRPr sz="1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219"/>
              </a:spcBef>
            </a:pPr>
            <a:r>
              <a:rPr sz="1200" i="1" dirty="0">
                <a:latin typeface="Arial"/>
                <a:cs typeface="Arial"/>
              </a:rPr>
              <a:t>попавшего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туда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собакой.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Проблемная</a:t>
            </a:r>
            <a:r>
              <a:rPr sz="12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ситуация</a:t>
            </a:r>
            <a:r>
              <a:rPr sz="1200" b="1" u="sng" spc="3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№2</a:t>
            </a:r>
            <a:r>
              <a:rPr sz="12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«Гараж».</a:t>
            </a:r>
            <a:endParaRPr sz="1200">
              <a:latin typeface="Arial"/>
              <a:cs typeface="Arial"/>
            </a:endParaRPr>
          </a:p>
          <a:p>
            <a:pPr marL="63500" marR="101600">
              <a:lnSpc>
                <a:spcPct val="114999"/>
              </a:lnSpc>
            </a:pPr>
            <a:r>
              <a:rPr sz="1200" spc="-10" dirty="0">
                <a:latin typeface="Arial"/>
                <a:cs typeface="Arial"/>
              </a:rPr>
              <a:t>Водитель,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нарушая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привычные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для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себя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правила,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заехал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гараж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задним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ходом,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чтобы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утром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быстрее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выехать.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Но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утром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было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очень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холодно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водитель, </a:t>
            </a:r>
            <a:r>
              <a:rPr sz="1200" dirty="0">
                <a:latin typeface="Arial"/>
                <a:cs typeface="Arial"/>
              </a:rPr>
              <a:t>не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открыв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ворота,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решил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прогреть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двигатель.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Через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некоторое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время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случилось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непредвиденное…</a:t>
            </a:r>
            <a:endParaRPr sz="1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215"/>
              </a:spcBef>
            </a:pPr>
            <a:r>
              <a:rPr sz="1200" i="1" dirty="0">
                <a:latin typeface="Arial"/>
                <a:cs typeface="Arial"/>
              </a:rPr>
              <a:t>Задание:</a:t>
            </a:r>
            <a:r>
              <a:rPr sz="1200" i="1" spc="11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составьте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прогноз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того,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что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дальше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произошло.</a:t>
            </a:r>
            <a:endParaRPr sz="1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219"/>
              </a:spcBef>
            </a:pPr>
            <a:r>
              <a:rPr sz="1200" i="1" dirty="0">
                <a:latin typeface="Arial"/>
                <a:cs typeface="Arial"/>
              </a:rPr>
              <a:t>Вопрос: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Какую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первую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помощь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бы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вы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оказали,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окажись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рядом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гаражом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этого</a:t>
            </a:r>
            <a:r>
              <a:rPr sz="1200" i="1" spc="31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«горе-водителя»?</a:t>
            </a:r>
            <a:endParaRPr sz="1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27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Ситуация</a:t>
            </a:r>
            <a:r>
              <a:rPr sz="1200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№3</a:t>
            </a:r>
            <a:r>
              <a:rPr sz="12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«Свеча».</a:t>
            </a:r>
            <a:endParaRPr sz="1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В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большую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открытую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ёмкость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поместили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свечу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зажгли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её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(рис.1).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Свеча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горела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нормально.</a:t>
            </a:r>
            <a:r>
              <a:rPr sz="1200" spc="2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Затем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краю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сосуда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поместили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кольцо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из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ваты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подожгли</a:t>
            </a:r>
            <a:endParaRPr sz="1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его.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Вата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загорелась,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через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несколько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секунд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свеча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погасла</a:t>
            </a:r>
            <a:r>
              <a:rPr sz="1200" spc="2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(рис.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2).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Объясните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происходящее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7861" y="5867487"/>
            <a:ext cx="2400834" cy="760211"/>
          </a:xfrm>
          <a:prstGeom prst="rect">
            <a:avLst/>
          </a:prstGeom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2430" y="163829"/>
            <a:ext cx="7374255" cy="72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50"/>
              </a:lnSpc>
              <a:spcBef>
                <a:spcPts val="95"/>
              </a:spcBef>
            </a:pPr>
            <a:r>
              <a:rPr spc="-40" dirty="0"/>
              <a:t>ЕСТЕСТВЕННО-</a:t>
            </a:r>
            <a:r>
              <a:rPr spc="-10" dirty="0"/>
              <a:t>НАУЧНАЯ</a:t>
            </a:r>
            <a:r>
              <a:rPr spc="-60" dirty="0"/>
              <a:t> </a:t>
            </a:r>
            <a:r>
              <a:rPr spc="-10" dirty="0"/>
              <a:t>ГРАМОТНОСТЬ</a:t>
            </a:r>
          </a:p>
          <a:p>
            <a:pPr algn="ctr">
              <a:lnSpc>
                <a:spcPts val="2150"/>
              </a:lnSpc>
            </a:pPr>
            <a:r>
              <a:rPr sz="1800" spc="-10" dirty="0"/>
              <a:t>(применять</a:t>
            </a:r>
            <a:r>
              <a:rPr sz="1800" spc="-25" dirty="0"/>
              <a:t> </a:t>
            </a:r>
            <a:r>
              <a:rPr sz="1800" dirty="0"/>
              <a:t>знания</a:t>
            </a:r>
            <a:r>
              <a:rPr sz="1800" spc="-55" dirty="0"/>
              <a:t> </a:t>
            </a:r>
            <a:r>
              <a:rPr sz="1800" dirty="0"/>
              <a:t>для</a:t>
            </a:r>
            <a:r>
              <a:rPr sz="1800" spc="-65" dirty="0"/>
              <a:t> </a:t>
            </a:r>
            <a:r>
              <a:rPr sz="1800" spc="-10" dirty="0"/>
              <a:t>объяснения</a:t>
            </a:r>
            <a:r>
              <a:rPr sz="1800" spc="-55" dirty="0"/>
              <a:t> </a:t>
            </a:r>
            <a:r>
              <a:rPr sz="1800" spc="-10" dirty="0"/>
              <a:t>явлений)</a:t>
            </a:r>
            <a:endParaRPr sz="180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СПОРЩИКИ*</a:t>
            </a:r>
          </a:p>
          <a:p>
            <a:pPr marL="12700">
              <a:lnSpc>
                <a:spcPts val="1920"/>
              </a:lnSpc>
              <a:spcBef>
                <a:spcPts val="5"/>
              </a:spcBef>
            </a:pPr>
            <a:r>
              <a:rPr sz="1600" u="sng" dirty="0">
                <a:uFill>
                  <a:solidFill>
                    <a:srgbClr val="000000"/>
                  </a:solidFill>
                </a:uFill>
              </a:rPr>
              <a:t>Ситуация</a:t>
            </a:r>
            <a:r>
              <a:rPr sz="1600" u="sng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</a:rPr>
              <a:t>1</a:t>
            </a:r>
            <a:r>
              <a:rPr sz="1600" u="none" spc="-50" dirty="0"/>
              <a:t> </a:t>
            </a:r>
            <a:r>
              <a:rPr sz="1600" u="none" dirty="0"/>
              <a:t>(тема</a:t>
            </a:r>
            <a:r>
              <a:rPr sz="1600" u="none" spc="-25" dirty="0"/>
              <a:t> </a:t>
            </a:r>
            <a:r>
              <a:rPr sz="1600" u="none" dirty="0"/>
              <a:t>«Щелочные</a:t>
            </a:r>
            <a:r>
              <a:rPr sz="1600" u="none" spc="-50" dirty="0"/>
              <a:t> </a:t>
            </a:r>
            <a:r>
              <a:rPr sz="1600" u="none" dirty="0"/>
              <a:t>металлы»,</a:t>
            </a:r>
            <a:r>
              <a:rPr sz="1600" u="none" spc="-25" dirty="0"/>
              <a:t> </a:t>
            </a:r>
            <a:r>
              <a:rPr sz="1600" u="none" dirty="0"/>
              <a:t>9</a:t>
            </a:r>
            <a:r>
              <a:rPr sz="1600" u="none" spc="-55" dirty="0"/>
              <a:t> </a:t>
            </a:r>
            <a:r>
              <a:rPr sz="1600" u="none" spc="-10" dirty="0"/>
              <a:t>класс)</a:t>
            </a:r>
            <a:endParaRPr sz="1600"/>
          </a:p>
          <a:p>
            <a:pPr marL="12700">
              <a:lnSpc>
                <a:spcPts val="1680"/>
              </a:lnSpc>
            </a:pPr>
            <a:r>
              <a:rPr sz="1400" b="0" spc="-10" dirty="0">
                <a:latin typeface="Arial"/>
                <a:cs typeface="Arial"/>
              </a:rPr>
              <a:t>Трое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друзей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задержались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после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звонка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в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кабинете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химии,</a:t>
            </a:r>
            <a:r>
              <a:rPr sz="1400" b="0" spc="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стараясь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найти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правильный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ответ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на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возникший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в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конце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b="0" dirty="0">
                <a:latin typeface="Arial"/>
                <a:cs typeface="Arial"/>
              </a:rPr>
              <a:t>урока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вопрос: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«Что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spc="-25" dirty="0">
                <a:latin typeface="Arial"/>
                <a:cs typeface="Arial"/>
              </a:rPr>
              <a:t>произойдет,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если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в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банку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с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керосином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опустить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кусочек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металлического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калия?»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Николай,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подумав, </a:t>
            </a:r>
            <a:r>
              <a:rPr sz="1400" b="0" dirty="0">
                <a:latin typeface="Arial"/>
                <a:cs typeface="Arial"/>
              </a:rPr>
              <a:t>тихо</a:t>
            </a:r>
            <a:r>
              <a:rPr sz="1400" b="0" spc="-1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заметил: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«Калий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–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металл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крайне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активный…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Попади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он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в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керосин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–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сразу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25" dirty="0">
                <a:latin typeface="Arial"/>
                <a:cs typeface="Arial"/>
              </a:rPr>
              <a:t>вспыхнет.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Словом,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быть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пожару!» </a:t>
            </a:r>
            <a:r>
              <a:rPr sz="1400" b="0" dirty="0">
                <a:latin typeface="Arial"/>
                <a:cs typeface="Arial"/>
              </a:rPr>
              <a:t>Евгений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не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согласился: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«Да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брось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ты!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Ничего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не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spc="-50" dirty="0">
                <a:latin typeface="Arial"/>
                <a:cs typeface="Arial"/>
              </a:rPr>
              <a:t>будет.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Калий-</a:t>
            </a:r>
            <a:r>
              <a:rPr sz="1400" b="0" dirty="0">
                <a:latin typeface="Arial"/>
                <a:cs typeface="Arial"/>
              </a:rPr>
              <a:t>то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воспламеняется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на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воздухе.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Его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и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до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сосуда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spc="-25" dirty="0">
                <a:latin typeface="Arial"/>
                <a:cs typeface="Arial"/>
              </a:rPr>
              <a:t>не </a:t>
            </a:r>
            <a:r>
              <a:rPr sz="1400" b="0" dirty="0">
                <a:latin typeface="Arial"/>
                <a:cs typeface="Arial"/>
              </a:rPr>
              <a:t>донесут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–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сгорит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без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остатка».</a:t>
            </a:r>
            <a:r>
              <a:rPr sz="1400" b="0" spc="-7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А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Алексей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вздохнул</a:t>
            </a:r>
            <a:r>
              <a:rPr sz="1400" b="0" spc="-1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и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произнес: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«Успокойтесь,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ребята.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Кусочек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калия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просто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упадет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spc="-25" dirty="0">
                <a:latin typeface="Arial"/>
                <a:cs typeface="Arial"/>
              </a:rPr>
              <a:t>на </a:t>
            </a:r>
            <a:r>
              <a:rPr sz="1400" b="0" dirty="0">
                <a:latin typeface="Arial"/>
                <a:cs typeface="Arial"/>
              </a:rPr>
              <a:t>дно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и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spc="-25" dirty="0">
                <a:latin typeface="Arial"/>
                <a:cs typeface="Arial"/>
              </a:rPr>
              <a:t>будет </a:t>
            </a:r>
            <a:r>
              <a:rPr sz="1400" b="0" dirty="0">
                <a:latin typeface="Arial"/>
                <a:cs typeface="Arial"/>
              </a:rPr>
              <a:t>преспокойно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лежать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20" dirty="0">
                <a:latin typeface="Arial"/>
                <a:cs typeface="Arial"/>
              </a:rPr>
              <a:t>там».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0" i="1" dirty="0">
                <a:latin typeface="Arial"/>
                <a:cs typeface="Arial"/>
              </a:rPr>
              <a:t>Чье</a:t>
            </a:r>
            <a:r>
              <a:rPr sz="1400" b="0" i="1" spc="-5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же</a:t>
            </a:r>
            <a:r>
              <a:rPr sz="1400" b="0" i="1" spc="-20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мнение</a:t>
            </a:r>
            <a:r>
              <a:rPr sz="1400" b="0" i="1" spc="-3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можно</a:t>
            </a:r>
            <a:r>
              <a:rPr sz="1400" b="0" i="1" spc="-25" dirty="0">
                <a:latin typeface="Arial"/>
                <a:cs typeface="Arial"/>
              </a:rPr>
              <a:t> </a:t>
            </a:r>
            <a:r>
              <a:rPr sz="1400" b="0" i="1" spc="-10" dirty="0">
                <a:latin typeface="Arial"/>
                <a:cs typeface="Arial"/>
              </a:rPr>
              <a:t>считать</a:t>
            </a:r>
            <a:r>
              <a:rPr sz="1400" b="0" i="1" spc="-60" dirty="0">
                <a:latin typeface="Arial"/>
                <a:cs typeface="Arial"/>
              </a:rPr>
              <a:t> </a:t>
            </a:r>
            <a:r>
              <a:rPr sz="1400" b="0" i="1" spc="-10" dirty="0">
                <a:latin typeface="Arial"/>
                <a:cs typeface="Arial"/>
              </a:rPr>
              <a:t>правильным?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</a:pPr>
            <a:r>
              <a:rPr sz="1600" u="sng" dirty="0">
                <a:uFill>
                  <a:solidFill>
                    <a:srgbClr val="000000"/>
                  </a:solidFill>
                </a:uFill>
              </a:rPr>
              <a:t>Ситуация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</a:rPr>
              <a:t>2</a:t>
            </a:r>
            <a:r>
              <a:rPr sz="1600" u="sng" spc="-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1600" u="none" dirty="0"/>
              <a:t>(тема</a:t>
            </a:r>
            <a:r>
              <a:rPr sz="1600" u="none" spc="-20" dirty="0"/>
              <a:t> </a:t>
            </a:r>
            <a:r>
              <a:rPr sz="1600" u="none" dirty="0"/>
              <a:t>«Галогены»,</a:t>
            </a:r>
            <a:r>
              <a:rPr sz="1600" u="none" spc="-30" dirty="0"/>
              <a:t> </a:t>
            </a:r>
            <a:r>
              <a:rPr sz="1600" u="none" dirty="0"/>
              <a:t>9</a:t>
            </a:r>
            <a:r>
              <a:rPr sz="1600" u="none" spc="-55" dirty="0"/>
              <a:t> </a:t>
            </a:r>
            <a:r>
              <a:rPr sz="1600" u="none" spc="-10" dirty="0"/>
              <a:t>класс)</a:t>
            </a:r>
            <a:endParaRPr sz="1600"/>
          </a:p>
          <a:p>
            <a:pPr marL="12700" marR="43180">
              <a:lnSpc>
                <a:spcPts val="1680"/>
              </a:lnSpc>
              <a:spcBef>
                <a:spcPts val="55"/>
              </a:spcBef>
            </a:pPr>
            <a:r>
              <a:rPr sz="1400" b="0" dirty="0">
                <a:latin typeface="Arial"/>
                <a:cs typeface="Arial"/>
              </a:rPr>
              <a:t>Во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время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урока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химии</a:t>
            </a:r>
            <a:r>
              <a:rPr sz="1400" b="0" spc="1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учитель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предложил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классу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разобраться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в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следующей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ситуации: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в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склянку,</a:t>
            </a:r>
            <a:r>
              <a:rPr sz="1400" b="0" spc="-1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ярко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освещенную солнечными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лучами,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ввели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равное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количество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газов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хлора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и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водорода,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затем</a:t>
            </a:r>
            <a:r>
              <a:rPr sz="1400" b="0" spc="-7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закрыли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ее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хорошо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притертой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пробкой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spc="-50" dirty="0">
                <a:latin typeface="Arial"/>
                <a:cs typeface="Arial"/>
              </a:rPr>
              <a:t>– </a:t>
            </a:r>
            <a:r>
              <a:rPr sz="1400" b="0" dirty="0">
                <a:latin typeface="Arial"/>
                <a:cs typeface="Arial"/>
              </a:rPr>
              <a:t>что</a:t>
            </a:r>
            <a:r>
              <a:rPr sz="1400" b="0" spc="-7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может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произойти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в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подобных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условиях?</a:t>
            </a:r>
            <a:r>
              <a:rPr sz="1400" b="0" spc="-1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Александр</a:t>
            </a:r>
            <a:r>
              <a:rPr sz="1400" b="0" spc="-7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задумался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ненадолго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и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произнес:</a:t>
            </a:r>
            <a:r>
              <a:rPr sz="1400" b="0" spc="-7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«Гм…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Водород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соберется </a:t>
            </a:r>
            <a:r>
              <a:rPr sz="1400" b="0" spc="-20" dirty="0">
                <a:latin typeface="Arial"/>
                <a:cs typeface="Arial"/>
              </a:rPr>
              <a:t>наверху,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потому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что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он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более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легкий,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а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хлор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…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Хлор,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бесспорно,</a:t>
            </a:r>
            <a:r>
              <a:rPr sz="1400" b="0" spc="-7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останется</a:t>
            </a:r>
            <a:r>
              <a:rPr sz="1400" b="0" spc="-75" dirty="0">
                <a:latin typeface="Arial"/>
                <a:cs typeface="Arial"/>
              </a:rPr>
              <a:t> </a:t>
            </a:r>
            <a:r>
              <a:rPr sz="1400" b="0" spc="-25" dirty="0">
                <a:latin typeface="Arial"/>
                <a:cs typeface="Arial"/>
              </a:rPr>
              <a:t>внизу. </a:t>
            </a:r>
            <a:r>
              <a:rPr sz="1400" b="0" dirty="0">
                <a:latin typeface="Arial"/>
                <a:cs typeface="Arial"/>
              </a:rPr>
              <a:t>Михаил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взглянул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на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товарища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50" dirty="0">
                <a:latin typeface="Arial"/>
                <a:cs typeface="Arial"/>
              </a:rPr>
              <a:t>и </a:t>
            </a:r>
            <a:r>
              <a:rPr sz="1400" b="0" dirty="0">
                <a:latin typeface="Arial"/>
                <a:cs typeface="Arial"/>
              </a:rPr>
              <a:t>бросил: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«Навряд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ли.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Пройдет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часа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три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и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газы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просто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перемешаются».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Иван,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смущаясь,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заметил: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«Знаете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что,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братцы-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5"/>
              </a:lnSpc>
            </a:pPr>
            <a:r>
              <a:rPr sz="1400" b="0" dirty="0">
                <a:latin typeface="Arial"/>
                <a:cs typeface="Arial"/>
              </a:rPr>
              <a:t>кролики,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от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такой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баночки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нужно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держаться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подальше: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она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может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неожиданно</a:t>
            </a:r>
            <a:r>
              <a:rPr sz="1400" b="0" spc="-7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взорваться».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0" i="1" dirty="0">
                <a:latin typeface="Arial"/>
                <a:cs typeface="Arial"/>
              </a:rPr>
              <a:t>Решите,</a:t>
            </a:r>
            <a:r>
              <a:rPr sz="1400" b="0" i="1" spc="-50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кто</a:t>
            </a:r>
            <a:r>
              <a:rPr sz="1400" b="0" i="1" spc="-30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из</a:t>
            </a:r>
            <a:r>
              <a:rPr sz="1400" b="0" i="1" spc="-30" dirty="0">
                <a:latin typeface="Arial"/>
                <a:cs typeface="Arial"/>
              </a:rPr>
              <a:t> </a:t>
            </a:r>
            <a:r>
              <a:rPr sz="1400" b="0" i="1" spc="-10" dirty="0">
                <a:latin typeface="Arial"/>
                <a:cs typeface="Arial"/>
              </a:rPr>
              <a:t>приятелей</a:t>
            </a:r>
            <a:r>
              <a:rPr sz="1400" b="0" i="1" spc="-40" dirty="0">
                <a:latin typeface="Arial"/>
                <a:cs typeface="Arial"/>
              </a:rPr>
              <a:t> </a:t>
            </a:r>
            <a:r>
              <a:rPr sz="1400" b="0" i="1" spc="-10" dirty="0">
                <a:latin typeface="Arial"/>
                <a:cs typeface="Arial"/>
              </a:rPr>
              <a:t>высказал</a:t>
            </a:r>
            <a:r>
              <a:rPr sz="1400" b="0" i="1" spc="-6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правильное</a:t>
            </a:r>
            <a:r>
              <a:rPr sz="1400" b="0" i="1" spc="-50" dirty="0">
                <a:latin typeface="Arial"/>
                <a:cs typeface="Arial"/>
              </a:rPr>
              <a:t> </a:t>
            </a:r>
            <a:r>
              <a:rPr sz="1400" b="0" i="1" spc="-10" dirty="0">
                <a:latin typeface="Arial"/>
                <a:cs typeface="Arial"/>
              </a:rPr>
              <a:t>мнение.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</a:pPr>
            <a:r>
              <a:rPr sz="1400" b="0" i="1" dirty="0">
                <a:latin typeface="Arial"/>
                <a:cs typeface="Arial"/>
              </a:rPr>
              <a:t>Вопрос:</a:t>
            </a:r>
            <a:r>
              <a:rPr sz="1400" b="0" i="1" spc="-4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если</a:t>
            </a:r>
            <a:r>
              <a:rPr sz="1400" b="0" i="1" spc="-4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бы</a:t>
            </a:r>
            <a:r>
              <a:rPr sz="1400" b="0" i="1" spc="-20" dirty="0">
                <a:latin typeface="Arial"/>
                <a:cs typeface="Arial"/>
              </a:rPr>
              <a:t> </a:t>
            </a:r>
            <a:r>
              <a:rPr sz="1400" b="0" i="1" spc="-10" dirty="0">
                <a:latin typeface="Arial"/>
                <a:cs typeface="Arial"/>
              </a:rPr>
              <a:t>вместо</a:t>
            </a:r>
            <a:r>
              <a:rPr sz="1400" b="0" i="1" spc="-4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хлора</a:t>
            </a:r>
            <a:r>
              <a:rPr sz="1400" b="0" i="1" spc="-50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были</a:t>
            </a:r>
            <a:r>
              <a:rPr sz="1400" b="0" i="1" spc="-3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пар</a:t>
            </a:r>
            <a:r>
              <a:rPr sz="1600" b="0" dirty="0">
                <a:latin typeface="Arial"/>
                <a:cs typeface="Arial"/>
              </a:rPr>
              <a:t>ы</a:t>
            </a:r>
            <a:r>
              <a:rPr sz="1600" b="0" spc="-8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йода</a:t>
            </a:r>
            <a:r>
              <a:rPr sz="1400" b="0" i="1" spc="-30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в</a:t>
            </a:r>
            <a:r>
              <a:rPr sz="1400" b="0" i="1" spc="-2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склянке,</a:t>
            </a:r>
            <a:r>
              <a:rPr sz="1400" b="0" i="1" spc="-30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кто</a:t>
            </a:r>
            <a:r>
              <a:rPr sz="1400" b="0" i="1" spc="-2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тогда</a:t>
            </a:r>
            <a:r>
              <a:rPr sz="1400" b="0" i="1" spc="-4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из</a:t>
            </a:r>
            <a:r>
              <a:rPr sz="1400" b="0" i="1" spc="-25" dirty="0">
                <a:latin typeface="Arial"/>
                <a:cs typeface="Arial"/>
              </a:rPr>
              <a:t> </a:t>
            </a:r>
            <a:r>
              <a:rPr sz="1400" b="0" i="1" spc="-10" dirty="0">
                <a:latin typeface="Arial"/>
                <a:cs typeface="Arial"/>
              </a:rPr>
              <a:t>друзей</a:t>
            </a:r>
            <a:r>
              <a:rPr sz="1400" b="0" i="1" spc="-4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был</a:t>
            </a:r>
            <a:r>
              <a:rPr sz="1400" b="0" i="1" spc="-35" dirty="0">
                <a:latin typeface="Arial"/>
                <a:cs typeface="Arial"/>
              </a:rPr>
              <a:t> </a:t>
            </a:r>
            <a:r>
              <a:rPr sz="1400" b="0" i="1" dirty="0">
                <a:latin typeface="Arial"/>
                <a:cs typeface="Arial"/>
              </a:rPr>
              <a:t>бы</a:t>
            </a:r>
            <a:r>
              <a:rPr sz="1400" b="0" i="1" spc="-35" dirty="0">
                <a:latin typeface="Arial"/>
                <a:cs typeface="Arial"/>
              </a:rPr>
              <a:t> </a:t>
            </a:r>
            <a:r>
              <a:rPr sz="1400" b="0" i="1" spc="-10" dirty="0">
                <a:latin typeface="Arial"/>
                <a:cs typeface="Arial"/>
              </a:rPr>
              <a:t>прав?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916" y="6190894"/>
            <a:ext cx="4559935" cy="38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*Тарасов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А.К.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Ботаника,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зоология,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химия.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Книга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для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учащихся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spc="-10" dirty="0">
                <a:latin typeface="Arial"/>
                <a:cs typeface="Arial"/>
              </a:rPr>
              <a:t>учителей.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Смоленск: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Русич,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1999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08523" y="80451"/>
            <a:ext cx="6097905" cy="68897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450"/>
              </a:spcBef>
            </a:pPr>
            <a:r>
              <a:rPr sz="2000" spc="-20" dirty="0"/>
              <a:t>ЕСТЕСТВЕННО-</a:t>
            </a:r>
            <a:r>
              <a:rPr sz="2000" dirty="0"/>
              <a:t>НАУЧНАЯ</a:t>
            </a:r>
            <a:r>
              <a:rPr sz="2000" spc="130" dirty="0"/>
              <a:t> </a:t>
            </a:r>
            <a:r>
              <a:rPr sz="2000" spc="-10" dirty="0"/>
              <a:t>ГРАМОТНОСТЬ</a:t>
            </a:r>
            <a:endParaRPr sz="2000"/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800" b="0" dirty="0">
                <a:latin typeface="Arial"/>
                <a:cs typeface="Arial"/>
              </a:rPr>
              <a:t>(применять</a:t>
            </a:r>
            <a:r>
              <a:rPr sz="1800" b="0" spc="-70" dirty="0">
                <a:latin typeface="Arial"/>
                <a:cs typeface="Arial"/>
              </a:rPr>
              <a:t> </a:t>
            </a:r>
            <a:r>
              <a:rPr sz="1800" b="0" spc="-20" dirty="0">
                <a:latin typeface="Arial"/>
                <a:cs typeface="Arial"/>
              </a:rPr>
              <a:t>естественно-</a:t>
            </a:r>
            <a:r>
              <a:rPr sz="1800" b="0" dirty="0">
                <a:latin typeface="Arial"/>
                <a:cs typeface="Arial"/>
              </a:rPr>
              <a:t>научные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методы</a:t>
            </a:r>
            <a:r>
              <a:rPr sz="1800" b="0" spc="-6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исследования)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7100" y="851916"/>
            <a:ext cx="4491228" cy="48676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810" y="281346"/>
            <a:ext cx="4620180" cy="639258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05400" y="2743200"/>
            <a:ext cx="2697480" cy="40132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2000" b="1" dirty="0">
                <a:latin typeface="Arial"/>
                <a:cs typeface="Arial"/>
              </a:rPr>
              <a:t>Схемы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алгоритмы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181600" y="886691"/>
            <a:ext cx="6710172" cy="5825006"/>
            <a:chOff x="5181600" y="886691"/>
            <a:chExt cx="6710172" cy="5825006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886691"/>
              <a:ext cx="4157599" cy="3276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8600" y="3962400"/>
              <a:ext cx="4043172" cy="274929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41294" y="92327"/>
            <a:ext cx="6097905" cy="68770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45"/>
              </a:spcBef>
            </a:pPr>
            <a:r>
              <a:rPr sz="2000" spc="-30" dirty="0"/>
              <a:t>ЕСТЕСТВЕННО-</a:t>
            </a:r>
            <a:r>
              <a:rPr sz="2000" dirty="0"/>
              <a:t>НАУЧНАЯ</a:t>
            </a:r>
            <a:r>
              <a:rPr sz="2000" spc="114" dirty="0"/>
              <a:t> </a:t>
            </a:r>
            <a:r>
              <a:rPr sz="2000" spc="-10" dirty="0"/>
              <a:t>ГРАМОТНОСТЬ</a:t>
            </a:r>
            <a:endParaRPr sz="2000"/>
          </a:p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sz="1800" b="0" dirty="0">
                <a:latin typeface="Arial"/>
                <a:cs typeface="Arial"/>
              </a:rPr>
              <a:t>(применять</a:t>
            </a:r>
            <a:r>
              <a:rPr sz="1800" b="0" spc="-70" dirty="0">
                <a:latin typeface="Arial"/>
                <a:cs typeface="Arial"/>
              </a:rPr>
              <a:t> </a:t>
            </a:r>
            <a:r>
              <a:rPr sz="1800" b="0" spc="-20" dirty="0">
                <a:latin typeface="Arial"/>
                <a:cs typeface="Arial"/>
              </a:rPr>
              <a:t>естественно-</a:t>
            </a:r>
            <a:r>
              <a:rPr sz="1800" b="0" dirty="0">
                <a:latin typeface="Arial"/>
                <a:cs typeface="Arial"/>
              </a:rPr>
              <a:t>научные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методы</a:t>
            </a:r>
            <a:r>
              <a:rPr sz="1800" b="0" spc="-6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исследования)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914400"/>
            <a:ext cx="4495800" cy="5797297"/>
          </a:xfrm>
          <a:prstGeom prst="rect">
            <a:avLst/>
          </a:prstGeom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26257" y="207010"/>
            <a:ext cx="7374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ЕСТЕСТВЕННО-</a:t>
            </a:r>
            <a:r>
              <a:rPr spc="-10" dirty="0"/>
              <a:t>НАУЧНАЯ</a:t>
            </a:r>
            <a:r>
              <a:rPr spc="-60" dirty="0"/>
              <a:t> </a:t>
            </a:r>
            <a:r>
              <a:rPr spc="-10" dirty="0"/>
              <a:t>ГРАМОТНОСТЬ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3400" y="1219200"/>
            <a:ext cx="10878820" cy="4886325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570"/>
              </a:spcBef>
            </a:pPr>
            <a:r>
              <a:rPr sz="2400" b="1" dirty="0">
                <a:latin typeface="Arial"/>
                <a:cs typeface="Arial"/>
              </a:rPr>
              <a:t>Где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брать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задания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ЕНГ?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135"/>
              </a:lnSpc>
              <a:spcBef>
                <a:spcPts val="1105"/>
              </a:spcBef>
              <a:tabLst>
                <a:tab pos="8712200" algn="l"/>
              </a:tabLst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https://fipi.ru/otkrytyy-bank-zadaniy-dlya-otsenki-yestestvennonauchnoy-gramotnosti</a:t>
            </a:r>
            <a:r>
              <a:rPr sz="1800" u="none" dirty="0">
                <a:solidFill>
                  <a:srgbClr val="0462C1"/>
                </a:solidFill>
                <a:latin typeface="Arial"/>
                <a:cs typeface="Arial"/>
              </a:rPr>
              <a:t>	</a:t>
            </a:r>
            <a:r>
              <a:rPr sz="1800" u="none" dirty="0">
                <a:latin typeface="Arial"/>
                <a:cs typeface="Arial"/>
              </a:rPr>
              <a:t>сайт</a:t>
            </a:r>
            <a:r>
              <a:rPr sz="1800" u="none" spc="-10" dirty="0">
                <a:latin typeface="Arial"/>
                <a:cs typeface="Arial"/>
              </a:rPr>
              <a:t> </a:t>
            </a:r>
            <a:r>
              <a:rPr sz="1800" u="none" spc="-20" dirty="0">
                <a:latin typeface="Arial"/>
                <a:cs typeface="Arial"/>
              </a:rPr>
              <a:t>ФИПИ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latin typeface="Arial"/>
                <a:cs typeface="Arial"/>
              </a:rPr>
              <a:t>Открытый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банк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заданий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оценки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ЕНГ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(7-</a:t>
            </a:r>
            <a:r>
              <a:rPr sz="1800" dirty="0">
                <a:latin typeface="Arial"/>
                <a:cs typeface="Arial"/>
              </a:rPr>
              <a:t>9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классы)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800" dirty="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tabLst>
                <a:tab pos="7234555" algn="l"/>
              </a:tabLst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http://skiv.instrao.ru/bank-zadaniy/estestvennonauchnaya-gramotnost/</a:t>
            </a:r>
            <a:r>
              <a:rPr sz="1800" u="none" dirty="0">
                <a:solidFill>
                  <a:srgbClr val="0462C1"/>
                </a:solidFill>
                <a:latin typeface="Arial"/>
                <a:cs typeface="Arial"/>
              </a:rPr>
              <a:t>	</a:t>
            </a:r>
            <a:r>
              <a:rPr sz="1800" u="none" dirty="0">
                <a:latin typeface="Arial"/>
                <a:cs typeface="Arial"/>
              </a:rPr>
              <a:t>банк</a:t>
            </a:r>
            <a:r>
              <a:rPr sz="1800" u="none" spc="-6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заданий</a:t>
            </a:r>
            <a:r>
              <a:rPr sz="1800" u="none" spc="41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ФГБНУ</a:t>
            </a:r>
            <a:r>
              <a:rPr sz="1800" u="none" spc="-45" dirty="0">
                <a:latin typeface="Arial"/>
                <a:cs typeface="Arial"/>
              </a:rPr>
              <a:t> </a:t>
            </a:r>
            <a:r>
              <a:rPr sz="1800" u="none" spc="-10" dirty="0">
                <a:latin typeface="Arial"/>
                <a:cs typeface="Arial"/>
              </a:rPr>
              <a:t>«Институт</a:t>
            </a:r>
            <a:endParaRPr sz="1800" dirty="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tabLst>
                <a:tab pos="7586345" algn="l"/>
              </a:tabLst>
            </a:pPr>
            <a:r>
              <a:rPr sz="1800" dirty="0">
                <a:latin typeface="Arial"/>
                <a:cs typeface="Arial"/>
              </a:rPr>
              <a:t>стратегии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развития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образования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Российской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академии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образования»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45" dirty="0">
                <a:latin typeface="Arial"/>
                <a:cs typeface="Arial"/>
              </a:rPr>
              <a:t>(5-</a:t>
            </a:r>
            <a:r>
              <a:rPr sz="1800" dirty="0">
                <a:latin typeface="Arial"/>
                <a:cs typeface="Arial"/>
              </a:rPr>
              <a:t>9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классы)</a:t>
            </a:r>
            <a:endParaRPr sz="1800" dirty="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820"/>
              </a:spcBef>
            </a:pP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https://media.prosv.ru/fg/</a:t>
            </a:r>
            <a:r>
              <a:rPr sz="1800" u="none" spc="365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электронный</a:t>
            </a:r>
            <a:r>
              <a:rPr sz="1800" u="none" spc="-7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банк</a:t>
            </a:r>
            <a:r>
              <a:rPr sz="1800" u="none" spc="-8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заданий</a:t>
            </a:r>
            <a:r>
              <a:rPr sz="1800" u="none" spc="-7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по</a:t>
            </a:r>
            <a:r>
              <a:rPr sz="1800" u="none" spc="-7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функциональной</a:t>
            </a:r>
            <a:r>
              <a:rPr sz="1800" u="none" spc="-4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грамотности</a:t>
            </a:r>
            <a:r>
              <a:rPr sz="1800" u="none" spc="-65" dirty="0">
                <a:latin typeface="Arial"/>
                <a:cs typeface="Arial"/>
              </a:rPr>
              <a:t> </a:t>
            </a:r>
            <a:r>
              <a:rPr sz="1800" u="none" spc="-10" dirty="0">
                <a:latin typeface="Arial"/>
                <a:cs typeface="Arial"/>
              </a:rPr>
              <a:t>издательства</a:t>
            </a:r>
            <a:endParaRPr sz="1800" dirty="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«Просвещение»</a:t>
            </a:r>
            <a:endParaRPr sz="1800" dirty="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910"/>
              </a:spcBef>
              <a:tabLst>
                <a:tab pos="5431790" algn="l"/>
              </a:tabLst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https://prosv.ru/catalog/funktsionalnaya-gramotnost/</a:t>
            </a:r>
            <a:r>
              <a:rPr sz="1800" u="none" dirty="0">
                <a:solidFill>
                  <a:srgbClr val="0462C1"/>
                </a:solidFill>
                <a:latin typeface="Arial"/>
                <a:cs typeface="Arial"/>
              </a:rPr>
              <a:t>	</a:t>
            </a:r>
            <a:r>
              <a:rPr sz="1800" u="none" spc="-10" dirty="0">
                <a:latin typeface="Arial"/>
                <a:cs typeface="Arial"/>
              </a:rPr>
              <a:t>печатные</a:t>
            </a:r>
            <a:r>
              <a:rPr sz="1800" u="none" spc="-4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издания</a:t>
            </a:r>
            <a:r>
              <a:rPr sz="1800" u="none" spc="-75" dirty="0">
                <a:latin typeface="Arial"/>
                <a:cs typeface="Arial"/>
              </a:rPr>
              <a:t> </a:t>
            </a:r>
            <a:r>
              <a:rPr sz="1800" u="none" spc="-20" dirty="0">
                <a:latin typeface="Arial"/>
                <a:cs typeface="Arial"/>
              </a:rPr>
              <a:t>издательства</a:t>
            </a:r>
            <a:r>
              <a:rPr sz="1800" u="none" spc="-65" dirty="0">
                <a:latin typeface="Arial"/>
                <a:cs typeface="Arial"/>
              </a:rPr>
              <a:t> </a:t>
            </a:r>
            <a:r>
              <a:rPr sz="1800" u="none" spc="-10" dirty="0">
                <a:latin typeface="Arial"/>
                <a:cs typeface="Arial"/>
              </a:rPr>
              <a:t>«Просвещение»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800" dirty="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5"/>
              </a:spcBef>
              <a:tabLst>
                <a:tab pos="3832860" algn="l"/>
              </a:tabLst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https://fioco.ru/примеры-</a:t>
            </a:r>
            <a:r>
              <a:rPr sz="1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задач-pisa</a:t>
            </a:r>
            <a:r>
              <a:rPr sz="1800" u="none" dirty="0">
                <a:solidFill>
                  <a:srgbClr val="0462C1"/>
                </a:solidFill>
                <a:latin typeface="Arial"/>
                <a:cs typeface="Arial"/>
              </a:rPr>
              <a:t>	</a:t>
            </a:r>
            <a:r>
              <a:rPr sz="1800" u="none" dirty="0">
                <a:latin typeface="Arial"/>
                <a:cs typeface="Arial"/>
              </a:rPr>
              <a:t>открытые</a:t>
            </a:r>
            <a:r>
              <a:rPr sz="1800" u="none" spc="-4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задания</a:t>
            </a:r>
            <a:r>
              <a:rPr sz="1800" u="none" spc="-4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PISA</a:t>
            </a:r>
            <a:r>
              <a:rPr sz="1800" u="none" spc="-12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на</a:t>
            </a:r>
            <a:r>
              <a:rPr sz="1800" u="none" spc="-3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сайте</a:t>
            </a:r>
            <a:r>
              <a:rPr sz="1800" u="none" spc="-55" dirty="0">
                <a:latin typeface="Arial"/>
                <a:cs typeface="Arial"/>
              </a:rPr>
              <a:t> </a:t>
            </a:r>
            <a:r>
              <a:rPr sz="1800" u="none" spc="-10" dirty="0">
                <a:latin typeface="Arial"/>
                <a:cs typeface="Arial"/>
              </a:rPr>
              <a:t>ФИОКО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1800" dirty="0">
              <a:latin typeface="Arial"/>
              <a:cs typeface="Arial"/>
            </a:endParaRPr>
          </a:p>
          <a:p>
            <a:pPr marL="71120" marR="5080">
              <a:lnSpc>
                <a:spcPct val="100000"/>
              </a:lnSpc>
              <a:spcBef>
                <a:spcPts val="5"/>
              </a:spcBef>
              <a:tabLst>
                <a:tab pos="3830954" algn="l"/>
              </a:tabLst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/>
              </a:rPr>
              <a:t>https://rikc.by/ru/PISA/3-ex_pisa.pdf</a:t>
            </a:r>
            <a:r>
              <a:rPr sz="1800" u="none" dirty="0">
                <a:solidFill>
                  <a:srgbClr val="0462C1"/>
                </a:solidFill>
                <a:latin typeface="Arial"/>
                <a:cs typeface="Arial"/>
              </a:rPr>
              <a:t>	</a:t>
            </a:r>
            <a:r>
              <a:rPr sz="1800" u="none" dirty="0">
                <a:latin typeface="Arial"/>
                <a:cs typeface="Arial"/>
              </a:rPr>
              <a:t>Примеры</a:t>
            </a:r>
            <a:r>
              <a:rPr sz="1800" u="none" spc="-4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открытых</a:t>
            </a:r>
            <a:r>
              <a:rPr sz="1800" u="none" spc="-3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заданий</a:t>
            </a:r>
            <a:r>
              <a:rPr sz="1800" u="none" spc="-4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по</a:t>
            </a:r>
            <a:r>
              <a:rPr sz="1800" u="none" spc="-4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ЕНГ</a:t>
            </a:r>
            <a:r>
              <a:rPr sz="1800" u="none" spc="-40" dirty="0">
                <a:latin typeface="Arial"/>
                <a:cs typeface="Arial"/>
              </a:rPr>
              <a:t> </a:t>
            </a:r>
            <a:r>
              <a:rPr sz="1800" u="none" spc="-10" dirty="0">
                <a:latin typeface="Arial"/>
                <a:cs typeface="Arial"/>
              </a:rPr>
              <a:t>«Республиканского</a:t>
            </a:r>
            <a:r>
              <a:rPr sz="1800" u="none" spc="-20" dirty="0">
                <a:latin typeface="Arial"/>
                <a:cs typeface="Arial"/>
              </a:rPr>
              <a:t> </a:t>
            </a:r>
            <a:r>
              <a:rPr sz="1800" u="none" spc="-10" dirty="0">
                <a:latin typeface="Arial"/>
                <a:cs typeface="Arial"/>
              </a:rPr>
              <a:t>института </a:t>
            </a:r>
            <a:r>
              <a:rPr sz="1800" u="none" dirty="0">
                <a:latin typeface="Arial"/>
                <a:cs typeface="Arial"/>
              </a:rPr>
              <a:t>контроля</a:t>
            </a:r>
            <a:r>
              <a:rPr sz="1800" u="none" spc="-12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знаний»</a:t>
            </a:r>
            <a:r>
              <a:rPr sz="1800" u="none" spc="-9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Министерства</a:t>
            </a:r>
            <a:r>
              <a:rPr sz="1800" u="none" spc="-9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образования</a:t>
            </a:r>
            <a:r>
              <a:rPr sz="1800" u="none" spc="-75" dirty="0">
                <a:latin typeface="Arial"/>
                <a:cs typeface="Arial"/>
              </a:rPr>
              <a:t> </a:t>
            </a:r>
            <a:r>
              <a:rPr sz="1800" u="none" spc="-10" dirty="0">
                <a:latin typeface="Arial"/>
                <a:cs typeface="Arial"/>
              </a:rPr>
              <a:t>Республики</a:t>
            </a:r>
            <a:r>
              <a:rPr sz="1800" u="none" spc="-100" dirty="0">
                <a:latin typeface="Arial"/>
                <a:cs typeface="Arial"/>
              </a:rPr>
              <a:t> </a:t>
            </a:r>
            <a:r>
              <a:rPr sz="1800" u="none" spc="-10" dirty="0">
                <a:latin typeface="Arial"/>
                <a:cs typeface="Arial"/>
              </a:rPr>
              <a:t>Беларусь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61517" y="770391"/>
            <a:ext cx="10676890" cy="130619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2400" b="1" dirty="0">
                <a:latin typeface="Arial"/>
                <a:cs typeface="Arial"/>
              </a:rPr>
              <a:t>Когда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как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использовать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задания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ЕНГ?</a:t>
            </a:r>
            <a:endParaRPr sz="2400" dirty="0">
              <a:latin typeface="Arial"/>
              <a:cs typeface="Arial"/>
            </a:endParaRPr>
          </a:p>
          <a:p>
            <a:pPr marL="299085" indent="-286385">
              <a:lnSpc>
                <a:spcPts val="2370"/>
              </a:lnSpc>
              <a:spcBef>
                <a:spcPts val="1125"/>
              </a:spcBef>
              <a:buChar char="-"/>
              <a:tabLst>
                <a:tab pos="299085" algn="l"/>
                <a:tab pos="982980" algn="l"/>
              </a:tabLst>
            </a:pPr>
            <a:r>
              <a:rPr sz="2000" spc="-20" dirty="0">
                <a:latin typeface="Arial"/>
                <a:cs typeface="Arial"/>
              </a:rPr>
              <a:t>Урок</a:t>
            </a:r>
            <a:r>
              <a:rPr sz="2000" dirty="0">
                <a:latin typeface="Arial"/>
                <a:cs typeface="Arial"/>
              </a:rPr>
              <a:t>	-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выполнять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или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рассматривать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отдельные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вопросы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из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комплексного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задания</a:t>
            </a:r>
            <a:endParaRPr sz="2000" dirty="0">
              <a:latin typeface="Arial"/>
              <a:cs typeface="Arial"/>
            </a:endParaRPr>
          </a:p>
          <a:p>
            <a:pPr marL="299085" indent="-286385">
              <a:lnSpc>
                <a:spcPts val="2370"/>
              </a:lnSpc>
              <a:buChar char="-"/>
              <a:tabLst>
                <a:tab pos="299085" algn="l"/>
              </a:tabLst>
            </a:pPr>
            <a:r>
              <a:rPr sz="2000" spc="-10" dirty="0">
                <a:latin typeface="Arial"/>
                <a:cs typeface="Arial"/>
              </a:rPr>
              <a:t>Внеурочная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деятельность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(кружок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по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химии,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элективный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курс)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выполнить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всё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задание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441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ЕСТЕСТВЕННО-</a:t>
            </a:r>
            <a:r>
              <a:rPr spc="-10" dirty="0"/>
              <a:t>НАУЧНАЯ</a:t>
            </a:r>
            <a:r>
              <a:rPr spc="-60" dirty="0"/>
              <a:t> </a:t>
            </a:r>
            <a:r>
              <a:rPr spc="-10" dirty="0"/>
              <a:t>ГРАМОТНОСТЬ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899391"/>
              </p:ext>
            </p:extLst>
          </p:nvPr>
        </p:nvGraphicFramePr>
        <p:xfrm>
          <a:off x="366712" y="2246376"/>
          <a:ext cx="11312525" cy="1841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0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38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dirty="0">
                          <a:latin typeface="Liberation Sans Narrow"/>
                          <a:cs typeface="Liberation Sans Narrow"/>
                        </a:rPr>
                        <a:t>Тема</a:t>
                      </a:r>
                      <a:r>
                        <a:rPr sz="2000" b="1" spc="-2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spc="-10" dirty="0">
                          <a:latin typeface="Liberation Sans Narrow"/>
                          <a:cs typeface="Liberation Sans Narrow"/>
                        </a:rPr>
                        <a:t>урока</a:t>
                      </a:r>
                      <a:endParaRPr sz="2000" dirty="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dirty="0">
                          <a:latin typeface="Liberation Sans Narrow"/>
                          <a:cs typeface="Liberation Sans Narrow"/>
                        </a:rPr>
                        <a:t>Этап</a:t>
                      </a:r>
                      <a:r>
                        <a:rPr sz="2000" b="1" spc="-4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spc="-10" dirty="0">
                          <a:latin typeface="Liberation Sans Narrow"/>
                          <a:cs typeface="Liberation Sans Narrow"/>
                        </a:rPr>
                        <a:t>урока</a:t>
                      </a:r>
                      <a:endParaRPr sz="20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10" dirty="0">
                          <a:latin typeface="Liberation Sans Narrow"/>
                          <a:cs typeface="Liberation Sans Narrow"/>
                        </a:rPr>
                        <a:t>Задания</a:t>
                      </a:r>
                      <a:endParaRPr sz="20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dirty="0">
                          <a:latin typeface="Liberation Sans Narrow"/>
                          <a:cs typeface="Liberation Sans Narrow"/>
                        </a:rPr>
                        <a:t>Ссылка</a:t>
                      </a:r>
                      <a:r>
                        <a:rPr sz="2000" b="1" spc="-2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dirty="0">
                          <a:latin typeface="Liberation Sans Narrow"/>
                          <a:cs typeface="Liberation Sans Narrow"/>
                        </a:rPr>
                        <a:t>на</a:t>
                      </a:r>
                      <a:r>
                        <a:rPr sz="2000" b="1" spc="-4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000" b="1" spc="-20" dirty="0">
                          <a:latin typeface="Liberation Sans Narrow"/>
                          <a:cs typeface="Liberation Sans Narrow"/>
                        </a:rPr>
                        <a:t>сайт</a:t>
                      </a:r>
                      <a:endParaRPr sz="20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Liberation Sans Narrow"/>
                          <a:cs typeface="Liberation Sans Narrow"/>
                        </a:rPr>
                        <a:t>Коррозия</a:t>
                      </a:r>
                      <a:r>
                        <a:rPr sz="1600" spc="-6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600" spc="-10" dirty="0">
                          <a:latin typeface="Liberation Sans Narrow"/>
                          <a:cs typeface="Liberation Sans Narrow"/>
                        </a:rPr>
                        <a:t>металлов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600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Liberation Sans Narrow"/>
                          <a:cs typeface="Liberation Sans Narrow"/>
                        </a:rPr>
                        <a:t>Мотивация деятельности. Закрепления</a:t>
                      </a:r>
                      <a:r>
                        <a:rPr sz="1600" spc="1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600" spc="-10" dirty="0">
                          <a:latin typeface="Liberation Sans Narrow"/>
                          <a:cs typeface="Liberation Sans Narrow"/>
                        </a:rPr>
                        <a:t>знаний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Liberation Sans Narrow"/>
                          <a:cs typeface="Liberation Sans Narrow"/>
                        </a:rPr>
                        <a:t>«Как</a:t>
                      </a:r>
                      <a:r>
                        <a:rPr sz="1600" spc="-2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600" dirty="0">
                          <a:latin typeface="Liberation Sans Narrow"/>
                          <a:cs typeface="Liberation Sans Narrow"/>
                        </a:rPr>
                        <a:t>«болеет»</a:t>
                      </a:r>
                      <a:r>
                        <a:rPr sz="1600" spc="-3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600" spc="-10" dirty="0">
                          <a:latin typeface="Liberation Sans Narrow"/>
                          <a:cs typeface="Liberation Sans Narrow"/>
                        </a:rPr>
                        <a:t>железо»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Liberation Sans Narrow"/>
                          <a:cs typeface="Liberation Sans Narrow"/>
                        </a:rPr>
                        <a:t>«Почему</a:t>
                      </a:r>
                      <a:r>
                        <a:rPr sz="1600" spc="-8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600" dirty="0">
                          <a:latin typeface="Liberation Sans Narrow"/>
                          <a:cs typeface="Liberation Sans Narrow"/>
                        </a:rPr>
                        <a:t>разрушаются</a:t>
                      </a:r>
                      <a:r>
                        <a:rPr sz="1600" spc="-7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600" spc="-10" dirty="0">
                          <a:latin typeface="Liberation Sans Narrow"/>
                          <a:cs typeface="Liberation Sans Narrow"/>
                        </a:rPr>
                        <a:t>металлы»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Liberation Sans Narrow"/>
                          <a:cs typeface="Liberation Sans Narrow"/>
                        </a:rPr>
                        <a:t>«Коррозия</a:t>
                      </a:r>
                      <a:r>
                        <a:rPr sz="1600" spc="-6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600" spc="-10" dirty="0">
                          <a:latin typeface="Liberation Sans Narrow"/>
                          <a:cs typeface="Liberation Sans Narrow"/>
                        </a:rPr>
                        <a:t>металлов»</a:t>
                      </a:r>
                      <a:endParaRPr sz="16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00"/>
                        </a:lnSpc>
                        <a:spcBef>
                          <a:spcPts val="785"/>
                        </a:spcBef>
                        <a:tabLst>
                          <a:tab pos="1112520" algn="l"/>
                        </a:tabLst>
                      </a:pPr>
                      <a:r>
                        <a:rPr sz="2400" baseline="15625" dirty="0">
                          <a:latin typeface="Liberation Sans Narrow"/>
                          <a:cs typeface="Liberation Sans Narrow"/>
                        </a:rPr>
                        <a:t>Стр.</a:t>
                      </a:r>
                      <a:r>
                        <a:rPr sz="2400" spc="-60" baseline="1562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400" spc="-75" baseline="15625" dirty="0" smtClean="0">
                          <a:latin typeface="Liberation Sans Narrow"/>
                          <a:cs typeface="Liberation Sans Narrow"/>
                        </a:rPr>
                        <a:t>4</a:t>
                      </a:r>
                      <a:r>
                        <a:rPr lang="ru-RU" sz="2400" spc="0" baseline="15625" dirty="0" smtClean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400" u="sng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Liberation Sans Narrow"/>
                          <a:cs typeface="Liberation Sans Narrow"/>
                          <a:hlinkClick r:id="rId2"/>
                        </a:rPr>
                        <a:t>http</a:t>
                      </a:r>
                      <a:r>
                        <a:rPr sz="14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Liberation Sans Narrow"/>
                          <a:cs typeface="Liberation Sans Narrow"/>
                          <a:hlinkClick r:id="rId2"/>
                        </a:rPr>
                        <a:t>://oge.fipi.ru/os/xmodules/qprint/index.php?theme_</a:t>
                      </a:r>
                      <a:endParaRPr sz="1400" dirty="0">
                        <a:latin typeface="Liberation Sans Narrow"/>
                        <a:cs typeface="Liberation Sans Narrow"/>
                      </a:endParaRPr>
                    </a:p>
                    <a:p>
                      <a:pPr marL="92075">
                        <a:lnSpc>
                          <a:spcPts val="1689"/>
                        </a:lnSpc>
                        <a:tabLst>
                          <a:tab pos="1112520" algn="l"/>
                        </a:tabLst>
                      </a:pPr>
                      <a:r>
                        <a:rPr sz="2400" baseline="6944" dirty="0">
                          <a:latin typeface="Liberation Sans Narrow"/>
                          <a:cs typeface="Liberation Sans Narrow"/>
                        </a:rPr>
                        <a:t>Стр.</a:t>
                      </a:r>
                      <a:r>
                        <a:rPr sz="2400" spc="-60" baseline="6944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2400" spc="-75" baseline="6944" dirty="0" smtClean="0">
                          <a:latin typeface="Liberation Sans Narrow"/>
                          <a:cs typeface="Liberation Sans Narrow"/>
                        </a:rPr>
                        <a:t>6</a:t>
                      </a:r>
                      <a:r>
                        <a:rPr lang="ru-RU" sz="2400" spc="0" baseline="6944" dirty="0" smtClean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400" u="sng" spc="-10" dirty="0" err="1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Liberation Sans Narrow"/>
                          <a:cs typeface="Liberation Sans Narrow"/>
                          <a:hlinkClick r:id="rId3"/>
                        </a:rPr>
                        <a:t>guid</a:t>
                      </a:r>
                      <a:r>
                        <a:rPr sz="1400" u="sng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Liberation Sans Narrow"/>
                          <a:cs typeface="Liberation Sans Narrow"/>
                          <a:hlinkClick r:id="rId3"/>
                        </a:rPr>
                        <a:t>=B5ABAFAA3D60BFE8443A044012D0ED96&amp;proj</a:t>
                      </a:r>
                      <a:endParaRPr sz="1400" dirty="0">
                        <a:latin typeface="Liberation Sans Narrow"/>
                        <a:cs typeface="Liberation Sans Narrow"/>
                      </a:endParaRPr>
                    </a:p>
                    <a:p>
                      <a:pPr marL="92075">
                        <a:lnSpc>
                          <a:spcPts val="1810"/>
                        </a:lnSpc>
                        <a:tabLst>
                          <a:tab pos="1112520" algn="l"/>
                        </a:tabLst>
                      </a:pPr>
                      <a:r>
                        <a:rPr sz="1600" dirty="0">
                          <a:latin typeface="Liberation Sans Narrow"/>
                          <a:cs typeface="Liberation Sans Narrow"/>
                        </a:rPr>
                        <a:t>Стр.</a:t>
                      </a:r>
                      <a:r>
                        <a:rPr sz="1600" spc="-4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600" spc="-50" dirty="0" smtClean="0">
                          <a:latin typeface="Liberation Sans Narrow"/>
                          <a:cs typeface="Liberation Sans Narrow"/>
                        </a:rPr>
                        <a:t>7</a:t>
                      </a:r>
                      <a:endParaRPr lang="ru-RU" sz="1600" spc="0" dirty="0" smtClean="0">
                        <a:latin typeface="Liberation Sans Narrow"/>
                        <a:cs typeface="Liberation Sans Narrow"/>
                      </a:endParaRPr>
                    </a:p>
                    <a:p>
                      <a:pPr marL="92075">
                        <a:lnSpc>
                          <a:spcPts val="1810"/>
                        </a:lnSpc>
                        <a:tabLst>
                          <a:tab pos="1112520" algn="l"/>
                        </a:tabLst>
                      </a:pPr>
                      <a:r>
                        <a:rPr sz="1400" u="sng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Liberation Sans Narrow"/>
                          <a:cs typeface="Liberation Sans Narrow"/>
                          <a:hlinkClick r:id="rId3"/>
                        </a:rPr>
                        <a:t>_</a:t>
                      </a:r>
                      <a:r>
                        <a:rPr sz="1400" u="sng" spc="-10" dirty="0" err="1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Liberation Sans Narrow"/>
                          <a:cs typeface="Liberation Sans Narrow"/>
                          <a:hlinkClick r:id="rId3"/>
                        </a:rPr>
                        <a:t>guid</a:t>
                      </a:r>
                      <a:r>
                        <a:rPr sz="1400" u="sng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Liberation Sans Narrow"/>
                          <a:cs typeface="Liberation Sans Narrow"/>
                          <a:hlinkClick r:id="rId3"/>
                        </a:rPr>
                        <a:t>=0CD62708049A9FB940BFBB6E0A09ECC8</a:t>
                      </a:r>
                      <a:endParaRPr sz="1400" dirty="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152400" y="3733800"/>
            <a:ext cx="6744970" cy="2910205"/>
            <a:chOff x="363854" y="3705986"/>
            <a:chExt cx="6744970" cy="29102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79" y="3715511"/>
              <a:ext cx="6725411" cy="28910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8617" y="3710749"/>
              <a:ext cx="6735445" cy="2900680"/>
            </a:xfrm>
            <a:custGeom>
              <a:avLst/>
              <a:gdLst/>
              <a:ahLst/>
              <a:cxnLst/>
              <a:rect l="l" t="t" r="r" b="b"/>
              <a:pathLst>
                <a:path w="6735445" h="2900679">
                  <a:moveTo>
                    <a:pt x="0" y="2900553"/>
                  </a:moveTo>
                  <a:lnTo>
                    <a:pt x="6734936" y="2900553"/>
                  </a:lnTo>
                  <a:lnTo>
                    <a:pt x="6734936" y="0"/>
                  </a:lnTo>
                  <a:lnTo>
                    <a:pt x="0" y="0"/>
                  </a:lnTo>
                  <a:lnTo>
                    <a:pt x="0" y="290055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792" y="2698710"/>
            <a:ext cx="4920343" cy="246221"/>
          </a:xfrm>
        </p:spPr>
        <p:txBody>
          <a:bodyPr/>
          <a:lstStyle/>
          <a:p>
            <a:pPr algn="just"/>
            <a:r>
              <a:rPr lang="ru-RU" sz="1600" dirty="0"/>
              <a:t>155.2.</a:t>
            </a:r>
            <a:r>
              <a:rPr lang="ru-RU" sz="1600" spc="-40" dirty="0"/>
              <a:t> </a:t>
            </a:r>
            <a:r>
              <a:rPr lang="ru-RU" sz="1600" spc="-10" dirty="0"/>
              <a:t>Пояснительная</a:t>
            </a:r>
            <a:r>
              <a:rPr lang="ru-RU" sz="1600" spc="-20" dirty="0"/>
              <a:t> </a:t>
            </a:r>
            <a:r>
              <a:rPr lang="ru-RU" sz="1600" spc="-10" dirty="0" smtClean="0"/>
              <a:t>записка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389396"/>
            <a:ext cx="504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ФОП</a:t>
            </a:r>
            <a:r>
              <a:rPr kumimoji="0" lang="ru-RU" sz="1800" b="1" i="0" u="none" strike="noStrike" kern="0" cap="none" spc="-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800" b="1" i="0" u="none" strike="noStrike" kern="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ООО</a:t>
            </a:r>
          </a:p>
          <a:p>
            <a:r>
              <a:rPr lang="ru-RU" dirty="0" smtClean="0">
                <a:latin typeface="Arial"/>
                <a:cs typeface="Arial"/>
              </a:rPr>
              <a:t>(приказ</a:t>
            </a:r>
            <a:r>
              <a:rPr lang="ru-RU" spc="10" dirty="0" smtClean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Министерства</a:t>
            </a:r>
            <a:r>
              <a:rPr lang="ru-RU" spc="-20" dirty="0" smtClean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просвещения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spc="-25" dirty="0" smtClean="0">
                <a:latin typeface="Arial"/>
                <a:cs typeface="Arial"/>
              </a:rPr>
              <a:t>РФ </a:t>
            </a:r>
            <a:r>
              <a:rPr lang="ru-RU" dirty="0" smtClean="0">
                <a:latin typeface="Arial"/>
                <a:cs typeface="Arial"/>
              </a:rPr>
              <a:t>от</a:t>
            </a:r>
            <a:r>
              <a:rPr lang="ru-RU" spc="-40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18.05.2023</a:t>
            </a:r>
            <a:r>
              <a:rPr lang="ru-RU" spc="-65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№</a:t>
            </a:r>
            <a:r>
              <a:rPr lang="ru-RU" spc="-35" dirty="0" smtClean="0">
                <a:latin typeface="Arial"/>
                <a:cs typeface="Arial"/>
              </a:rPr>
              <a:t> </a:t>
            </a:r>
            <a:r>
              <a:rPr lang="ru-RU" spc="-20" dirty="0" smtClean="0">
                <a:latin typeface="Arial"/>
                <a:cs typeface="Arial"/>
              </a:rPr>
              <a:t>370)</a:t>
            </a:r>
          </a:p>
          <a:p>
            <a:pPr lvl="0" algn="just"/>
            <a:endParaRPr lang="ru-RU" spc="-20" dirty="0" smtClean="0">
              <a:latin typeface="Arial"/>
              <a:cs typeface="Arial"/>
            </a:endParaRPr>
          </a:p>
          <a:p>
            <a:pPr lvl="0" algn="just"/>
            <a:r>
              <a:rPr lang="ru-RU" spc="-20" dirty="0" smtClean="0">
                <a:latin typeface="Arial"/>
                <a:cs typeface="Arial"/>
              </a:rPr>
              <a:t>ФРП по учебному предмету «Химия» (базовый уровень)</a:t>
            </a:r>
          </a:p>
          <a:p>
            <a:pPr lvl="0" algn="just"/>
            <a:r>
              <a:rPr kumimoji="0" lang="ru-RU" sz="1800" b="0" i="0" u="sng" strike="noStrike" kern="0" cap="none" spc="-10" normalizeH="0" baseline="0" noProof="0" dirty="0" smtClean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(https://static.edsoo.ru/projects/fop/index.html#/sections/200224</a:t>
            </a:r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0870"/>
            <a:ext cx="2438400" cy="2438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55772" y="389396"/>
            <a:ext cx="5455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800" b="1" i="0" u="none" strike="noStrike" kern="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ФГОС ООО</a:t>
            </a:r>
          </a:p>
          <a:p>
            <a:pPr lvl="0" algn="just"/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(приказ</a:t>
            </a:r>
            <a:r>
              <a:rPr kumimoji="0" lang="ru-RU" b="0" i="0" u="none" strike="noStrike" kern="0" cap="none" spc="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Министерства</a:t>
            </a:r>
            <a:r>
              <a:rPr kumimoji="0" lang="ru-RU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просвещения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-2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РФ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от</a:t>
            </a:r>
            <a:r>
              <a:rPr kumimoji="0" lang="ru-RU" b="0" i="0" u="none" strike="noStrike" kern="0" cap="none" spc="-3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31</a:t>
            </a:r>
            <a:r>
              <a:rPr kumimoji="0" lang="ru-RU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мая</a:t>
            </a:r>
            <a:r>
              <a:rPr kumimoji="0" lang="ru-RU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2021</a:t>
            </a:r>
            <a:r>
              <a:rPr kumimoji="0" lang="ru-RU" b="0" i="0" u="none" strike="noStrike" kern="0" cap="none" spc="-3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-9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г.</a:t>
            </a:r>
            <a:r>
              <a:rPr kumimoji="0" lang="ru-RU" b="0" i="0" u="none" strike="noStrike" kern="0" cap="none" spc="-1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№</a:t>
            </a:r>
            <a:r>
              <a:rPr kumimoji="0" lang="ru-RU" b="0" i="0" u="none" strike="noStrike" kern="0" cap="none" spc="-2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-2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287)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5772" y="1492245"/>
            <a:ext cx="5455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ru-RU" b="0" i="0" u="none" strike="noStrike" kern="0" cap="none" spc="-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новых</a:t>
            </a:r>
            <a:r>
              <a:rPr kumimoji="0" lang="ru-RU" b="0" i="0" u="none" strike="noStrike" kern="0" cap="none" spc="-4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ФГОС</a:t>
            </a:r>
            <a:r>
              <a:rPr kumimoji="0" lang="ru-RU" b="0" i="0" u="none" strike="noStrike" kern="0" cap="none" spc="31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введено</a:t>
            </a:r>
            <a:r>
              <a:rPr kumimoji="0" lang="ru-RU" b="0" i="0" u="none" strike="noStrike" kern="0" cap="none" spc="-3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понятие</a:t>
            </a:r>
            <a:r>
              <a:rPr kumimoji="0" lang="ru-RU" b="0" i="0" u="none" strike="noStrike" kern="0" cap="none" spc="-4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«функциональная</a:t>
            </a:r>
            <a:r>
              <a:rPr kumimoji="0" lang="ru-RU" b="0" i="0" u="none" strike="noStrike" kern="0" cap="none" spc="-6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грамотность»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6477000" y="2367618"/>
            <a:ext cx="5455228" cy="41857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/>
              <a:t>III.</a:t>
            </a:r>
            <a:r>
              <a:rPr lang="ru-RU" sz="1600" dirty="0" smtClean="0"/>
              <a:t> Требования к условиям реализации программы основного общего образования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35.2. В целях обеспечения реализации программы основного общего образования в Организации для участников образовательных отношений должны создаваться условия, обеспечивающие возможность:</a:t>
            </a:r>
          </a:p>
          <a:p>
            <a:pPr algn="just"/>
            <a:r>
              <a:rPr lang="ru-RU" sz="1600" dirty="0" smtClean="0"/>
              <a:t>Формирования функциональной грамотности 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sz="1600" dirty="0" err="1" smtClean="0"/>
              <a:t>метапредметных</a:t>
            </a:r>
            <a:r>
              <a:rPr lang="ru-RU" sz="1600" dirty="0" smtClean="0"/>
              <a:t> и универсальных способов деятельности), включающей овладение ключевыми компетенциями, составляющими основу дальнейшего успешного образования и ориентации в мире профессий;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35530" y="2944931"/>
            <a:ext cx="36635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155.2.8. При изучении химии на уровне основного общего образования важное значение приобрели такие цели как: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формирование общей функциональной и естественно-научной грамотности, в том числе умений  объяснять и оценивать явления  окружающего мира, используя знания и опыт, полученные при изучении химии, применять их при решении проблем в повседневной жизни и трудовой деятельности; 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197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7300" y="161657"/>
            <a:ext cx="7776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5" dirty="0"/>
              <a:t>Формирование</a:t>
            </a:r>
            <a:r>
              <a:rPr spc="25" dirty="0"/>
              <a:t> </a:t>
            </a:r>
            <a:r>
              <a:rPr spc="-10" dirty="0"/>
              <a:t>естественно-научной</a:t>
            </a:r>
            <a:r>
              <a:rPr spc="-35" dirty="0"/>
              <a:t> </a:t>
            </a:r>
            <a:r>
              <a:rPr spc="-10" dirty="0"/>
              <a:t>грамотности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89847" y="4208123"/>
            <a:ext cx="2548128" cy="17937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7448" y="4294632"/>
            <a:ext cx="2449068" cy="17983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41916" y="6067269"/>
            <a:ext cx="1525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Циф</a:t>
            </a:r>
            <a:r>
              <a:rPr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р</a:t>
            </a: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ово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й</a:t>
            </a:r>
            <a:r>
              <a:rPr kern="1200" spc="-8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урок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34685" y="6011976"/>
            <a:ext cx="16738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spcBef>
                <a:spcPts val="100"/>
              </a:spcBef>
            </a:pPr>
            <a:r>
              <a:rPr kern="1200" spc="-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Урок</a:t>
            </a:r>
            <a:r>
              <a:rPr kern="1200" spc="-5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-</a:t>
            </a:r>
            <a:r>
              <a:rPr kern="1200" spc="-5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практикум</a:t>
            </a:r>
            <a:endParaRPr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9525" algn="ctr" rtl="0"/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«Виртуальная</a:t>
            </a:r>
            <a:endParaRPr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5080" algn="ctr" rtl="0"/>
            <a:r>
              <a:rPr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лаборатория»</a:t>
            </a:r>
            <a:endParaRPr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0654" y="4276569"/>
            <a:ext cx="2279904" cy="17907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75677" y="6154626"/>
            <a:ext cx="160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4675" marR="5080" indent="-562610" algn="l" rtl="0">
              <a:spcBef>
                <a:spcPts val="100"/>
              </a:spcBef>
            </a:pP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Дистан</a:t>
            </a:r>
            <a:r>
              <a:rPr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ц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ио</a:t>
            </a: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ный  урок</a:t>
            </a: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3232" y="1269492"/>
            <a:ext cx="2639568" cy="202844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200" y="1262025"/>
            <a:ext cx="1924812" cy="20147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77252" y="3330956"/>
            <a:ext cx="1797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5640" marR="5080" indent="-662940" algn="l" rtl="0">
              <a:spcBef>
                <a:spcPts val="100"/>
              </a:spcBef>
            </a:pP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Ин</a:t>
            </a:r>
            <a:r>
              <a:rPr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т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егр</a:t>
            </a: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и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р</a:t>
            </a: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ванный  урок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11674" y="3289172"/>
            <a:ext cx="1957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kern="1200" spc="-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Урок</a:t>
            </a:r>
            <a:r>
              <a:rPr kern="1200" spc="-3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-</a:t>
            </a:r>
            <a:r>
              <a:rPr kern="1200" spc="-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конференция</a:t>
            </a:r>
            <a:endParaRPr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0636" y="3289172"/>
            <a:ext cx="1606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 algn="l" rtl="0">
              <a:spcBef>
                <a:spcPts val="100"/>
              </a:spcBef>
            </a:pPr>
            <a:r>
              <a:rPr kern="1200" spc="-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Урок</a:t>
            </a:r>
            <a:r>
              <a:rPr kern="1200" spc="-5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-</a:t>
            </a:r>
            <a:r>
              <a:rPr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семинар</a:t>
            </a:r>
            <a:r>
              <a:rPr kern="1200" spc="-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- </a:t>
            </a:r>
            <a:r>
              <a:rPr kern="1200" spc="-39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практикум</a:t>
            </a:r>
            <a:endParaRPr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38031" y="1228497"/>
            <a:ext cx="2651760" cy="2013203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5268404" y="743712"/>
            <a:ext cx="1367155" cy="399415"/>
          </a:xfrm>
          <a:custGeom>
            <a:avLst/>
            <a:gdLst/>
            <a:ahLst/>
            <a:cxnLst/>
            <a:rect l="l" t="t" r="r" b="b"/>
            <a:pathLst>
              <a:path w="1367154" h="399414">
                <a:moveTo>
                  <a:pt x="0" y="399415"/>
                </a:moveTo>
                <a:lnTo>
                  <a:pt x="1367154" y="399415"/>
                </a:lnTo>
                <a:lnTo>
                  <a:pt x="1367154" y="0"/>
                </a:lnTo>
                <a:lnTo>
                  <a:pt x="0" y="0"/>
                </a:lnTo>
                <a:lnTo>
                  <a:pt x="0" y="399415"/>
                </a:lnTo>
                <a:close/>
              </a:path>
            </a:pathLst>
          </a:custGeom>
          <a:ln w="2895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0353" y="832368"/>
            <a:ext cx="643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2000" kern="1200" dirty="0">
                <a:solidFill>
                  <a:srgbClr val="C00000"/>
                </a:solidFill>
                <a:latin typeface="Lucida Sans Unicode"/>
                <a:ea typeface="+mn-ea"/>
                <a:cs typeface="Lucida Sans Unicode"/>
              </a:rPr>
              <a:t>Ур</a:t>
            </a:r>
            <a:r>
              <a:rPr sz="2000" kern="1200" spc="5" dirty="0">
                <a:solidFill>
                  <a:srgbClr val="C00000"/>
                </a:solidFill>
                <a:latin typeface="Lucida Sans Unicode"/>
                <a:ea typeface="+mn-ea"/>
                <a:cs typeface="Lucida Sans Unicode"/>
              </a:rPr>
              <a:t>о</a:t>
            </a:r>
            <a:r>
              <a:rPr sz="2000" kern="1200" dirty="0">
                <a:solidFill>
                  <a:srgbClr val="C00000"/>
                </a:solidFill>
                <a:latin typeface="Lucida Sans Unicode"/>
                <a:ea typeface="+mn-ea"/>
                <a:cs typeface="Lucida Sans Unicode"/>
              </a:rPr>
              <a:t>к</a:t>
            </a:r>
            <a:endParaRPr sz="2000" kern="1200" dirty="0">
              <a:solidFill>
                <a:prstClr val="black"/>
              </a:solidFill>
              <a:latin typeface="Lucida Sans Unicode"/>
              <a:ea typeface="+mn-ea"/>
              <a:cs typeface="Lucida Sans Unicode"/>
            </a:endParaRP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033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5996" y="215662"/>
            <a:ext cx="7660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5" dirty="0"/>
              <a:t>Формирование</a:t>
            </a:r>
            <a:r>
              <a:rPr spc="-45" dirty="0"/>
              <a:t> </a:t>
            </a:r>
            <a:r>
              <a:rPr spc="-10" dirty="0"/>
              <a:t>естественнонаучной</a:t>
            </a:r>
            <a:r>
              <a:rPr spc="-30" dirty="0"/>
              <a:t> </a:t>
            </a:r>
            <a:r>
              <a:rPr spc="-10" dirty="0"/>
              <a:t>грамотности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7421" y="5185536"/>
            <a:ext cx="1920240" cy="152857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444094" y="701526"/>
            <a:ext cx="3528060" cy="401320"/>
          </a:xfrm>
          <a:custGeom>
            <a:avLst/>
            <a:gdLst/>
            <a:ahLst/>
            <a:cxnLst/>
            <a:rect l="l" t="t" r="r" b="b"/>
            <a:pathLst>
              <a:path w="3528060" h="401320">
                <a:moveTo>
                  <a:pt x="0" y="401319"/>
                </a:moveTo>
                <a:lnTo>
                  <a:pt x="3528059" y="401319"/>
                </a:lnTo>
                <a:lnTo>
                  <a:pt x="3528059" y="0"/>
                </a:lnTo>
                <a:lnTo>
                  <a:pt x="0" y="0"/>
                </a:lnTo>
                <a:lnTo>
                  <a:pt x="0" y="401319"/>
                </a:lnTo>
                <a:close/>
              </a:path>
            </a:pathLst>
          </a:custGeom>
          <a:ln w="2895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algn="l" rtl="0"/>
            <a:endParaRPr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1141" y="798930"/>
            <a:ext cx="3237865" cy="95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2000" kern="1200" spc="-10" dirty="0">
                <a:solidFill>
                  <a:srgbClr val="C00000"/>
                </a:solidFill>
                <a:latin typeface="Lucida Sans Unicode"/>
                <a:ea typeface="+mn-ea"/>
                <a:cs typeface="Lucida Sans Unicode"/>
              </a:rPr>
              <a:t>Внеурочная</a:t>
            </a:r>
            <a:r>
              <a:rPr sz="2000" kern="1200" spc="-90" dirty="0">
                <a:solidFill>
                  <a:srgbClr val="C00000"/>
                </a:solidFill>
                <a:latin typeface="Lucida Sans Unicode"/>
                <a:ea typeface="+mn-ea"/>
                <a:cs typeface="Lucida Sans Unicode"/>
              </a:rPr>
              <a:t> </a:t>
            </a:r>
            <a:r>
              <a:rPr sz="2000" kern="1200" spc="-5" dirty="0">
                <a:solidFill>
                  <a:srgbClr val="C00000"/>
                </a:solidFill>
                <a:latin typeface="Lucida Sans Unicode"/>
                <a:ea typeface="+mn-ea"/>
                <a:cs typeface="Lucida Sans Unicode"/>
              </a:rPr>
              <a:t>деятельность</a:t>
            </a:r>
            <a:endParaRPr sz="2000" kern="1200" dirty="0">
              <a:solidFill>
                <a:prstClr val="black"/>
              </a:solidFill>
              <a:latin typeface="Lucida Sans Unicode"/>
              <a:ea typeface="+mn-ea"/>
              <a:cs typeface="Lucida Sans Unicode"/>
            </a:endParaRPr>
          </a:p>
          <a:p>
            <a:pPr marL="46355" algn="l" rtl="0">
              <a:spcBef>
                <a:spcPts val="2785"/>
              </a:spcBef>
              <a:tabLst>
                <a:tab pos="1785620" algn="l"/>
              </a:tabLst>
            </a:pPr>
            <a:r>
              <a:rPr b="1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	</a:t>
            </a:r>
            <a:endParaRPr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7608" y="3171951"/>
            <a:ext cx="16205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 rtl="0">
              <a:spcBef>
                <a:spcPts val="100"/>
              </a:spcBef>
            </a:pPr>
            <a:r>
              <a:rPr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И</a:t>
            </a:r>
            <a:r>
              <a:rPr b="1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</a:t>
            </a:r>
            <a:r>
              <a:rPr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див</a:t>
            </a:r>
            <a:r>
              <a:rPr b="1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и</a:t>
            </a:r>
            <a:r>
              <a:rPr b="1" kern="1200" spc="-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д</a:t>
            </a:r>
            <a:r>
              <a:rPr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у</a:t>
            </a:r>
            <a:r>
              <a:rPr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ал</a:t>
            </a:r>
            <a:r>
              <a:rPr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ь</a:t>
            </a:r>
            <a:r>
              <a:rPr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на  я</a:t>
            </a:r>
            <a:r>
              <a:rPr b="1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b="1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проектная </a:t>
            </a:r>
            <a:r>
              <a:rPr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b="1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деятельность</a:t>
            </a:r>
            <a:endParaRPr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8574" y="3181191"/>
            <a:ext cx="1335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Лаб</a:t>
            </a:r>
            <a:r>
              <a:rPr b="1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ор</a:t>
            </a:r>
            <a:r>
              <a:rPr b="1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а</a:t>
            </a:r>
            <a:r>
              <a:rPr b="1" kern="1200" spc="-4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т</a:t>
            </a:r>
            <a:r>
              <a:rPr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</a:t>
            </a:r>
            <a:r>
              <a:rPr b="1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р</a:t>
            </a:r>
            <a:r>
              <a:rPr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ия</a:t>
            </a:r>
            <a:endParaRPr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08585" algn="l" rtl="0"/>
            <a:r>
              <a:rPr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«ЭКОМИР»</a:t>
            </a:r>
            <a:endParaRPr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5808" y="3155441"/>
            <a:ext cx="13512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125" algn="l" rtl="0">
              <a:spcBef>
                <a:spcPts val="100"/>
              </a:spcBef>
            </a:pPr>
            <a:r>
              <a:rPr b="1" kern="1200" spc="-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Творческое </a:t>
            </a:r>
            <a:r>
              <a:rPr b="1" kern="1200" spc="-3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b="1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</a:t>
            </a:r>
            <a:r>
              <a:rPr b="1"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б</a:t>
            </a:r>
            <a:r>
              <a:rPr b="1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ъ</a:t>
            </a:r>
            <a:r>
              <a:rPr b="1" kern="1200" spc="-4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е</a:t>
            </a:r>
            <a:r>
              <a:rPr b="1" kern="1200" spc="-3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д</a:t>
            </a:r>
            <a:r>
              <a:rPr b="1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и</a:t>
            </a:r>
            <a:r>
              <a:rPr b="1"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</a:t>
            </a:r>
            <a:r>
              <a:rPr b="1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е</a:t>
            </a:r>
            <a:r>
              <a:rPr b="1" kern="1200" spc="-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н</a:t>
            </a:r>
            <a:r>
              <a:rPr b="1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и</a:t>
            </a:r>
            <a:r>
              <a:rPr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е</a:t>
            </a:r>
            <a:endParaRPr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00965" marR="15875" indent="-81280" algn="l" rtl="0"/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«</a:t>
            </a: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Хими</a:t>
            </a:r>
            <a:r>
              <a:rPr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ч</a:t>
            </a:r>
            <a:r>
              <a:rPr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еский  </a:t>
            </a:r>
            <a:r>
              <a:rPr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практикум»</a:t>
            </a:r>
            <a:endParaRPr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2381" y="3275067"/>
            <a:ext cx="1734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2434" algn="l" rtl="0">
              <a:spcBef>
                <a:spcPts val="100"/>
              </a:spcBef>
            </a:pPr>
            <a:r>
              <a:rPr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Осенняя </a:t>
            </a:r>
            <a:r>
              <a:rPr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пр</a:t>
            </a:r>
            <a:r>
              <a:rPr b="1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</a:t>
            </a:r>
            <a:r>
              <a:rPr b="1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е</a:t>
            </a:r>
            <a:r>
              <a:rPr b="1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к</a:t>
            </a:r>
            <a:r>
              <a:rPr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тна</a:t>
            </a:r>
            <a:r>
              <a:rPr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я</a:t>
            </a:r>
            <a:r>
              <a:rPr b="1" kern="1200" spc="-4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b="1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ш</a:t>
            </a:r>
            <a:r>
              <a:rPr b="1" kern="1200" spc="-5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к</a:t>
            </a:r>
            <a:r>
              <a:rPr b="1" kern="1200" spc="-4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</a:t>
            </a:r>
            <a:r>
              <a:rPr b="1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л</a:t>
            </a:r>
            <a:r>
              <a:rPr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а</a:t>
            </a:r>
            <a:endParaRPr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3582" y="1269492"/>
            <a:ext cx="1528572" cy="18836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0145" y="1306930"/>
            <a:ext cx="1266443" cy="185623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898" y="1296925"/>
            <a:ext cx="2145792" cy="185623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19929" y="1305392"/>
            <a:ext cx="2427732" cy="185623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90194" y="4689062"/>
            <a:ext cx="1473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spcBef>
                <a:spcPts val="100"/>
              </a:spcBef>
            </a:pPr>
            <a:r>
              <a:rPr b="1" kern="1200" spc="-2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Экологическая</a:t>
            </a:r>
            <a:endParaRPr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R="1270" algn="ctr" rtl="0"/>
            <a:r>
              <a:rPr b="1" kern="1200" spc="-3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школа</a:t>
            </a:r>
            <a:endParaRPr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46367" y="4572000"/>
            <a:ext cx="1297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indent="-109855" algn="l" rtl="0">
              <a:spcBef>
                <a:spcPts val="100"/>
              </a:spcBef>
            </a:pPr>
            <a:r>
              <a:rPr b="1" kern="1200" spc="-8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</a:t>
            </a:r>
            <a:r>
              <a:rPr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л</a:t>
            </a:r>
            <a:r>
              <a:rPr b="1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и</a:t>
            </a:r>
            <a:r>
              <a:rPr b="1" kern="1200" spc="-1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м</a:t>
            </a:r>
            <a:r>
              <a:rPr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пиады,  </a:t>
            </a:r>
            <a:r>
              <a:rPr b="1" kern="1200" spc="-1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викторины</a:t>
            </a:r>
            <a:endParaRPr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015" y="5247128"/>
            <a:ext cx="2016252" cy="152095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6455" y="5225792"/>
            <a:ext cx="1731264" cy="152247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3898" y="5247128"/>
            <a:ext cx="1906524" cy="147980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072925" y="4801011"/>
            <a:ext cx="1203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1800" b="1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Экскурсии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57251" y="4791041"/>
            <a:ext cx="1609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355" marR="0" lvl="0" indent="0" algn="l" defTabSz="914400" rtl="0" eaLnBrk="1" fontAlgn="auto" latinLnBrk="0" hangingPunct="1">
              <a:lnSpc>
                <a:spcPct val="100000"/>
              </a:lnSpc>
              <a:spcBef>
                <a:spcPts val="278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85620" algn="l"/>
              </a:tabLst>
              <a:defRPr/>
            </a:pPr>
            <a:r>
              <a:rPr kumimoji="0" lang="ru-RU" sz="1800" b="1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Конференции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2" name="Рисунок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146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2222" r="1875"/>
          <a:stretch/>
        </p:blipFill>
        <p:spPr>
          <a:xfrm>
            <a:off x="76200" y="0"/>
            <a:ext cx="11963400" cy="6705596"/>
          </a:xfrm>
          <a:prstGeom prst="rect">
            <a:avLst/>
          </a:prstGeom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273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12191999" cy="68579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3729" y="918146"/>
            <a:ext cx="3712845" cy="31807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dirty="0">
                <a:latin typeface="Times New Roman"/>
                <a:cs typeface="Times New Roman"/>
              </a:rPr>
              <a:t>Стихотворение</a:t>
            </a:r>
            <a:r>
              <a:rPr sz="1800" b="1" spc="3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«Я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молекула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воды»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b="1" spc="-20" dirty="0">
                <a:latin typeface="Times New Roman"/>
                <a:cs typeface="Times New Roman"/>
              </a:rPr>
              <a:t>(Кудоспаев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Тимур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9б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класс)</a:t>
            </a:r>
            <a:endParaRPr sz="1800" dirty="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молекула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воды,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меня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жди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беды.</a:t>
            </a:r>
            <a:endParaRPr sz="1800" dirty="0">
              <a:latin typeface="Times New Roman"/>
              <a:cs typeface="Times New Roman"/>
            </a:endParaRPr>
          </a:p>
          <a:p>
            <a:pPr marL="12700" marR="1154430" algn="just">
              <a:lnSpc>
                <a:spcPct val="114999"/>
              </a:lnSpc>
            </a:pPr>
            <a:r>
              <a:rPr sz="1800" dirty="0">
                <a:latin typeface="Times New Roman"/>
                <a:cs typeface="Times New Roman"/>
              </a:rPr>
              <a:t>Ты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мною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выпьешь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чаю </a:t>
            </a:r>
            <a:r>
              <a:rPr sz="1800" dirty="0">
                <a:latin typeface="Times New Roman"/>
                <a:cs typeface="Times New Roman"/>
              </a:rPr>
              <a:t>И 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бассейне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поныряешь. 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полезна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чиста,</a:t>
            </a:r>
            <a:endParaRPr sz="1800" dirty="0">
              <a:latin typeface="Times New Roman"/>
              <a:cs typeface="Times New Roman"/>
            </a:endParaRPr>
          </a:p>
          <a:p>
            <a:pPr marL="12700" marR="1666875">
              <a:lnSpc>
                <a:spcPct val="114999"/>
              </a:lnSpc>
            </a:pPr>
            <a:r>
              <a:rPr sz="1800" dirty="0">
                <a:latin typeface="Times New Roman"/>
                <a:cs typeface="Times New Roman"/>
              </a:rPr>
              <a:t>Как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листике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роса.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природа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без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меня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продержится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дня!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1401" y="666728"/>
            <a:ext cx="2978785" cy="602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225">
              <a:lnSpc>
                <a:spcPct val="115100"/>
              </a:lnSpc>
              <a:spcBef>
                <a:spcPts val="95"/>
              </a:spcBef>
            </a:pPr>
            <a:r>
              <a:rPr sz="1800" b="1" spc="-20" dirty="0">
                <a:latin typeface="Times New Roman"/>
                <a:cs typeface="Times New Roman"/>
              </a:rPr>
              <a:t>Стихотворение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воде </a:t>
            </a:r>
            <a:r>
              <a:rPr sz="1800" b="1" spc="-10" dirty="0">
                <a:latin typeface="Times New Roman"/>
                <a:cs typeface="Times New Roman"/>
              </a:rPr>
              <a:t>(Шеметова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Софья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9а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класс) </a:t>
            </a:r>
            <a:r>
              <a:rPr sz="1800" dirty="0">
                <a:latin typeface="Times New Roman"/>
                <a:cs typeface="Times New Roman"/>
              </a:rPr>
              <a:t>Вода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везде,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вода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всегда</a:t>
            </a:r>
            <a:endParaRPr sz="1800" dirty="0">
              <a:latin typeface="Times New Roman"/>
              <a:cs typeface="Times New Roman"/>
            </a:endParaRPr>
          </a:p>
          <a:p>
            <a:pPr marL="12700" marR="59055">
              <a:lnSpc>
                <a:spcPct val="114999"/>
              </a:lnSpc>
            </a:pPr>
            <a:r>
              <a:rPr sz="1800" dirty="0">
                <a:latin typeface="Times New Roman"/>
                <a:cs typeface="Times New Roman"/>
              </a:rPr>
              <a:t>Вода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всем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всем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нужна. </a:t>
            </a:r>
            <a:r>
              <a:rPr sz="1800" dirty="0">
                <a:latin typeface="Times New Roman"/>
                <a:cs typeface="Times New Roman"/>
              </a:rPr>
              <a:t>Мы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без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воды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сможем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жить </a:t>
            </a:r>
            <a:r>
              <a:rPr sz="1800" dirty="0">
                <a:latin typeface="Times New Roman"/>
                <a:cs typeface="Times New Roman"/>
              </a:rPr>
              <a:t>Она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нужна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нам,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чтобы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пить, </a:t>
            </a:r>
            <a:r>
              <a:rPr sz="1800" spc="-25" dirty="0">
                <a:latin typeface="Times New Roman"/>
                <a:cs typeface="Times New Roman"/>
              </a:rPr>
              <a:t>Купаться,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мыться,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умываться,</a:t>
            </a:r>
            <a:endParaRPr sz="1800" dirty="0">
              <a:latin typeface="Times New Roman"/>
              <a:cs typeface="Times New Roman"/>
            </a:endParaRPr>
          </a:p>
          <a:p>
            <a:pPr marL="12700" marR="806450">
              <a:lnSpc>
                <a:spcPct val="114999"/>
              </a:lnSpc>
            </a:pP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теплым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летом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ней </a:t>
            </a:r>
            <a:r>
              <a:rPr sz="1800" spc="-10" dirty="0">
                <a:latin typeface="Times New Roman"/>
                <a:cs typeface="Times New Roman"/>
              </a:rPr>
              <a:t>плескаться.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14999"/>
              </a:lnSpc>
            </a:pPr>
            <a:r>
              <a:rPr sz="1800" dirty="0">
                <a:latin typeface="Times New Roman"/>
                <a:cs typeface="Times New Roman"/>
              </a:rPr>
              <a:t>Вода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реке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только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летом, </a:t>
            </a:r>
            <a:r>
              <a:rPr sz="1800" dirty="0">
                <a:latin typeface="Times New Roman"/>
                <a:cs typeface="Times New Roman"/>
              </a:rPr>
              <a:t>Но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зимой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пушистом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снеге.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сосульках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тоже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есть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вода, </a:t>
            </a:r>
            <a:r>
              <a:rPr sz="1800" dirty="0">
                <a:latin typeface="Times New Roman"/>
                <a:cs typeface="Times New Roman"/>
              </a:rPr>
              <a:t>Но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просто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твердая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она.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дышим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тоже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мы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водой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latin typeface="Times New Roman"/>
                <a:cs typeface="Times New Roman"/>
              </a:rPr>
              <a:t>Газообразной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вот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какой.</a:t>
            </a:r>
            <a:endParaRPr sz="1800" dirty="0">
              <a:latin typeface="Times New Roman"/>
              <a:cs typeface="Times New Roman"/>
            </a:endParaRPr>
          </a:p>
          <a:p>
            <a:pPr marL="12700" marR="81280">
              <a:lnSpc>
                <a:spcPct val="114999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Вода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способна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расширяться, </a:t>
            </a:r>
            <a:r>
              <a:rPr sz="1800" dirty="0">
                <a:latin typeface="Times New Roman"/>
                <a:cs typeface="Times New Roman"/>
              </a:rPr>
              <a:t>Вода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способна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нагреваться.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свойств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воды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перечесть, </a:t>
            </a:r>
            <a:r>
              <a:rPr sz="1800" dirty="0">
                <a:latin typeface="Times New Roman"/>
                <a:cs typeface="Times New Roman"/>
              </a:rPr>
              <a:t>Но!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Главное,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что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она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есть!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8733" y="699897"/>
            <a:ext cx="3570604" cy="381190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dirty="0">
                <a:latin typeface="Times New Roman"/>
                <a:cs typeface="Times New Roman"/>
              </a:rPr>
              <a:t>Стихотворение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«Водород»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latin typeface="Times New Roman"/>
                <a:cs typeface="Times New Roman"/>
              </a:rPr>
              <a:t>(Кильдишев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Руслан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9а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класс)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Самый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легкий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планете,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природе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важнейший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элемент.</a:t>
            </a:r>
            <a:endParaRPr sz="1800" dirty="0">
              <a:latin typeface="Times New Roman"/>
              <a:cs typeface="Times New Roman"/>
            </a:endParaRPr>
          </a:p>
          <a:p>
            <a:pPr marL="12700" marR="795655">
              <a:lnSpc>
                <a:spcPct val="114999"/>
              </a:lnSpc>
            </a:pPr>
            <a:r>
              <a:rPr sz="1800" dirty="0">
                <a:latin typeface="Times New Roman"/>
                <a:cs typeface="Times New Roman"/>
              </a:rPr>
              <a:t>Соединяюсь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кислородом</a:t>
            </a:r>
            <a:r>
              <a:rPr sz="1800" spc="-50" dirty="0">
                <a:latin typeface="Times New Roman"/>
                <a:cs typeface="Times New Roman"/>
              </a:rPr>
              <a:t> – </a:t>
            </a:r>
            <a:r>
              <a:rPr sz="1800" dirty="0">
                <a:latin typeface="Times New Roman"/>
                <a:cs typeface="Times New Roman"/>
              </a:rPr>
              <a:t>Получается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вода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момент.</a:t>
            </a:r>
            <a:endParaRPr sz="1800" dirty="0">
              <a:latin typeface="Times New Roman"/>
              <a:cs typeface="Times New Roman"/>
            </a:endParaRPr>
          </a:p>
          <a:p>
            <a:pPr marL="12700" marR="530225">
              <a:lnSpc>
                <a:spcPct val="114999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Сам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бесцветен,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имею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вкуса, </a:t>
            </a:r>
            <a:r>
              <a:rPr sz="1800" dirty="0">
                <a:latin typeface="Times New Roman"/>
                <a:cs typeface="Times New Roman"/>
              </a:rPr>
              <a:t>Кавендиш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открыл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зря.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Вот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подожжешь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меня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ты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спичкой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–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800" dirty="0">
                <a:latin typeface="Times New Roman"/>
                <a:cs typeface="Times New Roman"/>
              </a:rPr>
              <a:t>Вмиг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взорвусь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громкой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вспышкой.</a:t>
            </a:r>
            <a:endParaRPr sz="1800" dirty="0">
              <a:latin typeface="Times New Roman"/>
              <a:cs typeface="Times New Roman"/>
            </a:endParaRPr>
          </a:p>
          <a:p>
            <a:pPr marL="12700" marR="513080">
              <a:lnSpc>
                <a:spcPct val="114999"/>
              </a:lnSpc>
            </a:pPr>
            <a:r>
              <a:rPr sz="1800" spc="-10" dirty="0">
                <a:latin typeface="Times New Roman"/>
                <a:cs typeface="Times New Roman"/>
              </a:rPr>
              <a:t>«Гремучий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газ»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меня! </a:t>
            </a:r>
            <a:r>
              <a:rPr sz="1800" spc="-30" dirty="0">
                <a:latin typeface="Times New Roman"/>
                <a:cs typeface="Times New Roman"/>
              </a:rPr>
              <a:t>Топливом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будущего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зовусь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я!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0124" y="2831592"/>
            <a:ext cx="11000740" cy="3601720"/>
            <a:chOff x="230124" y="2831592"/>
            <a:chExt cx="11000740" cy="360172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16340" y="4599432"/>
              <a:ext cx="2414016" cy="13274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7979" y="2831592"/>
              <a:ext cx="958595" cy="9067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2763" y="4104132"/>
              <a:ext cx="1543812" cy="11582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24" y="5103876"/>
              <a:ext cx="1880616" cy="1328928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765296" y="133857"/>
            <a:ext cx="4791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КРЕАТИВНОЕ</a:t>
            </a:r>
            <a:r>
              <a:rPr spc="-110" dirty="0"/>
              <a:t> </a:t>
            </a:r>
            <a:r>
              <a:rPr spc="-10" dirty="0"/>
              <a:t>МЫШЛЕНИЕ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643871" y="182879"/>
            <a:ext cx="952500" cy="399415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latin typeface="Arial"/>
                <a:cs typeface="Arial"/>
              </a:rPr>
              <a:t>Стихи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728" y="1306670"/>
            <a:ext cx="1880616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51401" y="1066800"/>
            <a:ext cx="1880616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58808" y="1073727"/>
            <a:ext cx="1951991" cy="221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454130" y="510412"/>
            <a:ext cx="19812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b="1" spc="-25" dirty="0">
                <a:solidFill>
                  <a:srgbClr val="223B78"/>
                </a:solidFill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5549" y="76009"/>
            <a:ext cx="5410835" cy="6154420"/>
            <a:chOff x="205549" y="76009"/>
            <a:chExt cx="5410835" cy="6154420"/>
          </a:xfrm>
        </p:grpSpPr>
        <p:sp>
          <p:nvSpPr>
            <p:cNvPr id="7" name="object 7"/>
            <p:cNvSpPr/>
            <p:nvPr/>
          </p:nvSpPr>
          <p:spPr>
            <a:xfrm>
              <a:off x="210311" y="80772"/>
              <a:ext cx="5401310" cy="6144895"/>
            </a:xfrm>
            <a:custGeom>
              <a:avLst/>
              <a:gdLst/>
              <a:ahLst/>
              <a:cxnLst/>
              <a:rect l="l" t="t" r="r" b="b"/>
              <a:pathLst>
                <a:path w="5401310" h="6144895">
                  <a:moveTo>
                    <a:pt x="5401056" y="0"/>
                  </a:moveTo>
                  <a:lnTo>
                    <a:pt x="0" y="0"/>
                  </a:lnTo>
                  <a:lnTo>
                    <a:pt x="0" y="6144768"/>
                  </a:lnTo>
                  <a:lnTo>
                    <a:pt x="5401056" y="6144768"/>
                  </a:lnTo>
                  <a:lnTo>
                    <a:pt x="540105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0311" y="80772"/>
              <a:ext cx="5401310" cy="6144895"/>
            </a:xfrm>
            <a:custGeom>
              <a:avLst/>
              <a:gdLst/>
              <a:ahLst/>
              <a:cxnLst/>
              <a:rect l="l" t="t" r="r" b="b"/>
              <a:pathLst>
                <a:path w="5401310" h="6144895">
                  <a:moveTo>
                    <a:pt x="0" y="6144768"/>
                  </a:moveTo>
                  <a:lnTo>
                    <a:pt x="5401056" y="6144768"/>
                  </a:lnTo>
                  <a:lnTo>
                    <a:pt x="5401056" y="0"/>
                  </a:lnTo>
                  <a:lnTo>
                    <a:pt x="0" y="0"/>
                  </a:lnTo>
                  <a:lnTo>
                    <a:pt x="0" y="6144768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8442" y="80517"/>
            <a:ext cx="309562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Сказка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«Водород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+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кислород» </a:t>
            </a:r>
            <a:r>
              <a:rPr sz="1800" dirty="0">
                <a:latin typeface="Times New Roman"/>
                <a:cs typeface="Times New Roman"/>
              </a:rPr>
              <a:t>(Черных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Дарья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9б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класс).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442" y="714433"/>
            <a:ext cx="5160010" cy="5389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3720">
              <a:lnSpc>
                <a:spcPct val="115100"/>
              </a:lnSpc>
              <a:spcBef>
                <a:spcPts val="95"/>
              </a:spcBef>
            </a:pPr>
            <a:r>
              <a:rPr sz="1700" spc="-10" dirty="0">
                <a:latin typeface="Times New Roman"/>
                <a:cs typeface="Times New Roman"/>
              </a:rPr>
              <a:t>Жили-</a:t>
            </a:r>
            <a:r>
              <a:rPr sz="1700" dirty="0">
                <a:latin typeface="Times New Roman"/>
                <a:cs typeface="Times New Roman"/>
              </a:rPr>
              <a:t>были,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не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тужили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два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веселых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вещества. </a:t>
            </a:r>
            <a:r>
              <a:rPr sz="1700" dirty="0">
                <a:latin typeface="Times New Roman"/>
                <a:cs typeface="Times New Roman"/>
              </a:rPr>
              <a:t>Кислород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лежал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печке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домике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у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тихой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речки, </a:t>
            </a:r>
            <a:r>
              <a:rPr sz="1700" dirty="0">
                <a:latin typeface="Times New Roman"/>
                <a:cs typeface="Times New Roman"/>
              </a:rPr>
              <a:t>Ел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ватрушки,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пироги,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наедался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от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души!</a:t>
            </a:r>
            <a:endParaRPr sz="1700" dirty="0">
              <a:latin typeface="Times New Roman"/>
              <a:cs typeface="Times New Roman"/>
            </a:endParaRPr>
          </a:p>
          <a:p>
            <a:pPr marL="12700" marR="699770">
              <a:lnSpc>
                <a:spcPts val="2350"/>
              </a:lnSpc>
              <a:spcBef>
                <a:spcPts val="120"/>
              </a:spcBef>
            </a:pPr>
            <a:r>
              <a:rPr sz="1700" spc="-10" dirty="0">
                <a:latin typeface="Times New Roman"/>
                <a:cs typeface="Times New Roman"/>
              </a:rPr>
              <a:t>Водород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же,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молодец,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бегал,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прыгал,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как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юнец. </a:t>
            </a:r>
            <a:r>
              <a:rPr sz="1700" dirty="0">
                <a:latin typeface="Times New Roman"/>
                <a:cs typeface="Times New Roman"/>
              </a:rPr>
              <a:t>Был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красив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он,</a:t>
            </a:r>
            <a:r>
              <a:rPr sz="1700" spc="-20" dirty="0">
                <a:latin typeface="Times New Roman"/>
                <a:cs typeface="Times New Roman"/>
              </a:rPr>
              <a:t> худощав,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привлекал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немало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дам:</a:t>
            </a: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700" dirty="0">
                <a:latin typeface="Times New Roman"/>
                <a:cs typeface="Times New Roman"/>
              </a:rPr>
              <a:t>взрывных,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газообразных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-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соседок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распрекрасных.</a:t>
            </a: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700" dirty="0">
                <a:latin typeface="Times New Roman"/>
                <a:cs typeface="Times New Roman"/>
              </a:rPr>
              <a:t>Но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однажды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водород,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увидав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как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кислород</a:t>
            </a:r>
            <a:endParaRPr sz="1700" dirty="0">
              <a:latin typeface="Times New Roman"/>
              <a:cs typeface="Times New Roman"/>
            </a:endParaRPr>
          </a:p>
          <a:p>
            <a:pPr marL="12700" marR="5080">
              <a:lnSpc>
                <a:spcPts val="2350"/>
              </a:lnSpc>
              <a:spcBef>
                <a:spcPts val="120"/>
              </a:spcBef>
            </a:pPr>
            <a:r>
              <a:rPr sz="1700" dirty="0">
                <a:latin typeface="Times New Roman"/>
                <a:cs typeface="Times New Roman"/>
              </a:rPr>
              <a:t>Даже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дверь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пройти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не</a:t>
            </a:r>
            <a:r>
              <a:rPr sz="1700" spc="-30" dirty="0">
                <a:latin typeface="Times New Roman"/>
                <a:cs typeface="Times New Roman"/>
              </a:rPr>
              <a:t> может,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так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мешает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лишний</a:t>
            </a:r>
            <a:r>
              <a:rPr sz="1700" spc="-20" dirty="0">
                <a:latin typeface="Times New Roman"/>
                <a:cs typeface="Times New Roman"/>
              </a:rPr>
              <a:t> вес, </a:t>
            </a:r>
            <a:r>
              <a:rPr sz="1700" spc="-25" dirty="0">
                <a:latin typeface="Times New Roman"/>
                <a:cs typeface="Times New Roman"/>
              </a:rPr>
              <a:t>Хохотал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аж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до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упаду,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обижая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толстяка.</a:t>
            </a: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700" dirty="0">
                <a:latin typeface="Times New Roman"/>
                <a:cs typeface="Times New Roman"/>
              </a:rPr>
              <a:t>Кислород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же,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ком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глотая,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тихо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двери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проползая,</a:t>
            </a:r>
            <a:endParaRPr sz="1700" dirty="0">
              <a:latin typeface="Times New Roman"/>
              <a:cs typeface="Times New Roman"/>
            </a:endParaRPr>
          </a:p>
          <a:p>
            <a:pPr marL="12700" marR="2352040">
              <a:lnSpc>
                <a:spcPct val="114700"/>
              </a:lnSpc>
              <a:spcBef>
                <a:spcPts val="15"/>
              </a:spcBef>
            </a:pPr>
            <a:r>
              <a:rPr sz="1700" dirty="0">
                <a:latin typeface="Times New Roman"/>
                <a:cs typeface="Times New Roman"/>
              </a:rPr>
              <a:t>Вдруг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споткнулся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крыльце. </a:t>
            </a:r>
            <a:r>
              <a:rPr sz="1700" dirty="0">
                <a:latin typeface="Times New Roman"/>
                <a:cs typeface="Times New Roman"/>
              </a:rPr>
              <a:t>Пролетел</a:t>
            </a:r>
            <a:r>
              <a:rPr sz="1700" spc="-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немного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метров.</a:t>
            </a:r>
            <a:endParaRPr sz="1700" dirty="0">
              <a:latin typeface="Times New Roman"/>
              <a:cs typeface="Times New Roman"/>
            </a:endParaRPr>
          </a:p>
          <a:p>
            <a:pPr marL="12700" marR="892175">
              <a:lnSpc>
                <a:spcPct val="114700"/>
              </a:lnSpc>
              <a:spcBef>
                <a:spcPts val="10"/>
              </a:spcBef>
            </a:pP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заметил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кислород,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что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упал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он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не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землю, </a:t>
            </a:r>
            <a:r>
              <a:rPr sz="1700" dirty="0">
                <a:latin typeface="Times New Roman"/>
                <a:cs typeface="Times New Roman"/>
              </a:rPr>
              <a:t>А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прижал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собою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водород.</a:t>
            </a:r>
            <a:endParaRPr sz="1700" dirty="0">
              <a:latin typeface="Times New Roman"/>
              <a:cs typeface="Times New Roman"/>
            </a:endParaRPr>
          </a:p>
          <a:p>
            <a:pPr marL="12700" marR="654050">
              <a:lnSpc>
                <a:spcPct val="114999"/>
              </a:lnSpc>
              <a:spcBef>
                <a:spcPts val="5"/>
              </a:spcBef>
            </a:pPr>
            <a:r>
              <a:rPr sz="1700" dirty="0">
                <a:latin typeface="Times New Roman"/>
                <a:cs typeface="Times New Roman"/>
              </a:rPr>
              <a:t>Обстановка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накалялась,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бились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несколько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часов, </a:t>
            </a:r>
            <a:r>
              <a:rPr sz="1700" dirty="0">
                <a:latin typeface="Times New Roman"/>
                <a:cs typeface="Times New Roman"/>
              </a:rPr>
              <a:t>Пока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гром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молнией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не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грянул,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завершая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спор.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живут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теперь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они</a:t>
            </a: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700" dirty="0">
                <a:latin typeface="Times New Roman"/>
                <a:cs typeface="Times New Roman"/>
              </a:rPr>
              <a:t>Вместе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4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речке </a:t>
            </a:r>
            <a:r>
              <a:rPr sz="1700" dirty="0">
                <a:latin typeface="Times New Roman"/>
                <a:cs typeface="Times New Roman"/>
              </a:rPr>
              <a:t>у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избы!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66853" y="76009"/>
            <a:ext cx="5899785" cy="5836285"/>
            <a:chOff x="6066853" y="76009"/>
            <a:chExt cx="5899785" cy="5836285"/>
          </a:xfrm>
        </p:grpSpPr>
        <p:sp>
          <p:nvSpPr>
            <p:cNvPr id="12" name="object 12"/>
            <p:cNvSpPr/>
            <p:nvPr/>
          </p:nvSpPr>
          <p:spPr>
            <a:xfrm>
              <a:off x="6071615" y="80772"/>
              <a:ext cx="5890260" cy="5826760"/>
            </a:xfrm>
            <a:custGeom>
              <a:avLst/>
              <a:gdLst/>
              <a:ahLst/>
              <a:cxnLst/>
              <a:rect l="l" t="t" r="r" b="b"/>
              <a:pathLst>
                <a:path w="5890259" h="5826760">
                  <a:moveTo>
                    <a:pt x="5890260" y="0"/>
                  </a:moveTo>
                  <a:lnTo>
                    <a:pt x="0" y="0"/>
                  </a:lnTo>
                  <a:lnTo>
                    <a:pt x="0" y="5826252"/>
                  </a:lnTo>
                  <a:lnTo>
                    <a:pt x="5890260" y="5826252"/>
                  </a:lnTo>
                  <a:lnTo>
                    <a:pt x="589026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1615" y="80772"/>
              <a:ext cx="5890260" cy="5826760"/>
            </a:xfrm>
            <a:custGeom>
              <a:avLst/>
              <a:gdLst/>
              <a:ahLst/>
              <a:cxnLst/>
              <a:rect l="l" t="t" r="r" b="b"/>
              <a:pathLst>
                <a:path w="5890259" h="5826760">
                  <a:moveTo>
                    <a:pt x="0" y="5826252"/>
                  </a:moveTo>
                  <a:lnTo>
                    <a:pt x="5890260" y="5826252"/>
                  </a:lnTo>
                  <a:lnTo>
                    <a:pt x="5890260" y="0"/>
                  </a:lnTo>
                  <a:lnTo>
                    <a:pt x="0" y="0"/>
                  </a:lnTo>
                  <a:lnTo>
                    <a:pt x="0" y="5826252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151879" y="78199"/>
            <a:ext cx="5734050" cy="570992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440"/>
              </a:spcBef>
            </a:pPr>
            <a:r>
              <a:rPr sz="1800" b="1" spc="-10" dirty="0">
                <a:latin typeface="Times New Roman"/>
                <a:cs typeface="Times New Roman"/>
              </a:rPr>
              <a:t>Сказка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«Жизнь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Натрия»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(</a:t>
            </a:r>
            <a:r>
              <a:rPr sz="1800" b="1" spc="-20" dirty="0">
                <a:latin typeface="Times New Roman"/>
                <a:cs typeface="Times New Roman"/>
              </a:rPr>
              <a:t>Ковалев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Олег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9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класс).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14999"/>
              </a:lnSpc>
              <a:spcBef>
                <a:spcPts val="25"/>
              </a:spcBef>
              <a:tabLst>
                <a:tab pos="662940" algn="l"/>
                <a:tab pos="1146175" algn="l"/>
                <a:tab pos="1539240" algn="l"/>
                <a:tab pos="1615440" algn="l"/>
                <a:tab pos="1645920" algn="l"/>
                <a:tab pos="1969135" algn="l"/>
                <a:tab pos="1991995" algn="l"/>
                <a:tab pos="2319655" algn="l"/>
                <a:tab pos="2417445" algn="l"/>
                <a:tab pos="2454275" algn="l"/>
                <a:tab pos="2700655" algn="l"/>
                <a:tab pos="3109595" algn="l"/>
                <a:tab pos="3232785" algn="l"/>
                <a:tab pos="3545204" algn="l"/>
                <a:tab pos="3662679" algn="l"/>
                <a:tab pos="3795395" algn="l"/>
                <a:tab pos="3850004" algn="l"/>
                <a:tab pos="3883660" algn="l"/>
                <a:tab pos="4216400" algn="l"/>
                <a:tab pos="4293870" algn="l"/>
                <a:tab pos="4583430" algn="l"/>
                <a:tab pos="4765040" algn="l"/>
                <a:tab pos="4912360" algn="l"/>
                <a:tab pos="5086350" algn="l"/>
                <a:tab pos="5401945" algn="l"/>
                <a:tab pos="5624195" algn="l"/>
              </a:tabLst>
            </a:pP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жилом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доме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имени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Д.И.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Менделеева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первом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подъезде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на </a:t>
            </a:r>
            <a:r>
              <a:rPr sz="1700" dirty="0">
                <a:latin typeface="Times New Roman"/>
                <a:cs typeface="Times New Roman"/>
              </a:rPr>
              <a:t>третьем</a:t>
            </a:r>
            <a:r>
              <a:rPr sz="1700" spc="2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этаже</a:t>
            </a:r>
            <a:r>
              <a:rPr sz="1700" spc="2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жил</a:t>
            </a:r>
            <a:r>
              <a:rPr sz="1700" spc="2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Натрий.</a:t>
            </a:r>
            <a:r>
              <a:rPr sz="1700" spc="2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Он</a:t>
            </a:r>
            <a:r>
              <a:rPr sz="1700" spc="2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был</a:t>
            </a:r>
            <a:r>
              <a:rPr sz="1700" spc="2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очень</a:t>
            </a:r>
            <a:r>
              <a:rPr sz="1700" spc="2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мягким,</a:t>
            </a:r>
            <a:r>
              <a:rPr sz="1700" spc="229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поэтому </a:t>
            </a:r>
            <a:r>
              <a:rPr sz="1700" dirty="0">
                <a:latin typeface="Times New Roman"/>
                <a:cs typeface="Times New Roman"/>
              </a:rPr>
              <a:t>его</a:t>
            </a:r>
            <a:r>
              <a:rPr sz="1700" spc="2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можно</a:t>
            </a:r>
            <a:r>
              <a:rPr sz="1700" spc="2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было</a:t>
            </a:r>
            <a:r>
              <a:rPr sz="1700" spc="2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разделить</a:t>
            </a:r>
            <a:r>
              <a:rPr sz="1700" spc="2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</a:t>
            </a:r>
            <a:r>
              <a:rPr sz="1700" spc="2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несколько</a:t>
            </a:r>
            <a:r>
              <a:rPr sz="1700" spc="2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частей</a:t>
            </a:r>
            <a:r>
              <a:rPr sz="1700" spc="2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</a:t>
            </a:r>
            <a:r>
              <a:rPr sz="1700" spc="2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помощью ножа.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Блистать</a:t>
            </a:r>
            <a:r>
              <a:rPr sz="1700" dirty="0">
                <a:latin typeface="Times New Roman"/>
                <a:cs typeface="Times New Roman"/>
              </a:rPr>
              <a:t>		</a:t>
            </a:r>
            <a:r>
              <a:rPr sz="1700" spc="-25" dirty="0">
                <a:latin typeface="Times New Roman"/>
                <a:cs typeface="Times New Roman"/>
              </a:rPr>
              <a:t>он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9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не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любил,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5" dirty="0">
                <a:latin typeface="Times New Roman"/>
                <a:cs typeface="Times New Roman"/>
              </a:rPr>
              <a:t>как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0" dirty="0">
                <a:latin typeface="Times New Roman"/>
                <a:cs typeface="Times New Roman"/>
              </a:rPr>
              <a:t>и</a:t>
            </a:r>
            <a:r>
              <a:rPr sz="1700" dirty="0">
                <a:latin typeface="Times New Roman"/>
                <a:cs typeface="Times New Roman"/>
              </a:rPr>
              <a:t>		</a:t>
            </a:r>
            <a:r>
              <a:rPr sz="1700" spc="-25" dirty="0">
                <a:latin typeface="Times New Roman"/>
                <a:cs typeface="Times New Roman"/>
              </a:rPr>
              <a:t>его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сосед,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Калий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50" dirty="0">
                <a:latin typeface="Times New Roman"/>
                <a:cs typeface="Times New Roman"/>
              </a:rPr>
              <a:t>с </a:t>
            </a:r>
            <a:r>
              <a:rPr sz="1700" spc="-10" dirty="0">
                <a:latin typeface="Times New Roman"/>
                <a:cs typeface="Times New Roman"/>
              </a:rPr>
              <a:t>четвертого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этажа,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предпочитая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от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всех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прятаться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керосине. Основным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местом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5" dirty="0">
                <a:latin typeface="Times New Roman"/>
                <a:cs typeface="Times New Roman"/>
              </a:rPr>
              <a:t>его</a:t>
            </a:r>
            <a:r>
              <a:rPr sz="1700" dirty="0">
                <a:latin typeface="Times New Roman"/>
                <a:cs typeface="Times New Roman"/>
              </a:rPr>
              <a:t>		</a:t>
            </a:r>
            <a:r>
              <a:rPr sz="1700" spc="-10" dirty="0">
                <a:latin typeface="Times New Roman"/>
                <a:cs typeface="Times New Roman"/>
              </a:rPr>
              <a:t>работы</a:t>
            </a:r>
            <a:r>
              <a:rPr sz="1700" dirty="0">
                <a:latin typeface="Times New Roman"/>
                <a:cs typeface="Times New Roman"/>
              </a:rPr>
              <a:t>		</a:t>
            </a:r>
            <a:r>
              <a:rPr sz="1700" spc="-20" dirty="0">
                <a:latin typeface="Times New Roman"/>
                <a:cs typeface="Times New Roman"/>
              </a:rPr>
              <a:t>была</a:t>
            </a:r>
            <a:r>
              <a:rPr sz="1700" dirty="0">
                <a:latin typeface="Times New Roman"/>
                <a:cs typeface="Times New Roman"/>
              </a:rPr>
              <a:t>		</a:t>
            </a:r>
            <a:r>
              <a:rPr sz="1700" spc="-10" dirty="0">
                <a:latin typeface="Times New Roman"/>
                <a:cs typeface="Times New Roman"/>
              </a:rPr>
              <a:t>кровь.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0" dirty="0">
                <a:latin typeface="Times New Roman"/>
                <a:cs typeface="Times New Roman"/>
              </a:rPr>
              <a:t>Напарником </a:t>
            </a:r>
            <a:r>
              <a:rPr sz="1700" dirty="0">
                <a:latin typeface="Times New Roman"/>
                <a:cs typeface="Times New Roman"/>
              </a:rPr>
              <a:t>Натрия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был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его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сосед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Калий.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Вместе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они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могли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регулировать </a:t>
            </a:r>
            <a:r>
              <a:rPr sz="1700" dirty="0">
                <a:latin typeface="Times New Roman"/>
                <a:cs typeface="Times New Roman"/>
              </a:rPr>
              <a:t>давление</a:t>
            </a:r>
            <a:r>
              <a:rPr sz="1700" spc="1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</a:t>
            </a:r>
            <a:r>
              <a:rPr sz="1700" spc="1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работе.</a:t>
            </a:r>
            <a:r>
              <a:rPr sz="1700" spc="1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Очень</a:t>
            </a:r>
            <a:r>
              <a:rPr sz="1700" spc="1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часто</a:t>
            </a:r>
            <a:r>
              <a:rPr sz="1700" spc="1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Натрия</a:t>
            </a:r>
            <a:r>
              <a:rPr sz="1700" spc="1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звал</a:t>
            </a:r>
            <a:r>
              <a:rPr sz="1700" spc="1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</a:t>
            </a:r>
            <a:r>
              <a:rPr sz="1700" spc="1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подработку </a:t>
            </a:r>
            <a:r>
              <a:rPr sz="1700" spc="-20" dirty="0">
                <a:latin typeface="Times New Roman"/>
                <a:cs typeface="Times New Roman"/>
              </a:rPr>
              <a:t>Гидроксид-</a:t>
            </a:r>
            <a:r>
              <a:rPr sz="1700" spc="-25" dirty="0">
                <a:latin typeface="Times New Roman"/>
                <a:cs typeface="Times New Roman"/>
              </a:rPr>
              <a:t>ион</a:t>
            </a:r>
            <a:r>
              <a:rPr sz="1700" dirty="0">
                <a:latin typeface="Times New Roman"/>
                <a:cs typeface="Times New Roman"/>
              </a:rPr>
              <a:t>			</a:t>
            </a:r>
            <a:r>
              <a:rPr sz="1700" spc="-50" dirty="0">
                <a:latin typeface="Times New Roman"/>
                <a:cs typeface="Times New Roman"/>
              </a:rPr>
              <a:t>в</a:t>
            </a:r>
            <a:r>
              <a:rPr sz="1700" dirty="0">
                <a:latin typeface="Times New Roman"/>
                <a:cs typeface="Times New Roman"/>
              </a:rPr>
              <a:t>		</a:t>
            </a:r>
            <a:r>
              <a:rPr sz="1700" spc="-20" dirty="0">
                <a:latin typeface="Times New Roman"/>
                <a:cs typeface="Times New Roman"/>
              </a:rPr>
              <a:t>свою</a:t>
            </a:r>
            <a:r>
              <a:rPr sz="1700" dirty="0">
                <a:latin typeface="Times New Roman"/>
                <a:cs typeface="Times New Roman"/>
              </a:rPr>
              <a:t>		</a:t>
            </a:r>
            <a:r>
              <a:rPr sz="1700" spc="-10" dirty="0">
                <a:latin typeface="Times New Roman"/>
                <a:cs typeface="Times New Roman"/>
              </a:rPr>
              <a:t>компанию</a:t>
            </a:r>
            <a:r>
              <a:rPr sz="1700" dirty="0">
                <a:latin typeface="Times New Roman"/>
                <a:cs typeface="Times New Roman"/>
              </a:rPr>
              <a:t>				</a:t>
            </a:r>
            <a:r>
              <a:rPr sz="1700" spc="-10" dirty="0">
                <a:latin typeface="Times New Roman"/>
                <a:cs typeface="Times New Roman"/>
              </a:rPr>
              <a:t>«Каустик»</a:t>
            </a:r>
            <a:r>
              <a:rPr sz="1700" dirty="0">
                <a:latin typeface="Times New Roman"/>
                <a:cs typeface="Times New Roman"/>
              </a:rPr>
              <a:t>		</a:t>
            </a:r>
            <a:r>
              <a:rPr sz="1700" spc="-50" dirty="0">
                <a:latin typeface="Times New Roman"/>
                <a:cs typeface="Times New Roman"/>
              </a:rPr>
              <a:t>-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5" dirty="0">
                <a:latin typeface="Times New Roman"/>
                <a:cs typeface="Times New Roman"/>
              </a:rPr>
              <a:t>для </a:t>
            </a:r>
            <a:r>
              <a:rPr sz="1700" dirty="0">
                <a:latin typeface="Times New Roman"/>
                <a:cs typeface="Times New Roman"/>
              </a:rPr>
              <a:t>уничтожения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ветхой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ткани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исписанной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бумаги.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Но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скором </a:t>
            </a:r>
            <a:r>
              <a:rPr sz="1700" dirty="0">
                <a:latin typeface="Times New Roman"/>
                <a:cs typeface="Times New Roman"/>
              </a:rPr>
              <a:t>времени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Натрий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 Калий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решили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открыть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свою</a:t>
            </a:r>
            <a:r>
              <a:rPr sz="1700" spc="-10" dirty="0">
                <a:latin typeface="Times New Roman"/>
                <a:cs typeface="Times New Roman"/>
              </a:rPr>
              <a:t> компанию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по </a:t>
            </a:r>
            <a:r>
              <a:rPr sz="1700" spc="-10" dirty="0">
                <a:latin typeface="Times New Roman"/>
                <a:cs typeface="Times New Roman"/>
              </a:rPr>
              <a:t>производству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жидкого</a:t>
            </a:r>
            <a:r>
              <a:rPr sz="1700" dirty="0">
                <a:latin typeface="Times New Roman"/>
                <a:cs typeface="Times New Roman"/>
              </a:rPr>
              <a:t>			</a:t>
            </a:r>
            <a:r>
              <a:rPr sz="1700" spc="-50" dirty="0">
                <a:latin typeface="Times New Roman"/>
                <a:cs typeface="Times New Roman"/>
              </a:rPr>
              <a:t>и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твердого		</a:t>
            </a:r>
            <a:r>
              <a:rPr sz="1700" spc="-20" dirty="0">
                <a:latin typeface="Times New Roman"/>
                <a:cs typeface="Times New Roman"/>
              </a:rPr>
              <a:t>мыла</a:t>
            </a:r>
            <a:r>
              <a:rPr sz="1700" dirty="0">
                <a:latin typeface="Times New Roman"/>
                <a:cs typeface="Times New Roman"/>
              </a:rPr>
              <a:t>		</a:t>
            </a:r>
            <a:r>
              <a:rPr sz="1700" spc="-25" dirty="0">
                <a:latin typeface="Times New Roman"/>
                <a:cs typeface="Times New Roman"/>
              </a:rPr>
              <a:t>под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названием</a:t>
            </a:r>
            <a:endParaRPr sz="1700" dirty="0">
              <a:latin typeface="Times New Roman"/>
              <a:cs typeface="Times New Roman"/>
            </a:endParaRPr>
          </a:p>
          <a:p>
            <a:pPr marL="12700" marR="6985">
              <a:lnSpc>
                <a:spcPct val="114700"/>
              </a:lnSpc>
              <a:spcBef>
                <a:spcPts val="10"/>
              </a:spcBef>
              <a:tabLst>
                <a:tab pos="809625" algn="l"/>
                <a:tab pos="1740535" algn="l"/>
                <a:tab pos="2280285" algn="l"/>
                <a:tab pos="3157855" algn="l"/>
                <a:tab pos="4067810" algn="l"/>
                <a:tab pos="4744720" algn="l"/>
                <a:tab pos="5199380" algn="l"/>
              </a:tabLst>
            </a:pPr>
            <a:r>
              <a:rPr sz="1700" spc="-10" dirty="0">
                <a:latin typeface="Times New Roman"/>
                <a:cs typeface="Times New Roman"/>
              </a:rPr>
              <a:t>«НаКа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мыло!».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5" dirty="0">
                <a:latin typeface="Times New Roman"/>
                <a:cs typeface="Times New Roman"/>
              </a:rPr>
              <a:t>Все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жители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10" dirty="0">
                <a:latin typeface="Times New Roman"/>
                <a:cs typeface="Times New Roman"/>
              </a:rPr>
              <a:t>городка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0" dirty="0">
                <a:latin typeface="Times New Roman"/>
                <a:cs typeface="Times New Roman"/>
              </a:rPr>
              <a:t>были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5" dirty="0">
                <a:latin typeface="Times New Roman"/>
                <a:cs typeface="Times New Roman"/>
              </a:rPr>
              <a:t>им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5" dirty="0">
                <a:latin typeface="Times New Roman"/>
                <a:cs typeface="Times New Roman"/>
              </a:rPr>
              <a:t>очень </a:t>
            </a:r>
            <a:r>
              <a:rPr sz="1700" spc="-10" dirty="0">
                <a:latin typeface="Times New Roman"/>
                <a:cs typeface="Times New Roman"/>
              </a:rPr>
              <a:t>благодарны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за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чистоту!</a:t>
            </a:r>
            <a:endParaRPr sz="17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4900"/>
              </a:lnSpc>
              <a:spcBef>
                <a:spcPts val="10"/>
              </a:spcBef>
            </a:pPr>
            <a:r>
              <a:rPr sz="1700" dirty="0">
                <a:latin typeface="Times New Roman"/>
                <a:cs typeface="Times New Roman"/>
              </a:rPr>
              <a:t>А</a:t>
            </a:r>
            <a:r>
              <a:rPr sz="1700" spc="3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тихими</a:t>
            </a:r>
            <a:r>
              <a:rPr sz="1700" spc="3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вечерами</a:t>
            </a:r>
            <a:r>
              <a:rPr sz="1700" spc="3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возле</a:t>
            </a:r>
            <a:r>
              <a:rPr sz="1700" spc="3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камина</a:t>
            </a:r>
            <a:r>
              <a:rPr sz="1700" spc="3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Натрий</a:t>
            </a:r>
            <a:r>
              <a:rPr sz="1700" spc="3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зажигал</a:t>
            </a:r>
            <a:r>
              <a:rPr sz="1700" spc="36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желтый </a:t>
            </a:r>
            <a:r>
              <a:rPr sz="1700" dirty="0">
                <a:latin typeface="Times New Roman"/>
                <a:cs typeface="Times New Roman"/>
              </a:rPr>
              <a:t>огонь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читал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книги. </a:t>
            </a:r>
            <a:r>
              <a:rPr sz="1700" spc="-25" dirty="0">
                <a:latin typeface="Times New Roman"/>
                <a:cs typeface="Times New Roman"/>
              </a:rPr>
              <a:t>Когда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гости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приходил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Калий,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то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пламя </a:t>
            </a:r>
            <a:r>
              <a:rPr sz="1700" dirty="0">
                <a:latin typeface="Times New Roman"/>
                <a:cs typeface="Times New Roman"/>
              </a:rPr>
              <a:t>превращалось</a:t>
            </a:r>
            <a:r>
              <a:rPr sz="1700" spc="11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10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розово</a:t>
            </a:r>
            <a:r>
              <a:rPr sz="1700" spc="10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–</a:t>
            </a:r>
            <a:r>
              <a:rPr sz="1700" spc="11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фиолетовое,</a:t>
            </a:r>
            <a:r>
              <a:rPr sz="1700" spc="11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114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они</a:t>
            </a:r>
            <a:r>
              <a:rPr sz="1700" spc="10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весь</a:t>
            </a:r>
            <a:r>
              <a:rPr sz="1700" spc="114" dirty="0">
                <a:latin typeface="Times New Roman"/>
                <a:cs typeface="Times New Roman"/>
              </a:rPr>
              <a:t>  </a:t>
            </a:r>
            <a:r>
              <a:rPr sz="1700" spc="-10" dirty="0">
                <a:latin typeface="Times New Roman"/>
                <a:cs typeface="Times New Roman"/>
              </a:rPr>
              <a:t>вечер проводили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беседах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планах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на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будущее.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09316" y="85343"/>
            <a:ext cx="3121660" cy="6730365"/>
            <a:chOff x="2909316" y="85343"/>
            <a:chExt cx="3121660" cy="673036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2267" y="5193791"/>
              <a:ext cx="838200" cy="13121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9316" y="5654040"/>
              <a:ext cx="1656587" cy="116128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72811" y="85343"/>
              <a:ext cx="1057910" cy="401320"/>
            </a:xfrm>
            <a:custGeom>
              <a:avLst/>
              <a:gdLst/>
              <a:ahLst/>
              <a:cxnLst/>
              <a:rect l="l" t="t" r="r" b="b"/>
              <a:pathLst>
                <a:path w="1057910" h="401320">
                  <a:moveTo>
                    <a:pt x="1057656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057656" y="400811"/>
                  </a:lnTo>
                  <a:lnTo>
                    <a:pt x="1057656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51552" y="103758"/>
            <a:ext cx="8928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Сказки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8441" y="455202"/>
            <a:ext cx="1681573" cy="25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67800" y="180211"/>
            <a:ext cx="1447800" cy="254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70275" y="197611"/>
            <a:ext cx="4786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КРЕАТИВНОЕ</a:t>
            </a:r>
            <a:r>
              <a:rPr spc="-130" dirty="0"/>
              <a:t> </a:t>
            </a:r>
            <a:r>
              <a:rPr spc="-10" dirty="0"/>
              <a:t>МЫШЛЕНИЕ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8431" y="460248"/>
            <a:ext cx="1780539" cy="401320"/>
          </a:xfrm>
          <a:prstGeom prst="rect">
            <a:avLst/>
          </a:prstGeom>
          <a:solidFill>
            <a:srgbClr val="F8CAAC"/>
          </a:solidFill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245"/>
              </a:spcBef>
            </a:pPr>
            <a:r>
              <a:rPr sz="2000" b="1" spc="-10" dirty="0">
                <a:latin typeface="Arial"/>
                <a:cs typeface="Arial"/>
              </a:rPr>
              <a:t>Синквейны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813" y="916305"/>
            <a:ext cx="2466340" cy="3067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100" indent="-2794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AutoNum type="arabicPeriod"/>
              <a:tabLst>
                <a:tab pos="292100" algn="l"/>
              </a:tabLst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Водород.</a:t>
            </a:r>
            <a:endParaRPr sz="2000">
              <a:latin typeface="Arial"/>
              <a:cs typeface="Arial"/>
            </a:endParaRPr>
          </a:p>
          <a:p>
            <a:pPr marL="292735" indent="-280035">
              <a:lnSpc>
                <a:spcPct val="100000"/>
              </a:lnSpc>
              <a:buAutoNum type="arabicPeriod"/>
              <a:tabLst>
                <a:tab pos="292735" algn="l"/>
              </a:tabLst>
            </a:pPr>
            <a:r>
              <a:rPr sz="2000" b="1" dirty="0">
                <a:latin typeface="Arial"/>
                <a:cs typeface="Arial"/>
              </a:rPr>
              <a:t>Первый,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легкий.</a:t>
            </a:r>
            <a:endParaRPr sz="2000">
              <a:latin typeface="Arial"/>
              <a:cs typeface="Arial"/>
            </a:endParaRPr>
          </a:p>
          <a:p>
            <a:pPr marL="292735" indent="-280035">
              <a:lnSpc>
                <a:spcPct val="100000"/>
              </a:lnSpc>
              <a:buAutoNum type="arabicPeriod"/>
              <a:tabLst>
                <a:tab pos="292735" algn="l"/>
              </a:tabLst>
            </a:pPr>
            <a:r>
              <a:rPr sz="2000" b="1" spc="-10" dirty="0">
                <a:latin typeface="Arial"/>
                <a:cs typeface="Arial"/>
              </a:rPr>
              <a:t>Взрывается,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восстанавливает,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«гуляет».</a:t>
            </a:r>
            <a:endParaRPr sz="2000">
              <a:latin typeface="Arial"/>
              <a:cs typeface="Arial"/>
            </a:endParaRPr>
          </a:p>
          <a:p>
            <a:pPr marL="292735" indent="-280035">
              <a:lnSpc>
                <a:spcPct val="100000"/>
              </a:lnSpc>
              <a:buAutoNum type="arabicPeriod" startAt="4"/>
              <a:tabLst>
                <a:tab pos="292735" algn="l"/>
              </a:tabLst>
            </a:pPr>
            <a:r>
              <a:rPr sz="2000" b="1" spc="-10" dirty="0">
                <a:latin typeface="Arial"/>
                <a:cs typeface="Arial"/>
              </a:rPr>
              <a:t>Самый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распространенный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космосе.</a:t>
            </a:r>
            <a:endParaRPr sz="2000">
              <a:latin typeface="Arial"/>
              <a:cs typeface="Arial"/>
            </a:endParaRPr>
          </a:p>
          <a:p>
            <a:pPr marL="12700" marR="475615" indent="280035">
              <a:lnSpc>
                <a:spcPts val="2340"/>
              </a:lnSpc>
              <a:spcBef>
                <a:spcPts val="130"/>
              </a:spcBef>
              <a:buAutoNum type="arabicPeriod" startAt="5"/>
              <a:tabLst>
                <a:tab pos="292735" algn="l"/>
              </a:tabLst>
            </a:pPr>
            <a:r>
              <a:rPr sz="2000" b="1" spc="-10" dirty="0">
                <a:latin typeface="Arial"/>
                <a:cs typeface="Arial"/>
              </a:rPr>
              <a:t>«Рождающий воду».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0275" y="886206"/>
            <a:ext cx="3176905" cy="2762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100" indent="-2794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AutoNum type="arabicPeriod"/>
              <a:tabLst>
                <a:tab pos="292100" algn="l"/>
              </a:tabLst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Вода.</a:t>
            </a:r>
            <a:endParaRPr sz="2000">
              <a:latin typeface="Arial"/>
              <a:cs typeface="Arial"/>
            </a:endParaRPr>
          </a:p>
          <a:p>
            <a:pPr marL="12700" marR="1089660" indent="279400">
              <a:lnSpc>
                <a:spcPct val="100000"/>
              </a:lnSpc>
              <a:buAutoNum type="arabicPeriod"/>
              <a:tabLst>
                <a:tab pos="292100" algn="l"/>
              </a:tabLst>
            </a:pPr>
            <a:r>
              <a:rPr sz="2000" b="1" spc="-20" dirty="0">
                <a:latin typeface="Arial"/>
                <a:cs typeface="Arial"/>
              </a:rPr>
              <a:t>Необходимая, </a:t>
            </a:r>
            <a:r>
              <a:rPr sz="2000" b="1" spc="-10" dirty="0">
                <a:latin typeface="Arial"/>
                <a:cs typeface="Arial"/>
              </a:rPr>
              <a:t>уникальная.</a:t>
            </a:r>
            <a:endParaRPr sz="200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buAutoNum type="arabicPeriod"/>
              <a:tabLst>
                <a:tab pos="291465" algn="l"/>
              </a:tabLst>
            </a:pPr>
            <a:r>
              <a:rPr sz="2000" b="1" spc="-10" dirty="0">
                <a:latin typeface="Arial"/>
                <a:cs typeface="Arial"/>
              </a:rPr>
              <a:t>Растворяет,</a:t>
            </a:r>
            <a:endParaRPr sz="20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улетучивается,</a:t>
            </a:r>
            <a:endParaRPr sz="20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совершает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(круговорот).</a:t>
            </a:r>
            <a:endParaRPr sz="2000">
              <a:latin typeface="Arial"/>
              <a:cs typeface="Arial"/>
            </a:endParaRPr>
          </a:p>
          <a:p>
            <a:pPr marL="292100" indent="-279400">
              <a:lnSpc>
                <a:spcPct val="100000"/>
              </a:lnSpc>
              <a:buAutoNum type="arabicPeriod" startAt="4"/>
              <a:tabLst>
                <a:tab pos="292100" algn="l"/>
              </a:tabLst>
            </a:pPr>
            <a:r>
              <a:rPr sz="2000" b="1" dirty="0">
                <a:latin typeface="Arial"/>
                <a:cs typeface="Arial"/>
              </a:rPr>
              <a:t>Образует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водородные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70"/>
              </a:lnSpc>
            </a:pPr>
            <a:r>
              <a:rPr sz="2000" b="1" spc="-10" dirty="0">
                <a:latin typeface="Arial"/>
                <a:cs typeface="Arial"/>
              </a:rPr>
              <a:t>связи.</a:t>
            </a:r>
            <a:endParaRPr sz="2000">
              <a:latin typeface="Arial"/>
              <a:cs typeface="Arial"/>
            </a:endParaRPr>
          </a:p>
          <a:p>
            <a:pPr marL="292100" indent="-279400">
              <a:lnSpc>
                <a:spcPts val="2370"/>
              </a:lnSpc>
              <a:buAutoNum type="arabicPeriod" startAt="5"/>
              <a:tabLst>
                <a:tab pos="292100" algn="l"/>
              </a:tabLst>
            </a:pPr>
            <a:r>
              <a:rPr sz="2000" b="1" spc="-20" dirty="0">
                <a:latin typeface="Arial"/>
                <a:cs typeface="Arial"/>
              </a:rPr>
              <a:t>Лед.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2813" y="4219194"/>
            <a:ext cx="4443095" cy="215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indent="-2794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292100" algn="l"/>
              </a:tabLst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Натрий.</a:t>
            </a:r>
            <a:endParaRPr sz="2000">
              <a:latin typeface="Arial"/>
              <a:cs typeface="Arial"/>
            </a:endParaRPr>
          </a:p>
          <a:p>
            <a:pPr marL="292735" indent="-280035">
              <a:lnSpc>
                <a:spcPct val="100000"/>
              </a:lnSpc>
              <a:buAutoNum type="arabicPeriod"/>
              <a:tabLst>
                <a:tab pos="292735" algn="l"/>
              </a:tabLst>
            </a:pPr>
            <a:r>
              <a:rPr sz="2000" b="1" dirty="0">
                <a:latin typeface="Arial"/>
                <a:cs typeface="Arial"/>
              </a:rPr>
              <a:t>Серый,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легкий.</a:t>
            </a:r>
            <a:endParaRPr sz="2000">
              <a:latin typeface="Arial"/>
              <a:cs typeface="Arial"/>
            </a:endParaRPr>
          </a:p>
          <a:p>
            <a:pPr marL="12700" marR="5080" indent="280035">
              <a:lnSpc>
                <a:spcPct val="100000"/>
              </a:lnSpc>
              <a:buAutoNum type="arabicPeriod"/>
              <a:tabLst>
                <a:tab pos="292735" algn="l"/>
              </a:tabLst>
            </a:pPr>
            <a:r>
              <a:rPr sz="2000" b="1" dirty="0">
                <a:latin typeface="Arial"/>
                <a:cs typeface="Arial"/>
              </a:rPr>
              <a:t>Хранится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(под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слоем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керосина), </a:t>
            </a:r>
            <a:r>
              <a:rPr sz="2000" b="1" dirty="0">
                <a:latin typeface="Arial"/>
                <a:cs typeface="Arial"/>
              </a:rPr>
              <a:t>легко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окисляется,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режется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(ножом)</a:t>
            </a:r>
            <a:endParaRPr sz="2000">
              <a:latin typeface="Arial"/>
              <a:cs typeface="Arial"/>
            </a:endParaRPr>
          </a:p>
          <a:p>
            <a:pPr marL="292100" indent="-279400">
              <a:lnSpc>
                <a:spcPct val="100000"/>
              </a:lnSpc>
              <a:buAutoNum type="arabicPeriod"/>
              <a:tabLst>
                <a:tab pos="292100" algn="l"/>
              </a:tabLst>
            </a:pPr>
            <a:r>
              <a:rPr sz="2000" b="1" dirty="0">
                <a:latin typeface="Arial"/>
                <a:cs typeface="Arial"/>
              </a:rPr>
              <a:t>Не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вытесняет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водород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из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7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растворов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кислот.</a:t>
            </a:r>
            <a:endParaRPr sz="2000">
              <a:latin typeface="Arial"/>
              <a:cs typeface="Arial"/>
            </a:endParaRPr>
          </a:p>
          <a:p>
            <a:pPr marL="292735" indent="-280035">
              <a:lnSpc>
                <a:spcPts val="2370"/>
              </a:lnSpc>
              <a:buAutoNum type="arabicPeriod" startAt="5"/>
              <a:tabLst>
                <a:tab pos="292735" algn="l"/>
              </a:tabLst>
            </a:pPr>
            <a:r>
              <a:rPr sz="2000" b="1" dirty="0">
                <a:latin typeface="Arial"/>
                <a:cs typeface="Arial"/>
              </a:rPr>
              <a:t>Щелочной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металл.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34556" y="953579"/>
            <a:ext cx="5200650" cy="4944745"/>
            <a:chOff x="6734556" y="953579"/>
            <a:chExt cx="5200650" cy="494474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63661" y="963167"/>
              <a:ext cx="2561639" cy="30967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320530" y="958341"/>
              <a:ext cx="2609850" cy="3106420"/>
            </a:xfrm>
            <a:custGeom>
              <a:avLst/>
              <a:gdLst/>
              <a:ahLst/>
              <a:cxnLst/>
              <a:rect l="l" t="t" r="r" b="b"/>
              <a:pathLst>
                <a:path w="2609850" h="3106420">
                  <a:moveTo>
                    <a:pt x="0" y="3106292"/>
                  </a:moveTo>
                  <a:lnTo>
                    <a:pt x="2609469" y="3106292"/>
                  </a:lnTo>
                  <a:lnTo>
                    <a:pt x="2609469" y="0"/>
                  </a:lnTo>
                  <a:lnTo>
                    <a:pt x="0" y="0"/>
                  </a:lnTo>
                  <a:lnTo>
                    <a:pt x="0" y="31062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4556" y="3080003"/>
              <a:ext cx="2590800" cy="281787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325356" y="507491"/>
            <a:ext cx="1461770" cy="401320"/>
          </a:xfrm>
          <a:prstGeom prst="rect">
            <a:avLst/>
          </a:prstGeom>
          <a:solidFill>
            <a:srgbClr val="F8CAAC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250"/>
              </a:spcBef>
            </a:pPr>
            <a:r>
              <a:rPr sz="2000" b="1" spc="-10" dirty="0">
                <a:latin typeface="Arial"/>
                <a:cs typeface="Arial"/>
              </a:rPr>
              <a:t>Омонимы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94319" y="886967"/>
            <a:ext cx="3601720" cy="708660"/>
          </a:xfrm>
          <a:prstGeom prst="rect">
            <a:avLst/>
          </a:prstGeom>
          <a:solidFill>
            <a:srgbClr val="F8CAAC"/>
          </a:solidFill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905" algn="ctr">
              <a:lnSpc>
                <a:spcPts val="2370"/>
              </a:lnSpc>
              <a:spcBef>
                <a:spcPts val="305"/>
              </a:spcBef>
            </a:pPr>
            <a:r>
              <a:rPr sz="2000" b="1" spc="-20" dirty="0">
                <a:latin typeface="Arial"/>
                <a:cs typeface="Arial"/>
              </a:rPr>
              <a:t>Художественные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образы</a:t>
            </a:r>
            <a:endParaRPr sz="2000">
              <a:latin typeface="Arial"/>
              <a:cs typeface="Arial"/>
            </a:endParaRPr>
          </a:p>
          <a:p>
            <a:pPr marL="2540" algn="ctr">
              <a:lnSpc>
                <a:spcPts val="2370"/>
              </a:lnSpc>
            </a:pPr>
            <a:r>
              <a:rPr sz="2000" b="1" dirty="0">
                <a:latin typeface="Arial"/>
                <a:cs typeface="Arial"/>
              </a:rPr>
              <a:t>химических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реакций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745" y="1368441"/>
            <a:ext cx="5298926" cy="271498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073140" y="1798066"/>
            <a:ext cx="6118860" cy="3803015"/>
            <a:chOff x="6073140" y="1798066"/>
            <a:chExt cx="6118860" cy="380301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3140" y="2514113"/>
              <a:ext cx="6118860" cy="30864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66204" y="1804416"/>
              <a:ext cx="654050" cy="668020"/>
            </a:xfrm>
            <a:custGeom>
              <a:avLst/>
              <a:gdLst/>
              <a:ahLst/>
              <a:cxnLst/>
              <a:rect l="l" t="t" r="r" b="b"/>
              <a:pathLst>
                <a:path w="654050" h="668019">
                  <a:moveTo>
                    <a:pt x="0" y="333756"/>
                  </a:moveTo>
                  <a:lnTo>
                    <a:pt x="3543" y="284447"/>
                  </a:lnTo>
                  <a:lnTo>
                    <a:pt x="13836" y="237381"/>
                  </a:lnTo>
                  <a:lnTo>
                    <a:pt x="30374" y="193075"/>
                  </a:lnTo>
                  <a:lnTo>
                    <a:pt x="52651" y="152045"/>
                  </a:lnTo>
                  <a:lnTo>
                    <a:pt x="80164" y="114808"/>
                  </a:lnTo>
                  <a:lnTo>
                    <a:pt x="112407" y="81882"/>
                  </a:lnTo>
                  <a:lnTo>
                    <a:pt x="148875" y="53783"/>
                  </a:lnTo>
                  <a:lnTo>
                    <a:pt x="189063" y="31028"/>
                  </a:lnTo>
                  <a:lnTo>
                    <a:pt x="232466" y="14135"/>
                  </a:lnTo>
                  <a:lnTo>
                    <a:pt x="278579" y="3619"/>
                  </a:lnTo>
                  <a:lnTo>
                    <a:pt x="326898" y="0"/>
                  </a:lnTo>
                  <a:lnTo>
                    <a:pt x="375216" y="3619"/>
                  </a:lnTo>
                  <a:lnTo>
                    <a:pt x="421329" y="14135"/>
                  </a:lnTo>
                  <a:lnTo>
                    <a:pt x="464732" y="31028"/>
                  </a:lnTo>
                  <a:lnTo>
                    <a:pt x="504920" y="53783"/>
                  </a:lnTo>
                  <a:lnTo>
                    <a:pt x="541388" y="81882"/>
                  </a:lnTo>
                  <a:lnTo>
                    <a:pt x="573631" y="114808"/>
                  </a:lnTo>
                  <a:lnTo>
                    <a:pt x="601144" y="152045"/>
                  </a:lnTo>
                  <a:lnTo>
                    <a:pt x="623421" y="193075"/>
                  </a:lnTo>
                  <a:lnTo>
                    <a:pt x="639959" y="237381"/>
                  </a:lnTo>
                  <a:lnTo>
                    <a:pt x="650252" y="284447"/>
                  </a:lnTo>
                  <a:lnTo>
                    <a:pt x="653796" y="333756"/>
                  </a:lnTo>
                  <a:lnTo>
                    <a:pt x="650252" y="383064"/>
                  </a:lnTo>
                  <a:lnTo>
                    <a:pt x="639959" y="430130"/>
                  </a:lnTo>
                  <a:lnTo>
                    <a:pt x="623421" y="474436"/>
                  </a:lnTo>
                  <a:lnTo>
                    <a:pt x="601144" y="515466"/>
                  </a:lnTo>
                  <a:lnTo>
                    <a:pt x="573631" y="552703"/>
                  </a:lnTo>
                  <a:lnTo>
                    <a:pt x="541388" y="585629"/>
                  </a:lnTo>
                  <a:lnTo>
                    <a:pt x="504920" y="613728"/>
                  </a:lnTo>
                  <a:lnTo>
                    <a:pt x="464732" y="636483"/>
                  </a:lnTo>
                  <a:lnTo>
                    <a:pt x="421329" y="653376"/>
                  </a:lnTo>
                  <a:lnTo>
                    <a:pt x="375216" y="663892"/>
                  </a:lnTo>
                  <a:lnTo>
                    <a:pt x="326898" y="667512"/>
                  </a:lnTo>
                  <a:lnTo>
                    <a:pt x="278579" y="663892"/>
                  </a:lnTo>
                  <a:lnTo>
                    <a:pt x="232466" y="653376"/>
                  </a:lnTo>
                  <a:lnTo>
                    <a:pt x="189063" y="636483"/>
                  </a:lnTo>
                  <a:lnTo>
                    <a:pt x="148875" y="613728"/>
                  </a:lnTo>
                  <a:lnTo>
                    <a:pt x="112407" y="585629"/>
                  </a:lnTo>
                  <a:lnTo>
                    <a:pt x="80164" y="552703"/>
                  </a:lnTo>
                  <a:lnTo>
                    <a:pt x="52651" y="515466"/>
                  </a:lnTo>
                  <a:lnTo>
                    <a:pt x="30374" y="474436"/>
                  </a:lnTo>
                  <a:lnTo>
                    <a:pt x="13836" y="430130"/>
                  </a:lnTo>
                  <a:lnTo>
                    <a:pt x="3543" y="383064"/>
                  </a:lnTo>
                  <a:lnTo>
                    <a:pt x="0" y="33375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281" y="4430267"/>
            <a:ext cx="5606438" cy="212750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080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КРЕАТИВНОЕ</a:t>
            </a:r>
            <a:r>
              <a:rPr spc="-130" dirty="0"/>
              <a:t> </a:t>
            </a:r>
            <a:r>
              <a:rPr spc="-10" dirty="0"/>
              <a:t>МЫШЛЕНИЕ</a:t>
            </a:r>
          </a:p>
        </p:txBody>
      </p:sp>
      <p:sp>
        <p:nvSpPr>
          <p:cNvPr id="13" name="object 13"/>
          <p:cNvSpPr/>
          <p:nvPr/>
        </p:nvSpPr>
        <p:spPr>
          <a:xfrm>
            <a:off x="1078991" y="574548"/>
            <a:ext cx="673735" cy="668020"/>
          </a:xfrm>
          <a:custGeom>
            <a:avLst/>
            <a:gdLst/>
            <a:ahLst/>
            <a:cxnLst/>
            <a:rect l="l" t="t" r="r" b="b"/>
            <a:pathLst>
              <a:path w="673735" h="668019">
                <a:moveTo>
                  <a:pt x="0" y="333755"/>
                </a:moveTo>
                <a:lnTo>
                  <a:pt x="3651" y="284447"/>
                </a:lnTo>
                <a:lnTo>
                  <a:pt x="14259" y="237381"/>
                </a:lnTo>
                <a:lnTo>
                  <a:pt x="31302" y="193075"/>
                </a:lnTo>
                <a:lnTo>
                  <a:pt x="54259" y="152045"/>
                </a:lnTo>
                <a:lnTo>
                  <a:pt x="82610" y="114808"/>
                </a:lnTo>
                <a:lnTo>
                  <a:pt x="115833" y="81882"/>
                </a:lnTo>
                <a:lnTo>
                  <a:pt x="153408" y="53783"/>
                </a:lnTo>
                <a:lnTo>
                  <a:pt x="194813" y="31028"/>
                </a:lnTo>
                <a:lnTo>
                  <a:pt x="239528" y="14135"/>
                </a:lnTo>
                <a:lnTo>
                  <a:pt x="287032" y="3619"/>
                </a:lnTo>
                <a:lnTo>
                  <a:pt x="336804" y="0"/>
                </a:lnTo>
                <a:lnTo>
                  <a:pt x="386584" y="3619"/>
                </a:lnTo>
                <a:lnTo>
                  <a:pt x="434093" y="14135"/>
                </a:lnTo>
                <a:lnTo>
                  <a:pt x="478810" y="31028"/>
                </a:lnTo>
                <a:lnTo>
                  <a:pt x="520216" y="53783"/>
                </a:lnTo>
                <a:lnTo>
                  <a:pt x="557789" y="81882"/>
                </a:lnTo>
                <a:lnTo>
                  <a:pt x="591010" y="114808"/>
                </a:lnTo>
                <a:lnTo>
                  <a:pt x="619357" y="152045"/>
                </a:lnTo>
                <a:lnTo>
                  <a:pt x="642311" y="193075"/>
                </a:lnTo>
                <a:lnTo>
                  <a:pt x="659351" y="237381"/>
                </a:lnTo>
                <a:lnTo>
                  <a:pt x="669957" y="284447"/>
                </a:lnTo>
                <a:lnTo>
                  <a:pt x="673608" y="333755"/>
                </a:lnTo>
                <a:lnTo>
                  <a:pt x="669957" y="383064"/>
                </a:lnTo>
                <a:lnTo>
                  <a:pt x="659351" y="430130"/>
                </a:lnTo>
                <a:lnTo>
                  <a:pt x="642311" y="474436"/>
                </a:lnTo>
                <a:lnTo>
                  <a:pt x="619357" y="515466"/>
                </a:lnTo>
                <a:lnTo>
                  <a:pt x="591010" y="552703"/>
                </a:lnTo>
                <a:lnTo>
                  <a:pt x="557789" y="585629"/>
                </a:lnTo>
                <a:lnTo>
                  <a:pt x="520216" y="613728"/>
                </a:lnTo>
                <a:lnTo>
                  <a:pt x="478810" y="636483"/>
                </a:lnTo>
                <a:lnTo>
                  <a:pt x="434093" y="653376"/>
                </a:lnTo>
                <a:lnTo>
                  <a:pt x="386584" y="663892"/>
                </a:lnTo>
                <a:lnTo>
                  <a:pt x="336804" y="667512"/>
                </a:lnTo>
                <a:lnTo>
                  <a:pt x="287032" y="663892"/>
                </a:lnTo>
                <a:lnTo>
                  <a:pt x="239528" y="653376"/>
                </a:lnTo>
                <a:lnTo>
                  <a:pt x="194813" y="636483"/>
                </a:lnTo>
                <a:lnTo>
                  <a:pt x="153408" y="613728"/>
                </a:lnTo>
                <a:lnTo>
                  <a:pt x="115833" y="585629"/>
                </a:lnTo>
                <a:lnTo>
                  <a:pt x="82610" y="552703"/>
                </a:lnTo>
                <a:lnTo>
                  <a:pt x="54259" y="515466"/>
                </a:lnTo>
                <a:lnTo>
                  <a:pt x="31302" y="474436"/>
                </a:lnTo>
                <a:lnTo>
                  <a:pt x="14259" y="430130"/>
                </a:lnTo>
                <a:lnTo>
                  <a:pt x="3651" y="383064"/>
                </a:lnTo>
                <a:lnTo>
                  <a:pt x="0" y="333755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84858" y="660908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latin typeface="Arial Black"/>
                <a:cs typeface="Arial Black"/>
              </a:rPr>
              <a:t>1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62927" y="1891106"/>
            <a:ext cx="262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latin typeface="Arial Black"/>
                <a:cs typeface="Arial Black"/>
              </a:rPr>
              <a:t>2</a:t>
            </a:r>
            <a:endParaRPr sz="2800">
              <a:latin typeface="Arial Black"/>
              <a:cs typeface="Arial Black"/>
            </a:endParaRPr>
          </a:p>
        </p:txBody>
      </p:sp>
      <p:pic>
        <p:nvPicPr>
          <p:cNvPr id="17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6829" y="2987862"/>
            <a:ext cx="4384367" cy="145236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18347" y="982980"/>
            <a:ext cx="3397250" cy="707390"/>
          </a:xfrm>
          <a:prstGeom prst="rect">
            <a:avLst/>
          </a:prstGeom>
          <a:solidFill>
            <a:srgbClr val="F8CAAC"/>
          </a:solidFill>
          <a:ln w="9525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400685" marR="99695" indent="-292735">
              <a:lnSpc>
                <a:spcPts val="2340"/>
              </a:lnSpc>
              <a:spcBef>
                <a:spcPts val="430"/>
              </a:spcBef>
            </a:pPr>
            <a:r>
              <a:rPr sz="2000" b="1" spc="-20" dirty="0">
                <a:latin typeface="Arial"/>
                <a:cs typeface="Arial"/>
              </a:rPr>
              <a:t>Художественные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образы </a:t>
            </a:r>
            <a:r>
              <a:rPr sz="2000" b="1" dirty="0">
                <a:latin typeface="Arial"/>
                <a:cs typeface="Arial"/>
              </a:rPr>
              <a:t>химических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реакций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6039" y="4733203"/>
            <a:ext cx="5346618" cy="85348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4013" y="2850240"/>
            <a:ext cx="6304256" cy="12356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332" y="4448555"/>
            <a:ext cx="5509877" cy="212207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753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КРЕАТИВНОЕ</a:t>
            </a:r>
            <a:r>
              <a:rPr spc="-110" dirty="0"/>
              <a:t> </a:t>
            </a:r>
            <a:r>
              <a:rPr spc="-10" dirty="0"/>
              <a:t>МЫШЛЕНИЕ</a:t>
            </a: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9695" y="1675783"/>
            <a:ext cx="5348116" cy="808613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2161032" y="885444"/>
            <a:ext cx="723900" cy="668020"/>
          </a:xfrm>
          <a:custGeom>
            <a:avLst/>
            <a:gdLst/>
            <a:ahLst/>
            <a:cxnLst/>
            <a:rect l="l" t="t" r="r" b="b"/>
            <a:pathLst>
              <a:path w="723900" h="668019">
                <a:moveTo>
                  <a:pt x="0" y="333755"/>
                </a:moveTo>
                <a:lnTo>
                  <a:pt x="3304" y="288478"/>
                </a:lnTo>
                <a:lnTo>
                  <a:pt x="12929" y="245048"/>
                </a:lnTo>
                <a:lnTo>
                  <a:pt x="28444" y="203864"/>
                </a:lnTo>
                <a:lnTo>
                  <a:pt x="49417" y="165325"/>
                </a:lnTo>
                <a:lnTo>
                  <a:pt x="75417" y="129829"/>
                </a:lnTo>
                <a:lnTo>
                  <a:pt x="106013" y="97774"/>
                </a:lnTo>
                <a:lnTo>
                  <a:pt x="140773" y="69557"/>
                </a:lnTo>
                <a:lnTo>
                  <a:pt x="179267" y="45578"/>
                </a:lnTo>
                <a:lnTo>
                  <a:pt x="221063" y="26235"/>
                </a:lnTo>
                <a:lnTo>
                  <a:pt x="265729" y="11925"/>
                </a:lnTo>
                <a:lnTo>
                  <a:pt x="312835" y="3047"/>
                </a:lnTo>
                <a:lnTo>
                  <a:pt x="361950" y="0"/>
                </a:lnTo>
                <a:lnTo>
                  <a:pt x="411064" y="3047"/>
                </a:lnTo>
                <a:lnTo>
                  <a:pt x="458170" y="11925"/>
                </a:lnTo>
                <a:lnTo>
                  <a:pt x="502836" y="26235"/>
                </a:lnTo>
                <a:lnTo>
                  <a:pt x="544632" y="45578"/>
                </a:lnTo>
                <a:lnTo>
                  <a:pt x="583126" y="69557"/>
                </a:lnTo>
                <a:lnTo>
                  <a:pt x="617886" y="97774"/>
                </a:lnTo>
                <a:lnTo>
                  <a:pt x="648482" y="129829"/>
                </a:lnTo>
                <a:lnTo>
                  <a:pt x="674482" y="165325"/>
                </a:lnTo>
                <a:lnTo>
                  <a:pt x="695455" y="203864"/>
                </a:lnTo>
                <a:lnTo>
                  <a:pt x="710970" y="245048"/>
                </a:lnTo>
                <a:lnTo>
                  <a:pt x="720595" y="288478"/>
                </a:lnTo>
                <a:lnTo>
                  <a:pt x="723900" y="333755"/>
                </a:lnTo>
                <a:lnTo>
                  <a:pt x="720595" y="379033"/>
                </a:lnTo>
                <a:lnTo>
                  <a:pt x="710970" y="422463"/>
                </a:lnTo>
                <a:lnTo>
                  <a:pt x="695455" y="463647"/>
                </a:lnTo>
                <a:lnTo>
                  <a:pt x="674482" y="502186"/>
                </a:lnTo>
                <a:lnTo>
                  <a:pt x="648482" y="537682"/>
                </a:lnTo>
                <a:lnTo>
                  <a:pt x="617886" y="569737"/>
                </a:lnTo>
                <a:lnTo>
                  <a:pt x="583126" y="597954"/>
                </a:lnTo>
                <a:lnTo>
                  <a:pt x="544632" y="621933"/>
                </a:lnTo>
                <a:lnTo>
                  <a:pt x="502836" y="641276"/>
                </a:lnTo>
                <a:lnTo>
                  <a:pt x="458170" y="655586"/>
                </a:lnTo>
                <a:lnTo>
                  <a:pt x="411064" y="664464"/>
                </a:lnTo>
                <a:lnTo>
                  <a:pt x="361950" y="667511"/>
                </a:lnTo>
                <a:lnTo>
                  <a:pt x="312835" y="664464"/>
                </a:lnTo>
                <a:lnTo>
                  <a:pt x="265729" y="655586"/>
                </a:lnTo>
                <a:lnTo>
                  <a:pt x="221063" y="641276"/>
                </a:lnTo>
                <a:lnTo>
                  <a:pt x="179267" y="621933"/>
                </a:lnTo>
                <a:lnTo>
                  <a:pt x="140773" y="597954"/>
                </a:lnTo>
                <a:lnTo>
                  <a:pt x="106013" y="569737"/>
                </a:lnTo>
                <a:lnTo>
                  <a:pt x="75417" y="537682"/>
                </a:lnTo>
                <a:lnTo>
                  <a:pt x="49417" y="502186"/>
                </a:lnTo>
                <a:lnTo>
                  <a:pt x="28444" y="463647"/>
                </a:lnTo>
                <a:lnTo>
                  <a:pt x="12929" y="422463"/>
                </a:lnTo>
                <a:lnTo>
                  <a:pt x="3304" y="379033"/>
                </a:lnTo>
                <a:lnTo>
                  <a:pt x="0" y="333755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91536" y="972058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latin typeface="Arial Black"/>
                <a:cs typeface="Arial Black"/>
              </a:rPr>
              <a:t>3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255252" y="2202179"/>
            <a:ext cx="711835" cy="666115"/>
          </a:xfrm>
          <a:custGeom>
            <a:avLst/>
            <a:gdLst/>
            <a:ahLst/>
            <a:cxnLst/>
            <a:rect l="l" t="t" r="r" b="b"/>
            <a:pathLst>
              <a:path w="711834" h="666114">
                <a:moveTo>
                  <a:pt x="0" y="332994"/>
                </a:moveTo>
                <a:lnTo>
                  <a:pt x="3247" y="287811"/>
                </a:lnTo>
                <a:lnTo>
                  <a:pt x="12707" y="244475"/>
                </a:lnTo>
                <a:lnTo>
                  <a:pt x="27955" y="203382"/>
                </a:lnTo>
                <a:lnTo>
                  <a:pt x="48570" y="164930"/>
                </a:lnTo>
                <a:lnTo>
                  <a:pt x="74127" y="129516"/>
                </a:lnTo>
                <a:lnTo>
                  <a:pt x="104203" y="97536"/>
                </a:lnTo>
                <a:lnTo>
                  <a:pt x="138375" y="69386"/>
                </a:lnTo>
                <a:lnTo>
                  <a:pt x="176219" y="45466"/>
                </a:lnTo>
                <a:lnTo>
                  <a:pt x="217312" y="26169"/>
                </a:lnTo>
                <a:lnTo>
                  <a:pt x="261231" y="11895"/>
                </a:lnTo>
                <a:lnTo>
                  <a:pt x="307553" y="3040"/>
                </a:lnTo>
                <a:lnTo>
                  <a:pt x="355853" y="0"/>
                </a:lnTo>
                <a:lnTo>
                  <a:pt x="404127" y="3040"/>
                </a:lnTo>
                <a:lnTo>
                  <a:pt x="450431" y="11895"/>
                </a:lnTo>
                <a:lnTo>
                  <a:pt x="494341" y="26169"/>
                </a:lnTo>
                <a:lnTo>
                  <a:pt x="535431" y="45466"/>
                </a:lnTo>
                <a:lnTo>
                  <a:pt x="573278" y="69386"/>
                </a:lnTo>
                <a:lnTo>
                  <a:pt x="607456" y="97536"/>
                </a:lnTo>
                <a:lnTo>
                  <a:pt x="637541" y="129516"/>
                </a:lnTo>
                <a:lnTo>
                  <a:pt x="663109" y="164930"/>
                </a:lnTo>
                <a:lnTo>
                  <a:pt x="683734" y="203382"/>
                </a:lnTo>
                <a:lnTo>
                  <a:pt x="698992" y="244475"/>
                </a:lnTo>
                <a:lnTo>
                  <a:pt x="708458" y="287811"/>
                </a:lnTo>
                <a:lnTo>
                  <a:pt x="711707" y="332994"/>
                </a:lnTo>
                <a:lnTo>
                  <a:pt x="708458" y="378176"/>
                </a:lnTo>
                <a:lnTo>
                  <a:pt x="698992" y="421513"/>
                </a:lnTo>
                <a:lnTo>
                  <a:pt x="683734" y="462605"/>
                </a:lnTo>
                <a:lnTo>
                  <a:pt x="663109" y="501057"/>
                </a:lnTo>
                <a:lnTo>
                  <a:pt x="637541" y="536471"/>
                </a:lnTo>
                <a:lnTo>
                  <a:pt x="607456" y="568451"/>
                </a:lnTo>
                <a:lnTo>
                  <a:pt x="573278" y="596601"/>
                </a:lnTo>
                <a:lnTo>
                  <a:pt x="535432" y="620521"/>
                </a:lnTo>
                <a:lnTo>
                  <a:pt x="494341" y="639818"/>
                </a:lnTo>
                <a:lnTo>
                  <a:pt x="450431" y="654092"/>
                </a:lnTo>
                <a:lnTo>
                  <a:pt x="404127" y="662947"/>
                </a:lnTo>
                <a:lnTo>
                  <a:pt x="355853" y="665988"/>
                </a:lnTo>
                <a:lnTo>
                  <a:pt x="307553" y="662947"/>
                </a:lnTo>
                <a:lnTo>
                  <a:pt x="261231" y="654092"/>
                </a:lnTo>
                <a:lnTo>
                  <a:pt x="217312" y="639818"/>
                </a:lnTo>
                <a:lnTo>
                  <a:pt x="176219" y="620522"/>
                </a:lnTo>
                <a:lnTo>
                  <a:pt x="138375" y="596601"/>
                </a:lnTo>
                <a:lnTo>
                  <a:pt x="104203" y="568452"/>
                </a:lnTo>
                <a:lnTo>
                  <a:pt x="74127" y="536471"/>
                </a:lnTo>
                <a:lnTo>
                  <a:pt x="48570" y="501057"/>
                </a:lnTo>
                <a:lnTo>
                  <a:pt x="27955" y="462605"/>
                </a:lnTo>
                <a:lnTo>
                  <a:pt x="12707" y="421513"/>
                </a:lnTo>
                <a:lnTo>
                  <a:pt x="3247" y="378176"/>
                </a:lnTo>
                <a:lnTo>
                  <a:pt x="0" y="332994"/>
                </a:lnTo>
                <a:close/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80931" y="2288539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latin typeface="Arial Black"/>
                <a:cs typeface="Arial Black"/>
              </a:rPr>
              <a:t>4</a:t>
            </a:r>
            <a:endParaRPr sz="2800">
              <a:latin typeface="Arial Black"/>
              <a:cs typeface="Arial Black"/>
            </a:endParaRP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8220" y="4585715"/>
            <a:ext cx="2981705" cy="17899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74835" y="4585715"/>
            <a:ext cx="2981705" cy="17899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179064" y="797051"/>
            <a:ext cx="6030595" cy="399415"/>
          </a:xfrm>
          <a:prstGeom prst="rect">
            <a:avLst/>
          </a:prstGeom>
          <a:solidFill>
            <a:srgbClr val="F8CAAC"/>
          </a:solidFill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00685">
              <a:lnSpc>
                <a:spcPct val="100000"/>
              </a:lnSpc>
              <a:spcBef>
                <a:spcPts val="300"/>
              </a:spcBef>
            </a:pPr>
            <a:r>
              <a:rPr sz="2000" b="1" spc="-10" dirty="0">
                <a:latin typeface="Arial"/>
                <a:cs typeface="Arial"/>
              </a:rPr>
              <a:t>Метод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фокальных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(случайных)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объектов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31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КРЕАТИВНОЕ</a:t>
            </a:r>
            <a:r>
              <a:rPr spc="-130" dirty="0"/>
              <a:t> </a:t>
            </a:r>
            <a:r>
              <a:rPr spc="-10" dirty="0"/>
              <a:t>МЫШЛЕНИЕ</a:t>
            </a: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159" y="1589532"/>
            <a:ext cx="2981705" cy="179146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82751" y="1948053"/>
            <a:ext cx="1853564" cy="10229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95"/>
              </a:spcBef>
            </a:pPr>
            <a:r>
              <a:rPr sz="2400" b="1" spc="-10" dirty="0">
                <a:latin typeface="Arial"/>
                <a:cs typeface="Arial"/>
              </a:rPr>
              <a:t>Выбор </a:t>
            </a:r>
            <a:r>
              <a:rPr sz="2400" b="1" spc="-20" dirty="0">
                <a:latin typeface="Arial"/>
                <a:cs typeface="Arial"/>
              </a:rPr>
              <a:t>фокального </a:t>
            </a:r>
            <a:r>
              <a:rPr sz="2400" b="1" spc="-10" dirty="0">
                <a:latin typeface="Arial"/>
                <a:cs typeface="Arial"/>
              </a:rPr>
              <a:t>объекта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51960" y="2112898"/>
            <a:ext cx="612775" cy="7381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49723" y="1580388"/>
            <a:ext cx="2981705" cy="179146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963414" y="1805686"/>
            <a:ext cx="2357755" cy="12160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80010" indent="-67945">
              <a:lnSpc>
                <a:spcPct val="100000"/>
              </a:lnSpc>
              <a:spcBef>
                <a:spcPts val="665"/>
              </a:spcBef>
            </a:pPr>
            <a:r>
              <a:rPr sz="2400" b="1" spc="-10" dirty="0">
                <a:latin typeface="Arial"/>
                <a:cs typeface="Arial"/>
              </a:rPr>
              <a:t>Придумывание</a:t>
            </a:r>
            <a:endParaRPr sz="2400">
              <a:latin typeface="Arial"/>
              <a:cs typeface="Arial"/>
            </a:endParaRPr>
          </a:p>
          <a:p>
            <a:pPr marL="464184" marR="71755" indent="-384175">
              <a:lnSpc>
                <a:spcPts val="2480"/>
              </a:lnSpc>
              <a:spcBef>
                <a:spcPts val="980"/>
              </a:spcBef>
            </a:pPr>
            <a:r>
              <a:rPr sz="2400" b="1" spc="-20" dirty="0">
                <a:latin typeface="Arial"/>
                <a:cs typeface="Arial"/>
              </a:rPr>
              <a:t>3-</a:t>
            </a:r>
            <a:r>
              <a:rPr sz="2400" b="1" dirty="0">
                <a:latin typeface="Arial"/>
                <a:cs typeface="Arial"/>
              </a:rPr>
              <a:t>5 </a:t>
            </a:r>
            <a:r>
              <a:rPr sz="2400" b="1" spc="-10" dirty="0">
                <a:latin typeface="Arial"/>
                <a:cs typeface="Arial"/>
              </a:rPr>
              <a:t>случайных объектов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91271" y="2107692"/>
            <a:ext cx="630935" cy="73914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16340" y="1552955"/>
            <a:ext cx="3140202" cy="184632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394952" y="1465021"/>
            <a:ext cx="1987550" cy="196786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065" marR="5080" algn="ctr">
              <a:lnSpc>
                <a:spcPct val="86200"/>
              </a:lnSpc>
              <a:spcBef>
                <a:spcPts val="500"/>
              </a:spcBef>
            </a:pPr>
            <a:r>
              <a:rPr sz="2400" b="1" spc="-10" dirty="0">
                <a:latin typeface="Arial"/>
                <a:cs typeface="Arial"/>
              </a:rPr>
              <a:t>Выделение характерных свойств, признаков случайных</a:t>
            </a:r>
            <a:endParaRPr sz="2400">
              <a:latin typeface="Arial"/>
              <a:cs typeface="Arial"/>
            </a:endParaRPr>
          </a:p>
          <a:p>
            <a:pPr marL="1905" algn="ctr">
              <a:lnSpc>
                <a:spcPts val="2485"/>
              </a:lnSpc>
            </a:pPr>
            <a:r>
              <a:rPr sz="2400" b="1" spc="-10" dirty="0">
                <a:latin typeface="Arial"/>
                <a:cs typeface="Arial"/>
              </a:rPr>
              <a:t>объектов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58400" y="3654297"/>
            <a:ext cx="737870" cy="63690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158478" y="4943297"/>
            <a:ext cx="2619375" cy="1022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85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Перенос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свойств</a:t>
            </a:r>
            <a:endParaRPr sz="2400">
              <a:latin typeface="Arial"/>
              <a:cs typeface="Arial"/>
            </a:endParaRPr>
          </a:p>
          <a:p>
            <a:pPr marL="198120" marR="191135" algn="ctr">
              <a:lnSpc>
                <a:spcPts val="2480"/>
              </a:lnSpc>
              <a:spcBef>
                <a:spcPts val="220"/>
              </a:spcBef>
            </a:pPr>
            <a:r>
              <a:rPr sz="2400" b="1" dirty="0">
                <a:latin typeface="Arial"/>
                <a:cs typeface="Arial"/>
              </a:rPr>
              <a:t>на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фокальный объект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86343" y="5113020"/>
            <a:ext cx="630935" cy="73761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173726" y="4943297"/>
            <a:ext cx="2254250" cy="10229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89230" marR="5080" indent="-177165">
              <a:lnSpc>
                <a:spcPct val="86300"/>
              </a:lnSpc>
              <a:spcBef>
                <a:spcPts val="495"/>
              </a:spcBef>
            </a:pPr>
            <a:r>
              <a:rPr sz="2400" b="1" dirty="0">
                <a:latin typeface="Arial"/>
                <a:cs typeface="Arial"/>
              </a:rPr>
              <a:t>Развитие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идей </a:t>
            </a:r>
            <a:r>
              <a:rPr sz="2400" b="1" dirty="0">
                <a:latin typeface="Arial"/>
                <a:cs typeface="Arial"/>
              </a:rPr>
              <a:t>для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каждого сочетания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18203" y="5113020"/>
            <a:ext cx="632460" cy="73761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1604" y="4585715"/>
            <a:ext cx="2981706" cy="1789938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79170" y="4786121"/>
            <a:ext cx="2708275" cy="13366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065" marR="5080" algn="ctr">
              <a:lnSpc>
                <a:spcPct val="86100"/>
              </a:lnSpc>
              <a:spcBef>
                <a:spcPts val="500"/>
              </a:spcBef>
            </a:pPr>
            <a:r>
              <a:rPr sz="2400" b="1" dirty="0">
                <a:latin typeface="Arial"/>
                <a:cs typeface="Arial"/>
              </a:rPr>
              <a:t>Оценивание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идей </a:t>
            </a:r>
            <a:r>
              <a:rPr sz="2400" b="1" dirty="0">
                <a:latin typeface="Arial"/>
                <a:cs typeface="Arial"/>
              </a:rPr>
              <a:t>и </a:t>
            </a:r>
            <a:r>
              <a:rPr sz="2400" b="1" spc="-10" dirty="0">
                <a:latin typeface="Arial"/>
                <a:cs typeface="Arial"/>
              </a:rPr>
              <a:t>полученного дифференциро- </a:t>
            </a:r>
            <a:r>
              <a:rPr sz="2400" b="1" dirty="0">
                <a:latin typeface="Arial"/>
                <a:cs typeface="Arial"/>
              </a:rPr>
              <a:t>ванного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объекта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8" name="Рисунок 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30246"/>
              </p:ext>
            </p:extLst>
          </p:nvPr>
        </p:nvGraphicFramePr>
        <p:xfrm>
          <a:off x="146050" y="920750"/>
          <a:ext cx="11767184" cy="5669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31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72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1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796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81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8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ФОКАЛЬНЫЙ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ОБЪЕКТ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926080" algn="l"/>
                        </a:tabLst>
                      </a:pPr>
                      <a:r>
                        <a:rPr sz="20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НЕФТЬ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(ПРИМЕНЕНИЕ)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Случайные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объекты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946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000" b="1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1)</a:t>
                      </a:r>
                      <a:r>
                        <a:rPr sz="20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ящик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000" b="1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2)</a:t>
                      </a:r>
                      <a:r>
                        <a:rPr sz="2000" b="1" spc="-1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бутылка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000" b="1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3)</a:t>
                      </a:r>
                      <a:r>
                        <a:rPr sz="2000" b="1" spc="-2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утка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6409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000" b="1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4)</a:t>
                      </a:r>
                      <a:r>
                        <a:rPr sz="2000" b="1" spc="-1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дождь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6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Свойства,</a:t>
                      </a:r>
                      <a:r>
                        <a:rPr sz="18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признаки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случайных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объектов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065" marR="512445" algn="ctr">
                        <a:lnSpc>
                          <a:spcPct val="114999"/>
                        </a:lnSpc>
                        <a:spcBef>
                          <a:spcPts val="7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деревянный почтовый сломанный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0" marR="518795" algn="ctr">
                        <a:lnSpc>
                          <a:spcPct val="114999"/>
                        </a:lnSpc>
                        <a:spcBef>
                          <a:spcPts val="725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пластиковая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литровая разбитая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4" marR="417195" algn="ctr">
                        <a:lnSpc>
                          <a:spcPct val="114999"/>
                        </a:lnSpc>
                        <a:spcBef>
                          <a:spcPts val="725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плавающая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домашняя дикая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проливной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84175" marR="374015" indent="18859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грибной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моросящий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Новые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сочетания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8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нефть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деревянная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нефть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пластиковая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8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нефть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домашняя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нефть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проливная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7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Новые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идеи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55575" marR="149225" algn="ctr">
                        <a:lnSpc>
                          <a:spcPct val="114999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российская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нефть,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продающаяся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за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рубли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22250" marR="213995" algn="ctr">
                        <a:lnSpc>
                          <a:spcPct val="114999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нефть,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идущая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производство пластмасс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 marR="288925" algn="ctr">
                        <a:lnSpc>
                          <a:spcPct val="114999"/>
                        </a:lnSpc>
                        <a:spcBef>
                          <a:spcPts val="106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бензин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баке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автомобиля частного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автовладельца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нефть,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разлитая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42240" marR="131445" algn="ctr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поверхности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воды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в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следствии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аварии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танкера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Оценка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идей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экспертами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6271" y="972311"/>
            <a:ext cx="1633727" cy="88544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23616" y="199644"/>
            <a:ext cx="6605270" cy="462280"/>
          </a:xfrm>
          <a:prstGeom prst="rect">
            <a:avLst/>
          </a:prstGeom>
          <a:solidFill>
            <a:srgbClr val="F8CAAC"/>
          </a:solidFill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2400" dirty="0"/>
              <a:t>Метод</a:t>
            </a:r>
            <a:r>
              <a:rPr sz="2400" spc="-114" dirty="0"/>
              <a:t> </a:t>
            </a:r>
            <a:r>
              <a:rPr sz="2400" spc="-10" dirty="0"/>
              <a:t>фокальных</a:t>
            </a:r>
            <a:r>
              <a:rPr sz="2400" spc="-125" dirty="0"/>
              <a:t> </a:t>
            </a:r>
            <a:r>
              <a:rPr sz="2400" spc="-10" dirty="0"/>
              <a:t>(случайных)</a:t>
            </a:r>
            <a:r>
              <a:rPr sz="2400" spc="-125" dirty="0"/>
              <a:t> </a:t>
            </a:r>
            <a:r>
              <a:rPr sz="2400" spc="-10" dirty="0"/>
              <a:t>объектов</a:t>
            </a:r>
            <a:endParaRPr sz="2400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78435"/>
            <a:ext cx="10068560" cy="861774"/>
          </a:xfrm>
        </p:spPr>
        <p:txBody>
          <a:bodyPr/>
          <a:lstStyle/>
          <a:p>
            <a:pPr algn="ctr"/>
            <a:r>
              <a:rPr lang="ru-RU" dirty="0"/>
              <a:t>Основные</a:t>
            </a:r>
            <a:r>
              <a:rPr lang="ru-RU" spc="-145" dirty="0"/>
              <a:t> </a:t>
            </a:r>
            <a:r>
              <a:rPr lang="ru-RU" spc="-10" dirty="0"/>
              <a:t>направления</a:t>
            </a:r>
            <a:r>
              <a:rPr lang="ru-RU" spc="-155" dirty="0"/>
              <a:t> </a:t>
            </a:r>
            <a:r>
              <a:rPr lang="ru-RU" spc="-10" dirty="0"/>
              <a:t>формирования функциональной</a:t>
            </a:r>
            <a:r>
              <a:rPr lang="ru-RU" spc="-135" dirty="0"/>
              <a:t> </a:t>
            </a:r>
            <a:r>
              <a:rPr lang="ru-RU" spc="-10" dirty="0"/>
              <a:t>грамотности</a:t>
            </a:r>
            <a:endParaRPr lang="ru-RU" dirty="0"/>
          </a:p>
        </p:txBody>
      </p:sp>
      <p:grpSp>
        <p:nvGrpSpPr>
          <p:cNvPr id="4" name="object 7"/>
          <p:cNvGrpSpPr/>
          <p:nvPr/>
        </p:nvGrpSpPr>
        <p:grpSpPr>
          <a:xfrm>
            <a:off x="1520697" y="1338961"/>
            <a:ext cx="9010650" cy="4619625"/>
            <a:chOff x="1520697" y="1338961"/>
            <a:chExt cx="9010650" cy="4619625"/>
          </a:xfrm>
        </p:grpSpPr>
        <p:sp>
          <p:nvSpPr>
            <p:cNvPr id="5" name="object 8"/>
            <p:cNvSpPr/>
            <p:nvPr/>
          </p:nvSpPr>
          <p:spPr>
            <a:xfrm>
              <a:off x="1531238" y="1345311"/>
              <a:ext cx="969644" cy="4606925"/>
            </a:xfrm>
            <a:custGeom>
              <a:avLst/>
              <a:gdLst/>
              <a:ahLst/>
              <a:cxnLst/>
              <a:rect l="l" t="t" r="r" b="b"/>
              <a:pathLst>
                <a:path w="969644" h="4606925">
                  <a:moveTo>
                    <a:pt x="15240" y="0"/>
                  </a:moveTo>
                  <a:lnTo>
                    <a:pt x="49316" y="34560"/>
                  </a:lnTo>
                  <a:lnTo>
                    <a:pt x="82773" y="69498"/>
                  </a:lnTo>
                  <a:lnTo>
                    <a:pt x="115610" y="104807"/>
                  </a:lnTo>
                  <a:lnTo>
                    <a:pt x="147828" y="140481"/>
                  </a:lnTo>
                  <a:lnTo>
                    <a:pt x="179427" y="176511"/>
                  </a:lnTo>
                  <a:lnTo>
                    <a:pt x="210406" y="212892"/>
                  </a:lnTo>
                  <a:lnTo>
                    <a:pt x="240766" y="249616"/>
                  </a:lnTo>
                  <a:lnTo>
                    <a:pt x="270506" y="286677"/>
                  </a:lnTo>
                  <a:lnTo>
                    <a:pt x="299627" y="324067"/>
                  </a:lnTo>
                  <a:lnTo>
                    <a:pt x="328128" y="361780"/>
                  </a:lnTo>
                  <a:lnTo>
                    <a:pt x="356010" y="399808"/>
                  </a:lnTo>
                  <a:lnTo>
                    <a:pt x="383272" y="438145"/>
                  </a:lnTo>
                  <a:lnTo>
                    <a:pt x="409915" y="476783"/>
                  </a:lnTo>
                  <a:lnTo>
                    <a:pt x="435939" y="515716"/>
                  </a:lnTo>
                  <a:lnTo>
                    <a:pt x="461343" y="554938"/>
                  </a:lnTo>
                  <a:lnTo>
                    <a:pt x="486127" y="594440"/>
                  </a:lnTo>
                  <a:lnTo>
                    <a:pt x="510293" y="634216"/>
                  </a:lnTo>
                  <a:lnTo>
                    <a:pt x="533838" y="674259"/>
                  </a:lnTo>
                  <a:lnTo>
                    <a:pt x="556764" y="714562"/>
                  </a:lnTo>
                  <a:lnTo>
                    <a:pt x="579071" y="755119"/>
                  </a:lnTo>
                  <a:lnTo>
                    <a:pt x="600758" y="795921"/>
                  </a:lnTo>
                  <a:lnTo>
                    <a:pt x="621826" y="836963"/>
                  </a:lnTo>
                  <a:lnTo>
                    <a:pt x="642274" y="878237"/>
                  </a:lnTo>
                  <a:lnTo>
                    <a:pt x="662103" y="919737"/>
                  </a:lnTo>
                  <a:lnTo>
                    <a:pt x="681312" y="961456"/>
                  </a:lnTo>
                  <a:lnTo>
                    <a:pt x="699902" y="1003385"/>
                  </a:lnTo>
                  <a:lnTo>
                    <a:pt x="717873" y="1045520"/>
                  </a:lnTo>
                  <a:lnTo>
                    <a:pt x="735224" y="1087852"/>
                  </a:lnTo>
                  <a:lnTo>
                    <a:pt x="751955" y="1130375"/>
                  </a:lnTo>
                  <a:lnTo>
                    <a:pt x="768067" y="1173082"/>
                  </a:lnTo>
                  <a:lnTo>
                    <a:pt x="783560" y="1215966"/>
                  </a:lnTo>
                  <a:lnTo>
                    <a:pt x="798433" y="1259020"/>
                  </a:lnTo>
                  <a:lnTo>
                    <a:pt x="812686" y="1302236"/>
                  </a:lnTo>
                  <a:lnTo>
                    <a:pt x="826320" y="1345609"/>
                  </a:lnTo>
                  <a:lnTo>
                    <a:pt x="839335" y="1389131"/>
                  </a:lnTo>
                  <a:lnTo>
                    <a:pt x="851730" y="1432796"/>
                  </a:lnTo>
                  <a:lnTo>
                    <a:pt x="863505" y="1476595"/>
                  </a:lnTo>
                  <a:lnTo>
                    <a:pt x="874662" y="1520523"/>
                  </a:lnTo>
                  <a:lnTo>
                    <a:pt x="885198" y="1564572"/>
                  </a:lnTo>
                  <a:lnTo>
                    <a:pt x="895115" y="1608736"/>
                  </a:lnTo>
                  <a:lnTo>
                    <a:pt x="904413" y="1653008"/>
                  </a:lnTo>
                  <a:lnTo>
                    <a:pt x="913091" y="1697380"/>
                  </a:lnTo>
                  <a:lnTo>
                    <a:pt x="921150" y="1741846"/>
                  </a:lnTo>
                  <a:lnTo>
                    <a:pt x="928589" y="1786398"/>
                  </a:lnTo>
                  <a:lnTo>
                    <a:pt x="935409" y="1831031"/>
                  </a:lnTo>
                  <a:lnTo>
                    <a:pt x="941609" y="1875736"/>
                  </a:lnTo>
                  <a:lnTo>
                    <a:pt x="947189" y="1920507"/>
                  </a:lnTo>
                  <a:lnTo>
                    <a:pt x="952151" y="1965337"/>
                  </a:lnTo>
                  <a:lnTo>
                    <a:pt x="956492" y="2010220"/>
                  </a:lnTo>
                  <a:lnTo>
                    <a:pt x="960214" y="2055147"/>
                  </a:lnTo>
                  <a:lnTo>
                    <a:pt x="963317" y="2100113"/>
                  </a:lnTo>
                  <a:lnTo>
                    <a:pt x="965800" y="2145110"/>
                  </a:lnTo>
                  <a:lnTo>
                    <a:pt x="967664" y="2190131"/>
                  </a:lnTo>
                  <a:lnTo>
                    <a:pt x="968908" y="2235170"/>
                  </a:lnTo>
                  <a:lnTo>
                    <a:pt x="969533" y="2280220"/>
                  </a:lnTo>
                  <a:lnTo>
                    <a:pt x="969538" y="2325272"/>
                  </a:lnTo>
                  <a:lnTo>
                    <a:pt x="968924" y="2370322"/>
                  </a:lnTo>
                  <a:lnTo>
                    <a:pt x="967690" y="2415361"/>
                  </a:lnTo>
                  <a:lnTo>
                    <a:pt x="965836" y="2460383"/>
                  </a:lnTo>
                  <a:lnTo>
                    <a:pt x="963363" y="2505381"/>
                  </a:lnTo>
                  <a:lnTo>
                    <a:pt x="960271" y="2550348"/>
                  </a:lnTo>
                  <a:lnTo>
                    <a:pt x="956559" y="2595276"/>
                  </a:lnTo>
                  <a:lnTo>
                    <a:pt x="952228" y="2640160"/>
                  </a:lnTo>
                  <a:lnTo>
                    <a:pt x="947277" y="2684991"/>
                  </a:lnTo>
                  <a:lnTo>
                    <a:pt x="941706" y="2729764"/>
                  </a:lnTo>
                  <a:lnTo>
                    <a:pt x="935516" y="2774471"/>
                  </a:lnTo>
                  <a:lnTo>
                    <a:pt x="928707" y="2819106"/>
                  </a:lnTo>
                  <a:lnTo>
                    <a:pt x="921278" y="2863660"/>
                  </a:lnTo>
                  <a:lnTo>
                    <a:pt x="913229" y="2908129"/>
                  </a:lnTo>
                  <a:lnTo>
                    <a:pt x="904561" y="2952503"/>
                  </a:lnTo>
                  <a:lnTo>
                    <a:pt x="895274" y="2996777"/>
                  </a:lnTo>
                  <a:lnTo>
                    <a:pt x="885366" y="3040944"/>
                  </a:lnTo>
                  <a:lnTo>
                    <a:pt x="874840" y="3084996"/>
                  </a:lnTo>
                  <a:lnTo>
                    <a:pt x="863694" y="3128928"/>
                  </a:lnTo>
                  <a:lnTo>
                    <a:pt x="851928" y="3172731"/>
                  </a:lnTo>
                  <a:lnTo>
                    <a:pt x="839543" y="3216399"/>
                  </a:lnTo>
                  <a:lnTo>
                    <a:pt x="826538" y="3259924"/>
                  </a:lnTo>
                  <a:lnTo>
                    <a:pt x="812914" y="3303301"/>
                  </a:lnTo>
                  <a:lnTo>
                    <a:pt x="798670" y="3346522"/>
                  </a:lnTo>
                  <a:lnTo>
                    <a:pt x="783806" y="3389580"/>
                  </a:lnTo>
                  <a:lnTo>
                    <a:pt x="768324" y="3432468"/>
                  </a:lnTo>
                  <a:lnTo>
                    <a:pt x="752221" y="3475180"/>
                  </a:lnTo>
                  <a:lnTo>
                    <a:pt x="735499" y="3517708"/>
                  </a:lnTo>
                  <a:lnTo>
                    <a:pt x="718158" y="3560045"/>
                  </a:lnTo>
                  <a:lnTo>
                    <a:pt x="700197" y="3602185"/>
                  </a:lnTo>
                  <a:lnTo>
                    <a:pt x="681616" y="3644120"/>
                  </a:lnTo>
                  <a:lnTo>
                    <a:pt x="662416" y="3685844"/>
                  </a:lnTo>
                  <a:lnTo>
                    <a:pt x="642596" y="3727349"/>
                  </a:lnTo>
                  <a:lnTo>
                    <a:pt x="622157" y="3768630"/>
                  </a:lnTo>
                  <a:lnTo>
                    <a:pt x="601098" y="3809678"/>
                  </a:lnTo>
                  <a:lnTo>
                    <a:pt x="579420" y="3850487"/>
                  </a:lnTo>
                  <a:lnTo>
                    <a:pt x="557122" y="3891049"/>
                  </a:lnTo>
                  <a:lnTo>
                    <a:pt x="534205" y="3931359"/>
                  </a:lnTo>
                  <a:lnTo>
                    <a:pt x="510668" y="3971409"/>
                  </a:lnTo>
                  <a:lnTo>
                    <a:pt x="486511" y="4011192"/>
                  </a:lnTo>
                  <a:lnTo>
                    <a:pt x="461735" y="4050702"/>
                  </a:lnTo>
                  <a:lnTo>
                    <a:pt x="436340" y="4089930"/>
                  </a:lnTo>
                  <a:lnTo>
                    <a:pt x="410324" y="4128871"/>
                  </a:lnTo>
                  <a:lnTo>
                    <a:pt x="383690" y="4167517"/>
                  </a:lnTo>
                  <a:lnTo>
                    <a:pt x="356435" y="4205862"/>
                  </a:lnTo>
                  <a:lnTo>
                    <a:pt x="328562" y="4243898"/>
                  </a:lnTo>
                  <a:lnTo>
                    <a:pt x="300068" y="4281619"/>
                  </a:lnTo>
                  <a:lnTo>
                    <a:pt x="270955" y="4319017"/>
                  </a:lnTo>
                  <a:lnTo>
                    <a:pt x="241223" y="4356087"/>
                  </a:lnTo>
                  <a:lnTo>
                    <a:pt x="210871" y="4392820"/>
                  </a:lnTo>
                  <a:lnTo>
                    <a:pt x="179899" y="4429209"/>
                  </a:lnTo>
                  <a:lnTo>
                    <a:pt x="148308" y="4465249"/>
                  </a:lnTo>
                  <a:lnTo>
                    <a:pt x="116097" y="4500932"/>
                  </a:lnTo>
                  <a:lnTo>
                    <a:pt x="83267" y="4536251"/>
                  </a:lnTo>
                  <a:lnTo>
                    <a:pt x="49817" y="4571199"/>
                  </a:lnTo>
                  <a:lnTo>
                    <a:pt x="15748" y="4605769"/>
                  </a:lnTo>
                  <a:lnTo>
                    <a:pt x="15621" y="4605959"/>
                  </a:lnTo>
                  <a:lnTo>
                    <a:pt x="15494" y="4606137"/>
                  </a:lnTo>
                  <a:lnTo>
                    <a:pt x="15240" y="4606315"/>
                  </a:lnTo>
                  <a:lnTo>
                    <a:pt x="0" y="4591011"/>
                  </a:lnTo>
                  <a:lnTo>
                    <a:pt x="33848" y="4556680"/>
                  </a:lnTo>
                  <a:lnTo>
                    <a:pt x="67081" y="4521973"/>
                  </a:lnTo>
                  <a:lnTo>
                    <a:pt x="99699" y="4486898"/>
                  </a:lnTo>
                  <a:lnTo>
                    <a:pt x="131702" y="4451461"/>
                  </a:lnTo>
                  <a:lnTo>
                    <a:pt x="163089" y="4415669"/>
                  </a:lnTo>
                  <a:lnTo>
                    <a:pt x="193861" y="4379529"/>
                  </a:lnTo>
                  <a:lnTo>
                    <a:pt x="224017" y="4343048"/>
                  </a:lnTo>
                  <a:lnTo>
                    <a:pt x="253559" y="4306233"/>
                  </a:lnTo>
                  <a:lnTo>
                    <a:pt x="282485" y="4269091"/>
                  </a:lnTo>
                  <a:lnTo>
                    <a:pt x="310796" y="4231628"/>
                  </a:lnTo>
                  <a:lnTo>
                    <a:pt x="338491" y="4193852"/>
                  </a:lnTo>
                  <a:lnTo>
                    <a:pt x="365571" y="4155769"/>
                  </a:lnTo>
                  <a:lnTo>
                    <a:pt x="392036" y="4117387"/>
                  </a:lnTo>
                  <a:lnTo>
                    <a:pt x="417885" y="4078712"/>
                  </a:lnTo>
                  <a:lnTo>
                    <a:pt x="443119" y="4039751"/>
                  </a:lnTo>
                  <a:lnTo>
                    <a:pt x="467738" y="4000511"/>
                  </a:lnTo>
                  <a:lnTo>
                    <a:pt x="491742" y="3960998"/>
                  </a:lnTo>
                  <a:lnTo>
                    <a:pt x="515130" y="3921221"/>
                  </a:lnTo>
                  <a:lnTo>
                    <a:pt x="537903" y="3881185"/>
                  </a:lnTo>
                  <a:lnTo>
                    <a:pt x="560060" y="3840897"/>
                  </a:lnTo>
                  <a:lnTo>
                    <a:pt x="581602" y="3800365"/>
                  </a:lnTo>
                  <a:lnTo>
                    <a:pt x="602529" y="3759596"/>
                  </a:lnTo>
                  <a:lnTo>
                    <a:pt x="622841" y="3718595"/>
                  </a:lnTo>
                  <a:lnTo>
                    <a:pt x="642537" y="3677370"/>
                  </a:lnTo>
                  <a:lnTo>
                    <a:pt x="661618" y="3635929"/>
                  </a:lnTo>
                  <a:lnTo>
                    <a:pt x="680084" y="3594277"/>
                  </a:lnTo>
                  <a:lnTo>
                    <a:pt x="697934" y="3552422"/>
                  </a:lnTo>
                  <a:lnTo>
                    <a:pt x="715169" y="3510371"/>
                  </a:lnTo>
                  <a:lnTo>
                    <a:pt x="731788" y="3468130"/>
                  </a:lnTo>
                  <a:lnTo>
                    <a:pt x="747793" y="3425706"/>
                  </a:lnTo>
                  <a:lnTo>
                    <a:pt x="763181" y="3383107"/>
                  </a:lnTo>
                  <a:lnTo>
                    <a:pt x="777955" y="3340339"/>
                  </a:lnTo>
                  <a:lnTo>
                    <a:pt x="792113" y="3297409"/>
                  </a:lnTo>
                  <a:lnTo>
                    <a:pt x="805656" y="3254324"/>
                  </a:lnTo>
                  <a:lnTo>
                    <a:pt x="818584" y="3211091"/>
                  </a:lnTo>
                  <a:lnTo>
                    <a:pt x="830896" y="3167716"/>
                  </a:lnTo>
                  <a:lnTo>
                    <a:pt x="842593" y="3124207"/>
                  </a:lnTo>
                  <a:lnTo>
                    <a:pt x="853674" y="3080571"/>
                  </a:lnTo>
                  <a:lnTo>
                    <a:pt x="864140" y="3036813"/>
                  </a:lnTo>
                  <a:lnTo>
                    <a:pt x="873991" y="2992943"/>
                  </a:lnTo>
                  <a:lnTo>
                    <a:pt x="883227" y="2948965"/>
                  </a:lnTo>
                  <a:lnTo>
                    <a:pt x="891847" y="2904887"/>
                  </a:lnTo>
                  <a:lnTo>
                    <a:pt x="899852" y="2860716"/>
                  </a:lnTo>
                  <a:lnTo>
                    <a:pt x="907241" y="2816459"/>
                  </a:lnTo>
                  <a:lnTo>
                    <a:pt x="914015" y="2772123"/>
                  </a:lnTo>
                  <a:lnTo>
                    <a:pt x="920174" y="2727714"/>
                  </a:lnTo>
                  <a:lnTo>
                    <a:pt x="925717" y="2683240"/>
                  </a:lnTo>
                  <a:lnTo>
                    <a:pt x="930645" y="2638707"/>
                  </a:lnTo>
                  <a:lnTo>
                    <a:pt x="934958" y="2594123"/>
                  </a:lnTo>
                  <a:lnTo>
                    <a:pt x="938655" y="2549493"/>
                  </a:lnTo>
                  <a:lnTo>
                    <a:pt x="941737" y="2504826"/>
                  </a:lnTo>
                  <a:lnTo>
                    <a:pt x="944204" y="2460127"/>
                  </a:lnTo>
                  <a:lnTo>
                    <a:pt x="946055" y="2415404"/>
                  </a:lnTo>
                  <a:lnTo>
                    <a:pt x="947291" y="2370664"/>
                  </a:lnTo>
                  <a:lnTo>
                    <a:pt x="947912" y="2325914"/>
                  </a:lnTo>
                  <a:lnTo>
                    <a:pt x="947917" y="2281160"/>
                  </a:lnTo>
                  <a:lnTo>
                    <a:pt x="947306" y="2236409"/>
                  </a:lnTo>
                  <a:lnTo>
                    <a:pt x="946081" y="2191668"/>
                  </a:lnTo>
                  <a:lnTo>
                    <a:pt x="944240" y="2146945"/>
                  </a:lnTo>
                  <a:lnTo>
                    <a:pt x="941784" y="2102246"/>
                  </a:lnTo>
                  <a:lnTo>
                    <a:pt x="938712" y="2057577"/>
                  </a:lnTo>
                  <a:lnTo>
                    <a:pt x="935025" y="2012946"/>
                  </a:lnTo>
                  <a:lnTo>
                    <a:pt x="930722" y="1968360"/>
                  </a:lnTo>
                  <a:lnTo>
                    <a:pt x="925805" y="1923826"/>
                  </a:lnTo>
                  <a:lnTo>
                    <a:pt x="920271" y="1879350"/>
                  </a:lnTo>
                  <a:lnTo>
                    <a:pt x="914123" y="1834939"/>
                  </a:lnTo>
                  <a:lnTo>
                    <a:pt x="907359" y="1790600"/>
                  </a:lnTo>
                  <a:lnTo>
                    <a:pt x="899980" y="1746341"/>
                  </a:lnTo>
                  <a:lnTo>
                    <a:pt x="891985" y="1702168"/>
                  </a:lnTo>
                  <a:lnTo>
                    <a:pt x="883375" y="1658087"/>
                  </a:lnTo>
                  <a:lnTo>
                    <a:pt x="874150" y="1614106"/>
                  </a:lnTo>
                  <a:lnTo>
                    <a:pt x="864309" y="1570232"/>
                  </a:lnTo>
                  <a:lnTo>
                    <a:pt x="853852" y="1526471"/>
                  </a:lnTo>
                  <a:lnTo>
                    <a:pt x="842781" y="1482831"/>
                  </a:lnTo>
                  <a:lnTo>
                    <a:pt x="831094" y="1439318"/>
                  </a:lnTo>
                  <a:lnTo>
                    <a:pt x="818792" y="1395940"/>
                  </a:lnTo>
                  <a:lnTo>
                    <a:pt x="805874" y="1352702"/>
                  </a:lnTo>
                  <a:lnTo>
                    <a:pt x="792341" y="1309613"/>
                  </a:lnTo>
                  <a:lnTo>
                    <a:pt x="778192" y="1266678"/>
                  </a:lnTo>
                  <a:lnTo>
                    <a:pt x="763428" y="1223905"/>
                  </a:lnTo>
                  <a:lnTo>
                    <a:pt x="748049" y="1181301"/>
                  </a:lnTo>
                  <a:lnTo>
                    <a:pt x="732054" y="1138872"/>
                  </a:lnTo>
                  <a:lnTo>
                    <a:pt x="715444" y="1096625"/>
                  </a:lnTo>
                  <a:lnTo>
                    <a:pt x="698219" y="1054568"/>
                  </a:lnTo>
                  <a:lnTo>
                    <a:pt x="680378" y="1012707"/>
                  </a:lnTo>
                  <a:lnTo>
                    <a:pt x="661922" y="971049"/>
                  </a:lnTo>
                  <a:lnTo>
                    <a:pt x="642850" y="929601"/>
                  </a:lnTo>
                  <a:lnTo>
                    <a:pt x="623163" y="888370"/>
                  </a:lnTo>
                  <a:lnTo>
                    <a:pt x="602860" y="847363"/>
                  </a:lnTo>
                  <a:lnTo>
                    <a:pt x="581942" y="806586"/>
                  </a:lnTo>
                  <a:lnTo>
                    <a:pt x="560409" y="766047"/>
                  </a:lnTo>
                  <a:lnTo>
                    <a:pt x="538261" y="725753"/>
                  </a:lnTo>
                  <a:lnTo>
                    <a:pt x="515496" y="685709"/>
                  </a:lnTo>
                  <a:lnTo>
                    <a:pt x="492117" y="645924"/>
                  </a:lnTo>
                  <a:lnTo>
                    <a:pt x="468122" y="606403"/>
                  </a:lnTo>
                  <a:lnTo>
                    <a:pt x="443512" y="567155"/>
                  </a:lnTo>
                  <a:lnTo>
                    <a:pt x="418286" y="528186"/>
                  </a:lnTo>
                  <a:lnTo>
                    <a:pt x="392445" y="489502"/>
                  </a:lnTo>
                  <a:lnTo>
                    <a:pt x="365988" y="451111"/>
                  </a:lnTo>
                  <a:lnTo>
                    <a:pt x="338916" y="413019"/>
                  </a:lnTo>
                  <a:lnTo>
                    <a:pt x="311229" y="375234"/>
                  </a:lnTo>
                  <a:lnTo>
                    <a:pt x="282926" y="337762"/>
                  </a:lnTo>
                  <a:lnTo>
                    <a:pt x="254008" y="300610"/>
                  </a:lnTo>
                  <a:lnTo>
                    <a:pt x="224475" y="263785"/>
                  </a:lnTo>
                  <a:lnTo>
                    <a:pt x="194325" y="227294"/>
                  </a:lnTo>
                  <a:lnTo>
                    <a:pt x="163561" y="191144"/>
                  </a:lnTo>
                  <a:lnTo>
                    <a:pt x="132181" y="155342"/>
                  </a:lnTo>
                  <a:lnTo>
                    <a:pt x="100186" y="119894"/>
                  </a:lnTo>
                  <a:lnTo>
                    <a:pt x="67575" y="84808"/>
                  </a:lnTo>
                  <a:lnTo>
                    <a:pt x="34349" y="50090"/>
                  </a:lnTo>
                  <a:lnTo>
                    <a:pt x="508" y="15748"/>
                  </a:lnTo>
                  <a:lnTo>
                    <a:pt x="127" y="15493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9"/>
            <p:cNvSpPr/>
            <p:nvPr/>
          </p:nvSpPr>
          <p:spPr>
            <a:xfrm>
              <a:off x="1845563" y="1482852"/>
              <a:ext cx="8679180" cy="510540"/>
            </a:xfrm>
            <a:custGeom>
              <a:avLst/>
              <a:gdLst/>
              <a:ahLst/>
              <a:cxnLst/>
              <a:rect l="l" t="t" r="r" b="b"/>
              <a:pathLst>
                <a:path w="8679180" h="510539">
                  <a:moveTo>
                    <a:pt x="8679180" y="0"/>
                  </a:moveTo>
                  <a:lnTo>
                    <a:pt x="0" y="0"/>
                  </a:lnTo>
                  <a:lnTo>
                    <a:pt x="0" y="510539"/>
                  </a:lnTo>
                  <a:lnTo>
                    <a:pt x="8679180" y="510539"/>
                  </a:lnTo>
                  <a:lnTo>
                    <a:pt x="86791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/>
            <p:cNvSpPr/>
            <p:nvPr/>
          </p:nvSpPr>
          <p:spPr>
            <a:xfrm>
              <a:off x="1845563" y="1482852"/>
              <a:ext cx="8679180" cy="510540"/>
            </a:xfrm>
            <a:custGeom>
              <a:avLst/>
              <a:gdLst/>
              <a:ahLst/>
              <a:cxnLst/>
              <a:rect l="l" t="t" r="r" b="b"/>
              <a:pathLst>
                <a:path w="8679180" h="510539">
                  <a:moveTo>
                    <a:pt x="0" y="510539"/>
                  </a:moveTo>
                  <a:lnTo>
                    <a:pt x="8679180" y="510539"/>
                  </a:lnTo>
                  <a:lnTo>
                    <a:pt x="8679180" y="0"/>
                  </a:lnTo>
                  <a:lnTo>
                    <a:pt x="0" y="0"/>
                  </a:lnTo>
                  <a:lnTo>
                    <a:pt x="0" y="5105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7047" y="1420368"/>
              <a:ext cx="637031" cy="635508"/>
            </a:xfrm>
            <a:prstGeom prst="rect">
              <a:avLst/>
            </a:prstGeom>
          </p:spPr>
        </p:pic>
        <p:sp>
          <p:nvSpPr>
            <p:cNvPr id="9" name="object 12"/>
            <p:cNvSpPr/>
            <p:nvPr/>
          </p:nvSpPr>
          <p:spPr>
            <a:xfrm>
              <a:off x="1527047" y="1420368"/>
              <a:ext cx="637540" cy="635635"/>
            </a:xfrm>
            <a:custGeom>
              <a:avLst/>
              <a:gdLst/>
              <a:ahLst/>
              <a:cxnLst/>
              <a:rect l="l" t="t" r="r" b="b"/>
              <a:pathLst>
                <a:path w="637539" h="635635">
                  <a:moveTo>
                    <a:pt x="0" y="317754"/>
                  </a:moveTo>
                  <a:lnTo>
                    <a:pt x="3453" y="270793"/>
                  </a:lnTo>
                  <a:lnTo>
                    <a:pt x="13486" y="225973"/>
                  </a:lnTo>
                  <a:lnTo>
                    <a:pt x="29606" y="183786"/>
                  </a:lnTo>
                  <a:lnTo>
                    <a:pt x="51319" y="144723"/>
                  </a:lnTo>
                  <a:lnTo>
                    <a:pt x="78132" y="109274"/>
                  </a:lnTo>
                  <a:lnTo>
                    <a:pt x="109552" y="77931"/>
                  </a:lnTo>
                  <a:lnTo>
                    <a:pt x="145088" y="51186"/>
                  </a:lnTo>
                  <a:lnTo>
                    <a:pt x="184244" y="29529"/>
                  </a:lnTo>
                  <a:lnTo>
                    <a:pt x="226530" y="13451"/>
                  </a:lnTo>
                  <a:lnTo>
                    <a:pt x="271451" y="3444"/>
                  </a:lnTo>
                  <a:lnTo>
                    <a:pt x="318516" y="0"/>
                  </a:lnTo>
                  <a:lnTo>
                    <a:pt x="365580" y="3444"/>
                  </a:lnTo>
                  <a:lnTo>
                    <a:pt x="410501" y="13451"/>
                  </a:lnTo>
                  <a:lnTo>
                    <a:pt x="452787" y="29529"/>
                  </a:lnTo>
                  <a:lnTo>
                    <a:pt x="491943" y="51186"/>
                  </a:lnTo>
                  <a:lnTo>
                    <a:pt x="527479" y="77931"/>
                  </a:lnTo>
                  <a:lnTo>
                    <a:pt x="558899" y="109274"/>
                  </a:lnTo>
                  <a:lnTo>
                    <a:pt x="585712" y="144723"/>
                  </a:lnTo>
                  <a:lnTo>
                    <a:pt x="607425" y="183786"/>
                  </a:lnTo>
                  <a:lnTo>
                    <a:pt x="623545" y="225973"/>
                  </a:lnTo>
                  <a:lnTo>
                    <a:pt x="633578" y="270793"/>
                  </a:lnTo>
                  <a:lnTo>
                    <a:pt x="637032" y="317754"/>
                  </a:lnTo>
                  <a:lnTo>
                    <a:pt x="633578" y="364714"/>
                  </a:lnTo>
                  <a:lnTo>
                    <a:pt x="623545" y="409534"/>
                  </a:lnTo>
                  <a:lnTo>
                    <a:pt x="607425" y="451721"/>
                  </a:lnTo>
                  <a:lnTo>
                    <a:pt x="585712" y="490784"/>
                  </a:lnTo>
                  <a:lnTo>
                    <a:pt x="558899" y="526233"/>
                  </a:lnTo>
                  <a:lnTo>
                    <a:pt x="527479" y="557576"/>
                  </a:lnTo>
                  <a:lnTo>
                    <a:pt x="491943" y="584321"/>
                  </a:lnTo>
                  <a:lnTo>
                    <a:pt x="452787" y="605978"/>
                  </a:lnTo>
                  <a:lnTo>
                    <a:pt x="410501" y="622056"/>
                  </a:lnTo>
                  <a:lnTo>
                    <a:pt x="365580" y="632063"/>
                  </a:lnTo>
                  <a:lnTo>
                    <a:pt x="318516" y="635508"/>
                  </a:lnTo>
                  <a:lnTo>
                    <a:pt x="271451" y="632063"/>
                  </a:lnTo>
                  <a:lnTo>
                    <a:pt x="226530" y="622056"/>
                  </a:lnTo>
                  <a:lnTo>
                    <a:pt x="184244" y="605978"/>
                  </a:lnTo>
                  <a:lnTo>
                    <a:pt x="145088" y="584321"/>
                  </a:lnTo>
                  <a:lnTo>
                    <a:pt x="109552" y="557576"/>
                  </a:lnTo>
                  <a:lnTo>
                    <a:pt x="78132" y="526233"/>
                  </a:lnTo>
                  <a:lnTo>
                    <a:pt x="51319" y="490784"/>
                  </a:lnTo>
                  <a:lnTo>
                    <a:pt x="29606" y="451721"/>
                  </a:lnTo>
                  <a:lnTo>
                    <a:pt x="13486" y="409534"/>
                  </a:lnTo>
                  <a:lnTo>
                    <a:pt x="3453" y="364714"/>
                  </a:lnTo>
                  <a:lnTo>
                    <a:pt x="0" y="317754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3"/>
            <p:cNvSpPr/>
            <p:nvPr/>
          </p:nvSpPr>
          <p:spPr>
            <a:xfrm>
              <a:off x="2264663" y="2247900"/>
              <a:ext cx="8260080" cy="509270"/>
            </a:xfrm>
            <a:custGeom>
              <a:avLst/>
              <a:gdLst/>
              <a:ahLst/>
              <a:cxnLst/>
              <a:rect l="l" t="t" r="r" b="b"/>
              <a:pathLst>
                <a:path w="8260080" h="509269">
                  <a:moveTo>
                    <a:pt x="8260080" y="0"/>
                  </a:moveTo>
                  <a:lnTo>
                    <a:pt x="0" y="0"/>
                  </a:lnTo>
                  <a:lnTo>
                    <a:pt x="0" y="509015"/>
                  </a:lnTo>
                  <a:lnTo>
                    <a:pt x="8260080" y="509015"/>
                  </a:lnTo>
                  <a:lnTo>
                    <a:pt x="8260080" y="0"/>
                  </a:lnTo>
                  <a:close/>
                </a:path>
              </a:pathLst>
            </a:custGeom>
            <a:solidFill>
              <a:srgbClr val="A7F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4"/>
            <p:cNvSpPr/>
            <p:nvPr/>
          </p:nvSpPr>
          <p:spPr>
            <a:xfrm>
              <a:off x="2264663" y="2247900"/>
              <a:ext cx="8260080" cy="509270"/>
            </a:xfrm>
            <a:custGeom>
              <a:avLst/>
              <a:gdLst/>
              <a:ahLst/>
              <a:cxnLst/>
              <a:rect l="l" t="t" r="r" b="b"/>
              <a:pathLst>
                <a:path w="8260080" h="509269">
                  <a:moveTo>
                    <a:pt x="0" y="509015"/>
                  </a:moveTo>
                  <a:lnTo>
                    <a:pt x="8260080" y="509015"/>
                  </a:lnTo>
                  <a:lnTo>
                    <a:pt x="8260080" y="0"/>
                  </a:lnTo>
                  <a:lnTo>
                    <a:pt x="0" y="0"/>
                  </a:lnTo>
                  <a:lnTo>
                    <a:pt x="0" y="5090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6147" y="2183891"/>
              <a:ext cx="637032" cy="637031"/>
            </a:xfrm>
            <a:prstGeom prst="rect">
              <a:avLst/>
            </a:prstGeom>
          </p:spPr>
        </p:pic>
        <p:sp>
          <p:nvSpPr>
            <p:cNvPr id="13" name="object 16"/>
            <p:cNvSpPr/>
            <p:nvPr/>
          </p:nvSpPr>
          <p:spPr>
            <a:xfrm>
              <a:off x="1946147" y="2183891"/>
              <a:ext cx="637540" cy="637540"/>
            </a:xfrm>
            <a:custGeom>
              <a:avLst/>
              <a:gdLst/>
              <a:ahLst/>
              <a:cxnLst/>
              <a:rect l="l" t="t" r="r" b="b"/>
              <a:pathLst>
                <a:path w="637539" h="637539">
                  <a:moveTo>
                    <a:pt x="0" y="318516"/>
                  </a:moveTo>
                  <a:lnTo>
                    <a:pt x="3453" y="271451"/>
                  </a:lnTo>
                  <a:lnTo>
                    <a:pt x="13486" y="226530"/>
                  </a:lnTo>
                  <a:lnTo>
                    <a:pt x="29606" y="184244"/>
                  </a:lnTo>
                  <a:lnTo>
                    <a:pt x="51319" y="145088"/>
                  </a:lnTo>
                  <a:lnTo>
                    <a:pt x="78132" y="109552"/>
                  </a:lnTo>
                  <a:lnTo>
                    <a:pt x="109552" y="78132"/>
                  </a:lnTo>
                  <a:lnTo>
                    <a:pt x="145088" y="51319"/>
                  </a:lnTo>
                  <a:lnTo>
                    <a:pt x="184244" y="29606"/>
                  </a:lnTo>
                  <a:lnTo>
                    <a:pt x="226530" y="13486"/>
                  </a:lnTo>
                  <a:lnTo>
                    <a:pt x="271451" y="3453"/>
                  </a:lnTo>
                  <a:lnTo>
                    <a:pt x="318515" y="0"/>
                  </a:lnTo>
                  <a:lnTo>
                    <a:pt x="365580" y="3453"/>
                  </a:lnTo>
                  <a:lnTo>
                    <a:pt x="410501" y="13486"/>
                  </a:lnTo>
                  <a:lnTo>
                    <a:pt x="452787" y="29606"/>
                  </a:lnTo>
                  <a:lnTo>
                    <a:pt x="491943" y="51319"/>
                  </a:lnTo>
                  <a:lnTo>
                    <a:pt x="527479" y="78132"/>
                  </a:lnTo>
                  <a:lnTo>
                    <a:pt x="558899" y="109552"/>
                  </a:lnTo>
                  <a:lnTo>
                    <a:pt x="585712" y="145088"/>
                  </a:lnTo>
                  <a:lnTo>
                    <a:pt x="607425" y="184244"/>
                  </a:lnTo>
                  <a:lnTo>
                    <a:pt x="623545" y="226530"/>
                  </a:lnTo>
                  <a:lnTo>
                    <a:pt x="633578" y="271451"/>
                  </a:lnTo>
                  <a:lnTo>
                    <a:pt x="637032" y="318516"/>
                  </a:lnTo>
                  <a:lnTo>
                    <a:pt x="633578" y="365580"/>
                  </a:lnTo>
                  <a:lnTo>
                    <a:pt x="623545" y="410501"/>
                  </a:lnTo>
                  <a:lnTo>
                    <a:pt x="607425" y="452787"/>
                  </a:lnTo>
                  <a:lnTo>
                    <a:pt x="585712" y="491943"/>
                  </a:lnTo>
                  <a:lnTo>
                    <a:pt x="558899" y="527479"/>
                  </a:lnTo>
                  <a:lnTo>
                    <a:pt x="527479" y="558899"/>
                  </a:lnTo>
                  <a:lnTo>
                    <a:pt x="491943" y="585712"/>
                  </a:lnTo>
                  <a:lnTo>
                    <a:pt x="452787" y="607425"/>
                  </a:lnTo>
                  <a:lnTo>
                    <a:pt x="410501" y="623545"/>
                  </a:lnTo>
                  <a:lnTo>
                    <a:pt x="365580" y="633578"/>
                  </a:lnTo>
                  <a:lnTo>
                    <a:pt x="318515" y="637032"/>
                  </a:lnTo>
                  <a:lnTo>
                    <a:pt x="271451" y="633578"/>
                  </a:lnTo>
                  <a:lnTo>
                    <a:pt x="226530" y="623545"/>
                  </a:lnTo>
                  <a:lnTo>
                    <a:pt x="184244" y="607425"/>
                  </a:lnTo>
                  <a:lnTo>
                    <a:pt x="145088" y="585712"/>
                  </a:lnTo>
                  <a:lnTo>
                    <a:pt x="109552" y="558899"/>
                  </a:lnTo>
                  <a:lnTo>
                    <a:pt x="78132" y="527479"/>
                  </a:lnTo>
                  <a:lnTo>
                    <a:pt x="51319" y="491943"/>
                  </a:lnTo>
                  <a:lnTo>
                    <a:pt x="29606" y="452787"/>
                  </a:lnTo>
                  <a:lnTo>
                    <a:pt x="13486" y="410501"/>
                  </a:lnTo>
                  <a:lnTo>
                    <a:pt x="3453" y="365580"/>
                  </a:lnTo>
                  <a:lnTo>
                    <a:pt x="0" y="318516"/>
                  </a:lnTo>
                  <a:close/>
                </a:path>
              </a:pathLst>
            </a:custGeom>
            <a:ln w="12700">
              <a:solidFill>
                <a:srgbClr val="A7F3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7"/>
            <p:cNvSpPr/>
            <p:nvPr/>
          </p:nvSpPr>
          <p:spPr>
            <a:xfrm>
              <a:off x="2418587" y="3726180"/>
              <a:ext cx="8068309" cy="509270"/>
            </a:xfrm>
            <a:custGeom>
              <a:avLst/>
              <a:gdLst/>
              <a:ahLst/>
              <a:cxnLst/>
              <a:rect l="l" t="t" r="r" b="b"/>
              <a:pathLst>
                <a:path w="8068309" h="509270">
                  <a:moveTo>
                    <a:pt x="8068056" y="0"/>
                  </a:moveTo>
                  <a:lnTo>
                    <a:pt x="0" y="0"/>
                  </a:lnTo>
                  <a:lnTo>
                    <a:pt x="0" y="509016"/>
                  </a:lnTo>
                  <a:lnTo>
                    <a:pt x="8068056" y="509016"/>
                  </a:lnTo>
                  <a:lnTo>
                    <a:pt x="8068056" y="0"/>
                  </a:lnTo>
                  <a:close/>
                </a:path>
              </a:pathLst>
            </a:custGeom>
            <a:solidFill>
              <a:srgbClr val="2DE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/>
            <p:cNvSpPr/>
            <p:nvPr/>
          </p:nvSpPr>
          <p:spPr>
            <a:xfrm>
              <a:off x="2418587" y="3726180"/>
              <a:ext cx="8068309" cy="509270"/>
            </a:xfrm>
            <a:custGeom>
              <a:avLst/>
              <a:gdLst/>
              <a:ahLst/>
              <a:cxnLst/>
              <a:rect l="l" t="t" r="r" b="b"/>
              <a:pathLst>
                <a:path w="8068309" h="509270">
                  <a:moveTo>
                    <a:pt x="0" y="509016"/>
                  </a:moveTo>
                  <a:lnTo>
                    <a:pt x="8068056" y="509016"/>
                  </a:lnTo>
                  <a:lnTo>
                    <a:pt x="8068056" y="0"/>
                  </a:lnTo>
                  <a:lnTo>
                    <a:pt x="0" y="0"/>
                  </a:lnTo>
                  <a:lnTo>
                    <a:pt x="0" y="5090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9027" y="3662171"/>
              <a:ext cx="637032" cy="637032"/>
            </a:xfrm>
            <a:prstGeom prst="rect">
              <a:avLst/>
            </a:prstGeom>
          </p:spPr>
        </p:pic>
        <p:sp>
          <p:nvSpPr>
            <p:cNvPr id="17" name="object 20"/>
            <p:cNvSpPr/>
            <p:nvPr/>
          </p:nvSpPr>
          <p:spPr>
            <a:xfrm>
              <a:off x="2129027" y="3662171"/>
              <a:ext cx="637540" cy="637540"/>
            </a:xfrm>
            <a:custGeom>
              <a:avLst/>
              <a:gdLst/>
              <a:ahLst/>
              <a:cxnLst/>
              <a:rect l="l" t="t" r="r" b="b"/>
              <a:pathLst>
                <a:path w="637539" h="637539">
                  <a:moveTo>
                    <a:pt x="0" y="318515"/>
                  </a:moveTo>
                  <a:lnTo>
                    <a:pt x="3453" y="271451"/>
                  </a:lnTo>
                  <a:lnTo>
                    <a:pt x="13486" y="226530"/>
                  </a:lnTo>
                  <a:lnTo>
                    <a:pt x="29606" y="184244"/>
                  </a:lnTo>
                  <a:lnTo>
                    <a:pt x="51319" y="145088"/>
                  </a:lnTo>
                  <a:lnTo>
                    <a:pt x="78132" y="109552"/>
                  </a:lnTo>
                  <a:lnTo>
                    <a:pt x="109552" y="78132"/>
                  </a:lnTo>
                  <a:lnTo>
                    <a:pt x="145088" y="51319"/>
                  </a:lnTo>
                  <a:lnTo>
                    <a:pt x="184244" y="29606"/>
                  </a:lnTo>
                  <a:lnTo>
                    <a:pt x="226530" y="13486"/>
                  </a:lnTo>
                  <a:lnTo>
                    <a:pt x="271451" y="3453"/>
                  </a:lnTo>
                  <a:lnTo>
                    <a:pt x="318516" y="0"/>
                  </a:lnTo>
                  <a:lnTo>
                    <a:pt x="365580" y="3453"/>
                  </a:lnTo>
                  <a:lnTo>
                    <a:pt x="410501" y="13486"/>
                  </a:lnTo>
                  <a:lnTo>
                    <a:pt x="452787" y="29606"/>
                  </a:lnTo>
                  <a:lnTo>
                    <a:pt x="491943" y="51319"/>
                  </a:lnTo>
                  <a:lnTo>
                    <a:pt x="527479" y="78132"/>
                  </a:lnTo>
                  <a:lnTo>
                    <a:pt x="558899" y="109552"/>
                  </a:lnTo>
                  <a:lnTo>
                    <a:pt x="585712" y="145088"/>
                  </a:lnTo>
                  <a:lnTo>
                    <a:pt x="607425" y="184244"/>
                  </a:lnTo>
                  <a:lnTo>
                    <a:pt x="623545" y="226530"/>
                  </a:lnTo>
                  <a:lnTo>
                    <a:pt x="633578" y="271451"/>
                  </a:lnTo>
                  <a:lnTo>
                    <a:pt x="637032" y="318515"/>
                  </a:lnTo>
                  <a:lnTo>
                    <a:pt x="633578" y="365580"/>
                  </a:lnTo>
                  <a:lnTo>
                    <a:pt x="623545" y="410501"/>
                  </a:lnTo>
                  <a:lnTo>
                    <a:pt x="607425" y="452787"/>
                  </a:lnTo>
                  <a:lnTo>
                    <a:pt x="585712" y="491943"/>
                  </a:lnTo>
                  <a:lnTo>
                    <a:pt x="558899" y="527479"/>
                  </a:lnTo>
                  <a:lnTo>
                    <a:pt x="527479" y="558899"/>
                  </a:lnTo>
                  <a:lnTo>
                    <a:pt x="491943" y="585712"/>
                  </a:lnTo>
                  <a:lnTo>
                    <a:pt x="452787" y="607425"/>
                  </a:lnTo>
                  <a:lnTo>
                    <a:pt x="410501" y="623545"/>
                  </a:lnTo>
                  <a:lnTo>
                    <a:pt x="365580" y="633578"/>
                  </a:lnTo>
                  <a:lnTo>
                    <a:pt x="318516" y="637032"/>
                  </a:lnTo>
                  <a:lnTo>
                    <a:pt x="271451" y="633578"/>
                  </a:lnTo>
                  <a:lnTo>
                    <a:pt x="226530" y="623545"/>
                  </a:lnTo>
                  <a:lnTo>
                    <a:pt x="184244" y="607425"/>
                  </a:lnTo>
                  <a:lnTo>
                    <a:pt x="145088" y="585712"/>
                  </a:lnTo>
                  <a:lnTo>
                    <a:pt x="109552" y="558899"/>
                  </a:lnTo>
                  <a:lnTo>
                    <a:pt x="78132" y="527479"/>
                  </a:lnTo>
                  <a:lnTo>
                    <a:pt x="51319" y="491943"/>
                  </a:lnTo>
                  <a:lnTo>
                    <a:pt x="29606" y="452787"/>
                  </a:lnTo>
                  <a:lnTo>
                    <a:pt x="13486" y="410501"/>
                  </a:lnTo>
                  <a:lnTo>
                    <a:pt x="3453" y="365580"/>
                  </a:lnTo>
                  <a:lnTo>
                    <a:pt x="0" y="318515"/>
                  </a:lnTo>
                  <a:close/>
                </a:path>
              </a:pathLst>
            </a:custGeom>
            <a:ln w="12700">
              <a:solidFill>
                <a:srgbClr val="2DE7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/>
            <p:cNvSpPr/>
            <p:nvPr/>
          </p:nvSpPr>
          <p:spPr>
            <a:xfrm>
              <a:off x="2438400" y="3012947"/>
              <a:ext cx="8067040" cy="509270"/>
            </a:xfrm>
            <a:custGeom>
              <a:avLst/>
              <a:gdLst/>
              <a:ahLst/>
              <a:cxnLst/>
              <a:rect l="l" t="t" r="r" b="b"/>
              <a:pathLst>
                <a:path w="8067040" h="509270">
                  <a:moveTo>
                    <a:pt x="8066532" y="0"/>
                  </a:moveTo>
                  <a:lnTo>
                    <a:pt x="0" y="0"/>
                  </a:lnTo>
                  <a:lnTo>
                    <a:pt x="0" y="509015"/>
                  </a:lnTo>
                  <a:lnTo>
                    <a:pt x="8066532" y="509015"/>
                  </a:lnTo>
                  <a:lnTo>
                    <a:pt x="8066532" y="0"/>
                  </a:lnTo>
                  <a:close/>
                </a:path>
              </a:pathLst>
            </a:custGeom>
            <a:solidFill>
              <a:srgbClr val="29D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/>
            <p:cNvSpPr/>
            <p:nvPr/>
          </p:nvSpPr>
          <p:spPr>
            <a:xfrm>
              <a:off x="2438400" y="3012947"/>
              <a:ext cx="8067040" cy="509270"/>
            </a:xfrm>
            <a:custGeom>
              <a:avLst/>
              <a:gdLst/>
              <a:ahLst/>
              <a:cxnLst/>
              <a:rect l="l" t="t" r="r" b="b"/>
              <a:pathLst>
                <a:path w="8067040" h="509270">
                  <a:moveTo>
                    <a:pt x="0" y="509015"/>
                  </a:moveTo>
                  <a:lnTo>
                    <a:pt x="8066532" y="509015"/>
                  </a:lnTo>
                  <a:lnTo>
                    <a:pt x="8066532" y="0"/>
                  </a:lnTo>
                  <a:lnTo>
                    <a:pt x="0" y="0"/>
                  </a:lnTo>
                  <a:lnTo>
                    <a:pt x="0" y="5090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9883" y="2948939"/>
              <a:ext cx="637032" cy="637031"/>
            </a:xfrm>
            <a:prstGeom prst="rect">
              <a:avLst/>
            </a:prstGeom>
          </p:spPr>
        </p:pic>
        <p:sp>
          <p:nvSpPr>
            <p:cNvPr id="21" name="object 24"/>
            <p:cNvSpPr/>
            <p:nvPr/>
          </p:nvSpPr>
          <p:spPr>
            <a:xfrm>
              <a:off x="2119883" y="2948939"/>
              <a:ext cx="637540" cy="637540"/>
            </a:xfrm>
            <a:custGeom>
              <a:avLst/>
              <a:gdLst/>
              <a:ahLst/>
              <a:cxnLst/>
              <a:rect l="l" t="t" r="r" b="b"/>
              <a:pathLst>
                <a:path w="637539" h="637539">
                  <a:moveTo>
                    <a:pt x="0" y="318515"/>
                  </a:moveTo>
                  <a:lnTo>
                    <a:pt x="3453" y="271451"/>
                  </a:lnTo>
                  <a:lnTo>
                    <a:pt x="13486" y="226530"/>
                  </a:lnTo>
                  <a:lnTo>
                    <a:pt x="29606" y="184244"/>
                  </a:lnTo>
                  <a:lnTo>
                    <a:pt x="51319" y="145088"/>
                  </a:lnTo>
                  <a:lnTo>
                    <a:pt x="78132" y="109552"/>
                  </a:lnTo>
                  <a:lnTo>
                    <a:pt x="109552" y="78132"/>
                  </a:lnTo>
                  <a:lnTo>
                    <a:pt x="145088" y="51319"/>
                  </a:lnTo>
                  <a:lnTo>
                    <a:pt x="184244" y="29606"/>
                  </a:lnTo>
                  <a:lnTo>
                    <a:pt x="226530" y="13486"/>
                  </a:lnTo>
                  <a:lnTo>
                    <a:pt x="271451" y="3453"/>
                  </a:lnTo>
                  <a:lnTo>
                    <a:pt x="318516" y="0"/>
                  </a:lnTo>
                  <a:lnTo>
                    <a:pt x="365580" y="3453"/>
                  </a:lnTo>
                  <a:lnTo>
                    <a:pt x="410501" y="13486"/>
                  </a:lnTo>
                  <a:lnTo>
                    <a:pt x="452787" y="29606"/>
                  </a:lnTo>
                  <a:lnTo>
                    <a:pt x="491943" y="51319"/>
                  </a:lnTo>
                  <a:lnTo>
                    <a:pt x="527479" y="78132"/>
                  </a:lnTo>
                  <a:lnTo>
                    <a:pt x="558899" y="109552"/>
                  </a:lnTo>
                  <a:lnTo>
                    <a:pt x="585712" y="145088"/>
                  </a:lnTo>
                  <a:lnTo>
                    <a:pt x="607425" y="184244"/>
                  </a:lnTo>
                  <a:lnTo>
                    <a:pt x="623545" y="226530"/>
                  </a:lnTo>
                  <a:lnTo>
                    <a:pt x="633578" y="271451"/>
                  </a:lnTo>
                  <a:lnTo>
                    <a:pt x="637032" y="318515"/>
                  </a:lnTo>
                  <a:lnTo>
                    <a:pt x="633578" y="365580"/>
                  </a:lnTo>
                  <a:lnTo>
                    <a:pt x="623545" y="410501"/>
                  </a:lnTo>
                  <a:lnTo>
                    <a:pt x="607425" y="452787"/>
                  </a:lnTo>
                  <a:lnTo>
                    <a:pt x="585712" y="491943"/>
                  </a:lnTo>
                  <a:lnTo>
                    <a:pt x="558899" y="527479"/>
                  </a:lnTo>
                  <a:lnTo>
                    <a:pt x="527479" y="558899"/>
                  </a:lnTo>
                  <a:lnTo>
                    <a:pt x="491943" y="585712"/>
                  </a:lnTo>
                  <a:lnTo>
                    <a:pt x="452787" y="607425"/>
                  </a:lnTo>
                  <a:lnTo>
                    <a:pt x="410501" y="623545"/>
                  </a:lnTo>
                  <a:lnTo>
                    <a:pt x="365580" y="633578"/>
                  </a:lnTo>
                  <a:lnTo>
                    <a:pt x="318516" y="637032"/>
                  </a:lnTo>
                  <a:lnTo>
                    <a:pt x="271451" y="633578"/>
                  </a:lnTo>
                  <a:lnTo>
                    <a:pt x="226530" y="623545"/>
                  </a:lnTo>
                  <a:lnTo>
                    <a:pt x="184244" y="607425"/>
                  </a:lnTo>
                  <a:lnTo>
                    <a:pt x="145088" y="585712"/>
                  </a:lnTo>
                  <a:lnTo>
                    <a:pt x="109552" y="558899"/>
                  </a:lnTo>
                  <a:lnTo>
                    <a:pt x="78132" y="527479"/>
                  </a:lnTo>
                  <a:lnTo>
                    <a:pt x="51319" y="491943"/>
                  </a:lnTo>
                  <a:lnTo>
                    <a:pt x="29606" y="452787"/>
                  </a:lnTo>
                  <a:lnTo>
                    <a:pt x="13486" y="410501"/>
                  </a:lnTo>
                  <a:lnTo>
                    <a:pt x="3453" y="365580"/>
                  </a:lnTo>
                  <a:lnTo>
                    <a:pt x="0" y="318515"/>
                  </a:lnTo>
                  <a:close/>
                </a:path>
              </a:pathLst>
            </a:custGeom>
            <a:ln w="12700">
              <a:solidFill>
                <a:srgbClr val="29D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5"/>
            <p:cNvSpPr/>
            <p:nvPr/>
          </p:nvSpPr>
          <p:spPr>
            <a:xfrm>
              <a:off x="2264663" y="4538471"/>
              <a:ext cx="8260080" cy="510540"/>
            </a:xfrm>
            <a:custGeom>
              <a:avLst/>
              <a:gdLst/>
              <a:ahLst/>
              <a:cxnLst/>
              <a:rect l="l" t="t" r="r" b="b"/>
              <a:pathLst>
                <a:path w="8260080" h="510539">
                  <a:moveTo>
                    <a:pt x="8260080" y="0"/>
                  </a:moveTo>
                  <a:lnTo>
                    <a:pt x="0" y="0"/>
                  </a:lnTo>
                  <a:lnTo>
                    <a:pt x="0" y="510539"/>
                  </a:lnTo>
                  <a:lnTo>
                    <a:pt x="8260080" y="510539"/>
                  </a:lnTo>
                  <a:lnTo>
                    <a:pt x="8260080" y="0"/>
                  </a:lnTo>
                  <a:close/>
                </a:path>
              </a:pathLst>
            </a:custGeom>
            <a:solidFill>
              <a:srgbClr val="37C5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6"/>
            <p:cNvSpPr/>
            <p:nvPr/>
          </p:nvSpPr>
          <p:spPr>
            <a:xfrm>
              <a:off x="2264663" y="4538471"/>
              <a:ext cx="8260080" cy="510540"/>
            </a:xfrm>
            <a:custGeom>
              <a:avLst/>
              <a:gdLst/>
              <a:ahLst/>
              <a:cxnLst/>
              <a:rect l="l" t="t" r="r" b="b"/>
              <a:pathLst>
                <a:path w="8260080" h="510539">
                  <a:moveTo>
                    <a:pt x="0" y="510539"/>
                  </a:moveTo>
                  <a:lnTo>
                    <a:pt x="8260080" y="510539"/>
                  </a:lnTo>
                  <a:lnTo>
                    <a:pt x="8260080" y="0"/>
                  </a:lnTo>
                  <a:lnTo>
                    <a:pt x="0" y="0"/>
                  </a:lnTo>
                  <a:lnTo>
                    <a:pt x="0" y="5105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6147" y="4475987"/>
              <a:ext cx="637032" cy="637032"/>
            </a:xfrm>
            <a:prstGeom prst="rect">
              <a:avLst/>
            </a:prstGeom>
          </p:spPr>
        </p:pic>
        <p:sp>
          <p:nvSpPr>
            <p:cNvPr id="25" name="object 28"/>
            <p:cNvSpPr/>
            <p:nvPr/>
          </p:nvSpPr>
          <p:spPr>
            <a:xfrm>
              <a:off x="1946147" y="4475987"/>
              <a:ext cx="637540" cy="637540"/>
            </a:xfrm>
            <a:custGeom>
              <a:avLst/>
              <a:gdLst/>
              <a:ahLst/>
              <a:cxnLst/>
              <a:rect l="l" t="t" r="r" b="b"/>
              <a:pathLst>
                <a:path w="637539" h="637539">
                  <a:moveTo>
                    <a:pt x="0" y="318516"/>
                  </a:moveTo>
                  <a:lnTo>
                    <a:pt x="3453" y="271451"/>
                  </a:lnTo>
                  <a:lnTo>
                    <a:pt x="13486" y="226530"/>
                  </a:lnTo>
                  <a:lnTo>
                    <a:pt x="29606" y="184244"/>
                  </a:lnTo>
                  <a:lnTo>
                    <a:pt x="51319" y="145088"/>
                  </a:lnTo>
                  <a:lnTo>
                    <a:pt x="78132" y="109552"/>
                  </a:lnTo>
                  <a:lnTo>
                    <a:pt x="109552" y="78132"/>
                  </a:lnTo>
                  <a:lnTo>
                    <a:pt x="145088" y="51319"/>
                  </a:lnTo>
                  <a:lnTo>
                    <a:pt x="184244" y="29606"/>
                  </a:lnTo>
                  <a:lnTo>
                    <a:pt x="226530" y="13486"/>
                  </a:lnTo>
                  <a:lnTo>
                    <a:pt x="271451" y="3453"/>
                  </a:lnTo>
                  <a:lnTo>
                    <a:pt x="318515" y="0"/>
                  </a:lnTo>
                  <a:lnTo>
                    <a:pt x="365580" y="3453"/>
                  </a:lnTo>
                  <a:lnTo>
                    <a:pt x="410501" y="13486"/>
                  </a:lnTo>
                  <a:lnTo>
                    <a:pt x="452787" y="29606"/>
                  </a:lnTo>
                  <a:lnTo>
                    <a:pt x="491943" y="51319"/>
                  </a:lnTo>
                  <a:lnTo>
                    <a:pt x="527479" y="78132"/>
                  </a:lnTo>
                  <a:lnTo>
                    <a:pt x="558899" y="109552"/>
                  </a:lnTo>
                  <a:lnTo>
                    <a:pt x="585712" y="145088"/>
                  </a:lnTo>
                  <a:lnTo>
                    <a:pt x="607425" y="184244"/>
                  </a:lnTo>
                  <a:lnTo>
                    <a:pt x="623545" y="226530"/>
                  </a:lnTo>
                  <a:lnTo>
                    <a:pt x="633578" y="271451"/>
                  </a:lnTo>
                  <a:lnTo>
                    <a:pt x="637032" y="318516"/>
                  </a:lnTo>
                  <a:lnTo>
                    <a:pt x="633578" y="365580"/>
                  </a:lnTo>
                  <a:lnTo>
                    <a:pt x="623545" y="410501"/>
                  </a:lnTo>
                  <a:lnTo>
                    <a:pt x="607425" y="452787"/>
                  </a:lnTo>
                  <a:lnTo>
                    <a:pt x="585712" y="491943"/>
                  </a:lnTo>
                  <a:lnTo>
                    <a:pt x="558899" y="527479"/>
                  </a:lnTo>
                  <a:lnTo>
                    <a:pt x="527479" y="558899"/>
                  </a:lnTo>
                  <a:lnTo>
                    <a:pt x="491943" y="585712"/>
                  </a:lnTo>
                  <a:lnTo>
                    <a:pt x="452787" y="607425"/>
                  </a:lnTo>
                  <a:lnTo>
                    <a:pt x="410501" y="623545"/>
                  </a:lnTo>
                  <a:lnTo>
                    <a:pt x="365580" y="633578"/>
                  </a:lnTo>
                  <a:lnTo>
                    <a:pt x="318515" y="637032"/>
                  </a:lnTo>
                  <a:lnTo>
                    <a:pt x="271451" y="633578"/>
                  </a:lnTo>
                  <a:lnTo>
                    <a:pt x="226530" y="623545"/>
                  </a:lnTo>
                  <a:lnTo>
                    <a:pt x="184244" y="607425"/>
                  </a:lnTo>
                  <a:lnTo>
                    <a:pt x="145088" y="585712"/>
                  </a:lnTo>
                  <a:lnTo>
                    <a:pt x="109552" y="558899"/>
                  </a:lnTo>
                  <a:lnTo>
                    <a:pt x="78132" y="527479"/>
                  </a:lnTo>
                  <a:lnTo>
                    <a:pt x="51319" y="491943"/>
                  </a:lnTo>
                  <a:lnTo>
                    <a:pt x="29606" y="452787"/>
                  </a:lnTo>
                  <a:lnTo>
                    <a:pt x="13486" y="410501"/>
                  </a:lnTo>
                  <a:lnTo>
                    <a:pt x="3453" y="365580"/>
                  </a:lnTo>
                  <a:lnTo>
                    <a:pt x="0" y="318516"/>
                  </a:lnTo>
                  <a:close/>
                </a:path>
              </a:pathLst>
            </a:custGeom>
            <a:ln w="12700">
              <a:solidFill>
                <a:srgbClr val="37C5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9"/>
            <p:cNvSpPr/>
            <p:nvPr/>
          </p:nvSpPr>
          <p:spPr>
            <a:xfrm>
              <a:off x="1845563" y="5303520"/>
              <a:ext cx="8679180" cy="509270"/>
            </a:xfrm>
            <a:custGeom>
              <a:avLst/>
              <a:gdLst/>
              <a:ahLst/>
              <a:cxnLst/>
              <a:rect l="l" t="t" r="r" b="b"/>
              <a:pathLst>
                <a:path w="8679180" h="509270">
                  <a:moveTo>
                    <a:pt x="8679180" y="0"/>
                  </a:moveTo>
                  <a:lnTo>
                    <a:pt x="0" y="0"/>
                  </a:lnTo>
                  <a:lnTo>
                    <a:pt x="0" y="509015"/>
                  </a:lnTo>
                  <a:lnTo>
                    <a:pt x="8679180" y="509015"/>
                  </a:lnTo>
                  <a:lnTo>
                    <a:pt x="86791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0"/>
            <p:cNvSpPr/>
            <p:nvPr/>
          </p:nvSpPr>
          <p:spPr>
            <a:xfrm>
              <a:off x="1845563" y="5303520"/>
              <a:ext cx="8679180" cy="509270"/>
            </a:xfrm>
            <a:custGeom>
              <a:avLst/>
              <a:gdLst/>
              <a:ahLst/>
              <a:cxnLst/>
              <a:rect l="l" t="t" r="r" b="b"/>
              <a:pathLst>
                <a:path w="8679180" h="509270">
                  <a:moveTo>
                    <a:pt x="0" y="509015"/>
                  </a:moveTo>
                  <a:lnTo>
                    <a:pt x="8679180" y="509015"/>
                  </a:lnTo>
                  <a:lnTo>
                    <a:pt x="8679180" y="0"/>
                  </a:lnTo>
                  <a:lnTo>
                    <a:pt x="0" y="0"/>
                  </a:lnTo>
                  <a:lnTo>
                    <a:pt x="0" y="5090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31"/>
          <p:cNvSpPr txBox="1"/>
          <p:nvPr/>
        </p:nvSpPr>
        <p:spPr>
          <a:xfrm>
            <a:off x="2238248" y="1479549"/>
            <a:ext cx="6126480" cy="427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Arial"/>
                <a:cs typeface="Arial"/>
              </a:rPr>
              <a:t>Читательская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грамотность</a:t>
            </a:r>
            <a:endParaRPr sz="2800" dirty="0">
              <a:latin typeface="Arial"/>
              <a:cs typeface="Arial"/>
            </a:endParaRPr>
          </a:p>
          <a:p>
            <a:pPr marL="585470" marR="5080" indent="-154305">
              <a:lnSpc>
                <a:spcPct val="173300"/>
              </a:lnSpc>
              <a:spcBef>
                <a:spcPts val="195"/>
              </a:spcBef>
            </a:pPr>
            <a:r>
              <a:rPr sz="2800" spc="-30" dirty="0">
                <a:latin typeface="Arial"/>
                <a:cs typeface="Arial"/>
              </a:rPr>
              <a:t>Естественно-</a:t>
            </a:r>
            <a:r>
              <a:rPr sz="2800" dirty="0">
                <a:latin typeface="Arial"/>
                <a:cs typeface="Arial"/>
              </a:rPr>
              <a:t>научная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грамотность Математическая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грамотность Креативное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мышление</a:t>
            </a:r>
            <a:endParaRPr sz="2800" dirty="0">
              <a:latin typeface="Arial"/>
              <a:cs typeface="Arial"/>
            </a:endParaRPr>
          </a:p>
          <a:p>
            <a:pPr marL="12700" marR="1438910" indent="419100">
              <a:lnSpc>
                <a:spcPct val="179100"/>
              </a:lnSpc>
              <a:spcBef>
                <a:spcPts val="385"/>
              </a:spcBef>
            </a:pPr>
            <a:r>
              <a:rPr sz="2800" spc="-25" dirty="0">
                <a:latin typeface="Arial"/>
                <a:cs typeface="Arial"/>
              </a:rPr>
              <a:t>Глобальные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компетенции </a:t>
            </a:r>
            <a:r>
              <a:rPr sz="2800" dirty="0">
                <a:latin typeface="Arial"/>
                <a:cs typeface="Arial"/>
              </a:rPr>
              <a:t>Финансовая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грамотность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29" name="object 32"/>
          <p:cNvGrpSpPr/>
          <p:nvPr/>
        </p:nvGrpSpPr>
        <p:grpSpPr>
          <a:xfrm>
            <a:off x="1520697" y="5233161"/>
            <a:ext cx="650240" cy="650240"/>
            <a:chOff x="1520697" y="5233161"/>
            <a:chExt cx="650240" cy="650240"/>
          </a:xfrm>
        </p:grpSpPr>
        <p:pic>
          <p:nvPicPr>
            <p:cNvPr id="30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7047" y="5239511"/>
              <a:ext cx="637031" cy="637032"/>
            </a:xfrm>
            <a:prstGeom prst="rect">
              <a:avLst/>
            </a:prstGeom>
          </p:spPr>
        </p:pic>
        <p:sp>
          <p:nvSpPr>
            <p:cNvPr id="31" name="object 34"/>
            <p:cNvSpPr/>
            <p:nvPr/>
          </p:nvSpPr>
          <p:spPr>
            <a:xfrm>
              <a:off x="1527047" y="5239511"/>
              <a:ext cx="637540" cy="637540"/>
            </a:xfrm>
            <a:custGeom>
              <a:avLst/>
              <a:gdLst/>
              <a:ahLst/>
              <a:cxnLst/>
              <a:rect l="l" t="t" r="r" b="b"/>
              <a:pathLst>
                <a:path w="637539" h="637539">
                  <a:moveTo>
                    <a:pt x="0" y="318516"/>
                  </a:moveTo>
                  <a:lnTo>
                    <a:pt x="3453" y="271451"/>
                  </a:lnTo>
                  <a:lnTo>
                    <a:pt x="13486" y="226530"/>
                  </a:lnTo>
                  <a:lnTo>
                    <a:pt x="29606" y="184244"/>
                  </a:lnTo>
                  <a:lnTo>
                    <a:pt x="51319" y="145088"/>
                  </a:lnTo>
                  <a:lnTo>
                    <a:pt x="78132" y="109552"/>
                  </a:lnTo>
                  <a:lnTo>
                    <a:pt x="109552" y="78132"/>
                  </a:lnTo>
                  <a:lnTo>
                    <a:pt x="145088" y="51319"/>
                  </a:lnTo>
                  <a:lnTo>
                    <a:pt x="184244" y="29606"/>
                  </a:lnTo>
                  <a:lnTo>
                    <a:pt x="226530" y="13486"/>
                  </a:lnTo>
                  <a:lnTo>
                    <a:pt x="271451" y="3453"/>
                  </a:lnTo>
                  <a:lnTo>
                    <a:pt x="318516" y="0"/>
                  </a:lnTo>
                  <a:lnTo>
                    <a:pt x="365580" y="3453"/>
                  </a:lnTo>
                  <a:lnTo>
                    <a:pt x="410501" y="13486"/>
                  </a:lnTo>
                  <a:lnTo>
                    <a:pt x="452787" y="29606"/>
                  </a:lnTo>
                  <a:lnTo>
                    <a:pt x="491943" y="51319"/>
                  </a:lnTo>
                  <a:lnTo>
                    <a:pt x="527479" y="78132"/>
                  </a:lnTo>
                  <a:lnTo>
                    <a:pt x="558899" y="109552"/>
                  </a:lnTo>
                  <a:lnTo>
                    <a:pt x="585712" y="145088"/>
                  </a:lnTo>
                  <a:lnTo>
                    <a:pt x="607425" y="184244"/>
                  </a:lnTo>
                  <a:lnTo>
                    <a:pt x="623545" y="226530"/>
                  </a:lnTo>
                  <a:lnTo>
                    <a:pt x="633578" y="271451"/>
                  </a:lnTo>
                  <a:lnTo>
                    <a:pt x="637032" y="318516"/>
                  </a:lnTo>
                  <a:lnTo>
                    <a:pt x="633578" y="365583"/>
                  </a:lnTo>
                  <a:lnTo>
                    <a:pt x="623545" y="410506"/>
                  </a:lnTo>
                  <a:lnTo>
                    <a:pt x="607425" y="452792"/>
                  </a:lnTo>
                  <a:lnTo>
                    <a:pt x="585712" y="491949"/>
                  </a:lnTo>
                  <a:lnTo>
                    <a:pt x="558899" y="527484"/>
                  </a:lnTo>
                  <a:lnTo>
                    <a:pt x="527479" y="558904"/>
                  </a:lnTo>
                  <a:lnTo>
                    <a:pt x="491943" y="585716"/>
                  </a:lnTo>
                  <a:lnTo>
                    <a:pt x="452787" y="607427"/>
                  </a:lnTo>
                  <a:lnTo>
                    <a:pt x="410501" y="623546"/>
                  </a:lnTo>
                  <a:lnTo>
                    <a:pt x="365580" y="633578"/>
                  </a:lnTo>
                  <a:lnTo>
                    <a:pt x="318516" y="637032"/>
                  </a:lnTo>
                  <a:lnTo>
                    <a:pt x="271451" y="633578"/>
                  </a:lnTo>
                  <a:lnTo>
                    <a:pt x="226530" y="623546"/>
                  </a:lnTo>
                  <a:lnTo>
                    <a:pt x="184244" y="607427"/>
                  </a:lnTo>
                  <a:lnTo>
                    <a:pt x="145088" y="585716"/>
                  </a:lnTo>
                  <a:lnTo>
                    <a:pt x="109552" y="558904"/>
                  </a:lnTo>
                  <a:lnTo>
                    <a:pt x="78132" y="527484"/>
                  </a:lnTo>
                  <a:lnTo>
                    <a:pt x="51319" y="491949"/>
                  </a:lnTo>
                  <a:lnTo>
                    <a:pt x="29606" y="452792"/>
                  </a:lnTo>
                  <a:lnTo>
                    <a:pt x="13486" y="410506"/>
                  </a:lnTo>
                  <a:lnTo>
                    <a:pt x="3453" y="365583"/>
                  </a:lnTo>
                  <a:lnTo>
                    <a:pt x="0" y="318516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972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8532"/>
              </p:ext>
            </p:extLst>
          </p:nvPr>
        </p:nvGraphicFramePr>
        <p:xfrm>
          <a:off x="146050" y="831850"/>
          <a:ext cx="11966572" cy="5657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1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6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50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19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419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05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Случайные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объекты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000" b="1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1)</a:t>
                      </a:r>
                      <a:r>
                        <a:rPr sz="2000" b="1" spc="-1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трактор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327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000" b="1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2)</a:t>
                      </a:r>
                      <a:r>
                        <a:rPr sz="2000" b="1" spc="-1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кошка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000" b="1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3)</a:t>
                      </a:r>
                      <a:r>
                        <a:rPr sz="2000" b="1" spc="-1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карандаш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000" b="1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4)</a:t>
                      </a:r>
                      <a:r>
                        <a:rPr sz="2000" b="1" spc="-15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33CC"/>
                          </a:solidFill>
                          <a:latin typeface="Arial"/>
                          <a:cs typeface="Arial"/>
                        </a:rPr>
                        <a:t>дождь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174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Свойства,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945" marR="441959">
                        <a:lnSpc>
                          <a:spcPct val="114999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признаки случайных объектов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4515" marR="555625" indent="1270" algn="just">
                        <a:lnSpc>
                          <a:spcPct val="115100"/>
                        </a:lnSpc>
                        <a:spcBef>
                          <a:spcPts val="1080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застрявший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сломанный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ржавеющий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2470" marR="704215" indent="-1905" algn="ctr">
                        <a:lnSpc>
                          <a:spcPct val="115100"/>
                        </a:lnSpc>
                        <a:spcBef>
                          <a:spcPts val="108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голодная соседская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разноцветная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ровный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70534" marR="461009" indent="-3175" algn="ctr">
                        <a:lnSpc>
                          <a:spcPct val="114999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стирающийся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графитовым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стержнем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грибной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76884" marR="467995" algn="ctr">
                        <a:lnSpc>
                          <a:spcPct val="114999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неожиданный проливной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399415" marR="102870" indent="-291465">
                        <a:lnSpc>
                          <a:spcPct val="114999"/>
                        </a:lnSpc>
                        <a:spcBef>
                          <a:spcPts val="60"/>
                        </a:spcBef>
                      </a:pPr>
                      <a:r>
                        <a:rPr sz="18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ФОКАЛЬНЫЙ ОБЪЕКТ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5"/>
                        </a:spcBef>
                        <a:tabLst>
                          <a:tab pos="2593975" algn="l"/>
                        </a:tabLst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КАБИНЕТ</a:t>
                      </a:r>
                      <a:r>
                        <a:rPr sz="2000" b="1" spc="-4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ХИМИИ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0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(ХАРАКТЕРИСТИКА)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2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Новые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сочетания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 indent="-195580">
                        <a:lnSpc>
                          <a:spcPct val="100000"/>
                        </a:lnSpc>
                        <a:spcBef>
                          <a:spcPts val="1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Застрявший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4160" indent="-195580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Сломанный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4160" indent="-195580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Ржавеющий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 indent="-195580">
                        <a:lnSpc>
                          <a:spcPct val="100000"/>
                        </a:lnSpc>
                        <a:spcBef>
                          <a:spcPts val="14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Голодный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4160" indent="-195580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Соседский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4160" indent="-195580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rabicPeriod"/>
                        <a:tabLst>
                          <a:tab pos="264160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Разноцветный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indent="-195580">
                        <a:lnSpc>
                          <a:spcPct val="100000"/>
                        </a:lnSpc>
                        <a:spcBef>
                          <a:spcPts val="140"/>
                        </a:spcBef>
                        <a:buAutoNum type="arabicPeriod"/>
                        <a:tabLst>
                          <a:tab pos="264795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Ровный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4795" indent="-195580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arabicPeriod"/>
                        <a:tabLst>
                          <a:tab pos="264795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Стирающийся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4795" indent="-195580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rabicPeriod"/>
                        <a:tabLst>
                          <a:tab pos="264795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Графитовый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indent="-195580">
                        <a:lnSpc>
                          <a:spcPct val="100000"/>
                        </a:lnSpc>
                        <a:spcBef>
                          <a:spcPts val="140"/>
                        </a:spcBef>
                        <a:buAutoNum type="arabicPeriod"/>
                        <a:tabLst>
                          <a:tab pos="264795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Грибной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4795" indent="-195580">
                        <a:lnSpc>
                          <a:spcPct val="100000"/>
                        </a:lnSpc>
                        <a:spcBef>
                          <a:spcPts val="254"/>
                        </a:spcBef>
                        <a:buAutoNum type="arabicPeriod"/>
                        <a:tabLst>
                          <a:tab pos="264795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Неожиданный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4795" indent="-195580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rabicPeriod"/>
                        <a:tabLst>
                          <a:tab pos="264795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Проливной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6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Новые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идеи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768350" indent="195580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Кабинет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химии советских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времен.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 marR="397510" indent="195580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Кабинет,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требующий ремонта.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4160" indent="-195580">
                        <a:lnSpc>
                          <a:spcPct val="100000"/>
                        </a:lnSpc>
                        <a:buAutoNum type="arabicPeriod"/>
                        <a:tabLst>
                          <a:tab pos="26416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Кабинет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с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проржавевшей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батареей.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indent="-196215">
                        <a:lnSpc>
                          <a:spcPts val="1645"/>
                        </a:lnSpc>
                        <a:buAutoNum type="arabicPeriod"/>
                        <a:tabLst>
                          <a:tab pos="264795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Кабинет,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котором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нельзя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принимать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пищу.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4160" indent="-195580">
                        <a:lnSpc>
                          <a:spcPct val="100000"/>
                        </a:lnSpc>
                        <a:buAutoNum type="arabicPeriod" startAt="2"/>
                        <a:tabLst>
                          <a:tab pos="26416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Лаборантская</a:t>
                      </a:r>
                      <a:r>
                        <a:rPr sz="1400" b="1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«секретная» комната.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 marR="564515" indent="195580">
                        <a:lnSpc>
                          <a:spcPct val="100000"/>
                        </a:lnSpc>
                        <a:buAutoNum type="arabicPeriod" startAt="3"/>
                        <a:tabLst>
                          <a:tab pos="26416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Кабинет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таблицей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Менделеева</a:t>
                      </a:r>
                      <a:r>
                        <a:rPr sz="1400" b="1" spc="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Д.И.,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плакатами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технике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1614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безопасности,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портретами.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54635" indent="195580">
                        <a:lnSpc>
                          <a:spcPct val="100000"/>
                        </a:lnSpc>
                        <a:spcBef>
                          <a:spcPts val="805"/>
                        </a:spcBef>
                        <a:buAutoNum type="arabicPeriod"/>
                        <a:tabLst>
                          <a:tab pos="264795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Кабинет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правильно расставленной</a:t>
                      </a:r>
                      <a:r>
                        <a:rPr sz="14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мебелью.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9215" marR="246379" indent="195580">
                        <a:lnSpc>
                          <a:spcPct val="100000"/>
                        </a:lnSpc>
                        <a:buAutoNum type="arabicPeriod"/>
                        <a:tabLst>
                          <a:tab pos="264795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Кабинет,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где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постоянно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стирают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вовремя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записи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доске.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4795" indent="-195580">
                        <a:lnSpc>
                          <a:spcPct val="100000"/>
                        </a:lnSpc>
                        <a:buAutoNum type="arabicPeriod" startAt="3"/>
                        <a:tabLst>
                          <a:tab pos="264795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Кабинет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дождливую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погоду.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 indent="-196215">
                        <a:lnSpc>
                          <a:spcPts val="1645"/>
                        </a:lnSpc>
                        <a:buAutoNum type="arabicPeriod"/>
                        <a:tabLst>
                          <a:tab pos="26543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Кабинет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химии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биологии.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4795" indent="-195580">
                        <a:lnSpc>
                          <a:spcPct val="100000"/>
                        </a:lnSpc>
                        <a:buAutoNum type="arabicPeriod" startAt="2"/>
                        <a:tabLst>
                          <a:tab pos="264795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Кабинет,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где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9215" marR="26225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показывают интересные опыты.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9215" marR="186690" indent="195580" algn="just">
                        <a:lnSpc>
                          <a:spcPct val="100000"/>
                        </a:lnSpc>
                        <a:buAutoNum type="arabicPeriod" startAt="3"/>
                        <a:tabLst>
                          <a:tab pos="264795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Кабинет,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котором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кто-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то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может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что-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то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нечаянно пролить.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Оценка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идей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экспертами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132" y="192023"/>
            <a:ext cx="6604000" cy="462280"/>
          </a:xfrm>
          <a:prstGeom prst="rect">
            <a:avLst/>
          </a:prstGeom>
          <a:solidFill>
            <a:srgbClr val="F8CAAC"/>
          </a:solidFill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400" dirty="0"/>
              <a:t>Метод</a:t>
            </a:r>
            <a:r>
              <a:rPr sz="2400" spc="-114" dirty="0"/>
              <a:t> </a:t>
            </a:r>
            <a:r>
              <a:rPr sz="2400" spc="-10" dirty="0"/>
              <a:t>фокальных</a:t>
            </a:r>
            <a:r>
              <a:rPr sz="2400" spc="-125" dirty="0"/>
              <a:t> </a:t>
            </a:r>
            <a:r>
              <a:rPr sz="2400" spc="-10" dirty="0"/>
              <a:t>(случайных)</a:t>
            </a:r>
            <a:r>
              <a:rPr sz="2400" spc="-125" dirty="0"/>
              <a:t> </a:t>
            </a:r>
            <a:r>
              <a:rPr sz="2400" spc="-10" dirty="0"/>
              <a:t>объектов</a:t>
            </a:r>
            <a:endParaRPr sz="240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6800" y="332358"/>
            <a:ext cx="1089660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Модель</a:t>
            </a:r>
            <a:r>
              <a:rPr sz="2600" spc="-165" dirty="0"/>
              <a:t> </a:t>
            </a:r>
            <a:r>
              <a:rPr sz="2600" dirty="0"/>
              <a:t>формирования</a:t>
            </a:r>
            <a:r>
              <a:rPr sz="2600" spc="-130" dirty="0"/>
              <a:t> </a:t>
            </a:r>
            <a:r>
              <a:rPr sz="2600" dirty="0"/>
              <a:t>функциональной</a:t>
            </a:r>
            <a:r>
              <a:rPr sz="2600" spc="-95" dirty="0"/>
              <a:t> </a:t>
            </a:r>
            <a:r>
              <a:rPr sz="2600" dirty="0"/>
              <a:t>грамотности</a:t>
            </a:r>
            <a:r>
              <a:rPr sz="2600" spc="-85" dirty="0"/>
              <a:t> </a:t>
            </a:r>
            <a:r>
              <a:rPr sz="2600" spc="-10" dirty="0"/>
              <a:t>учащихся</a:t>
            </a:r>
            <a:endParaRPr sz="2600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" y="1095755"/>
            <a:ext cx="10514076" cy="4657344"/>
          </a:xfrm>
          <a:prstGeom prst="rect">
            <a:avLst/>
          </a:prstGeom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126492" y="4"/>
            <a:ext cx="12191999" cy="6857996"/>
            <a:chOff x="-364237" y="417582"/>
            <a:chExt cx="12191999" cy="6857996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64237" y="417582"/>
              <a:ext cx="12191999" cy="68579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71" y="2210157"/>
              <a:ext cx="1981200" cy="26212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783" y="2257898"/>
              <a:ext cx="1879092" cy="25191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8703" y="4726685"/>
            <a:ext cx="293814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Все</a:t>
            </a:r>
            <a:r>
              <a:rPr sz="1400" spc="-2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этапы</a:t>
            </a:r>
            <a:r>
              <a:rPr sz="1400" spc="-2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458D"/>
                </a:solidFill>
                <a:latin typeface="Arial"/>
                <a:cs typeface="Arial"/>
              </a:rPr>
              <a:t>исследовательской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деятельности</a:t>
            </a:r>
            <a:r>
              <a:rPr sz="1400" spc="-5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и</a:t>
            </a:r>
            <a:r>
              <a:rPr sz="1400" spc="-2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проектной</a:t>
            </a:r>
            <a:r>
              <a:rPr sz="1400" spc="-4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458D"/>
                </a:solidFill>
                <a:latin typeface="Arial"/>
                <a:cs typeface="Arial"/>
              </a:rPr>
              <a:t>работы: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от</a:t>
            </a:r>
            <a:r>
              <a:rPr sz="1400" spc="-3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выбора</a:t>
            </a:r>
            <a:r>
              <a:rPr sz="1400" spc="-1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темы</a:t>
            </a:r>
            <a:r>
              <a:rPr sz="1400" spc="-3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28458D"/>
                </a:solidFill>
                <a:latin typeface="Arial"/>
                <a:cs typeface="Arial"/>
              </a:rPr>
              <a:t> обоснования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её</a:t>
            </a:r>
            <a:r>
              <a:rPr sz="1400" spc="-3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актуальности</a:t>
            </a:r>
            <a:r>
              <a:rPr sz="1400" spc="-4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до</a:t>
            </a:r>
            <a:r>
              <a:rPr sz="1400" spc="-3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458D"/>
                </a:solidFill>
                <a:latin typeface="Arial"/>
                <a:cs typeface="Arial"/>
              </a:rPr>
              <a:t>представления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выполненной</a:t>
            </a:r>
            <a:r>
              <a:rPr sz="1400" spc="-7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458D"/>
                </a:solidFill>
                <a:latin typeface="Arial"/>
                <a:cs typeface="Arial"/>
              </a:rPr>
              <a:t>работы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в</a:t>
            </a:r>
            <a:r>
              <a:rPr sz="1400" spc="-3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публичном</a:t>
            </a:r>
            <a:r>
              <a:rPr sz="1400" spc="-3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458D"/>
                </a:solidFill>
                <a:latin typeface="Arial"/>
                <a:cs typeface="Arial"/>
              </a:rPr>
              <a:t>пространстве.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7268" y="1332357"/>
            <a:ext cx="7771765" cy="435609"/>
            <a:chOff x="247268" y="1332357"/>
            <a:chExt cx="7771765" cy="435609"/>
          </a:xfrm>
        </p:grpSpPr>
        <p:sp>
          <p:nvSpPr>
            <p:cNvPr id="12" name="object 12"/>
            <p:cNvSpPr/>
            <p:nvPr/>
          </p:nvSpPr>
          <p:spPr>
            <a:xfrm>
              <a:off x="256793" y="1341882"/>
              <a:ext cx="3825240" cy="416559"/>
            </a:xfrm>
            <a:custGeom>
              <a:avLst/>
              <a:gdLst/>
              <a:ahLst/>
              <a:cxnLst/>
              <a:rect l="l" t="t" r="r" b="b"/>
              <a:pathLst>
                <a:path w="3825240" h="416560">
                  <a:moveTo>
                    <a:pt x="3617214" y="0"/>
                  </a:moveTo>
                  <a:lnTo>
                    <a:pt x="208026" y="0"/>
                  </a:lnTo>
                  <a:lnTo>
                    <a:pt x="160329" y="5491"/>
                  </a:lnTo>
                  <a:lnTo>
                    <a:pt x="116543" y="21136"/>
                  </a:lnTo>
                  <a:lnTo>
                    <a:pt x="77918" y="45686"/>
                  </a:lnTo>
                  <a:lnTo>
                    <a:pt x="45702" y="77897"/>
                  </a:lnTo>
                  <a:lnTo>
                    <a:pt x="21144" y="116521"/>
                  </a:lnTo>
                  <a:lnTo>
                    <a:pt x="5494" y="160313"/>
                  </a:lnTo>
                  <a:lnTo>
                    <a:pt x="0" y="208025"/>
                  </a:lnTo>
                  <a:lnTo>
                    <a:pt x="5494" y="255738"/>
                  </a:lnTo>
                  <a:lnTo>
                    <a:pt x="21144" y="299530"/>
                  </a:lnTo>
                  <a:lnTo>
                    <a:pt x="45702" y="338154"/>
                  </a:lnTo>
                  <a:lnTo>
                    <a:pt x="77918" y="370365"/>
                  </a:lnTo>
                  <a:lnTo>
                    <a:pt x="116543" y="394915"/>
                  </a:lnTo>
                  <a:lnTo>
                    <a:pt x="160329" y="410560"/>
                  </a:lnTo>
                  <a:lnTo>
                    <a:pt x="208026" y="416051"/>
                  </a:lnTo>
                  <a:lnTo>
                    <a:pt x="3617214" y="416051"/>
                  </a:lnTo>
                  <a:lnTo>
                    <a:pt x="3664926" y="410560"/>
                  </a:lnTo>
                  <a:lnTo>
                    <a:pt x="3708718" y="394915"/>
                  </a:lnTo>
                  <a:lnTo>
                    <a:pt x="3747342" y="370365"/>
                  </a:lnTo>
                  <a:lnTo>
                    <a:pt x="3779553" y="338154"/>
                  </a:lnTo>
                  <a:lnTo>
                    <a:pt x="3804103" y="299530"/>
                  </a:lnTo>
                  <a:lnTo>
                    <a:pt x="3819748" y="255738"/>
                  </a:lnTo>
                  <a:lnTo>
                    <a:pt x="3825240" y="208025"/>
                  </a:lnTo>
                  <a:lnTo>
                    <a:pt x="3819748" y="160313"/>
                  </a:lnTo>
                  <a:lnTo>
                    <a:pt x="3804103" y="116521"/>
                  </a:lnTo>
                  <a:lnTo>
                    <a:pt x="3779553" y="77897"/>
                  </a:lnTo>
                  <a:lnTo>
                    <a:pt x="3747342" y="45686"/>
                  </a:lnTo>
                  <a:lnTo>
                    <a:pt x="3708718" y="21136"/>
                  </a:lnTo>
                  <a:lnTo>
                    <a:pt x="3664926" y="5491"/>
                  </a:lnTo>
                  <a:lnTo>
                    <a:pt x="3617214" y="0"/>
                  </a:lnTo>
                  <a:close/>
                </a:path>
              </a:pathLst>
            </a:custGeom>
            <a:solidFill>
              <a:srgbClr val="2845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6793" y="1341882"/>
              <a:ext cx="3825240" cy="416559"/>
            </a:xfrm>
            <a:custGeom>
              <a:avLst/>
              <a:gdLst/>
              <a:ahLst/>
              <a:cxnLst/>
              <a:rect l="l" t="t" r="r" b="b"/>
              <a:pathLst>
                <a:path w="3825240" h="416560">
                  <a:moveTo>
                    <a:pt x="0" y="208025"/>
                  </a:moveTo>
                  <a:lnTo>
                    <a:pt x="5494" y="160313"/>
                  </a:lnTo>
                  <a:lnTo>
                    <a:pt x="21144" y="116521"/>
                  </a:lnTo>
                  <a:lnTo>
                    <a:pt x="45702" y="77897"/>
                  </a:lnTo>
                  <a:lnTo>
                    <a:pt x="77918" y="45686"/>
                  </a:lnTo>
                  <a:lnTo>
                    <a:pt x="116543" y="21136"/>
                  </a:lnTo>
                  <a:lnTo>
                    <a:pt x="160329" y="5491"/>
                  </a:lnTo>
                  <a:lnTo>
                    <a:pt x="208026" y="0"/>
                  </a:lnTo>
                  <a:lnTo>
                    <a:pt x="3617214" y="0"/>
                  </a:lnTo>
                  <a:lnTo>
                    <a:pt x="3664926" y="5491"/>
                  </a:lnTo>
                  <a:lnTo>
                    <a:pt x="3708718" y="21136"/>
                  </a:lnTo>
                  <a:lnTo>
                    <a:pt x="3747342" y="45686"/>
                  </a:lnTo>
                  <a:lnTo>
                    <a:pt x="3779553" y="77897"/>
                  </a:lnTo>
                  <a:lnTo>
                    <a:pt x="3804103" y="116521"/>
                  </a:lnTo>
                  <a:lnTo>
                    <a:pt x="3819748" y="160313"/>
                  </a:lnTo>
                  <a:lnTo>
                    <a:pt x="3825240" y="208025"/>
                  </a:lnTo>
                  <a:lnTo>
                    <a:pt x="3819748" y="255738"/>
                  </a:lnTo>
                  <a:lnTo>
                    <a:pt x="3804103" y="299530"/>
                  </a:lnTo>
                  <a:lnTo>
                    <a:pt x="3779553" y="338154"/>
                  </a:lnTo>
                  <a:lnTo>
                    <a:pt x="3747342" y="370365"/>
                  </a:lnTo>
                  <a:lnTo>
                    <a:pt x="3708718" y="394915"/>
                  </a:lnTo>
                  <a:lnTo>
                    <a:pt x="3664926" y="410560"/>
                  </a:lnTo>
                  <a:lnTo>
                    <a:pt x="3617214" y="416051"/>
                  </a:lnTo>
                  <a:lnTo>
                    <a:pt x="208026" y="416051"/>
                  </a:lnTo>
                  <a:lnTo>
                    <a:pt x="160329" y="410560"/>
                  </a:lnTo>
                  <a:lnTo>
                    <a:pt x="116543" y="394915"/>
                  </a:lnTo>
                  <a:lnTo>
                    <a:pt x="77918" y="370365"/>
                  </a:lnTo>
                  <a:lnTo>
                    <a:pt x="45702" y="338154"/>
                  </a:lnTo>
                  <a:lnTo>
                    <a:pt x="21144" y="299530"/>
                  </a:lnTo>
                  <a:lnTo>
                    <a:pt x="5494" y="255738"/>
                  </a:lnTo>
                  <a:lnTo>
                    <a:pt x="0" y="208025"/>
                  </a:lnTo>
                  <a:close/>
                </a:path>
              </a:pathLst>
            </a:custGeom>
            <a:ln w="19049">
              <a:solidFill>
                <a:srgbClr val="223B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84141" y="1341882"/>
              <a:ext cx="3825240" cy="416559"/>
            </a:xfrm>
            <a:custGeom>
              <a:avLst/>
              <a:gdLst/>
              <a:ahLst/>
              <a:cxnLst/>
              <a:rect l="l" t="t" r="r" b="b"/>
              <a:pathLst>
                <a:path w="3825240" h="416560">
                  <a:moveTo>
                    <a:pt x="3617214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5491" y="255738"/>
                  </a:lnTo>
                  <a:lnTo>
                    <a:pt x="21136" y="299530"/>
                  </a:lnTo>
                  <a:lnTo>
                    <a:pt x="45686" y="338154"/>
                  </a:lnTo>
                  <a:lnTo>
                    <a:pt x="77897" y="370365"/>
                  </a:lnTo>
                  <a:lnTo>
                    <a:pt x="116521" y="394915"/>
                  </a:lnTo>
                  <a:lnTo>
                    <a:pt x="160313" y="410560"/>
                  </a:lnTo>
                  <a:lnTo>
                    <a:pt x="208025" y="416051"/>
                  </a:lnTo>
                  <a:lnTo>
                    <a:pt x="3617214" y="416051"/>
                  </a:lnTo>
                  <a:lnTo>
                    <a:pt x="3664926" y="410560"/>
                  </a:lnTo>
                  <a:lnTo>
                    <a:pt x="3708718" y="394915"/>
                  </a:lnTo>
                  <a:lnTo>
                    <a:pt x="3747342" y="370365"/>
                  </a:lnTo>
                  <a:lnTo>
                    <a:pt x="3779553" y="338154"/>
                  </a:lnTo>
                  <a:lnTo>
                    <a:pt x="3804103" y="299530"/>
                  </a:lnTo>
                  <a:lnTo>
                    <a:pt x="3819748" y="255738"/>
                  </a:lnTo>
                  <a:lnTo>
                    <a:pt x="3825240" y="208025"/>
                  </a:lnTo>
                  <a:lnTo>
                    <a:pt x="3819748" y="160313"/>
                  </a:lnTo>
                  <a:lnTo>
                    <a:pt x="3804103" y="116521"/>
                  </a:lnTo>
                  <a:lnTo>
                    <a:pt x="3779553" y="77897"/>
                  </a:lnTo>
                  <a:lnTo>
                    <a:pt x="3747342" y="45686"/>
                  </a:lnTo>
                  <a:lnTo>
                    <a:pt x="3708718" y="21136"/>
                  </a:lnTo>
                  <a:lnTo>
                    <a:pt x="3664926" y="5491"/>
                  </a:lnTo>
                  <a:lnTo>
                    <a:pt x="3617214" y="0"/>
                  </a:lnTo>
                  <a:close/>
                </a:path>
              </a:pathLst>
            </a:custGeom>
            <a:solidFill>
              <a:srgbClr val="2845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84141" y="1341882"/>
              <a:ext cx="3825240" cy="416559"/>
            </a:xfrm>
            <a:custGeom>
              <a:avLst/>
              <a:gdLst/>
              <a:ahLst/>
              <a:cxnLst/>
              <a:rect l="l" t="t" r="r" b="b"/>
              <a:pathLst>
                <a:path w="3825240" h="41656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3617214" y="0"/>
                  </a:lnTo>
                  <a:lnTo>
                    <a:pt x="3664926" y="5491"/>
                  </a:lnTo>
                  <a:lnTo>
                    <a:pt x="3708718" y="21136"/>
                  </a:lnTo>
                  <a:lnTo>
                    <a:pt x="3747342" y="45686"/>
                  </a:lnTo>
                  <a:lnTo>
                    <a:pt x="3779553" y="77897"/>
                  </a:lnTo>
                  <a:lnTo>
                    <a:pt x="3804103" y="116521"/>
                  </a:lnTo>
                  <a:lnTo>
                    <a:pt x="3819748" y="160313"/>
                  </a:lnTo>
                  <a:lnTo>
                    <a:pt x="3825240" y="208025"/>
                  </a:lnTo>
                  <a:lnTo>
                    <a:pt x="3819748" y="255738"/>
                  </a:lnTo>
                  <a:lnTo>
                    <a:pt x="3804103" y="299530"/>
                  </a:lnTo>
                  <a:lnTo>
                    <a:pt x="3779553" y="338154"/>
                  </a:lnTo>
                  <a:lnTo>
                    <a:pt x="3747342" y="370365"/>
                  </a:lnTo>
                  <a:lnTo>
                    <a:pt x="3708718" y="394915"/>
                  </a:lnTo>
                  <a:lnTo>
                    <a:pt x="3664926" y="410560"/>
                  </a:lnTo>
                  <a:lnTo>
                    <a:pt x="3617214" y="416051"/>
                  </a:lnTo>
                  <a:lnTo>
                    <a:pt x="208025" y="416051"/>
                  </a:lnTo>
                  <a:lnTo>
                    <a:pt x="160313" y="410560"/>
                  </a:lnTo>
                  <a:lnTo>
                    <a:pt x="116521" y="394915"/>
                  </a:lnTo>
                  <a:lnTo>
                    <a:pt x="77897" y="370365"/>
                  </a:lnTo>
                  <a:lnTo>
                    <a:pt x="45686" y="338154"/>
                  </a:lnTo>
                  <a:lnTo>
                    <a:pt x="21136" y="299530"/>
                  </a:lnTo>
                  <a:lnTo>
                    <a:pt x="5491" y="255738"/>
                  </a:lnTo>
                  <a:lnTo>
                    <a:pt x="0" y="208025"/>
                  </a:lnTo>
                  <a:close/>
                </a:path>
              </a:pathLst>
            </a:custGeom>
            <a:ln w="19049">
              <a:solidFill>
                <a:srgbClr val="223B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29462" y="1392377"/>
            <a:ext cx="6860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427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Проектная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деятельность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	Функциональная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грамотность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101965" y="1332357"/>
            <a:ext cx="3844290" cy="435609"/>
            <a:chOff x="8101965" y="1332357"/>
            <a:chExt cx="3844290" cy="435609"/>
          </a:xfrm>
        </p:grpSpPr>
        <p:sp>
          <p:nvSpPr>
            <p:cNvPr id="18" name="object 18"/>
            <p:cNvSpPr/>
            <p:nvPr/>
          </p:nvSpPr>
          <p:spPr>
            <a:xfrm>
              <a:off x="8111490" y="1341882"/>
              <a:ext cx="3825240" cy="416559"/>
            </a:xfrm>
            <a:custGeom>
              <a:avLst/>
              <a:gdLst/>
              <a:ahLst/>
              <a:cxnLst/>
              <a:rect l="l" t="t" r="r" b="b"/>
              <a:pathLst>
                <a:path w="3825240" h="416560">
                  <a:moveTo>
                    <a:pt x="3617213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5491" y="255738"/>
                  </a:lnTo>
                  <a:lnTo>
                    <a:pt x="21136" y="299530"/>
                  </a:lnTo>
                  <a:lnTo>
                    <a:pt x="45686" y="338154"/>
                  </a:lnTo>
                  <a:lnTo>
                    <a:pt x="77897" y="370365"/>
                  </a:lnTo>
                  <a:lnTo>
                    <a:pt x="116521" y="394915"/>
                  </a:lnTo>
                  <a:lnTo>
                    <a:pt x="160313" y="410560"/>
                  </a:lnTo>
                  <a:lnTo>
                    <a:pt x="208025" y="416051"/>
                  </a:lnTo>
                  <a:lnTo>
                    <a:pt x="3617213" y="416051"/>
                  </a:lnTo>
                  <a:lnTo>
                    <a:pt x="3664926" y="410560"/>
                  </a:lnTo>
                  <a:lnTo>
                    <a:pt x="3708718" y="394915"/>
                  </a:lnTo>
                  <a:lnTo>
                    <a:pt x="3747342" y="370365"/>
                  </a:lnTo>
                  <a:lnTo>
                    <a:pt x="3779553" y="338154"/>
                  </a:lnTo>
                  <a:lnTo>
                    <a:pt x="3804103" y="299530"/>
                  </a:lnTo>
                  <a:lnTo>
                    <a:pt x="3819748" y="255738"/>
                  </a:lnTo>
                  <a:lnTo>
                    <a:pt x="3825239" y="208025"/>
                  </a:lnTo>
                  <a:lnTo>
                    <a:pt x="3819748" y="160313"/>
                  </a:lnTo>
                  <a:lnTo>
                    <a:pt x="3804103" y="116521"/>
                  </a:lnTo>
                  <a:lnTo>
                    <a:pt x="3779553" y="77897"/>
                  </a:lnTo>
                  <a:lnTo>
                    <a:pt x="3747342" y="45686"/>
                  </a:lnTo>
                  <a:lnTo>
                    <a:pt x="3708718" y="21136"/>
                  </a:lnTo>
                  <a:lnTo>
                    <a:pt x="3664926" y="5491"/>
                  </a:lnTo>
                  <a:lnTo>
                    <a:pt x="3617213" y="0"/>
                  </a:lnTo>
                  <a:close/>
                </a:path>
              </a:pathLst>
            </a:custGeom>
            <a:solidFill>
              <a:srgbClr val="2845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11490" y="1341882"/>
              <a:ext cx="3825240" cy="416559"/>
            </a:xfrm>
            <a:custGeom>
              <a:avLst/>
              <a:gdLst/>
              <a:ahLst/>
              <a:cxnLst/>
              <a:rect l="l" t="t" r="r" b="b"/>
              <a:pathLst>
                <a:path w="3825240" h="41656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3617213" y="0"/>
                  </a:lnTo>
                  <a:lnTo>
                    <a:pt x="3664926" y="5491"/>
                  </a:lnTo>
                  <a:lnTo>
                    <a:pt x="3708718" y="21136"/>
                  </a:lnTo>
                  <a:lnTo>
                    <a:pt x="3747342" y="45686"/>
                  </a:lnTo>
                  <a:lnTo>
                    <a:pt x="3779553" y="77897"/>
                  </a:lnTo>
                  <a:lnTo>
                    <a:pt x="3804103" y="116521"/>
                  </a:lnTo>
                  <a:lnTo>
                    <a:pt x="3819748" y="160313"/>
                  </a:lnTo>
                  <a:lnTo>
                    <a:pt x="3825239" y="208025"/>
                  </a:lnTo>
                  <a:lnTo>
                    <a:pt x="3819748" y="255738"/>
                  </a:lnTo>
                  <a:lnTo>
                    <a:pt x="3804103" y="299530"/>
                  </a:lnTo>
                  <a:lnTo>
                    <a:pt x="3779553" y="338154"/>
                  </a:lnTo>
                  <a:lnTo>
                    <a:pt x="3747342" y="370365"/>
                  </a:lnTo>
                  <a:lnTo>
                    <a:pt x="3708718" y="394915"/>
                  </a:lnTo>
                  <a:lnTo>
                    <a:pt x="3664926" y="410560"/>
                  </a:lnTo>
                  <a:lnTo>
                    <a:pt x="3617213" y="416051"/>
                  </a:lnTo>
                  <a:lnTo>
                    <a:pt x="208025" y="416051"/>
                  </a:lnTo>
                  <a:lnTo>
                    <a:pt x="160313" y="410560"/>
                  </a:lnTo>
                  <a:lnTo>
                    <a:pt x="116521" y="394915"/>
                  </a:lnTo>
                  <a:lnTo>
                    <a:pt x="77897" y="370365"/>
                  </a:lnTo>
                  <a:lnTo>
                    <a:pt x="45686" y="338154"/>
                  </a:lnTo>
                  <a:lnTo>
                    <a:pt x="21136" y="299530"/>
                  </a:lnTo>
                  <a:lnTo>
                    <a:pt x="5491" y="255738"/>
                  </a:lnTo>
                  <a:lnTo>
                    <a:pt x="0" y="208025"/>
                  </a:lnTo>
                  <a:close/>
                </a:path>
              </a:pathLst>
            </a:custGeom>
            <a:ln w="19049">
              <a:solidFill>
                <a:srgbClr val="223B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48038" y="1392377"/>
            <a:ext cx="11531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Задачники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14288" y="1807464"/>
            <a:ext cx="5866130" cy="2496820"/>
            <a:chOff x="6114288" y="1807464"/>
            <a:chExt cx="5866130" cy="249682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8128" y="2401824"/>
              <a:ext cx="1354835" cy="19019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1468" y="2417064"/>
              <a:ext cx="1252728" cy="17998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4288" y="1807464"/>
              <a:ext cx="1383791" cy="19019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67628" y="1822704"/>
              <a:ext cx="1281683" cy="17998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8084" y="1842516"/>
              <a:ext cx="1402079" cy="18318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31423" y="1857756"/>
              <a:ext cx="1299972" cy="172973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348734" y="4940046"/>
            <a:ext cx="349059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Формирование</a:t>
            </a:r>
            <a:r>
              <a:rPr sz="1400" spc="-5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и</a:t>
            </a:r>
            <a:r>
              <a:rPr sz="1400" spc="-2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оценка</a:t>
            </a:r>
            <a:r>
              <a:rPr sz="1400" spc="-6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458D"/>
                </a:solidFill>
                <a:latin typeface="Arial"/>
                <a:cs typeface="Arial"/>
              </a:rPr>
              <a:t>функциональной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грамотности:</a:t>
            </a:r>
            <a:r>
              <a:rPr sz="1400" spc="-8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458D"/>
                </a:solidFill>
                <a:latin typeface="Arial"/>
                <a:cs typeface="Arial"/>
              </a:rPr>
              <a:t>индивидуальные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обучающие</a:t>
            </a:r>
            <a:r>
              <a:rPr sz="1400" spc="-4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пособия,</a:t>
            </a:r>
            <a:r>
              <a:rPr sz="1400" spc="-2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сборники</a:t>
            </a:r>
            <a:r>
              <a:rPr sz="1400" spc="-4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8458D"/>
                </a:solidFill>
                <a:latin typeface="Arial"/>
                <a:cs typeface="Arial"/>
              </a:rPr>
              <a:t>для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отработки</a:t>
            </a:r>
            <a:r>
              <a:rPr sz="1400" spc="-6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навыков</a:t>
            </a:r>
            <a:r>
              <a:rPr sz="1400" spc="-2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решения</a:t>
            </a:r>
            <a:r>
              <a:rPr sz="1400" spc="-5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458D"/>
                </a:solidFill>
                <a:latin typeface="Arial"/>
                <a:cs typeface="Arial"/>
              </a:rPr>
              <a:t>задач.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69045" y="4940046"/>
            <a:ext cx="3300729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8458D"/>
                </a:solidFill>
                <a:latin typeface="Arial"/>
                <a:cs typeface="Arial"/>
              </a:rPr>
              <a:t>Многофункциональные</a:t>
            </a:r>
            <a:r>
              <a:rPr sz="1400" spc="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сборники</a:t>
            </a:r>
            <a:r>
              <a:rPr sz="1400" spc="3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458D"/>
                </a:solidFill>
                <a:latin typeface="Arial"/>
                <a:cs typeface="Arial"/>
              </a:rPr>
              <a:t>задач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(функциональная</a:t>
            </a:r>
            <a:r>
              <a:rPr sz="1400" spc="-8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458D"/>
                </a:solidFill>
                <a:latin typeface="Arial"/>
                <a:cs typeface="Arial"/>
              </a:rPr>
              <a:t>грамотность,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углубленное</a:t>
            </a:r>
            <a:r>
              <a:rPr sz="1400" spc="-7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8458D"/>
                </a:solidFill>
                <a:latin typeface="Arial"/>
                <a:cs typeface="Arial"/>
              </a:rPr>
              <a:t>изучение</a:t>
            </a:r>
            <a:r>
              <a:rPr sz="1400" spc="-7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8458D"/>
                </a:solidFill>
                <a:latin typeface="Arial"/>
                <a:cs typeface="Arial"/>
              </a:rPr>
              <a:t>предмета, олимпиады).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50765" y="4296282"/>
            <a:ext cx="14471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32410" algn="ctr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8458D"/>
                </a:solidFill>
                <a:latin typeface="Arial"/>
                <a:cs typeface="Arial"/>
              </a:rPr>
              <a:t>Функциональная грамотность.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28458D"/>
                </a:solidFill>
                <a:latin typeface="Arial"/>
                <a:cs typeface="Arial"/>
              </a:rPr>
              <a:t>«Тренажеры»</a:t>
            </a:r>
            <a:r>
              <a:rPr sz="900" b="1" spc="-50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8458D"/>
                </a:solidFill>
                <a:latin typeface="Arial"/>
                <a:cs typeface="Arial"/>
              </a:rPr>
              <a:t>5-9</a:t>
            </a:r>
            <a:r>
              <a:rPr sz="900" b="1" spc="-1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8458D"/>
                </a:solidFill>
                <a:latin typeface="Arial"/>
                <a:cs typeface="Arial"/>
              </a:rPr>
              <a:t>классы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87465" y="4292549"/>
            <a:ext cx="139382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4765" algn="ctr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8458D"/>
                </a:solidFill>
                <a:latin typeface="Arial"/>
                <a:cs typeface="Arial"/>
              </a:rPr>
              <a:t>Функциональная</a:t>
            </a:r>
            <a:endParaRPr sz="900">
              <a:latin typeface="Arial"/>
              <a:cs typeface="Arial"/>
            </a:endParaRPr>
          </a:p>
          <a:p>
            <a:pPr marR="25400" algn="ctr">
              <a:lnSpc>
                <a:spcPct val="100000"/>
              </a:lnSpc>
              <a:spcBef>
                <a:spcPts val="5"/>
              </a:spcBef>
            </a:pPr>
            <a:r>
              <a:rPr sz="900" b="1" spc="-10" dirty="0">
                <a:solidFill>
                  <a:srgbClr val="28458D"/>
                </a:solidFill>
                <a:latin typeface="Arial"/>
                <a:cs typeface="Arial"/>
              </a:rPr>
              <a:t>грамотность.</a:t>
            </a:r>
            <a:endParaRPr sz="9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900" b="1" dirty="0">
                <a:solidFill>
                  <a:srgbClr val="28458D"/>
                </a:solidFill>
                <a:latin typeface="Arial"/>
                <a:cs typeface="Arial"/>
              </a:rPr>
              <a:t>«Учимся</a:t>
            </a:r>
            <a:r>
              <a:rPr sz="900" b="1" spc="-3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8458D"/>
                </a:solidFill>
                <a:latin typeface="Arial"/>
                <a:cs typeface="Arial"/>
              </a:rPr>
              <a:t>для</a:t>
            </a:r>
            <a:r>
              <a:rPr sz="900" b="1" spc="-1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8458D"/>
                </a:solidFill>
                <a:latin typeface="Arial"/>
                <a:cs typeface="Arial"/>
              </a:rPr>
              <a:t>жизни»</a:t>
            </a:r>
            <a:r>
              <a:rPr sz="900" b="1" spc="-25" dirty="0">
                <a:solidFill>
                  <a:srgbClr val="28458D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8458D"/>
                </a:solidFill>
                <a:latin typeface="Arial"/>
                <a:cs typeface="Arial"/>
              </a:rPr>
              <a:t>5-</a:t>
            </a:r>
            <a:r>
              <a:rPr sz="900" b="1" spc="-50" dirty="0">
                <a:solidFill>
                  <a:srgbClr val="28458D"/>
                </a:solidFill>
                <a:latin typeface="Arial"/>
                <a:cs typeface="Arial"/>
              </a:rPr>
              <a:t>9</a:t>
            </a:r>
            <a:r>
              <a:rPr sz="900" b="1" spc="-10" dirty="0">
                <a:solidFill>
                  <a:srgbClr val="28458D"/>
                </a:solidFill>
                <a:latin typeface="Arial"/>
                <a:cs typeface="Arial"/>
              </a:rPr>
              <a:t> классы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260092" y="1801367"/>
            <a:ext cx="9281160" cy="4932045"/>
            <a:chOff x="2260092" y="1801367"/>
            <a:chExt cx="9281160" cy="4932045"/>
          </a:xfrm>
        </p:grpSpPr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65904" y="1807463"/>
              <a:ext cx="1452372" cy="19019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19244" y="1822703"/>
              <a:ext cx="1350264" cy="17998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07636" y="2075687"/>
              <a:ext cx="97536" cy="624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1688" y="2435351"/>
              <a:ext cx="1418843" cy="18364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15027" y="2450591"/>
              <a:ext cx="1316736" cy="173431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00372" y="2670047"/>
              <a:ext cx="97536" cy="6248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60092" y="1808987"/>
              <a:ext cx="1874520" cy="252831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48484" y="2106167"/>
              <a:ext cx="100583" cy="792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094975" y="2836163"/>
              <a:ext cx="1446276" cy="186537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48316" y="2851403"/>
              <a:ext cx="1344168" cy="176326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57388" y="1801367"/>
              <a:ext cx="1923288" cy="262280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10727" y="1816607"/>
              <a:ext cx="1821179" cy="25206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85160" y="6318502"/>
              <a:ext cx="402336" cy="414526"/>
            </a:xfrm>
            <a:prstGeom prst="rect">
              <a:avLst/>
            </a:prstGeom>
          </p:spPr>
        </p:pic>
      </p:grp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431353" y="203850"/>
            <a:ext cx="10109898" cy="524503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65"/>
              </a:spcBef>
            </a:pPr>
            <a:r>
              <a:rPr sz="3200" b="0" cap="small" dirty="0">
                <a:latin typeface="Arial Black"/>
                <a:cs typeface="Arial Black"/>
              </a:rPr>
              <a:t>Универсальные</a:t>
            </a:r>
            <a:r>
              <a:rPr sz="3200" b="0" cap="small" spc="200" dirty="0">
                <a:latin typeface="Arial Black"/>
                <a:cs typeface="Arial Black"/>
              </a:rPr>
              <a:t> </a:t>
            </a:r>
            <a:r>
              <a:rPr sz="3200" b="0" cap="small" dirty="0">
                <a:latin typeface="Arial Black"/>
                <a:cs typeface="Arial Black"/>
              </a:rPr>
              <a:t>печатные</a:t>
            </a:r>
            <a:r>
              <a:rPr sz="3200" b="0" cap="small" spc="215" dirty="0">
                <a:latin typeface="Arial Black"/>
                <a:cs typeface="Arial Black"/>
              </a:rPr>
              <a:t> </a:t>
            </a:r>
            <a:r>
              <a:rPr sz="3200" b="0" cap="small" spc="-50" dirty="0">
                <a:latin typeface="Arial Black"/>
                <a:cs typeface="Arial Black"/>
              </a:rPr>
              <a:t>пособия </a:t>
            </a:r>
            <a:r>
              <a:rPr sz="3200" b="0" cap="small" dirty="0">
                <a:latin typeface="Arial Black"/>
                <a:cs typeface="Arial Black"/>
              </a:rPr>
              <a:t>по</a:t>
            </a:r>
            <a:r>
              <a:rPr sz="3200" b="0" cap="small" spc="225" dirty="0">
                <a:latin typeface="Arial Black"/>
                <a:cs typeface="Arial Black"/>
              </a:rPr>
              <a:t> </a:t>
            </a:r>
            <a:r>
              <a:rPr sz="3200" b="0" cap="small" spc="-10" dirty="0">
                <a:latin typeface="Arial Black"/>
                <a:cs typeface="Arial Black"/>
              </a:rPr>
              <a:t>химии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67505" y="6159804"/>
            <a:ext cx="3245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  <a:hlinkClick r:id="rId24"/>
              </a:rPr>
              <a:t>Перейти</a:t>
            </a:r>
            <a:r>
              <a:rPr sz="1800" u="sng" spc="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  <a:hlinkClick r:id="rId24"/>
              </a:rPr>
              <a:t> </a:t>
            </a:r>
            <a:r>
              <a:rPr sz="1800" u="sng" spc="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  <a:hlinkClick r:id="rId24"/>
              </a:rPr>
              <a:t>в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  <a:hlinkClick r:id="rId24"/>
              </a:rPr>
              <a:t>интернет-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omic Sans MS"/>
                <a:cs typeface="Comic Sans MS"/>
                <a:hlinkClick r:id="rId24"/>
              </a:rPr>
              <a:t>магазин</a:t>
            </a:r>
            <a:endParaRPr sz="1800" dirty="0">
              <a:latin typeface="Comic Sans MS"/>
              <a:cs typeface="Comic Sans MS"/>
            </a:endParaRPr>
          </a:p>
        </p:txBody>
      </p:sp>
      <p:pic>
        <p:nvPicPr>
          <p:cNvPr id="48" name="Рисунок 1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4"/>
            <a:ext cx="12191999" cy="6857996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874" y="1077722"/>
            <a:ext cx="3768598" cy="31404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8190" y="1168082"/>
            <a:ext cx="5934075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Интерактивное</a:t>
            </a:r>
            <a:r>
              <a:rPr b="1" spc="3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продолжение</a:t>
            </a:r>
            <a:endParaRPr dirty="0">
              <a:latin typeface="Calibri"/>
              <a:cs typeface="Calibri"/>
            </a:endParaRPr>
          </a:p>
          <a:p>
            <a:pPr marL="12700">
              <a:spcBef>
                <a:spcPts val="20"/>
              </a:spcBef>
            </a:pPr>
            <a:r>
              <a:rPr b="1" dirty="0">
                <a:latin typeface="Calibri"/>
                <a:cs typeface="Calibri"/>
              </a:rPr>
              <a:t>дидактического</a:t>
            </a:r>
            <a:r>
              <a:rPr b="1" spc="30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комплекса</a:t>
            </a:r>
            <a:r>
              <a:rPr b="1" spc="1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Издательства</a:t>
            </a:r>
            <a:r>
              <a:rPr b="1" spc="3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«Просвещение»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5851" y="5096900"/>
            <a:ext cx="2173605" cy="67437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spcBef>
                <a:spcPts val="840"/>
              </a:spcBef>
            </a:pPr>
            <a:r>
              <a:rPr sz="1400" b="1" dirty="0">
                <a:solidFill>
                  <a:srgbClr val="223B78"/>
                </a:solidFill>
                <a:latin typeface="Calibri"/>
                <a:cs typeface="Calibri"/>
              </a:rPr>
              <a:t>Больше</a:t>
            </a:r>
            <a:r>
              <a:rPr sz="1400" b="1" spc="-15" dirty="0">
                <a:solidFill>
                  <a:srgbClr val="223B7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23B78"/>
                </a:solidFill>
                <a:latin typeface="Calibri"/>
                <a:cs typeface="Calibri"/>
              </a:rPr>
              <a:t>информации</a:t>
            </a:r>
            <a:endParaRPr sz="1400">
              <a:latin typeface="Calibri"/>
              <a:cs typeface="Calibri"/>
            </a:endParaRPr>
          </a:p>
          <a:p>
            <a:pPr marL="33020">
              <a:spcBef>
                <a:spcPts val="825"/>
              </a:spcBef>
            </a:pPr>
            <a:r>
              <a:rPr sz="1550" spc="-10" dirty="0">
                <a:solidFill>
                  <a:srgbClr val="223B78"/>
                </a:solidFill>
                <a:latin typeface="Calibri"/>
                <a:cs typeface="Calibri"/>
              </a:rPr>
              <a:t>https://media.prosv.ru/fg/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503" y="4836984"/>
            <a:ext cx="894912" cy="89491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000497" y="1895220"/>
            <a:ext cx="6748780" cy="1249045"/>
            <a:chOff x="5000497" y="1895220"/>
            <a:chExt cx="6748780" cy="1249045"/>
          </a:xfrm>
        </p:grpSpPr>
        <p:sp>
          <p:nvSpPr>
            <p:cNvPr id="8" name="object 8"/>
            <p:cNvSpPr/>
            <p:nvPr/>
          </p:nvSpPr>
          <p:spPr>
            <a:xfrm>
              <a:off x="5351398" y="1895220"/>
              <a:ext cx="6398260" cy="1249045"/>
            </a:xfrm>
            <a:custGeom>
              <a:avLst/>
              <a:gdLst/>
              <a:ahLst/>
              <a:cxnLst/>
              <a:rect l="l" t="t" r="r" b="b"/>
              <a:pathLst>
                <a:path w="6398259" h="1249045">
                  <a:moveTo>
                    <a:pt x="6178423" y="0"/>
                  </a:moveTo>
                  <a:lnTo>
                    <a:pt x="219328" y="0"/>
                  </a:lnTo>
                  <a:lnTo>
                    <a:pt x="175119" y="4454"/>
                  </a:lnTo>
                  <a:lnTo>
                    <a:pt x="133945" y="17232"/>
                  </a:lnTo>
                  <a:lnTo>
                    <a:pt x="96688" y="37451"/>
                  </a:lnTo>
                  <a:lnTo>
                    <a:pt x="64230" y="64230"/>
                  </a:lnTo>
                  <a:lnTo>
                    <a:pt x="37451" y="96688"/>
                  </a:lnTo>
                  <a:lnTo>
                    <a:pt x="17232" y="133945"/>
                  </a:lnTo>
                  <a:lnTo>
                    <a:pt x="4454" y="175119"/>
                  </a:lnTo>
                  <a:lnTo>
                    <a:pt x="0" y="219328"/>
                  </a:lnTo>
                  <a:lnTo>
                    <a:pt x="0" y="1029334"/>
                  </a:lnTo>
                  <a:lnTo>
                    <a:pt x="4454" y="1073544"/>
                  </a:lnTo>
                  <a:lnTo>
                    <a:pt x="17232" y="1114718"/>
                  </a:lnTo>
                  <a:lnTo>
                    <a:pt x="37451" y="1151975"/>
                  </a:lnTo>
                  <a:lnTo>
                    <a:pt x="64230" y="1184433"/>
                  </a:lnTo>
                  <a:lnTo>
                    <a:pt x="96688" y="1211212"/>
                  </a:lnTo>
                  <a:lnTo>
                    <a:pt x="133945" y="1231431"/>
                  </a:lnTo>
                  <a:lnTo>
                    <a:pt x="175119" y="1244209"/>
                  </a:lnTo>
                  <a:lnTo>
                    <a:pt x="219328" y="1248664"/>
                  </a:lnTo>
                  <a:lnTo>
                    <a:pt x="6178423" y="1248664"/>
                  </a:lnTo>
                  <a:lnTo>
                    <a:pt x="6222596" y="1244209"/>
                  </a:lnTo>
                  <a:lnTo>
                    <a:pt x="6263753" y="1231431"/>
                  </a:lnTo>
                  <a:lnTo>
                    <a:pt x="6301007" y="1211212"/>
                  </a:lnTo>
                  <a:lnTo>
                    <a:pt x="6333474" y="1184433"/>
                  </a:lnTo>
                  <a:lnTo>
                    <a:pt x="6360267" y="1151975"/>
                  </a:lnTo>
                  <a:lnTo>
                    <a:pt x="6380501" y="1114718"/>
                  </a:lnTo>
                  <a:lnTo>
                    <a:pt x="6393291" y="1073544"/>
                  </a:lnTo>
                  <a:lnTo>
                    <a:pt x="6397752" y="1029334"/>
                  </a:lnTo>
                  <a:lnTo>
                    <a:pt x="6397752" y="219328"/>
                  </a:lnTo>
                  <a:lnTo>
                    <a:pt x="6393291" y="175119"/>
                  </a:lnTo>
                  <a:lnTo>
                    <a:pt x="6380501" y="133945"/>
                  </a:lnTo>
                  <a:lnTo>
                    <a:pt x="6360267" y="96688"/>
                  </a:lnTo>
                  <a:lnTo>
                    <a:pt x="6333474" y="64230"/>
                  </a:lnTo>
                  <a:lnTo>
                    <a:pt x="6301007" y="37451"/>
                  </a:lnTo>
                  <a:lnTo>
                    <a:pt x="6263753" y="17232"/>
                  </a:lnTo>
                  <a:lnTo>
                    <a:pt x="6222596" y="4454"/>
                  </a:lnTo>
                  <a:lnTo>
                    <a:pt x="6178423" y="0"/>
                  </a:lnTo>
                  <a:close/>
                </a:path>
              </a:pathLst>
            </a:custGeom>
            <a:solidFill>
              <a:srgbClr val="223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10022" y="2155951"/>
              <a:ext cx="696595" cy="696595"/>
            </a:xfrm>
            <a:custGeom>
              <a:avLst/>
              <a:gdLst/>
              <a:ahLst/>
              <a:cxnLst/>
              <a:rect l="l" t="t" r="r" b="b"/>
              <a:pathLst>
                <a:path w="696595" h="696594">
                  <a:moveTo>
                    <a:pt x="348106" y="0"/>
                  </a:moveTo>
                  <a:lnTo>
                    <a:pt x="300865" y="3177"/>
                  </a:lnTo>
                  <a:lnTo>
                    <a:pt x="255558" y="12433"/>
                  </a:lnTo>
                  <a:lnTo>
                    <a:pt x="212597" y="27352"/>
                  </a:lnTo>
                  <a:lnTo>
                    <a:pt x="172400" y="47521"/>
                  </a:lnTo>
                  <a:lnTo>
                    <a:pt x="135379" y="72525"/>
                  </a:lnTo>
                  <a:lnTo>
                    <a:pt x="101949" y="101949"/>
                  </a:lnTo>
                  <a:lnTo>
                    <a:pt x="72525" y="135379"/>
                  </a:lnTo>
                  <a:lnTo>
                    <a:pt x="47521" y="172400"/>
                  </a:lnTo>
                  <a:lnTo>
                    <a:pt x="27352" y="212597"/>
                  </a:lnTo>
                  <a:lnTo>
                    <a:pt x="12433" y="255558"/>
                  </a:lnTo>
                  <a:lnTo>
                    <a:pt x="3177" y="300865"/>
                  </a:lnTo>
                  <a:lnTo>
                    <a:pt x="0" y="348107"/>
                  </a:lnTo>
                  <a:lnTo>
                    <a:pt x="3177" y="395321"/>
                  </a:lnTo>
                  <a:lnTo>
                    <a:pt x="12433" y="440611"/>
                  </a:lnTo>
                  <a:lnTo>
                    <a:pt x="27352" y="483562"/>
                  </a:lnTo>
                  <a:lnTo>
                    <a:pt x="47521" y="523757"/>
                  </a:lnTo>
                  <a:lnTo>
                    <a:pt x="72525" y="560780"/>
                  </a:lnTo>
                  <a:lnTo>
                    <a:pt x="101949" y="594217"/>
                  </a:lnTo>
                  <a:lnTo>
                    <a:pt x="135379" y="623650"/>
                  </a:lnTo>
                  <a:lnTo>
                    <a:pt x="172400" y="648664"/>
                  </a:lnTo>
                  <a:lnTo>
                    <a:pt x="212598" y="668843"/>
                  </a:lnTo>
                  <a:lnTo>
                    <a:pt x="255558" y="683772"/>
                  </a:lnTo>
                  <a:lnTo>
                    <a:pt x="300865" y="693034"/>
                  </a:lnTo>
                  <a:lnTo>
                    <a:pt x="348106" y="696213"/>
                  </a:lnTo>
                  <a:lnTo>
                    <a:pt x="395318" y="693034"/>
                  </a:lnTo>
                  <a:lnTo>
                    <a:pt x="440602" y="683772"/>
                  </a:lnTo>
                  <a:lnTo>
                    <a:pt x="483542" y="668843"/>
                  </a:lnTo>
                  <a:lnTo>
                    <a:pt x="523724" y="648664"/>
                  </a:lnTo>
                  <a:lnTo>
                    <a:pt x="560733" y="623650"/>
                  </a:lnTo>
                  <a:lnTo>
                    <a:pt x="594153" y="594217"/>
                  </a:lnTo>
                  <a:lnTo>
                    <a:pt x="623570" y="560780"/>
                  </a:lnTo>
                  <a:lnTo>
                    <a:pt x="648570" y="523757"/>
                  </a:lnTo>
                  <a:lnTo>
                    <a:pt x="668736" y="483562"/>
                  </a:lnTo>
                  <a:lnTo>
                    <a:pt x="683654" y="440611"/>
                  </a:lnTo>
                  <a:lnTo>
                    <a:pt x="692909" y="395321"/>
                  </a:lnTo>
                  <a:lnTo>
                    <a:pt x="696087" y="348107"/>
                  </a:lnTo>
                  <a:lnTo>
                    <a:pt x="692909" y="300865"/>
                  </a:lnTo>
                  <a:lnTo>
                    <a:pt x="683654" y="255558"/>
                  </a:lnTo>
                  <a:lnTo>
                    <a:pt x="668736" y="212598"/>
                  </a:lnTo>
                  <a:lnTo>
                    <a:pt x="648570" y="172400"/>
                  </a:lnTo>
                  <a:lnTo>
                    <a:pt x="623570" y="135379"/>
                  </a:lnTo>
                  <a:lnTo>
                    <a:pt x="594153" y="101949"/>
                  </a:lnTo>
                  <a:lnTo>
                    <a:pt x="560733" y="72525"/>
                  </a:lnTo>
                  <a:lnTo>
                    <a:pt x="523724" y="47521"/>
                  </a:lnTo>
                  <a:lnTo>
                    <a:pt x="483542" y="27352"/>
                  </a:lnTo>
                  <a:lnTo>
                    <a:pt x="440602" y="12433"/>
                  </a:lnTo>
                  <a:lnTo>
                    <a:pt x="395318" y="3177"/>
                  </a:lnTo>
                  <a:lnTo>
                    <a:pt x="348106" y="0"/>
                  </a:lnTo>
                  <a:close/>
                </a:path>
              </a:pathLst>
            </a:custGeom>
            <a:solidFill>
              <a:srgbClr val="223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10022" y="2155951"/>
              <a:ext cx="696595" cy="696595"/>
            </a:xfrm>
            <a:custGeom>
              <a:avLst/>
              <a:gdLst/>
              <a:ahLst/>
              <a:cxnLst/>
              <a:rect l="l" t="t" r="r" b="b"/>
              <a:pathLst>
                <a:path w="696595" h="696594">
                  <a:moveTo>
                    <a:pt x="0" y="348107"/>
                  </a:moveTo>
                  <a:lnTo>
                    <a:pt x="3177" y="300865"/>
                  </a:lnTo>
                  <a:lnTo>
                    <a:pt x="12433" y="255558"/>
                  </a:lnTo>
                  <a:lnTo>
                    <a:pt x="27352" y="212597"/>
                  </a:lnTo>
                  <a:lnTo>
                    <a:pt x="47521" y="172400"/>
                  </a:lnTo>
                  <a:lnTo>
                    <a:pt x="72525" y="135379"/>
                  </a:lnTo>
                  <a:lnTo>
                    <a:pt x="101949" y="101949"/>
                  </a:lnTo>
                  <a:lnTo>
                    <a:pt x="135379" y="72525"/>
                  </a:lnTo>
                  <a:lnTo>
                    <a:pt x="172400" y="47521"/>
                  </a:lnTo>
                  <a:lnTo>
                    <a:pt x="212597" y="27352"/>
                  </a:lnTo>
                  <a:lnTo>
                    <a:pt x="255558" y="12433"/>
                  </a:lnTo>
                  <a:lnTo>
                    <a:pt x="300865" y="3177"/>
                  </a:lnTo>
                  <a:lnTo>
                    <a:pt x="348106" y="0"/>
                  </a:lnTo>
                  <a:lnTo>
                    <a:pt x="395318" y="3177"/>
                  </a:lnTo>
                  <a:lnTo>
                    <a:pt x="440602" y="12433"/>
                  </a:lnTo>
                  <a:lnTo>
                    <a:pt x="483542" y="27352"/>
                  </a:lnTo>
                  <a:lnTo>
                    <a:pt x="523724" y="47521"/>
                  </a:lnTo>
                  <a:lnTo>
                    <a:pt x="560733" y="72525"/>
                  </a:lnTo>
                  <a:lnTo>
                    <a:pt x="594153" y="101949"/>
                  </a:lnTo>
                  <a:lnTo>
                    <a:pt x="623570" y="135379"/>
                  </a:lnTo>
                  <a:lnTo>
                    <a:pt x="648570" y="172400"/>
                  </a:lnTo>
                  <a:lnTo>
                    <a:pt x="668736" y="212598"/>
                  </a:lnTo>
                  <a:lnTo>
                    <a:pt x="683654" y="255558"/>
                  </a:lnTo>
                  <a:lnTo>
                    <a:pt x="692909" y="300865"/>
                  </a:lnTo>
                  <a:lnTo>
                    <a:pt x="696087" y="348107"/>
                  </a:lnTo>
                  <a:lnTo>
                    <a:pt x="692909" y="395321"/>
                  </a:lnTo>
                  <a:lnTo>
                    <a:pt x="683654" y="440611"/>
                  </a:lnTo>
                  <a:lnTo>
                    <a:pt x="668736" y="483562"/>
                  </a:lnTo>
                  <a:lnTo>
                    <a:pt x="648570" y="523757"/>
                  </a:lnTo>
                  <a:lnTo>
                    <a:pt x="623570" y="560780"/>
                  </a:lnTo>
                  <a:lnTo>
                    <a:pt x="594153" y="594217"/>
                  </a:lnTo>
                  <a:lnTo>
                    <a:pt x="560733" y="623650"/>
                  </a:lnTo>
                  <a:lnTo>
                    <a:pt x="523724" y="648664"/>
                  </a:lnTo>
                  <a:lnTo>
                    <a:pt x="483542" y="668843"/>
                  </a:lnTo>
                  <a:lnTo>
                    <a:pt x="440602" y="683772"/>
                  </a:lnTo>
                  <a:lnTo>
                    <a:pt x="395318" y="693034"/>
                  </a:lnTo>
                  <a:lnTo>
                    <a:pt x="348106" y="696213"/>
                  </a:lnTo>
                  <a:lnTo>
                    <a:pt x="300865" y="693034"/>
                  </a:lnTo>
                  <a:lnTo>
                    <a:pt x="255558" y="683772"/>
                  </a:lnTo>
                  <a:lnTo>
                    <a:pt x="212598" y="668843"/>
                  </a:lnTo>
                  <a:lnTo>
                    <a:pt x="172400" y="648664"/>
                  </a:lnTo>
                  <a:lnTo>
                    <a:pt x="135379" y="623650"/>
                  </a:lnTo>
                  <a:lnTo>
                    <a:pt x="101949" y="594217"/>
                  </a:lnTo>
                  <a:lnTo>
                    <a:pt x="72525" y="560780"/>
                  </a:lnTo>
                  <a:lnTo>
                    <a:pt x="47521" y="523757"/>
                  </a:lnTo>
                  <a:lnTo>
                    <a:pt x="27352" y="483562"/>
                  </a:lnTo>
                  <a:lnTo>
                    <a:pt x="12433" y="440611"/>
                  </a:lnTo>
                  <a:lnTo>
                    <a:pt x="3177" y="395321"/>
                  </a:lnTo>
                  <a:lnTo>
                    <a:pt x="0" y="3481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53201" y="2197798"/>
            <a:ext cx="3798570" cy="5772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Задания</a:t>
            </a:r>
            <a:r>
              <a:rPr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экспертов</a:t>
            </a:r>
            <a:r>
              <a:rPr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международных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исследований</a:t>
            </a:r>
            <a:r>
              <a:rPr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качества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 образования</a:t>
            </a:r>
            <a:endParaRPr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00497" y="3274186"/>
            <a:ext cx="6748780" cy="1249045"/>
            <a:chOff x="5000497" y="3274186"/>
            <a:chExt cx="6748780" cy="1249045"/>
          </a:xfrm>
        </p:grpSpPr>
        <p:sp>
          <p:nvSpPr>
            <p:cNvPr id="13" name="object 13"/>
            <p:cNvSpPr/>
            <p:nvPr/>
          </p:nvSpPr>
          <p:spPr>
            <a:xfrm>
              <a:off x="5010023" y="3274186"/>
              <a:ext cx="6739255" cy="1249045"/>
            </a:xfrm>
            <a:custGeom>
              <a:avLst/>
              <a:gdLst/>
              <a:ahLst/>
              <a:cxnLst/>
              <a:rect l="l" t="t" r="r" b="b"/>
              <a:pathLst>
                <a:path w="6739255" h="1249045">
                  <a:moveTo>
                    <a:pt x="6739128" y="219329"/>
                  </a:moveTo>
                  <a:lnTo>
                    <a:pt x="6734657" y="175120"/>
                  </a:lnTo>
                  <a:lnTo>
                    <a:pt x="6721869" y="133946"/>
                  </a:lnTo>
                  <a:lnTo>
                    <a:pt x="6701637" y="96697"/>
                  </a:lnTo>
                  <a:lnTo>
                    <a:pt x="6674840" y="64236"/>
                  </a:lnTo>
                  <a:lnTo>
                    <a:pt x="6642379" y="37452"/>
                  </a:lnTo>
                  <a:lnTo>
                    <a:pt x="6605117" y="17233"/>
                  </a:lnTo>
                  <a:lnTo>
                    <a:pt x="6563969" y="4457"/>
                  </a:lnTo>
                  <a:lnTo>
                    <a:pt x="6519799" y="0"/>
                  </a:lnTo>
                  <a:lnTo>
                    <a:pt x="560705" y="0"/>
                  </a:lnTo>
                  <a:lnTo>
                    <a:pt x="516483" y="4457"/>
                  </a:lnTo>
                  <a:lnTo>
                    <a:pt x="475310" y="17233"/>
                  </a:lnTo>
                  <a:lnTo>
                    <a:pt x="438061" y="37452"/>
                  </a:lnTo>
                  <a:lnTo>
                    <a:pt x="405599" y="64236"/>
                  </a:lnTo>
                  <a:lnTo>
                    <a:pt x="378815" y="96697"/>
                  </a:lnTo>
                  <a:lnTo>
                    <a:pt x="358597" y="133946"/>
                  </a:lnTo>
                  <a:lnTo>
                    <a:pt x="345821" y="175120"/>
                  </a:lnTo>
                  <a:lnTo>
                    <a:pt x="341376" y="219329"/>
                  </a:lnTo>
                  <a:lnTo>
                    <a:pt x="341376" y="261188"/>
                  </a:lnTo>
                  <a:lnTo>
                    <a:pt x="300863" y="263918"/>
                  </a:lnTo>
                  <a:lnTo>
                    <a:pt x="255549" y="273164"/>
                  </a:lnTo>
                  <a:lnTo>
                    <a:pt x="212585" y="288086"/>
                  </a:lnTo>
                  <a:lnTo>
                    <a:pt x="172389" y="308254"/>
                  </a:lnTo>
                  <a:lnTo>
                    <a:pt x="135369" y="333260"/>
                  </a:lnTo>
                  <a:lnTo>
                    <a:pt x="101942" y="362686"/>
                  </a:lnTo>
                  <a:lnTo>
                    <a:pt x="72517" y="396113"/>
                  </a:lnTo>
                  <a:lnTo>
                    <a:pt x="47510" y="433133"/>
                  </a:lnTo>
                  <a:lnTo>
                    <a:pt x="27343" y="473329"/>
                  </a:lnTo>
                  <a:lnTo>
                    <a:pt x="12420" y="516293"/>
                  </a:lnTo>
                  <a:lnTo>
                    <a:pt x="3175" y="561606"/>
                  </a:lnTo>
                  <a:lnTo>
                    <a:pt x="0" y="608838"/>
                  </a:lnTo>
                  <a:lnTo>
                    <a:pt x="3175" y="656056"/>
                  </a:lnTo>
                  <a:lnTo>
                    <a:pt x="12420" y="701344"/>
                  </a:lnTo>
                  <a:lnTo>
                    <a:pt x="27343" y="744296"/>
                  </a:lnTo>
                  <a:lnTo>
                    <a:pt x="47510" y="784491"/>
                  </a:lnTo>
                  <a:lnTo>
                    <a:pt x="72517" y="821512"/>
                  </a:lnTo>
                  <a:lnTo>
                    <a:pt x="101942" y="854951"/>
                  </a:lnTo>
                  <a:lnTo>
                    <a:pt x="135369" y="884389"/>
                  </a:lnTo>
                  <a:lnTo>
                    <a:pt x="172389" y="909396"/>
                  </a:lnTo>
                  <a:lnTo>
                    <a:pt x="212598" y="929576"/>
                  </a:lnTo>
                  <a:lnTo>
                    <a:pt x="255549" y="944511"/>
                  </a:lnTo>
                  <a:lnTo>
                    <a:pt x="300863" y="953770"/>
                  </a:lnTo>
                  <a:lnTo>
                    <a:pt x="341376" y="956500"/>
                  </a:lnTo>
                  <a:lnTo>
                    <a:pt x="341376" y="1029335"/>
                  </a:lnTo>
                  <a:lnTo>
                    <a:pt x="345821" y="1073556"/>
                  </a:lnTo>
                  <a:lnTo>
                    <a:pt x="358597" y="1114729"/>
                  </a:lnTo>
                  <a:lnTo>
                    <a:pt x="378815" y="1151978"/>
                  </a:lnTo>
                  <a:lnTo>
                    <a:pt x="405599" y="1184440"/>
                  </a:lnTo>
                  <a:lnTo>
                    <a:pt x="438061" y="1211224"/>
                  </a:lnTo>
                  <a:lnTo>
                    <a:pt x="475310" y="1231442"/>
                  </a:lnTo>
                  <a:lnTo>
                    <a:pt x="516483" y="1244219"/>
                  </a:lnTo>
                  <a:lnTo>
                    <a:pt x="560705" y="1248664"/>
                  </a:lnTo>
                  <a:lnTo>
                    <a:pt x="6519799" y="1248664"/>
                  </a:lnTo>
                  <a:lnTo>
                    <a:pt x="6563969" y="1244219"/>
                  </a:lnTo>
                  <a:lnTo>
                    <a:pt x="6605117" y="1231442"/>
                  </a:lnTo>
                  <a:lnTo>
                    <a:pt x="6642379" y="1211224"/>
                  </a:lnTo>
                  <a:lnTo>
                    <a:pt x="6674840" y="1184440"/>
                  </a:lnTo>
                  <a:lnTo>
                    <a:pt x="6701637" y="1151978"/>
                  </a:lnTo>
                  <a:lnTo>
                    <a:pt x="6721869" y="1114729"/>
                  </a:lnTo>
                  <a:lnTo>
                    <a:pt x="6734657" y="1073556"/>
                  </a:lnTo>
                  <a:lnTo>
                    <a:pt x="6739128" y="1029335"/>
                  </a:lnTo>
                  <a:lnTo>
                    <a:pt x="6739128" y="219329"/>
                  </a:lnTo>
                  <a:close/>
                </a:path>
              </a:pathLst>
            </a:custGeom>
            <a:solidFill>
              <a:srgbClr val="223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10022" y="3534917"/>
              <a:ext cx="696595" cy="696595"/>
            </a:xfrm>
            <a:custGeom>
              <a:avLst/>
              <a:gdLst/>
              <a:ahLst/>
              <a:cxnLst/>
              <a:rect l="l" t="t" r="r" b="b"/>
              <a:pathLst>
                <a:path w="696595" h="696595">
                  <a:moveTo>
                    <a:pt x="0" y="348107"/>
                  </a:moveTo>
                  <a:lnTo>
                    <a:pt x="3177" y="300865"/>
                  </a:lnTo>
                  <a:lnTo>
                    <a:pt x="12433" y="255558"/>
                  </a:lnTo>
                  <a:lnTo>
                    <a:pt x="27352" y="212598"/>
                  </a:lnTo>
                  <a:lnTo>
                    <a:pt x="47521" y="172400"/>
                  </a:lnTo>
                  <a:lnTo>
                    <a:pt x="72525" y="135379"/>
                  </a:lnTo>
                  <a:lnTo>
                    <a:pt x="101949" y="101949"/>
                  </a:lnTo>
                  <a:lnTo>
                    <a:pt x="135379" y="72525"/>
                  </a:lnTo>
                  <a:lnTo>
                    <a:pt x="172400" y="47521"/>
                  </a:lnTo>
                  <a:lnTo>
                    <a:pt x="212597" y="27352"/>
                  </a:lnTo>
                  <a:lnTo>
                    <a:pt x="255558" y="12433"/>
                  </a:lnTo>
                  <a:lnTo>
                    <a:pt x="300865" y="3177"/>
                  </a:lnTo>
                  <a:lnTo>
                    <a:pt x="348106" y="0"/>
                  </a:lnTo>
                  <a:lnTo>
                    <a:pt x="395318" y="3177"/>
                  </a:lnTo>
                  <a:lnTo>
                    <a:pt x="440602" y="12433"/>
                  </a:lnTo>
                  <a:lnTo>
                    <a:pt x="483542" y="27352"/>
                  </a:lnTo>
                  <a:lnTo>
                    <a:pt x="523724" y="47521"/>
                  </a:lnTo>
                  <a:lnTo>
                    <a:pt x="560733" y="72525"/>
                  </a:lnTo>
                  <a:lnTo>
                    <a:pt x="594153" y="101949"/>
                  </a:lnTo>
                  <a:lnTo>
                    <a:pt x="623570" y="135379"/>
                  </a:lnTo>
                  <a:lnTo>
                    <a:pt x="648570" y="172400"/>
                  </a:lnTo>
                  <a:lnTo>
                    <a:pt x="668736" y="212597"/>
                  </a:lnTo>
                  <a:lnTo>
                    <a:pt x="683654" y="255558"/>
                  </a:lnTo>
                  <a:lnTo>
                    <a:pt x="692909" y="300865"/>
                  </a:lnTo>
                  <a:lnTo>
                    <a:pt x="696087" y="348107"/>
                  </a:lnTo>
                  <a:lnTo>
                    <a:pt x="692909" y="395321"/>
                  </a:lnTo>
                  <a:lnTo>
                    <a:pt x="683654" y="440611"/>
                  </a:lnTo>
                  <a:lnTo>
                    <a:pt x="668736" y="483562"/>
                  </a:lnTo>
                  <a:lnTo>
                    <a:pt x="648570" y="523757"/>
                  </a:lnTo>
                  <a:lnTo>
                    <a:pt x="623570" y="560780"/>
                  </a:lnTo>
                  <a:lnTo>
                    <a:pt x="594153" y="594217"/>
                  </a:lnTo>
                  <a:lnTo>
                    <a:pt x="560733" y="623650"/>
                  </a:lnTo>
                  <a:lnTo>
                    <a:pt x="523724" y="648664"/>
                  </a:lnTo>
                  <a:lnTo>
                    <a:pt x="483542" y="668843"/>
                  </a:lnTo>
                  <a:lnTo>
                    <a:pt x="440602" y="683772"/>
                  </a:lnTo>
                  <a:lnTo>
                    <a:pt x="395318" y="693034"/>
                  </a:lnTo>
                  <a:lnTo>
                    <a:pt x="348106" y="696214"/>
                  </a:lnTo>
                  <a:lnTo>
                    <a:pt x="300865" y="693034"/>
                  </a:lnTo>
                  <a:lnTo>
                    <a:pt x="255558" y="683772"/>
                  </a:lnTo>
                  <a:lnTo>
                    <a:pt x="212598" y="668843"/>
                  </a:lnTo>
                  <a:lnTo>
                    <a:pt x="172400" y="648664"/>
                  </a:lnTo>
                  <a:lnTo>
                    <a:pt x="135379" y="623650"/>
                  </a:lnTo>
                  <a:lnTo>
                    <a:pt x="101949" y="594217"/>
                  </a:lnTo>
                  <a:lnTo>
                    <a:pt x="72525" y="560780"/>
                  </a:lnTo>
                  <a:lnTo>
                    <a:pt x="47521" y="523757"/>
                  </a:lnTo>
                  <a:lnTo>
                    <a:pt x="27352" y="483562"/>
                  </a:lnTo>
                  <a:lnTo>
                    <a:pt x="12433" y="440611"/>
                  </a:lnTo>
                  <a:lnTo>
                    <a:pt x="3177" y="395321"/>
                  </a:lnTo>
                  <a:lnTo>
                    <a:pt x="0" y="3481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64784" y="3670871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53201" y="3578796"/>
            <a:ext cx="4502785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Наблюдение</a:t>
            </a:r>
            <a:r>
              <a:rPr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динамикой</a:t>
            </a:r>
            <a:r>
              <a:rPr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формирования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функциональной</a:t>
            </a:r>
            <a:r>
              <a:rPr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грамотности</a:t>
            </a:r>
            <a:r>
              <a:rPr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64784" y="2294572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00497" y="4653153"/>
            <a:ext cx="6748780" cy="1249045"/>
            <a:chOff x="5000497" y="4653153"/>
            <a:chExt cx="6748780" cy="1249045"/>
          </a:xfrm>
        </p:grpSpPr>
        <p:sp>
          <p:nvSpPr>
            <p:cNvPr id="19" name="object 19"/>
            <p:cNvSpPr/>
            <p:nvPr/>
          </p:nvSpPr>
          <p:spPr>
            <a:xfrm>
              <a:off x="5010023" y="4653153"/>
              <a:ext cx="6739255" cy="1249045"/>
            </a:xfrm>
            <a:custGeom>
              <a:avLst/>
              <a:gdLst/>
              <a:ahLst/>
              <a:cxnLst/>
              <a:rect l="l" t="t" r="r" b="b"/>
              <a:pathLst>
                <a:path w="6739255" h="1249045">
                  <a:moveTo>
                    <a:pt x="6739128" y="219329"/>
                  </a:moveTo>
                  <a:lnTo>
                    <a:pt x="6734657" y="175120"/>
                  </a:lnTo>
                  <a:lnTo>
                    <a:pt x="6721869" y="133946"/>
                  </a:lnTo>
                  <a:lnTo>
                    <a:pt x="6701637" y="96697"/>
                  </a:lnTo>
                  <a:lnTo>
                    <a:pt x="6674840" y="64236"/>
                  </a:lnTo>
                  <a:lnTo>
                    <a:pt x="6642379" y="37452"/>
                  </a:lnTo>
                  <a:lnTo>
                    <a:pt x="6605117" y="17233"/>
                  </a:lnTo>
                  <a:lnTo>
                    <a:pt x="6563969" y="4457"/>
                  </a:lnTo>
                  <a:lnTo>
                    <a:pt x="6519799" y="0"/>
                  </a:lnTo>
                  <a:lnTo>
                    <a:pt x="560705" y="0"/>
                  </a:lnTo>
                  <a:lnTo>
                    <a:pt x="516483" y="4457"/>
                  </a:lnTo>
                  <a:lnTo>
                    <a:pt x="475310" y="17233"/>
                  </a:lnTo>
                  <a:lnTo>
                    <a:pt x="438061" y="37452"/>
                  </a:lnTo>
                  <a:lnTo>
                    <a:pt x="405599" y="64236"/>
                  </a:lnTo>
                  <a:lnTo>
                    <a:pt x="378815" y="96697"/>
                  </a:lnTo>
                  <a:lnTo>
                    <a:pt x="358597" y="133946"/>
                  </a:lnTo>
                  <a:lnTo>
                    <a:pt x="345821" y="175120"/>
                  </a:lnTo>
                  <a:lnTo>
                    <a:pt x="341376" y="219329"/>
                  </a:lnTo>
                  <a:lnTo>
                    <a:pt x="341376" y="261188"/>
                  </a:lnTo>
                  <a:lnTo>
                    <a:pt x="300863" y="263918"/>
                  </a:lnTo>
                  <a:lnTo>
                    <a:pt x="255549" y="273164"/>
                  </a:lnTo>
                  <a:lnTo>
                    <a:pt x="212585" y="288086"/>
                  </a:lnTo>
                  <a:lnTo>
                    <a:pt x="172389" y="308254"/>
                  </a:lnTo>
                  <a:lnTo>
                    <a:pt x="135369" y="333260"/>
                  </a:lnTo>
                  <a:lnTo>
                    <a:pt x="101942" y="362686"/>
                  </a:lnTo>
                  <a:lnTo>
                    <a:pt x="72517" y="396113"/>
                  </a:lnTo>
                  <a:lnTo>
                    <a:pt x="47510" y="433133"/>
                  </a:lnTo>
                  <a:lnTo>
                    <a:pt x="27343" y="473341"/>
                  </a:lnTo>
                  <a:lnTo>
                    <a:pt x="12420" y="516293"/>
                  </a:lnTo>
                  <a:lnTo>
                    <a:pt x="3175" y="561606"/>
                  </a:lnTo>
                  <a:lnTo>
                    <a:pt x="0" y="608838"/>
                  </a:lnTo>
                  <a:lnTo>
                    <a:pt x="3175" y="656056"/>
                  </a:lnTo>
                  <a:lnTo>
                    <a:pt x="12420" y="701344"/>
                  </a:lnTo>
                  <a:lnTo>
                    <a:pt x="27343" y="744283"/>
                  </a:lnTo>
                  <a:lnTo>
                    <a:pt x="47510" y="784479"/>
                  </a:lnTo>
                  <a:lnTo>
                    <a:pt x="72517" y="821499"/>
                  </a:lnTo>
                  <a:lnTo>
                    <a:pt x="101942" y="854925"/>
                  </a:lnTo>
                  <a:lnTo>
                    <a:pt x="135369" y="884351"/>
                  </a:lnTo>
                  <a:lnTo>
                    <a:pt x="172389" y="909358"/>
                  </a:lnTo>
                  <a:lnTo>
                    <a:pt x="212598" y="929525"/>
                  </a:lnTo>
                  <a:lnTo>
                    <a:pt x="255549" y="944448"/>
                  </a:lnTo>
                  <a:lnTo>
                    <a:pt x="300863" y="953706"/>
                  </a:lnTo>
                  <a:lnTo>
                    <a:pt x="341376" y="956437"/>
                  </a:lnTo>
                  <a:lnTo>
                    <a:pt x="341376" y="1029347"/>
                  </a:lnTo>
                  <a:lnTo>
                    <a:pt x="345821" y="1073556"/>
                  </a:lnTo>
                  <a:lnTo>
                    <a:pt x="358597" y="1114717"/>
                  </a:lnTo>
                  <a:lnTo>
                    <a:pt x="378815" y="1151966"/>
                  </a:lnTo>
                  <a:lnTo>
                    <a:pt x="405599" y="1184427"/>
                  </a:lnTo>
                  <a:lnTo>
                    <a:pt x="438061" y="1211199"/>
                  </a:lnTo>
                  <a:lnTo>
                    <a:pt x="475310" y="1231430"/>
                  </a:lnTo>
                  <a:lnTo>
                    <a:pt x="516483" y="1244206"/>
                  </a:lnTo>
                  <a:lnTo>
                    <a:pt x="560705" y="1248651"/>
                  </a:lnTo>
                  <a:lnTo>
                    <a:pt x="6519799" y="1248651"/>
                  </a:lnTo>
                  <a:lnTo>
                    <a:pt x="6563969" y="1244206"/>
                  </a:lnTo>
                  <a:lnTo>
                    <a:pt x="6605117" y="1231430"/>
                  </a:lnTo>
                  <a:lnTo>
                    <a:pt x="6642379" y="1211199"/>
                  </a:lnTo>
                  <a:lnTo>
                    <a:pt x="6674840" y="1184427"/>
                  </a:lnTo>
                  <a:lnTo>
                    <a:pt x="6701637" y="1151966"/>
                  </a:lnTo>
                  <a:lnTo>
                    <a:pt x="6721869" y="1114717"/>
                  </a:lnTo>
                  <a:lnTo>
                    <a:pt x="6734657" y="1073556"/>
                  </a:lnTo>
                  <a:lnTo>
                    <a:pt x="6739128" y="1029347"/>
                  </a:lnTo>
                  <a:lnTo>
                    <a:pt x="6739128" y="219329"/>
                  </a:lnTo>
                  <a:close/>
                </a:path>
              </a:pathLst>
            </a:custGeom>
            <a:solidFill>
              <a:srgbClr val="223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10022" y="4913884"/>
              <a:ext cx="696595" cy="696595"/>
            </a:xfrm>
            <a:custGeom>
              <a:avLst/>
              <a:gdLst/>
              <a:ahLst/>
              <a:cxnLst/>
              <a:rect l="l" t="t" r="r" b="b"/>
              <a:pathLst>
                <a:path w="696595" h="696595">
                  <a:moveTo>
                    <a:pt x="0" y="348107"/>
                  </a:moveTo>
                  <a:lnTo>
                    <a:pt x="3177" y="300865"/>
                  </a:lnTo>
                  <a:lnTo>
                    <a:pt x="12433" y="255558"/>
                  </a:lnTo>
                  <a:lnTo>
                    <a:pt x="27352" y="212598"/>
                  </a:lnTo>
                  <a:lnTo>
                    <a:pt x="47521" y="172400"/>
                  </a:lnTo>
                  <a:lnTo>
                    <a:pt x="72525" y="135379"/>
                  </a:lnTo>
                  <a:lnTo>
                    <a:pt x="101949" y="101949"/>
                  </a:lnTo>
                  <a:lnTo>
                    <a:pt x="135379" y="72525"/>
                  </a:lnTo>
                  <a:lnTo>
                    <a:pt x="172400" y="47521"/>
                  </a:lnTo>
                  <a:lnTo>
                    <a:pt x="212597" y="27352"/>
                  </a:lnTo>
                  <a:lnTo>
                    <a:pt x="255558" y="12433"/>
                  </a:lnTo>
                  <a:lnTo>
                    <a:pt x="300865" y="3177"/>
                  </a:lnTo>
                  <a:lnTo>
                    <a:pt x="348106" y="0"/>
                  </a:lnTo>
                  <a:lnTo>
                    <a:pt x="395318" y="3177"/>
                  </a:lnTo>
                  <a:lnTo>
                    <a:pt x="440602" y="12433"/>
                  </a:lnTo>
                  <a:lnTo>
                    <a:pt x="483542" y="27352"/>
                  </a:lnTo>
                  <a:lnTo>
                    <a:pt x="523724" y="47521"/>
                  </a:lnTo>
                  <a:lnTo>
                    <a:pt x="560733" y="72525"/>
                  </a:lnTo>
                  <a:lnTo>
                    <a:pt x="594153" y="101949"/>
                  </a:lnTo>
                  <a:lnTo>
                    <a:pt x="623570" y="135379"/>
                  </a:lnTo>
                  <a:lnTo>
                    <a:pt x="648570" y="172400"/>
                  </a:lnTo>
                  <a:lnTo>
                    <a:pt x="668736" y="212598"/>
                  </a:lnTo>
                  <a:lnTo>
                    <a:pt x="683654" y="255558"/>
                  </a:lnTo>
                  <a:lnTo>
                    <a:pt x="692909" y="300865"/>
                  </a:lnTo>
                  <a:lnTo>
                    <a:pt x="696087" y="348107"/>
                  </a:lnTo>
                  <a:lnTo>
                    <a:pt x="692909" y="395320"/>
                  </a:lnTo>
                  <a:lnTo>
                    <a:pt x="683654" y="440607"/>
                  </a:lnTo>
                  <a:lnTo>
                    <a:pt x="668736" y="483552"/>
                  </a:lnTo>
                  <a:lnTo>
                    <a:pt x="648570" y="523740"/>
                  </a:lnTo>
                  <a:lnTo>
                    <a:pt x="623570" y="560757"/>
                  </a:lnTo>
                  <a:lnTo>
                    <a:pt x="594153" y="594185"/>
                  </a:lnTo>
                  <a:lnTo>
                    <a:pt x="560733" y="623610"/>
                  </a:lnTo>
                  <a:lnTo>
                    <a:pt x="523724" y="648617"/>
                  </a:lnTo>
                  <a:lnTo>
                    <a:pt x="483542" y="668789"/>
                  </a:lnTo>
                  <a:lnTo>
                    <a:pt x="440602" y="683713"/>
                  </a:lnTo>
                  <a:lnTo>
                    <a:pt x="395318" y="692971"/>
                  </a:lnTo>
                  <a:lnTo>
                    <a:pt x="348106" y="696150"/>
                  </a:lnTo>
                  <a:lnTo>
                    <a:pt x="300865" y="692971"/>
                  </a:lnTo>
                  <a:lnTo>
                    <a:pt x="255558" y="683713"/>
                  </a:lnTo>
                  <a:lnTo>
                    <a:pt x="212598" y="668789"/>
                  </a:lnTo>
                  <a:lnTo>
                    <a:pt x="172400" y="648617"/>
                  </a:lnTo>
                  <a:lnTo>
                    <a:pt x="135379" y="623610"/>
                  </a:lnTo>
                  <a:lnTo>
                    <a:pt x="101949" y="594185"/>
                  </a:lnTo>
                  <a:lnTo>
                    <a:pt x="72525" y="560757"/>
                  </a:lnTo>
                  <a:lnTo>
                    <a:pt x="47521" y="523740"/>
                  </a:lnTo>
                  <a:lnTo>
                    <a:pt x="27352" y="483552"/>
                  </a:lnTo>
                  <a:lnTo>
                    <a:pt x="12433" y="440607"/>
                  </a:lnTo>
                  <a:lnTo>
                    <a:pt x="3177" y="395320"/>
                  </a:lnTo>
                  <a:lnTo>
                    <a:pt x="0" y="3481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264784" y="5051742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53201" y="4959667"/>
            <a:ext cx="3415665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Индивидуальная</a:t>
            </a:r>
            <a:r>
              <a:rPr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работа</a:t>
            </a:r>
            <a:r>
              <a:rPr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каждым учащимся</a:t>
            </a:r>
            <a:endParaRPr>
              <a:latin typeface="Calibri"/>
              <a:cs typeface="Calibri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71600" y="99441"/>
            <a:ext cx="918438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75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Функциональная</a:t>
            </a:r>
            <a:r>
              <a:rPr kumimoji="0" lang="ru-RU" sz="2750" b="1" i="0" u="none" strike="noStrike" kern="0" cap="none" spc="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2750" b="1" i="0" u="none" strike="noStrike" kern="0" cap="none" spc="-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грамотность.</a:t>
            </a:r>
            <a:r>
              <a:rPr kumimoji="0" lang="ru-RU" sz="2750" b="1" i="0" u="none" strike="noStrike" kern="0" cap="none" spc="4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2750" b="1" i="0" u="none" strike="noStrike" kern="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Цифровой</a:t>
            </a:r>
            <a:r>
              <a:rPr kumimoji="0" lang="ru-RU" sz="2750" b="1" i="0" u="none" strike="noStrike" kern="0" cap="none" spc="-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275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банк</a:t>
            </a:r>
            <a:r>
              <a:rPr kumimoji="0" lang="ru-RU" sz="2750" b="1" i="0" u="none" strike="noStrike" kern="0" cap="none" spc="-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sz="2750" b="1" i="0" u="none" strike="noStrike" kern="0" cap="none" spc="-3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7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122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94318" y="4"/>
            <a:ext cx="12191999" cy="68579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089" y="1645697"/>
            <a:ext cx="5217159" cy="39902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11881" y="2337190"/>
            <a:ext cx="379603" cy="44957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62000">
              <a:lnSpc>
                <a:spcPct val="117200"/>
              </a:lnSpc>
              <a:spcBef>
                <a:spcPts val="90"/>
              </a:spcBef>
            </a:pPr>
            <a:r>
              <a:rPr dirty="0"/>
              <a:t>Обучающее</a:t>
            </a:r>
            <a:r>
              <a:rPr spc="254" dirty="0"/>
              <a:t> </a:t>
            </a:r>
            <a:r>
              <a:rPr dirty="0"/>
              <a:t>сопровождение</a:t>
            </a:r>
            <a:r>
              <a:rPr spc="395" dirty="0"/>
              <a:t> </a:t>
            </a:r>
            <a:r>
              <a:rPr dirty="0"/>
              <a:t>проектной</a:t>
            </a:r>
            <a:r>
              <a:rPr spc="330" dirty="0"/>
              <a:t> </a:t>
            </a:r>
            <a:r>
              <a:rPr spc="-10" dirty="0"/>
              <a:t>деятельности </a:t>
            </a:r>
            <a:r>
              <a:rPr dirty="0"/>
              <a:t>школьников</a:t>
            </a:r>
            <a:r>
              <a:rPr spc="229" dirty="0"/>
              <a:t> </a:t>
            </a:r>
            <a:r>
              <a:rPr spc="335" dirty="0"/>
              <a:t>1—</a:t>
            </a:r>
            <a:r>
              <a:rPr dirty="0"/>
              <a:t>11</a:t>
            </a:r>
            <a:r>
              <a:rPr spc="25" dirty="0"/>
              <a:t> </a:t>
            </a:r>
            <a:r>
              <a:rPr spc="-10" dirty="0"/>
              <a:t>классов.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/>
          </a:p>
          <a:p>
            <a:pPr marL="522605">
              <a:lnSpc>
                <a:spcPct val="100000"/>
              </a:lnSpc>
            </a:pPr>
            <a:r>
              <a:rPr spc="-10" dirty="0"/>
              <a:t>Задача: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/>
          </a:p>
          <a:p>
            <a:pPr marL="522605">
              <a:lnSpc>
                <a:spcPct val="100000"/>
              </a:lnSpc>
            </a:pPr>
            <a:r>
              <a:rPr dirty="0"/>
              <a:t>развить</a:t>
            </a:r>
            <a:r>
              <a:rPr spc="254" dirty="0"/>
              <a:t> </a:t>
            </a:r>
            <a:r>
              <a:rPr dirty="0"/>
              <a:t>самостоятельность</a:t>
            </a:r>
            <a:r>
              <a:rPr spc="415" dirty="0"/>
              <a:t> </a:t>
            </a:r>
            <a:r>
              <a:rPr dirty="0"/>
              <a:t>учащихся</a:t>
            </a:r>
            <a:r>
              <a:rPr spc="370" dirty="0"/>
              <a:t> </a:t>
            </a:r>
            <a:r>
              <a:rPr spc="-25" dirty="0"/>
              <a:t>при</a:t>
            </a:r>
          </a:p>
          <a:p>
            <a:pPr marL="522605" marR="5080">
              <a:lnSpc>
                <a:spcPct val="117100"/>
              </a:lnSpc>
            </a:pPr>
            <a:r>
              <a:rPr dirty="0"/>
              <a:t>формировании</a:t>
            </a:r>
            <a:r>
              <a:rPr spc="315" dirty="0"/>
              <a:t> </a:t>
            </a:r>
            <a:r>
              <a:rPr dirty="0"/>
              <a:t>проектных</a:t>
            </a:r>
            <a:r>
              <a:rPr spc="409" dirty="0"/>
              <a:t> </a:t>
            </a:r>
            <a:r>
              <a:rPr dirty="0"/>
              <a:t>компетенций</a:t>
            </a:r>
            <a:r>
              <a:rPr spc="320" dirty="0"/>
              <a:t> </a:t>
            </a:r>
            <a:r>
              <a:rPr dirty="0"/>
              <a:t>и</a:t>
            </a:r>
            <a:r>
              <a:rPr spc="25" dirty="0"/>
              <a:t> </a:t>
            </a:r>
            <a:r>
              <a:rPr dirty="0"/>
              <a:t>дать</a:t>
            </a:r>
            <a:r>
              <a:rPr spc="90" dirty="0"/>
              <a:t> </a:t>
            </a:r>
            <a:r>
              <a:rPr spc="-10" dirty="0"/>
              <a:t>педагогу </a:t>
            </a:r>
            <a:r>
              <a:rPr dirty="0"/>
              <a:t>отработанный</a:t>
            </a:r>
            <a:r>
              <a:rPr spc="265" dirty="0"/>
              <a:t> </a:t>
            </a:r>
            <a:r>
              <a:rPr dirty="0"/>
              <a:t>алгоритм</a:t>
            </a:r>
            <a:r>
              <a:rPr spc="290" dirty="0"/>
              <a:t> </a:t>
            </a:r>
            <a:r>
              <a:rPr dirty="0"/>
              <a:t>организации</a:t>
            </a:r>
            <a:r>
              <a:rPr spc="345" dirty="0"/>
              <a:t> </a:t>
            </a:r>
            <a:r>
              <a:rPr spc="-10" dirty="0"/>
              <a:t>проектной</a:t>
            </a:r>
          </a:p>
          <a:p>
            <a:pPr marL="522605">
              <a:lnSpc>
                <a:spcPct val="100000"/>
              </a:lnSpc>
              <a:spcBef>
                <a:spcPts val="390"/>
              </a:spcBef>
            </a:pPr>
            <a:r>
              <a:rPr spc="-10" dirty="0"/>
              <a:t>деятельности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/>
          </a:p>
          <a:p>
            <a:pPr marL="855980" indent="-162560">
              <a:lnSpc>
                <a:spcPct val="100000"/>
              </a:lnSpc>
              <a:buChar char="•"/>
              <a:tabLst>
                <a:tab pos="856615" algn="l"/>
              </a:tabLst>
            </a:pPr>
            <a:r>
              <a:rPr dirty="0"/>
              <a:t>шаблоны</a:t>
            </a:r>
            <a:r>
              <a:rPr spc="320" dirty="0"/>
              <a:t> </a:t>
            </a:r>
            <a:r>
              <a:rPr dirty="0"/>
              <a:t>и</a:t>
            </a:r>
            <a:r>
              <a:rPr spc="75" dirty="0"/>
              <a:t> </a:t>
            </a:r>
            <a:r>
              <a:rPr dirty="0"/>
              <a:t>темы</a:t>
            </a:r>
            <a:r>
              <a:rPr spc="125" dirty="0"/>
              <a:t> </a:t>
            </a:r>
            <a:r>
              <a:rPr spc="-10" dirty="0"/>
              <a:t>проектов</a:t>
            </a:r>
          </a:p>
          <a:p>
            <a:pPr marL="855980" indent="-162560">
              <a:lnSpc>
                <a:spcPct val="100000"/>
              </a:lnSpc>
              <a:spcBef>
                <a:spcPts val="390"/>
              </a:spcBef>
              <a:buChar char="•"/>
              <a:tabLst>
                <a:tab pos="856615" algn="l"/>
              </a:tabLst>
            </a:pPr>
            <a:r>
              <a:rPr dirty="0"/>
              <a:t>инструменты</a:t>
            </a:r>
            <a:r>
              <a:rPr spc="370" dirty="0"/>
              <a:t> </a:t>
            </a:r>
            <a:r>
              <a:rPr dirty="0"/>
              <a:t>для</a:t>
            </a:r>
            <a:r>
              <a:rPr spc="150" dirty="0"/>
              <a:t> </a:t>
            </a:r>
            <a:r>
              <a:rPr dirty="0"/>
              <a:t>проверки</a:t>
            </a:r>
            <a:r>
              <a:rPr spc="265" dirty="0"/>
              <a:t>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коммуникации</a:t>
            </a:r>
          </a:p>
          <a:p>
            <a:pPr marL="855980" indent="-162560">
              <a:lnSpc>
                <a:spcPct val="100000"/>
              </a:lnSpc>
              <a:spcBef>
                <a:spcPts val="320"/>
              </a:spcBef>
              <a:buChar char="•"/>
              <a:tabLst>
                <a:tab pos="856615" algn="l"/>
              </a:tabLst>
            </a:pPr>
            <a:r>
              <a:rPr dirty="0"/>
              <a:t>механизм</a:t>
            </a:r>
            <a:r>
              <a:rPr spc="190" dirty="0"/>
              <a:t> </a:t>
            </a:r>
            <a:r>
              <a:rPr dirty="0"/>
              <a:t>объективной</a:t>
            </a:r>
            <a:r>
              <a:rPr spc="240" dirty="0"/>
              <a:t> </a:t>
            </a:r>
            <a:r>
              <a:rPr spc="-10" dirty="0"/>
              <a:t>оценки</a:t>
            </a:r>
          </a:p>
          <a:p>
            <a:pPr>
              <a:lnSpc>
                <a:spcPct val="100000"/>
              </a:lnSpc>
            </a:pPr>
            <a:endParaRPr sz="1500" dirty="0"/>
          </a:p>
          <a:p>
            <a:pPr marL="522605" marR="457200" algn="just">
              <a:lnSpc>
                <a:spcPct val="119100"/>
              </a:lnSpc>
            </a:pPr>
            <a:r>
              <a:rPr dirty="0"/>
              <a:t>Результат:</a:t>
            </a:r>
            <a:r>
              <a:rPr spc="60" dirty="0"/>
              <a:t> </a:t>
            </a:r>
            <a:r>
              <a:rPr dirty="0"/>
              <a:t>улучшены</a:t>
            </a:r>
            <a:r>
              <a:rPr spc="254" dirty="0"/>
              <a:t> </a:t>
            </a:r>
            <a:r>
              <a:rPr dirty="0"/>
              <a:t>образовательные</a:t>
            </a:r>
            <a:r>
              <a:rPr spc="360" dirty="0"/>
              <a:t> </a:t>
            </a:r>
            <a:r>
              <a:rPr spc="-10" dirty="0"/>
              <a:t>результаты </a:t>
            </a:r>
            <a:r>
              <a:rPr dirty="0"/>
              <a:t>в</a:t>
            </a:r>
            <a:r>
              <a:rPr spc="95" dirty="0"/>
              <a:t> </a:t>
            </a:r>
            <a:r>
              <a:rPr dirty="0"/>
              <a:t>проектной</a:t>
            </a:r>
            <a:r>
              <a:rPr spc="355" dirty="0"/>
              <a:t> </a:t>
            </a:r>
            <a:r>
              <a:rPr dirty="0"/>
              <a:t>работе</a:t>
            </a:r>
            <a:r>
              <a:rPr spc="140" dirty="0"/>
              <a:t> </a:t>
            </a:r>
            <a:r>
              <a:rPr dirty="0"/>
              <a:t>и</a:t>
            </a:r>
            <a:r>
              <a:rPr spc="50" dirty="0"/>
              <a:t> </a:t>
            </a:r>
            <a:r>
              <a:rPr dirty="0"/>
              <a:t>сэкономлены</a:t>
            </a:r>
            <a:r>
              <a:rPr spc="409" dirty="0"/>
              <a:t> </a:t>
            </a:r>
            <a:r>
              <a:rPr dirty="0"/>
              <a:t>ресурсы</a:t>
            </a:r>
            <a:r>
              <a:rPr spc="250" dirty="0"/>
              <a:t> </a:t>
            </a:r>
            <a:r>
              <a:rPr dirty="0"/>
              <a:t>на</a:t>
            </a:r>
            <a:r>
              <a:rPr spc="135" dirty="0"/>
              <a:t> </a:t>
            </a:r>
            <a:r>
              <a:rPr spc="-25" dirty="0"/>
              <a:t>ее </a:t>
            </a:r>
            <a:r>
              <a:rPr spc="-10" dirty="0"/>
              <a:t>организацию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5412" y="6526847"/>
            <a:ext cx="237998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950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950" spc="6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A6A6A6"/>
                </a:solidFill>
                <a:latin typeface="Calibri"/>
                <a:cs typeface="Calibri"/>
              </a:rPr>
              <a:t>АО</a:t>
            </a:r>
            <a:r>
              <a:rPr sz="950" spc="17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950" spc="15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950" spc="254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950" spc="-20" dirty="0">
                <a:solidFill>
                  <a:srgbClr val="A6A6A6"/>
                </a:solidFill>
                <a:latin typeface="Calibri"/>
                <a:cs typeface="Calibri"/>
              </a:rPr>
              <a:t>2023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0969" y="6377940"/>
            <a:ext cx="7420609" cy="462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80"/>
              </a:spcBef>
            </a:pPr>
            <a:r>
              <a:rPr sz="1400" b="1" dirty="0">
                <a:latin typeface="Calibri"/>
                <a:cs typeface="Calibri"/>
              </a:rPr>
              <a:t>Подробнее: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Сервис</a:t>
            </a:r>
            <a:r>
              <a:rPr sz="1400" b="1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«Лаборатория</a:t>
            </a:r>
            <a:r>
              <a:rPr sz="1400" b="1" u="sng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проектов»</a:t>
            </a:r>
            <a:r>
              <a:rPr sz="1400" b="1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как</a:t>
            </a:r>
            <a:r>
              <a:rPr sz="14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один</a:t>
            </a:r>
            <a:r>
              <a:rPr sz="1400" b="1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из цифровых</a:t>
            </a:r>
            <a:r>
              <a:rPr sz="14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инструментов</a:t>
            </a:r>
            <a:r>
              <a:rPr sz="1400" b="1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реализации</a:t>
            </a:r>
            <a:r>
              <a:rPr sz="14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проектной</a:t>
            </a:r>
            <a:r>
              <a:rPr sz="1400" b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деятельности</a:t>
            </a:r>
            <a:r>
              <a:rPr sz="1400" b="1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учащихся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57600" y="388141"/>
            <a:ext cx="4180632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7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Лаборатория</a:t>
            </a:r>
            <a:r>
              <a:rPr kumimoji="0" lang="ru-RU" sz="2750" b="1" i="0" u="none" strike="noStrike" kern="0" cap="none" spc="-1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750" b="1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lang="ru-RU" b="1" dirty="0"/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273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/>
          <p:cNvSpPr txBox="1">
            <a:spLocks noGrp="1"/>
          </p:cNvSpPr>
          <p:nvPr>
            <p:ph type="title"/>
          </p:nvPr>
        </p:nvSpPr>
        <p:spPr>
          <a:xfrm>
            <a:off x="-33270" y="948267"/>
            <a:ext cx="562095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35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Примерная</a:t>
            </a:r>
            <a:r>
              <a:rPr sz="2000" spc="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рабочая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программа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курса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внеурочной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деятельности</a:t>
            </a:r>
            <a:endParaRPr sz="2000" dirty="0">
              <a:latin typeface="Arial"/>
              <a:cs typeface="Arial"/>
            </a:endParaRPr>
          </a:p>
          <a:p>
            <a:pPr marL="12700" algn="ctr">
              <a:lnSpc>
                <a:spcPts val="2350"/>
              </a:lnSpc>
            </a:pPr>
            <a:r>
              <a:rPr sz="2000" dirty="0">
                <a:latin typeface="Arial"/>
                <a:cs typeface="Arial"/>
              </a:rPr>
              <a:t>«Функциональная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грамотность: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учимся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для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жизни»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5" name="object 6"/>
          <p:cNvGrpSpPr/>
          <p:nvPr/>
        </p:nvGrpSpPr>
        <p:grpSpPr>
          <a:xfrm>
            <a:off x="533400" y="2302264"/>
            <a:ext cx="3520701" cy="4452252"/>
            <a:chOff x="490068" y="923925"/>
            <a:chExt cx="3653790" cy="5658485"/>
          </a:xfrm>
        </p:grpSpPr>
        <p:pic>
          <p:nvPicPr>
            <p:cNvPr id="6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068" y="6475361"/>
              <a:ext cx="2330601" cy="106654"/>
            </a:xfrm>
            <a:prstGeom prst="rect">
              <a:avLst/>
            </a:prstGeom>
          </p:spPr>
        </p:pic>
        <p:pic>
          <p:nvPicPr>
            <p:cNvPr id="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" y="923925"/>
              <a:ext cx="3419475" cy="5572125"/>
            </a:xfrm>
            <a:prstGeom prst="rect">
              <a:avLst/>
            </a:prstGeom>
          </p:spPr>
        </p:pic>
        <p:pic>
          <p:nvPicPr>
            <p:cNvPr id="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350" y="964730"/>
              <a:ext cx="3280410" cy="5433187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4189890" y="6172200"/>
            <a:ext cx="221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18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http://skiv.instrao.ru/</a:t>
            </a:r>
            <a:endParaRPr lang="ru-RU" dirty="0"/>
          </a:p>
        </p:txBody>
      </p:sp>
      <p:pic>
        <p:nvPicPr>
          <p:cNvPr id="12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9729" y="1048175"/>
            <a:ext cx="4796478" cy="68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43600" y="1932396"/>
            <a:ext cx="5122291" cy="2649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29400" y="4265227"/>
            <a:ext cx="5423535" cy="2434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719293" y="14497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Серия</a:t>
            </a:r>
            <a:r>
              <a:rPr kumimoji="0" lang="ru-RU" sz="2000" b="1" i="0" u="none" strike="noStrike" kern="0" cap="none" spc="8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«ФУНКЦИОНАЛЬНАЯ</a:t>
            </a:r>
            <a:r>
              <a:rPr kumimoji="0" lang="ru-RU" sz="2000" b="1" i="0" u="none" strike="noStrike" kern="0" cap="none" spc="38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ГРАМОТНОСТЬ.</a:t>
            </a:r>
            <a:r>
              <a:rPr kumimoji="0" lang="ru-RU" sz="2000" b="1" i="0" u="none" strike="noStrike" kern="0" cap="none" spc="36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УЧИМСЯ</a:t>
            </a:r>
            <a:r>
              <a:rPr kumimoji="0" lang="ru-RU" sz="2000" b="1" i="0" u="none" strike="noStrike" kern="0" cap="none" spc="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ДЛЯ</a:t>
            </a:r>
            <a:r>
              <a:rPr kumimoji="0" lang="ru-RU" sz="2000" b="1" i="0" u="none" strike="noStrike" kern="0" cap="none" spc="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0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ЖИЗНИ»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753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33600" y="1981200"/>
            <a:ext cx="8001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sz="2000" b="1" dirty="0">
                <a:solidFill>
                  <a:schemeClr val="tx1"/>
                </a:solidFill>
                <a:latin typeface="Calibri"/>
                <a:cs typeface="Times New Roman" pitchFamily="18" charset="0"/>
              </a:rPr>
              <a:t>Лапкина Юлия Владимировна, </a:t>
            </a:r>
          </a:p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sz="2000" b="1" dirty="0">
                <a:solidFill>
                  <a:schemeClr val="tx1"/>
                </a:solidFill>
                <a:latin typeface="Calibri"/>
                <a:cs typeface="Times New Roman" pitchFamily="18" charset="0"/>
              </a:rPr>
              <a:t>заместитель директора, </a:t>
            </a:r>
          </a:p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sz="2000" b="1" dirty="0">
                <a:solidFill>
                  <a:schemeClr val="tx1"/>
                </a:solidFill>
                <a:latin typeface="Calibri"/>
                <a:cs typeface="Times New Roman" pitchFamily="18" charset="0"/>
              </a:rPr>
              <a:t>методист МБУ ДПО «Центр экспертизы, мониторинга и информационно-методического сопровождения»</a:t>
            </a:r>
          </a:p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sz="2000" b="1" dirty="0">
                <a:solidFill>
                  <a:schemeClr val="tx1"/>
                </a:solidFill>
                <a:latin typeface="Calibri"/>
                <a:cs typeface="Times New Roman" pitchFamily="18" charset="0"/>
              </a:rPr>
              <a:t>Тел.: 8(8313)25-05-01,</a:t>
            </a:r>
          </a:p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en-US" sz="2000" b="1" dirty="0">
                <a:solidFill>
                  <a:schemeClr val="tx1"/>
                </a:solidFill>
                <a:latin typeface="Calibri"/>
                <a:cs typeface="Times New Roman" pitchFamily="18" charset="0"/>
                <a:hlinkClick r:id="rId4"/>
              </a:rPr>
              <a:t>yulialapkina2008@mail.ru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96685"/>
            <a:ext cx="1828800" cy="1828800"/>
          </a:xfrm>
          <a:prstGeom prst="rect">
            <a:avLst/>
          </a:prstGeom>
          <a:effectLst>
            <a:glow>
              <a:srgbClr val="052F61">
                <a:alpha val="74000"/>
              </a:srgb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7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647" y="740252"/>
            <a:ext cx="5407957" cy="308428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0600" y="178435"/>
            <a:ext cx="10896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Результаты</a:t>
            </a:r>
            <a:r>
              <a:rPr spc="-80" dirty="0"/>
              <a:t> </a:t>
            </a:r>
            <a:r>
              <a:rPr spc="-10" dirty="0"/>
              <a:t>общероссийской</a:t>
            </a:r>
            <a:r>
              <a:rPr spc="-95" dirty="0"/>
              <a:t> </a:t>
            </a:r>
            <a:r>
              <a:rPr dirty="0"/>
              <a:t>оценки</a:t>
            </a:r>
            <a:r>
              <a:rPr spc="-105" dirty="0"/>
              <a:t> </a:t>
            </a:r>
            <a:r>
              <a:rPr dirty="0"/>
              <a:t>по</a:t>
            </a:r>
            <a:r>
              <a:rPr spc="-130" dirty="0"/>
              <a:t> </a:t>
            </a:r>
            <a:r>
              <a:rPr dirty="0"/>
              <a:t>модели</a:t>
            </a:r>
            <a:r>
              <a:rPr spc="-100" dirty="0"/>
              <a:t> </a:t>
            </a:r>
            <a:r>
              <a:rPr spc="-10" dirty="0"/>
              <a:t>PISA-2022г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2966" y="923544"/>
            <a:ext cx="4783423" cy="473107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83463" y="3927347"/>
            <a:ext cx="5867400" cy="64643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40640" rIns="0" bIns="0" rtlCol="0">
            <a:spAutoFit/>
          </a:bodyPr>
          <a:lstStyle/>
          <a:p>
            <a:pPr marL="816610" marR="148590" indent="-660400">
              <a:lnSpc>
                <a:spcPct val="100000"/>
              </a:lnSpc>
              <a:spcBef>
                <a:spcPts val="320"/>
              </a:spcBef>
            </a:pPr>
            <a:r>
              <a:rPr sz="1800" b="1" spc="-10" dirty="0">
                <a:latin typeface="Arial"/>
                <a:cs typeface="Arial"/>
              </a:rPr>
              <a:t>Проблемы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формировании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ЕНГ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(из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материалов </a:t>
            </a:r>
            <a:r>
              <a:rPr sz="1800" b="1" dirty="0">
                <a:latin typeface="Arial"/>
                <a:cs typeface="Arial"/>
              </a:rPr>
              <a:t>вебинара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ФИПИ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ФГ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от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18.11.2020г)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889" y="4604765"/>
            <a:ext cx="6541770" cy="2213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0029" algn="l"/>
              </a:tabLst>
            </a:pPr>
            <a:r>
              <a:rPr sz="1600" b="1" dirty="0">
                <a:latin typeface="Arial"/>
                <a:cs typeface="Arial"/>
              </a:rPr>
              <a:t>Высокая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сложность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предметов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естественнонаучной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области.</a:t>
            </a:r>
            <a:endParaRPr sz="16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buAutoNum type="arabicPeriod"/>
              <a:tabLst>
                <a:tab pos="240029" algn="l"/>
              </a:tabLst>
            </a:pPr>
            <a:r>
              <a:rPr sz="1600" b="1" dirty="0">
                <a:latin typeface="Arial"/>
                <a:cs typeface="Arial"/>
              </a:rPr>
              <a:t>Химию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начинаем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изучать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позже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других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естественных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наук.</a:t>
            </a:r>
            <a:endParaRPr sz="1600" dirty="0">
              <a:latin typeface="Arial"/>
              <a:cs typeface="Arial"/>
            </a:endParaRPr>
          </a:p>
          <a:p>
            <a:pPr marL="12700" marR="165735" indent="227329">
              <a:lnSpc>
                <a:spcPct val="100000"/>
              </a:lnSpc>
              <a:buAutoNum type="arabicPeriod"/>
              <a:tabLst>
                <a:tab pos="240029" algn="l"/>
              </a:tabLst>
            </a:pP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учебниках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представлены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задачи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химического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содержания </a:t>
            </a:r>
            <a:r>
              <a:rPr sz="1600" b="1" dirty="0">
                <a:latin typeface="Arial"/>
                <a:cs typeface="Arial"/>
              </a:rPr>
              <a:t>(а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не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контекстного).</a:t>
            </a:r>
            <a:endParaRPr sz="1600" dirty="0">
              <a:latin typeface="Arial"/>
              <a:cs typeface="Arial"/>
            </a:endParaRPr>
          </a:p>
          <a:p>
            <a:pPr marL="12700" marR="614045" indent="227329" algn="just">
              <a:lnSpc>
                <a:spcPct val="100000"/>
              </a:lnSpc>
              <a:buAutoNum type="arabicPeriod"/>
              <a:tabLst>
                <a:tab pos="240029" algn="l"/>
              </a:tabLst>
            </a:pPr>
            <a:r>
              <a:rPr sz="1600" b="1" dirty="0">
                <a:latin typeface="Arial"/>
                <a:cs typeface="Arial"/>
              </a:rPr>
              <a:t>Вещества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и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реакции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большинстве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своем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наглядно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не </a:t>
            </a:r>
            <a:r>
              <a:rPr sz="1600" b="1" dirty="0">
                <a:latin typeface="Arial"/>
                <a:cs typeface="Arial"/>
              </a:rPr>
              <a:t>представлены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природе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с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точки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зрения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использования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в </a:t>
            </a:r>
            <a:r>
              <a:rPr sz="1600" b="1" dirty="0">
                <a:latin typeface="Arial"/>
                <a:cs typeface="Arial"/>
              </a:rPr>
              <a:t>повседневной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жизни.</a:t>
            </a:r>
            <a:endParaRPr sz="1600" dirty="0">
              <a:latin typeface="Arial"/>
              <a:cs typeface="Arial"/>
            </a:endParaRPr>
          </a:p>
          <a:p>
            <a:pPr marL="240029" indent="-227329" algn="just">
              <a:lnSpc>
                <a:spcPts val="1895"/>
              </a:lnSpc>
              <a:buAutoNum type="arabicPeriod"/>
              <a:tabLst>
                <a:tab pos="240029" algn="l"/>
              </a:tabLst>
            </a:pPr>
            <a:r>
              <a:rPr sz="1600" b="1" dirty="0">
                <a:latin typeface="Arial"/>
                <a:cs typeface="Arial"/>
              </a:rPr>
              <a:t>На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недостаточном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уровне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развита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читательская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грамотность.</a:t>
            </a:r>
            <a:endParaRPr sz="1600" dirty="0">
              <a:latin typeface="Arial"/>
              <a:cs typeface="Arial"/>
            </a:endParaRPr>
          </a:p>
          <a:p>
            <a:pPr marL="239395" indent="-226695" algn="just">
              <a:lnSpc>
                <a:spcPts val="1895"/>
              </a:lnSpc>
              <a:buAutoNum type="arabicPeriod"/>
              <a:tabLst>
                <a:tab pos="239395" algn="l"/>
              </a:tabLst>
            </a:pPr>
            <a:r>
              <a:rPr sz="1600" b="1" dirty="0">
                <a:solidFill>
                  <a:srgbClr val="0033CC"/>
                </a:solidFill>
                <a:latin typeface="Arial"/>
                <a:cs typeface="Arial"/>
              </a:rPr>
              <a:t>Нехватка</a:t>
            </a:r>
            <a:r>
              <a:rPr sz="1600" b="1" spc="-6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3CC"/>
                </a:solidFill>
                <a:latin typeface="Arial"/>
                <a:cs typeface="Arial"/>
              </a:rPr>
              <a:t>времени</a:t>
            </a:r>
            <a:r>
              <a:rPr sz="1600" b="1" spc="-5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3CC"/>
                </a:solidFill>
                <a:latin typeface="Arial"/>
                <a:cs typeface="Arial"/>
              </a:rPr>
              <a:t>на</a:t>
            </a:r>
            <a:r>
              <a:rPr sz="1600" b="1" spc="-7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33CC"/>
                </a:solidFill>
                <a:latin typeface="Arial"/>
                <a:cs typeface="Arial"/>
              </a:rPr>
              <a:t>уроках.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11448" y="305561"/>
            <a:ext cx="5702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ЧИТАТЕЛЬСКАЯ</a:t>
            </a:r>
            <a:r>
              <a:rPr spc="-80" dirty="0"/>
              <a:t> </a:t>
            </a:r>
            <a:r>
              <a:rPr spc="-10" dirty="0"/>
              <a:t>ГРАМОТНОСТЬ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5088" y="3336035"/>
            <a:ext cx="1931669" cy="16101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89346" y="3437083"/>
            <a:ext cx="1351915" cy="113982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5"/>
              </a:spcBef>
            </a:pPr>
            <a:r>
              <a:rPr sz="3200" b="1" spc="-20" dirty="0">
                <a:latin typeface="Arial"/>
                <a:cs typeface="Arial"/>
              </a:rPr>
              <a:t>PISA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latin typeface="Arial"/>
                <a:cs typeface="Arial"/>
              </a:rPr>
              <a:t>оценивает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17364" y="1443215"/>
            <a:ext cx="2089150" cy="1904364"/>
            <a:chOff x="4817364" y="1443215"/>
            <a:chExt cx="2089150" cy="1904364"/>
          </a:xfrm>
        </p:grpSpPr>
        <p:sp>
          <p:nvSpPr>
            <p:cNvPr id="10" name="object 10"/>
            <p:cNvSpPr/>
            <p:nvPr/>
          </p:nvSpPr>
          <p:spPr>
            <a:xfrm>
              <a:off x="5862828" y="2513964"/>
              <a:ext cx="0" cy="826769"/>
            </a:xfrm>
            <a:custGeom>
              <a:avLst/>
              <a:gdLst/>
              <a:ahLst/>
              <a:cxnLst/>
              <a:rect l="l" t="t" r="r" b="b"/>
              <a:pathLst>
                <a:path h="826770">
                  <a:moveTo>
                    <a:pt x="0" y="82664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7364" y="1443215"/>
              <a:ext cx="2088641" cy="107214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78729" y="1440891"/>
            <a:ext cx="1570355" cy="100027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-2540" algn="ctr">
              <a:lnSpc>
                <a:spcPts val="2480"/>
              </a:lnSpc>
              <a:spcBef>
                <a:spcPts val="515"/>
              </a:spcBef>
            </a:pPr>
            <a:r>
              <a:rPr dirty="0">
                <a:latin typeface="Liberation Sans Narrow"/>
                <a:cs typeface="Liberation Sans Narrow"/>
              </a:rPr>
              <a:t>Находить</a:t>
            </a:r>
            <a:r>
              <a:rPr spc="-135" dirty="0">
                <a:latin typeface="Liberation Sans Narrow"/>
                <a:cs typeface="Liberation Sans Narrow"/>
              </a:rPr>
              <a:t> </a:t>
            </a:r>
            <a:r>
              <a:rPr spc="-50" dirty="0">
                <a:latin typeface="Liberation Sans Narrow"/>
                <a:cs typeface="Liberation Sans Narrow"/>
              </a:rPr>
              <a:t>и </a:t>
            </a:r>
            <a:r>
              <a:rPr spc="-10" dirty="0">
                <a:latin typeface="Liberation Sans Narrow"/>
                <a:cs typeface="Liberation Sans Narrow"/>
              </a:rPr>
              <a:t>извлекать информацию</a:t>
            </a:r>
            <a:endParaRPr dirty="0">
              <a:latin typeface="Liberation Sans Narrow"/>
              <a:cs typeface="Liberation Sans Narrow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819645" y="4137659"/>
            <a:ext cx="3152775" cy="1305560"/>
            <a:chOff x="6819645" y="4137659"/>
            <a:chExt cx="3152775" cy="1305560"/>
          </a:xfrm>
        </p:grpSpPr>
        <p:sp>
          <p:nvSpPr>
            <p:cNvPr id="14" name="object 14"/>
            <p:cNvSpPr/>
            <p:nvPr/>
          </p:nvSpPr>
          <p:spPr>
            <a:xfrm>
              <a:off x="6825995" y="4354956"/>
              <a:ext cx="827405" cy="182245"/>
            </a:xfrm>
            <a:custGeom>
              <a:avLst/>
              <a:gdLst/>
              <a:ahLst/>
              <a:cxnLst/>
              <a:rect l="l" t="t" r="r" b="b"/>
              <a:pathLst>
                <a:path w="827404" h="182245">
                  <a:moveTo>
                    <a:pt x="0" y="0"/>
                  </a:moveTo>
                  <a:lnTo>
                    <a:pt x="827151" y="181991"/>
                  </a:lnTo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8955" y="4137659"/>
              <a:ext cx="2323338" cy="130530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919331" y="4236363"/>
            <a:ext cx="1838325" cy="101694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065" marR="5080" algn="ctr">
              <a:lnSpc>
                <a:spcPct val="86100"/>
              </a:lnSpc>
              <a:spcBef>
                <a:spcPts val="500"/>
              </a:spcBef>
            </a:pPr>
            <a:r>
              <a:rPr spc="-10" dirty="0">
                <a:latin typeface="Liberation Sans Narrow"/>
                <a:cs typeface="Liberation Sans Narrow"/>
              </a:rPr>
              <a:t>Осмысливать</a:t>
            </a:r>
            <a:r>
              <a:rPr spc="-60" dirty="0">
                <a:latin typeface="Liberation Sans Narrow"/>
                <a:cs typeface="Liberation Sans Narrow"/>
              </a:rPr>
              <a:t> </a:t>
            </a:r>
            <a:r>
              <a:rPr spc="-50" dirty="0">
                <a:latin typeface="Liberation Sans Narrow"/>
                <a:cs typeface="Liberation Sans Narrow"/>
              </a:rPr>
              <a:t>и </a:t>
            </a:r>
            <a:r>
              <a:rPr spc="-10" dirty="0">
                <a:latin typeface="Liberation Sans Narrow"/>
                <a:cs typeface="Liberation Sans Narrow"/>
              </a:rPr>
              <a:t>оценивать содержание</a:t>
            </a:r>
            <a:r>
              <a:rPr spc="-60" dirty="0">
                <a:latin typeface="Liberation Sans Narrow"/>
                <a:cs typeface="Liberation Sans Narrow"/>
              </a:rPr>
              <a:t> </a:t>
            </a:r>
            <a:r>
              <a:rPr spc="-50" dirty="0">
                <a:latin typeface="Liberation Sans Narrow"/>
                <a:cs typeface="Liberation Sans Narrow"/>
              </a:rPr>
              <a:t>и </a:t>
            </a:r>
            <a:r>
              <a:rPr dirty="0">
                <a:latin typeface="Liberation Sans Narrow"/>
                <a:cs typeface="Liberation Sans Narrow"/>
              </a:rPr>
              <a:t>форму</a:t>
            </a:r>
            <a:r>
              <a:rPr spc="-65" dirty="0">
                <a:latin typeface="Liberation Sans Narrow"/>
                <a:cs typeface="Liberation Sans Narrow"/>
              </a:rPr>
              <a:t> </a:t>
            </a:r>
            <a:r>
              <a:rPr spc="-10" dirty="0">
                <a:latin typeface="Liberation Sans Narrow"/>
                <a:cs typeface="Liberation Sans Narrow"/>
              </a:rPr>
              <a:t>текста</a:t>
            </a:r>
            <a:endParaRPr dirty="0">
              <a:latin typeface="Liberation Sans Narrow"/>
              <a:cs typeface="Liberation Sans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16963" y="4261103"/>
            <a:ext cx="3288029" cy="1253490"/>
            <a:chOff x="1616963" y="4261103"/>
            <a:chExt cx="3288029" cy="1253490"/>
          </a:xfrm>
        </p:grpSpPr>
        <p:sp>
          <p:nvSpPr>
            <p:cNvPr id="18" name="object 18"/>
            <p:cNvSpPr/>
            <p:nvPr/>
          </p:nvSpPr>
          <p:spPr>
            <a:xfrm>
              <a:off x="4235068" y="4387849"/>
              <a:ext cx="663575" cy="168910"/>
            </a:xfrm>
            <a:custGeom>
              <a:avLst/>
              <a:gdLst/>
              <a:ahLst/>
              <a:cxnLst/>
              <a:rect l="l" t="t" r="r" b="b"/>
              <a:pathLst>
                <a:path w="663575" h="168910">
                  <a:moveTo>
                    <a:pt x="663575" y="0"/>
                  </a:moveTo>
                  <a:lnTo>
                    <a:pt x="0" y="168782"/>
                  </a:lnTo>
                </a:path>
              </a:pathLst>
            </a:custGeom>
            <a:ln w="126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6963" y="4261103"/>
              <a:ext cx="2618993" cy="125349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849882" y="4350511"/>
            <a:ext cx="2157730" cy="102235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065" marR="5080" indent="-1905" algn="ctr">
              <a:lnSpc>
                <a:spcPts val="2480"/>
              </a:lnSpc>
              <a:spcBef>
                <a:spcPts val="515"/>
              </a:spcBef>
            </a:pPr>
            <a:r>
              <a:rPr spc="-10" dirty="0">
                <a:latin typeface="Liberation Sans Narrow"/>
                <a:cs typeface="Liberation Sans Narrow"/>
              </a:rPr>
              <a:t>Интегрировать</a:t>
            </a:r>
            <a:r>
              <a:rPr spc="-20" dirty="0">
                <a:latin typeface="Liberation Sans Narrow"/>
                <a:cs typeface="Liberation Sans Narrow"/>
              </a:rPr>
              <a:t> </a:t>
            </a:r>
            <a:r>
              <a:rPr spc="-50" dirty="0">
                <a:latin typeface="Liberation Sans Narrow"/>
                <a:cs typeface="Liberation Sans Narrow"/>
              </a:rPr>
              <a:t>и </a:t>
            </a:r>
            <a:r>
              <a:rPr spc="-10" dirty="0">
                <a:latin typeface="Liberation Sans Narrow"/>
                <a:cs typeface="Liberation Sans Narrow"/>
              </a:rPr>
              <a:t>интерпретировать информацию</a:t>
            </a:r>
            <a:endParaRPr dirty="0">
              <a:latin typeface="Liberation Sans Narrow"/>
              <a:cs typeface="Liberation Sans Narrow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36804" y="1606296"/>
            <a:ext cx="11374120" cy="1702435"/>
            <a:chOff x="336804" y="1606296"/>
            <a:chExt cx="11374120" cy="170243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804" y="1606296"/>
              <a:ext cx="2045208" cy="15544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84435" y="1645920"/>
              <a:ext cx="2125979" cy="1662683"/>
            </a:xfrm>
            <a:prstGeom prst="rect">
              <a:avLst/>
            </a:prstGeom>
          </p:spPr>
        </p:pic>
      </p:grpSp>
      <p:pic>
        <p:nvPicPr>
          <p:cNvPr id="25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48255" y="263652"/>
            <a:ext cx="8903335" cy="46228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38100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300"/>
              </a:spcBef>
            </a:pPr>
            <a:r>
              <a:rPr sz="2400" spc="-20" dirty="0">
                <a:solidFill>
                  <a:srgbClr val="1A1A1A"/>
                </a:solidFill>
              </a:rPr>
              <a:t>Умение</a:t>
            </a:r>
            <a:r>
              <a:rPr sz="2400" spc="-55" dirty="0">
                <a:solidFill>
                  <a:srgbClr val="1A1A1A"/>
                </a:solidFill>
              </a:rPr>
              <a:t> </a:t>
            </a:r>
            <a:r>
              <a:rPr sz="2400" dirty="0">
                <a:solidFill>
                  <a:srgbClr val="1A1A1A"/>
                </a:solidFill>
              </a:rPr>
              <a:t>1</a:t>
            </a:r>
            <a:r>
              <a:rPr sz="2400" spc="-60" dirty="0">
                <a:solidFill>
                  <a:srgbClr val="1A1A1A"/>
                </a:solidFill>
              </a:rPr>
              <a:t> </a:t>
            </a:r>
            <a:r>
              <a:rPr sz="2400" dirty="0">
                <a:solidFill>
                  <a:srgbClr val="1A1A1A"/>
                </a:solidFill>
              </a:rPr>
              <a:t>-</a:t>
            </a:r>
            <a:r>
              <a:rPr sz="2400" spc="-60" dirty="0">
                <a:solidFill>
                  <a:srgbClr val="1A1A1A"/>
                </a:solidFill>
              </a:rPr>
              <a:t> </a:t>
            </a:r>
            <a:r>
              <a:rPr sz="2400" dirty="0">
                <a:solidFill>
                  <a:srgbClr val="1A1A1A"/>
                </a:solidFill>
              </a:rPr>
              <a:t>НАЙТИ</a:t>
            </a:r>
            <a:r>
              <a:rPr sz="2400" spc="-40" dirty="0">
                <a:solidFill>
                  <a:srgbClr val="1A1A1A"/>
                </a:solidFill>
              </a:rPr>
              <a:t> </a:t>
            </a:r>
            <a:r>
              <a:rPr sz="2400" dirty="0">
                <a:solidFill>
                  <a:srgbClr val="1A1A1A"/>
                </a:solidFill>
              </a:rPr>
              <a:t>И</a:t>
            </a:r>
            <a:r>
              <a:rPr sz="2400" spc="-75" dirty="0">
                <a:solidFill>
                  <a:srgbClr val="1A1A1A"/>
                </a:solidFill>
              </a:rPr>
              <a:t> </a:t>
            </a:r>
            <a:r>
              <a:rPr sz="2400" spc="-10" dirty="0">
                <a:solidFill>
                  <a:srgbClr val="1A1A1A"/>
                </a:solidFill>
              </a:rPr>
              <a:t>ИЗВЛЕЧЬ</a:t>
            </a:r>
            <a:r>
              <a:rPr sz="2400" spc="-35" dirty="0">
                <a:solidFill>
                  <a:srgbClr val="1A1A1A"/>
                </a:solidFill>
              </a:rPr>
              <a:t> </a:t>
            </a:r>
            <a:r>
              <a:rPr sz="2400" spc="-10" dirty="0">
                <a:solidFill>
                  <a:srgbClr val="1A1A1A"/>
                </a:solidFill>
              </a:rPr>
              <a:t>(информацию</a:t>
            </a:r>
            <a:r>
              <a:rPr sz="2400" spc="-55" dirty="0">
                <a:solidFill>
                  <a:srgbClr val="1A1A1A"/>
                </a:solidFill>
              </a:rPr>
              <a:t> </a:t>
            </a:r>
            <a:r>
              <a:rPr sz="2400" dirty="0">
                <a:solidFill>
                  <a:srgbClr val="1A1A1A"/>
                </a:solidFill>
              </a:rPr>
              <a:t>из</a:t>
            </a:r>
            <a:r>
              <a:rPr sz="2400" spc="-55" dirty="0">
                <a:solidFill>
                  <a:srgbClr val="1A1A1A"/>
                </a:solidFill>
              </a:rPr>
              <a:t> </a:t>
            </a:r>
            <a:r>
              <a:rPr sz="2400" spc="-10" dirty="0">
                <a:solidFill>
                  <a:srgbClr val="1A1A1A"/>
                </a:solidFill>
              </a:rPr>
              <a:t>текста)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56388" y="1509902"/>
            <a:ext cx="3634104" cy="5273675"/>
            <a:chOff x="56388" y="1509902"/>
            <a:chExt cx="3634104" cy="52736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27" y="1519427"/>
              <a:ext cx="3488868" cy="47203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1165" y="1514665"/>
              <a:ext cx="3504565" cy="4735830"/>
            </a:xfrm>
            <a:custGeom>
              <a:avLst/>
              <a:gdLst/>
              <a:ahLst/>
              <a:cxnLst/>
              <a:rect l="l" t="t" r="r" b="b"/>
              <a:pathLst>
                <a:path w="3504565" h="4735830">
                  <a:moveTo>
                    <a:pt x="0" y="4735449"/>
                  </a:moveTo>
                  <a:lnTo>
                    <a:pt x="3504057" y="4735449"/>
                  </a:lnTo>
                  <a:lnTo>
                    <a:pt x="3504057" y="0"/>
                  </a:lnTo>
                  <a:lnTo>
                    <a:pt x="0" y="0"/>
                  </a:lnTo>
                  <a:lnTo>
                    <a:pt x="0" y="47354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" y="4309870"/>
              <a:ext cx="1895856" cy="24734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96" y="4390642"/>
              <a:ext cx="1793748" cy="2371342"/>
            </a:xfrm>
            <a:prstGeom prst="rect">
              <a:avLst/>
            </a:prstGeom>
          </p:spPr>
        </p:pic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072001" y="847725"/>
          <a:ext cx="7605395" cy="194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3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46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6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40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7865">
                <a:tc>
                  <a:txBody>
                    <a:bodyPr/>
                    <a:lstStyle/>
                    <a:p>
                      <a:pPr marL="91440" marR="16256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dirty="0">
                          <a:latin typeface="Liberation Sans Narrow"/>
                          <a:cs typeface="Liberation Sans Narrow"/>
                        </a:rPr>
                        <a:t>Вид</a:t>
                      </a:r>
                      <a:r>
                        <a:rPr sz="1200" b="1" spc="-10" dirty="0">
                          <a:latin typeface="Liberation Sans Narrow"/>
                          <a:cs typeface="Liberation Sans Narrow"/>
                        </a:rPr>
                        <a:t> химического загрязнения окружающей</a:t>
                      </a:r>
                      <a:r>
                        <a:rPr sz="1200" b="1" spc="3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b="1" spc="-20" dirty="0">
                          <a:latin typeface="Liberation Sans Narrow"/>
                          <a:cs typeface="Liberation Sans Narrow"/>
                        </a:rPr>
                        <a:t>среды</a:t>
                      </a:r>
                      <a:endParaRPr sz="12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511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200" b="1" spc="-10" dirty="0">
                          <a:latin typeface="Liberation Sans Narrow"/>
                          <a:cs typeface="Liberation Sans Narrow"/>
                        </a:rPr>
                        <a:t>Вещества, </a:t>
                      </a:r>
                      <a:r>
                        <a:rPr sz="1200" b="1" dirty="0">
                          <a:latin typeface="Liberation Sans Narrow"/>
                          <a:cs typeface="Liberation Sans Narrow"/>
                        </a:rPr>
                        <a:t>поступающие</a:t>
                      </a:r>
                      <a:r>
                        <a:rPr sz="1200" b="1" spc="-50" dirty="0">
                          <a:latin typeface="Liberation Sans Narrow"/>
                          <a:cs typeface="Liberation Sans Narrow"/>
                        </a:rPr>
                        <a:t> в </a:t>
                      </a:r>
                      <a:r>
                        <a:rPr sz="1200" b="1" dirty="0">
                          <a:latin typeface="Liberation Sans Narrow"/>
                          <a:cs typeface="Liberation Sans Narrow"/>
                        </a:rPr>
                        <a:t>окружающую</a:t>
                      </a:r>
                      <a:r>
                        <a:rPr sz="1200" b="1" spc="-4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b="1" spc="-20" dirty="0">
                          <a:latin typeface="Liberation Sans Narrow"/>
                          <a:cs typeface="Liberation Sans Narrow"/>
                        </a:rPr>
                        <a:t>среду</a:t>
                      </a:r>
                      <a:endParaRPr sz="12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04139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200" b="1" spc="-10" dirty="0">
                          <a:latin typeface="Liberation Sans Narrow"/>
                          <a:cs typeface="Liberation Sans Narrow"/>
                        </a:rPr>
                        <a:t>Возникающие</a:t>
                      </a:r>
                      <a:r>
                        <a:rPr sz="1200" b="1" spc="3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b="1" spc="-10" dirty="0">
                          <a:latin typeface="Liberation Sans Narrow"/>
                          <a:cs typeface="Liberation Sans Narrow"/>
                        </a:rPr>
                        <a:t>глобальные </a:t>
                      </a:r>
                      <a:r>
                        <a:rPr sz="1200" b="1" dirty="0">
                          <a:latin typeface="Liberation Sans Narrow"/>
                          <a:cs typeface="Liberation Sans Narrow"/>
                        </a:rPr>
                        <a:t>экологические</a:t>
                      </a:r>
                      <a:r>
                        <a:rPr sz="1200" b="1" spc="-6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b="1" spc="-10" dirty="0">
                          <a:latin typeface="Liberation Sans Narrow"/>
                          <a:cs typeface="Liberation Sans Narrow"/>
                        </a:rPr>
                        <a:t>проблемы</a:t>
                      </a:r>
                      <a:endParaRPr sz="12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3530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200" b="1" dirty="0">
                          <a:latin typeface="Liberation Sans Narrow"/>
                          <a:cs typeface="Liberation Sans Narrow"/>
                        </a:rPr>
                        <a:t>Способы</a:t>
                      </a:r>
                      <a:r>
                        <a:rPr sz="1200" b="1" spc="-4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b="1" dirty="0">
                          <a:latin typeface="Liberation Sans Narrow"/>
                          <a:cs typeface="Liberation Sans Narrow"/>
                        </a:rPr>
                        <a:t>решения</a:t>
                      </a:r>
                      <a:r>
                        <a:rPr sz="1200" b="1" spc="-4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b="1" spc="-10" dirty="0">
                          <a:latin typeface="Liberation Sans Narrow"/>
                          <a:cs typeface="Liberation Sans Narrow"/>
                        </a:rPr>
                        <a:t>экологических проблем</a:t>
                      </a:r>
                      <a:endParaRPr sz="12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163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Liberation Sans Narrow"/>
                          <a:cs typeface="Liberation Sans Narrow"/>
                        </a:rPr>
                        <a:t>Выхлопные</a:t>
                      </a:r>
                      <a:r>
                        <a:rPr sz="1200" spc="1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spc="-20" dirty="0">
                          <a:latin typeface="Liberation Sans Narrow"/>
                          <a:cs typeface="Liberation Sans Narrow"/>
                        </a:rPr>
                        <a:t>газы</a:t>
                      </a:r>
                      <a:endParaRPr sz="1200">
                        <a:latin typeface="Liberation Sans Narrow"/>
                        <a:cs typeface="Liberation Sans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Liberation Sans Narrow"/>
                          <a:cs typeface="Liberation Sans Narrow"/>
                        </a:rPr>
                        <a:t>автотранспорта</a:t>
                      </a:r>
                      <a:endParaRPr sz="12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Liberation Sans Narrow"/>
                          <a:cs typeface="Liberation Sans Narrow"/>
                        </a:rPr>
                        <a:t>Оксиды</a:t>
                      </a:r>
                      <a:r>
                        <a:rPr sz="1200" spc="-3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spc="-10" dirty="0">
                          <a:latin typeface="Liberation Sans Narrow"/>
                          <a:cs typeface="Liberation Sans Narrow"/>
                        </a:rPr>
                        <a:t>углерода,</a:t>
                      </a:r>
                      <a:endParaRPr sz="1200">
                        <a:latin typeface="Liberation Sans Narrow"/>
                        <a:cs typeface="Liberation Sans Narrow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Liberation Sans Narrow"/>
                          <a:cs typeface="Liberation Sans Narrow"/>
                        </a:rPr>
                        <a:t>азота,</a:t>
                      </a:r>
                      <a:r>
                        <a:rPr sz="1200" spc="-4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spc="-20" dirty="0">
                          <a:latin typeface="Liberation Sans Narrow"/>
                          <a:cs typeface="Liberation Sans Narrow"/>
                        </a:rPr>
                        <a:t>серы</a:t>
                      </a:r>
                      <a:endParaRPr sz="12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Liberation Sans Narrow"/>
                          <a:cs typeface="Liberation Sans Narrow"/>
                        </a:rPr>
                        <a:t>Парниковый</a:t>
                      </a:r>
                      <a:r>
                        <a:rPr sz="1200" spc="2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spc="-10" dirty="0">
                          <a:latin typeface="Liberation Sans Narrow"/>
                          <a:cs typeface="Liberation Sans Narrow"/>
                        </a:rPr>
                        <a:t>эффект,</a:t>
                      </a:r>
                      <a:endParaRPr sz="1200">
                        <a:latin typeface="Liberation Sans Narrow"/>
                        <a:cs typeface="Liberation Sans Narrow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Liberation Sans Narrow"/>
                          <a:cs typeface="Liberation Sans Narrow"/>
                        </a:rPr>
                        <a:t>кислотные</a:t>
                      </a:r>
                      <a:r>
                        <a:rPr sz="1200" spc="-5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spc="-10" dirty="0">
                          <a:latin typeface="Liberation Sans Narrow"/>
                          <a:cs typeface="Liberation Sans Narrow"/>
                        </a:rPr>
                        <a:t>дожди</a:t>
                      </a:r>
                      <a:endParaRPr sz="12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235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Liberation Sans Narrow"/>
                          <a:cs typeface="Liberation Sans Narrow"/>
                        </a:rPr>
                        <a:t>Создание</a:t>
                      </a:r>
                      <a:r>
                        <a:rPr sz="1200" spc="-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spc="-10" dirty="0">
                          <a:latin typeface="Liberation Sans Narrow"/>
                          <a:cs typeface="Liberation Sans Narrow"/>
                        </a:rPr>
                        <a:t>альтернативного</a:t>
                      </a:r>
                      <a:r>
                        <a:rPr sz="1200" spc="-3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dirty="0">
                          <a:latin typeface="Liberation Sans Narrow"/>
                          <a:cs typeface="Liberation Sans Narrow"/>
                        </a:rPr>
                        <a:t>вида</a:t>
                      </a:r>
                      <a:r>
                        <a:rPr sz="1200" spc="-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spc="-10" dirty="0">
                          <a:latin typeface="Liberation Sans Narrow"/>
                          <a:cs typeface="Liberation Sans Narrow"/>
                        </a:rPr>
                        <a:t>топлива </a:t>
                      </a:r>
                      <a:r>
                        <a:rPr sz="1200" dirty="0">
                          <a:latin typeface="Liberation Sans Narrow"/>
                          <a:cs typeface="Liberation Sans Narrow"/>
                        </a:rPr>
                        <a:t>(Н</a:t>
                      </a:r>
                      <a:r>
                        <a:rPr sz="1000" dirty="0">
                          <a:latin typeface="Liberation Sans Narrow"/>
                          <a:cs typeface="Liberation Sans Narrow"/>
                        </a:rPr>
                        <a:t>2</a:t>
                      </a:r>
                      <a:r>
                        <a:rPr sz="1200" dirty="0">
                          <a:latin typeface="Liberation Sans Narrow"/>
                          <a:cs typeface="Liberation Sans Narrow"/>
                        </a:rPr>
                        <a:t>),</a:t>
                      </a:r>
                      <a:r>
                        <a:rPr sz="1200" spc="1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spc="-10" dirty="0">
                          <a:latin typeface="Liberation Sans Narrow"/>
                          <a:cs typeface="Liberation Sans Narrow"/>
                        </a:rPr>
                        <a:t>катализаторная</a:t>
                      </a:r>
                      <a:r>
                        <a:rPr sz="1200" spc="-2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dirty="0">
                          <a:latin typeface="Liberation Sans Narrow"/>
                          <a:cs typeface="Liberation Sans Narrow"/>
                        </a:rPr>
                        <a:t>очистка</a:t>
                      </a:r>
                      <a:r>
                        <a:rPr sz="1200" spc="-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spc="-10" dirty="0">
                          <a:latin typeface="Liberation Sans Narrow"/>
                          <a:cs typeface="Liberation Sans Narrow"/>
                        </a:rPr>
                        <a:t>выхлопных </a:t>
                      </a:r>
                      <a:r>
                        <a:rPr sz="1200" dirty="0">
                          <a:latin typeface="Liberation Sans Narrow"/>
                          <a:cs typeface="Liberation Sans Narrow"/>
                        </a:rPr>
                        <a:t>газов,</a:t>
                      </a:r>
                      <a:r>
                        <a:rPr sz="1200" spc="30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spc="-10" dirty="0">
                          <a:latin typeface="Liberation Sans Narrow"/>
                          <a:cs typeface="Liberation Sans Narrow"/>
                        </a:rPr>
                        <a:t>совершенствование</a:t>
                      </a:r>
                      <a:r>
                        <a:rPr sz="1200" spc="5" dirty="0">
                          <a:latin typeface="Liberation Sans Narrow"/>
                          <a:cs typeface="Liberation Sans Narrow"/>
                        </a:rPr>
                        <a:t> </a:t>
                      </a:r>
                      <a:r>
                        <a:rPr sz="1200" spc="-10" dirty="0">
                          <a:latin typeface="Liberation Sans Narrow"/>
                          <a:cs typeface="Liberation Sans Narrow"/>
                        </a:rPr>
                        <a:t>конструкции двигателя.</a:t>
                      </a:r>
                      <a:endParaRPr sz="1200">
                        <a:latin typeface="Liberation Sans Narrow"/>
                        <a:cs typeface="Liberation Sans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3850166" y="3146733"/>
            <a:ext cx="2660650" cy="2886075"/>
            <a:chOff x="3931475" y="2797682"/>
            <a:chExt cx="2660650" cy="288607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1064" y="2861295"/>
              <a:ext cx="2594936" cy="27584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936238" y="2802445"/>
              <a:ext cx="2651125" cy="2876550"/>
            </a:xfrm>
            <a:custGeom>
              <a:avLst/>
              <a:gdLst/>
              <a:ahLst/>
              <a:cxnLst/>
              <a:rect l="l" t="t" r="r" b="b"/>
              <a:pathLst>
                <a:path w="2651125" h="2876550">
                  <a:moveTo>
                    <a:pt x="0" y="2876168"/>
                  </a:moveTo>
                  <a:lnTo>
                    <a:pt x="2650616" y="2876168"/>
                  </a:lnTo>
                  <a:lnTo>
                    <a:pt x="2650616" y="0"/>
                  </a:lnTo>
                  <a:lnTo>
                    <a:pt x="0" y="0"/>
                  </a:lnTo>
                  <a:lnTo>
                    <a:pt x="0" y="28761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61800" y="6249147"/>
            <a:ext cx="2794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A1A1A"/>
                </a:solidFill>
                <a:latin typeface="Arial"/>
                <a:cs typeface="Arial"/>
              </a:rPr>
              <a:t>Искомая</a:t>
            </a:r>
            <a:r>
              <a:rPr sz="1400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1A1A"/>
                </a:solidFill>
                <a:latin typeface="Arial"/>
                <a:cs typeface="Arial"/>
              </a:rPr>
              <a:t>информация</a:t>
            </a:r>
            <a:r>
              <a:rPr sz="1400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Arial"/>
                <a:cs typeface="Arial"/>
              </a:rPr>
              <a:t>находится: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58200" y="6035788"/>
            <a:ext cx="31756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</a:tabLst>
            </a:pPr>
            <a:r>
              <a:rPr sz="1400" dirty="0">
                <a:solidFill>
                  <a:srgbClr val="1A1A1A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1A1A"/>
                </a:solidFill>
                <a:latin typeface="Arial"/>
                <a:cs typeface="Arial"/>
              </a:rPr>
              <a:t>какой-то</a:t>
            </a:r>
            <a:r>
              <a:rPr sz="1400" spc="-3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1A1A"/>
                </a:solidFill>
                <a:latin typeface="Arial"/>
                <a:cs typeface="Arial"/>
              </a:rPr>
              <a:t>одной</a:t>
            </a:r>
            <a:r>
              <a:rPr sz="1400" spc="-1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1A1A"/>
                </a:solidFill>
                <a:latin typeface="Arial"/>
                <a:cs typeface="Arial"/>
              </a:rPr>
              <a:t>части</a:t>
            </a:r>
            <a:r>
              <a:rPr sz="1400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Arial"/>
                <a:cs typeface="Arial"/>
              </a:rPr>
              <a:t>текста,</a:t>
            </a:r>
            <a:endParaRPr sz="1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400" spc="-10" dirty="0">
                <a:solidFill>
                  <a:srgbClr val="1A1A1A"/>
                </a:solidFill>
                <a:latin typeface="Arial"/>
                <a:cs typeface="Arial"/>
              </a:rPr>
              <a:t>занимает</a:t>
            </a:r>
            <a:r>
              <a:rPr sz="1400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1A1A"/>
                </a:solidFill>
                <a:latin typeface="Arial"/>
                <a:cs typeface="Arial"/>
              </a:rPr>
              <a:t>несколько</a:t>
            </a:r>
            <a:r>
              <a:rPr sz="1400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Arial"/>
                <a:cs typeface="Arial"/>
              </a:rPr>
              <a:t>предложений,</a:t>
            </a:r>
            <a:endParaRPr sz="14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400" dirty="0">
                <a:solidFill>
                  <a:srgbClr val="1A1A1A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1A1A"/>
                </a:solidFill>
                <a:latin typeface="Arial"/>
                <a:cs typeface="Arial"/>
              </a:rPr>
              <a:t>разных</a:t>
            </a:r>
            <a:r>
              <a:rPr sz="1400" spc="-5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A1A1A"/>
                </a:solidFill>
                <a:latin typeface="Arial"/>
                <a:cs typeface="Arial"/>
              </a:rPr>
              <a:t>частях</a:t>
            </a:r>
            <a:r>
              <a:rPr sz="1400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Arial"/>
                <a:cs typeface="Arial"/>
              </a:rPr>
              <a:t>текста.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10200" y="2861905"/>
            <a:ext cx="4114800" cy="2622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Liberation Sans Narrow"/>
                <a:cs typeface="Liberation Sans Narrow"/>
              </a:rPr>
              <a:t>Задание</a:t>
            </a:r>
            <a:r>
              <a:rPr sz="1400" u="none" dirty="0">
                <a:latin typeface="Liberation Sans Narrow"/>
                <a:cs typeface="Liberation Sans Narrow"/>
              </a:rPr>
              <a:t>:</a:t>
            </a:r>
            <a:r>
              <a:rPr sz="1400" u="none" spc="-40" dirty="0">
                <a:latin typeface="Liberation Sans Narrow"/>
                <a:cs typeface="Liberation Sans Narrow"/>
              </a:rPr>
              <a:t> </a:t>
            </a:r>
            <a:r>
              <a:rPr sz="1400" u="none" dirty="0">
                <a:latin typeface="Liberation Sans Narrow"/>
                <a:cs typeface="Liberation Sans Narrow"/>
              </a:rPr>
              <a:t>составить</a:t>
            </a:r>
            <a:r>
              <a:rPr sz="1400" u="none" spc="-45" dirty="0">
                <a:latin typeface="Liberation Sans Narrow"/>
                <a:cs typeface="Liberation Sans Narrow"/>
              </a:rPr>
              <a:t> </a:t>
            </a:r>
            <a:r>
              <a:rPr sz="1400" u="none" dirty="0">
                <a:latin typeface="Liberation Sans Narrow"/>
                <a:cs typeface="Liberation Sans Narrow"/>
              </a:rPr>
              <a:t>развернутый</a:t>
            </a:r>
            <a:r>
              <a:rPr sz="1400" u="none" spc="-45" dirty="0">
                <a:latin typeface="Liberation Sans Narrow"/>
                <a:cs typeface="Liberation Sans Narrow"/>
              </a:rPr>
              <a:t> </a:t>
            </a:r>
            <a:r>
              <a:rPr sz="1400" u="none" dirty="0">
                <a:latin typeface="Liberation Sans Narrow"/>
                <a:cs typeface="Liberation Sans Narrow"/>
              </a:rPr>
              <a:t>план</a:t>
            </a:r>
            <a:r>
              <a:rPr sz="1400" u="none" spc="-25" dirty="0">
                <a:latin typeface="Liberation Sans Narrow"/>
                <a:cs typeface="Liberation Sans Narrow"/>
              </a:rPr>
              <a:t> </a:t>
            </a:r>
            <a:r>
              <a:rPr sz="1400" u="none" dirty="0">
                <a:latin typeface="Liberation Sans Narrow"/>
                <a:cs typeface="Liberation Sans Narrow"/>
              </a:rPr>
              <a:t>п.</a:t>
            </a:r>
            <a:r>
              <a:rPr sz="1400" u="none" spc="-35" dirty="0">
                <a:latin typeface="Liberation Sans Narrow"/>
                <a:cs typeface="Liberation Sans Narrow"/>
              </a:rPr>
              <a:t> </a:t>
            </a:r>
            <a:r>
              <a:rPr sz="1400" u="none" spc="-25" dirty="0">
                <a:latin typeface="Liberation Sans Narrow"/>
                <a:cs typeface="Liberation Sans Narrow"/>
              </a:rPr>
              <a:t>35</a:t>
            </a:r>
            <a:endParaRPr sz="1400" dirty="0">
              <a:latin typeface="Liberation Sans Narrow"/>
              <a:cs typeface="Liberation Sans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515" y="864108"/>
            <a:ext cx="322834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1440" marR="192405">
              <a:lnSpc>
                <a:spcPts val="1870"/>
              </a:lnSpc>
              <a:spcBef>
                <a:spcPts val="420"/>
              </a:spcBef>
            </a:pP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Задание</a:t>
            </a:r>
            <a:r>
              <a:rPr sz="1600" u="none" dirty="0">
                <a:latin typeface="Arial"/>
                <a:cs typeface="Arial"/>
              </a:rPr>
              <a:t>:</a:t>
            </a:r>
            <a:r>
              <a:rPr sz="1600" u="none" spc="-40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перевести</a:t>
            </a:r>
            <a:r>
              <a:rPr sz="1600" u="none" spc="-50" dirty="0">
                <a:latin typeface="Arial"/>
                <a:cs typeface="Arial"/>
              </a:rPr>
              <a:t> </a:t>
            </a:r>
            <a:r>
              <a:rPr sz="1600" u="none" spc="-10" dirty="0">
                <a:latin typeface="Arial"/>
                <a:cs typeface="Arial"/>
              </a:rPr>
              <a:t>текстовую </a:t>
            </a:r>
            <a:r>
              <a:rPr sz="1600" u="none" dirty="0">
                <a:latin typeface="Arial"/>
                <a:cs typeface="Arial"/>
              </a:rPr>
              <a:t>информацию</a:t>
            </a:r>
            <a:r>
              <a:rPr sz="1600" u="none" spc="-30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п.38</a:t>
            </a:r>
            <a:r>
              <a:rPr sz="1600" u="none" spc="-45" dirty="0">
                <a:latin typeface="Arial"/>
                <a:cs typeface="Arial"/>
              </a:rPr>
              <a:t> </a:t>
            </a:r>
            <a:r>
              <a:rPr sz="1600" u="none" dirty="0">
                <a:latin typeface="Arial"/>
                <a:cs typeface="Arial"/>
              </a:rPr>
              <a:t>в</a:t>
            </a:r>
            <a:r>
              <a:rPr sz="1600" u="none" spc="-45" dirty="0">
                <a:latin typeface="Arial"/>
                <a:cs typeface="Arial"/>
              </a:rPr>
              <a:t> </a:t>
            </a:r>
            <a:r>
              <a:rPr sz="1600" u="none" spc="-10" dirty="0">
                <a:latin typeface="Arial"/>
                <a:cs typeface="Arial"/>
              </a:rPr>
              <a:t>табличную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94104" y="3156640"/>
            <a:ext cx="5557520" cy="2886075"/>
            <a:chOff x="6572567" y="2797682"/>
            <a:chExt cx="5557520" cy="288607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2156" y="2807207"/>
              <a:ext cx="2860548" cy="286664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577330" y="2802445"/>
              <a:ext cx="2870200" cy="2876550"/>
            </a:xfrm>
            <a:custGeom>
              <a:avLst/>
              <a:gdLst/>
              <a:ahLst/>
              <a:cxnLst/>
              <a:rect l="l" t="t" r="r" b="b"/>
              <a:pathLst>
                <a:path w="2870200" h="2876550">
                  <a:moveTo>
                    <a:pt x="0" y="2876168"/>
                  </a:moveTo>
                  <a:lnTo>
                    <a:pt x="2870073" y="2876168"/>
                  </a:lnTo>
                  <a:lnTo>
                    <a:pt x="2870073" y="0"/>
                  </a:lnTo>
                  <a:lnTo>
                    <a:pt x="0" y="0"/>
                  </a:lnTo>
                  <a:lnTo>
                    <a:pt x="0" y="28761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42704" y="2807207"/>
              <a:ext cx="2677668" cy="286664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437878" y="2802445"/>
              <a:ext cx="2687320" cy="2876550"/>
            </a:xfrm>
            <a:custGeom>
              <a:avLst/>
              <a:gdLst/>
              <a:ahLst/>
              <a:cxnLst/>
              <a:rect l="l" t="t" r="r" b="b"/>
              <a:pathLst>
                <a:path w="2687320" h="2876550">
                  <a:moveTo>
                    <a:pt x="0" y="2876168"/>
                  </a:moveTo>
                  <a:lnTo>
                    <a:pt x="2687193" y="2876168"/>
                  </a:lnTo>
                  <a:lnTo>
                    <a:pt x="2687193" y="0"/>
                  </a:lnTo>
                  <a:lnTo>
                    <a:pt x="0" y="0"/>
                  </a:lnTo>
                  <a:lnTo>
                    <a:pt x="0" y="28761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986152" y="6435953"/>
            <a:ext cx="1099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9"/>
              </a:rPr>
              <a:t>подробнее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7" name="Рисунок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42744" y="85343"/>
            <a:ext cx="8905240" cy="83058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400" b="1" spc="-20" dirty="0">
                <a:solidFill>
                  <a:srgbClr val="1A1A1A"/>
                </a:solidFill>
                <a:latin typeface="Arial"/>
                <a:cs typeface="Arial"/>
              </a:rPr>
              <a:t>Умение</a:t>
            </a:r>
            <a:r>
              <a:rPr sz="2400" b="1" spc="-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A1A1A"/>
                </a:solidFill>
                <a:latin typeface="Arial"/>
                <a:cs typeface="Arial"/>
              </a:rPr>
              <a:t>2</a:t>
            </a:r>
            <a:r>
              <a:rPr sz="2400" b="1" spc="-5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A1A1A"/>
                </a:solidFill>
                <a:latin typeface="Arial"/>
                <a:cs typeface="Arial"/>
              </a:rPr>
              <a:t>-</a:t>
            </a:r>
            <a:r>
              <a:rPr sz="2400" b="1" spc="-5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A1A1A"/>
                </a:solidFill>
                <a:latin typeface="Arial"/>
                <a:cs typeface="Arial"/>
              </a:rPr>
              <a:t>ИНТЕГРИРОВАТЬ</a:t>
            </a:r>
            <a:r>
              <a:rPr sz="2400" b="1" spc="-2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A1A1A"/>
                </a:solidFill>
                <a:latin typeface="Arial"/>
                <a:cs typeface="Arial"/>
              </a:rPr>
              <a:t>И</a:t>
            </a:r>
            <a:r>
              <a:rPr sz="2400" b="1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A1A1A"/>
                </a:solidFill>
                <a:latin typeface="Arial"/>
                <a:cs typeface="Arial"/>
              </a:rPr>
              <a:t>ИНТЕРПРЕТИРОВАТЬ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1A1A1A"/>
                </a:solidFill>
                <a:latin typeface="Arial"/>
                <a:cs typeface="Arial"/>
              </a:rPr>
              <a:t>(сообщения</a:t>
            </a:r>
            <a:r>
              <a:rPr sz="2400" b="1" spc="-8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A1A1A"/>
                </a:solidFill>
                <a:latin typeface="Arial"/>
                <a:cs typeface="Arial"/>
              </a:rPr>
              <a:t>текста)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2206" y="1009967"/>
            <a:ext cx="4440555" cy="5752465"/>
            <a:chOff x="132206" y="1009967"/>
            <a:chExt cx="4440555" cy="57524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3733" y="1487424"/>
              <a:ext cx="1029122" cy="15199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20185" y="1482598"/>
              <a:ext cx="1047750" cy="1548765"/>
            </a:xfrm>
            <a:custGeom>
              <a:avLst/>
              <a:gdLst/>
              <a:ahLst/>
              <a:cxnLst/>
              <a:rect l="l" t="t" r="r" b="b"/>
              <a:pathLst>
                <a:path w="1047750" h="1548764">
                  <a:moveTo>
                    <a:pt x="0" y="1548764"/>
                  </a:moveTo>
                  <a:lnTo>
                    <a:pt x="1047368" y="1548764"/>
                  </a:lnTo>
                  <a:lnTo>
                    <a:pt x="1047368" y="0"/>
                  </a:lnTo>
                  <a:lnTo>
                    <a:pt x="0" y="0"/>
                  </a:lnTo>
                  <a:lnTo>
                    <a:pt x="0" y="15487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619" y="1570361"/>
              <a:ext cx="3177048" cy="44509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6969" y="1482661"/>
              <a:ext cx="3344545" cy="4543425"/>
            </a:xfrm>
            <a:custGeom>
              <a:avLst/>
              <a:gdLst/>
              <a:ahLst/>
              <a:cxnLst/>
              <a:rect l="l" t="t" r="r" b="b"/>
              <a:pathLst>
                <a:path w="3344545" h="4543425">
                  <a:moveTo>
                    <a:pt x="0" y="4543425"/>
                  </a:moveTo>
                  <a:lnTo>
                    <a:pt x="3344037" y="4543425"/>
                  </a:lnTo>
                  <a:lnTo>
                    <a:pt x="3344037" y="0"/>
                  </a:lnTo>
                  <a:lnTo>
                    <a:pt x="0" y="0"/>
                  </a:lnTo>
                  <a:lnTo>
                    <a:pt x="0" y="454342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731" y="6021322"/>
              <a:ext cx="3334512" cy="7315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6969" y="6016561"/>
              <a:ext cx="3344545" cy="741045"/>
            </a:xfrm>
            <a:custGeom>
              <a:avLst/>
              <a:gdLst/>
              <a:ahLst/>
              <a:cxnLst/>
              <a:rect l="l" t="t" r="r" b="b"/>
              <a:pathLst>
                <a:path w="3344545" h="741045">
                  <a:moveTo>
                    <a:pt x="0" y="741044"/>
                  </a:moveTo>
                  <a:lnTo>
                    <a:pt x="3344037" y="741044"/>
                  </a:lnTo>
                  <a:lnTo>
                    <a:pt x="3344037" y="0"/>
                  </a:lnTo>
                  <a:lnTo>
                    <a:pt x="0" y="0"/>
                  </a:lnTo>
                  <a:lnTo>
                    <a:pt x="0" y="74104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875" y="1042514"/>
              <a:ext cx="1991868" cy="41900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6113" y="1014730"/>
              <a:ext cx="2001520" cy="451484"/>
            </a:xfrm>
            <a:custGeom>
              <a:avLst/>
              <a:gdLst/>
              <a:ahLst/>
              <a:cxnLst/>
              <a:rect l="l" t="t" r="r" b="b"/>
              <a:pathLst>
                <a:path w="2001520" h="451484">
                  <a:moveTo>
                    <a:pt x="0" y="451485"/>
                  </a:moveTo>
                  <a:lnTo>
                    <a:pt x="2001393" y="451485"/>
                  </a:lnTo>
                  <a:lnTo>
                    <a:pt x="2001393" y="0"/>
                  </a:lnTo>
                  <a:lnTo>
                    <a:pt x="0" y="0"/>
                  </a:lnTo>
                  <a:lnTo>
                    <a:pt x="0" y="4514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45408" y="3372611"/>
            <a:ext cx="2033270" cy="32937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479425" marR="259715" indent="-212090">
              <a:lnSpc>
                <a:spcPct val="100000"/>
              </a:lnSpc>
              <a:spcBef>
                <a:spcPts val="315"/>
              </a:spcBef>
            </a:pPr>
            <a:r>
              <a:rPr sz="1400" b="1" i="1" spc="-10" dirty="0">
                <a:solidFill>
                  <a:srgbClr val="1A1A1A"/>
                </a:solidFill>
                <a:latin typeface="Arial"/>
                <a:cs typeface="Arial"/>
              </a:rPr>
              <a:t>Интеграция</a:t>
            </a:r>
            <a:r>
              <a:rPr sz="1400" b="1" i="1" spc="-2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b="1" i="1" spc="-25" dirty="0">
                <a:solidFill>
                  <a:srgbClr val="1A1A1A"/>
                </a:solidFill>
                <a:latin typeface="Arial"/>
                <a:cs typeface="Arial"/>
              </a:rPr>
              <a:t>или </a:t>
            </a:r>
            <a:r>
              <a:rPr sz="1400" b="1" i="1" spc="-10" dirty="0">
                <a:solidFill>
                  <a:srgbClr val="1A1A1A"/>
                </a:solidFill>
                <a:latin typeface="Arial"/>
                <a:cs typeface="Arial"/>
              </a:rPr>
              <a:t>связывание</a:t>
            </a:r>
            <a:endParaRPr sz="1400" dirty="0">
              <a:latin typeface="Arial"/>
              <a:cs typeface="Arial"/>
            </a:endParaRPr>
          </a:p>
          <a:p>
            <a:pPr marL="90805" marR="216535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отдельных</a:t>
            </a:r>
            <a:r>
              <a:rPr sz="1200" spc="-6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сообщений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текста</a:t>
            </a:r>
            <a:r>
              <a:rPr sz="1200" spc="-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в</a:t>
            </a:r>
            <a:r>
              <a:rPr sz="1200" spc="-3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единое</a:t>
            </a:r>
            <a:r>
              <a:rPr sz="1200" spc="-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целое</a:t>
            </a:r>
            <a:r>
              <a:rPr sz="1200" spc="-4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1A1A1A"/>
                </a:solidFill>
                <a:latin typeface="Arial"/>
                <a:cs typeface="Arial"/>
              </a:rPr>
              <a:t>–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от</a:t>
            </a:r>
            <a:r>
              <a:rPr sz="1200" spc="-4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отдельных предложений</a:t>
            </a:r>
            <a:r>
              <a:rPr sz="1200" spc="1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1A1A1A"/>
                </a:solidFill>
                <a:latin typeface="Arial"/>
                <a:cs typeface="Arial"/>
              </a:rPr>
              <a:t>или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абзацев</a:t>
            </a:r>
            <a:r>
              <a:rPr sz="1200" spc="-2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до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частей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составных</a:t>
            </a:r>
            <a:r>
              <a:rPr sz="1200" spc="-4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текстов.</a:t>
            </a:r>
            <a:endParaRPr sz="1200" dirty="0">
              <a:latin typeface="Arial"/>
              <a:cs typeface="Arial"/>
            </a:endParaRPr>
          </a:p>
          <a:p>
            <a:pPr marL="90805" marR="1143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Связать</a:t>
            </a:r>
            <a:r>
              <a:rPr sz="1200" spc="-8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единицы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информации</a:t>
            </a:r>
            <a:r>
              <a:rPr sz="1200" spc="-7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означает определить</a:t>
            </a:r>
            <a:r>
              <a:rPr sz="1200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их</a:t>
            </a:r>
            <a:r>
              <a:rPr sz="1200" spc="1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1A1A"/>
                </a:solidFill>
                <a:latin typeface="Arial"/>
                <a:cs typeface="Arial"/>
              </a:rPr>
              <a:t>общую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роль</a:t>
            </a:r>
            <a:r>
              <a:rPr sz="1200" spc="-3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в</a:t>
            </a:r>
            <a:r>
              <a:rPr sz="1200" spc="-2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тексте,</a:t>
            </a:r>
            <a:r>
              <a:rPr sz="1200" spc="-4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например,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показать</a:t>
            </a:r>
            <a:r>
              <a:rPr sz="1200" spc="-8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различие</a:t>
            </a:r>
            <a:r>
              <a:rPr sz="1200" spc="-5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между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алмазом</a:t>
            </a:r>
            <a:r>
              <a:rPr sz="1200" spc="-5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графитом,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обнаружить</a:t>
            </a:r>
            <a:r>
              <a:rPr sz="1200" spc="-7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причинно- следственные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1A1A"/>
                </a:solidFill>
                <a:latin typeface="Arial"/>
                <a:cs typeface="Arial"/>
              </a:rPr>
              <a:t>связи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этого.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67984" y="4357115"/>
            <a:ext cx="2257425" cy="14465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20370">
              <a:lnSpc>
                <a:spcPct val="100000"/>
              </a:lnSpc>
              <a:spcBef>
                <a:spcPts val="325"/>
              </a:spcBef>
            </a:pPr>
            <a:r>
              <a:rPr sz="1400" b="1" i="1" spc="-10" dirty="0">
                <a:latin typeface="Arial"/>
                <a:cs typeface="Arial"/>
              </a:rPr>
              <a:t>Толкование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spc="-25" dirty="0">
                <a:latin typeface="Arial"/>
                <a:cs typeface="Arial"/>
              </a:rPr>
              <a:t>или</a:t>
            </a:r>
            <a:endParaRPr sz="1400">
              <a:latin typeface="Arial"/>
              <a:cs typeface="Arial"/>
            </a:endParaRPr>
          </a:p>
          <a:p>
            <a:pPr marL="91440" marR="140970" indent="295275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интерпретация </a:t>
            </a:r>
            <a:r>
              <a:rPr sz="1200" spc="-10" dirty="0">
                <a:latin typeface="Arial"/>
                <a:cs typeface="Arial"/>
              </a:rPr>
              <a:t>предполагает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извлечение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из </a:t>
            </a:r>
            <a:r>
              <a:rPr sz="1200" dirty="0">
                <a:latin typeface="Arial"/>
                <a:cs typeface="Arial"/>
              </a:rPr>
              <a:t>текста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такой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информации, </a:t>
            </a:r>
            <a:r>
              <a:rPr sz="1200" dirty="0">
                <a:latin typeface="Arial"/>
                <a:cs typeface="Arial"/>
              </a:rPr>
              <a:t>которая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сообщается </a:t>
            </a:r>
            <a:r>
              <a:rPr sz="1200" dirty="0">
                <a:latin typeface="Arial"/>
                <a:cs typeface="Arial"/>
              </a:rPr>
              <a:t>напрямую,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или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требуется </a:t>
            </a:r>
            <a:r>
              <a:rPr sz="1200" dirty="0">
                <a:latin typeface="Arial"/>
                <a:cs typeface="Arial"/>
              </a:rPr>
              <a:t>обобщение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информации.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82583" y="4218432"/>
            <a:ext cx="3418840" cy="16021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Задания</a:t>
            </a:r>
            <a:r>
              <a:rPr sz="1400" u="none" spc="-10" dirty="0"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297180" indent="-205104">
              <a:lnSpc>
                <a:spcPct val="100000"/>
              </a:lnSpc>
              <a:buAutoNum type="arabicParenR"/>
              <a:tabLst>
                <a:tab pos="297180" algn="l"/>
              </a:tabLst>
            </a:pPr>
            <a:r>
              <a:rPr sz="1400" dirty="0">
                <a:latin typeface="Arial"/>
                <a:cs typeface="Arial"/>
              </a:rPr>
              <a:t>Выделить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особые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свойства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сплавов</a:t>
            </a:r>
            <a:endParaRPr sz="1400" dirty="0">
              <a:latin typeface="Arial"/>
              <a:cs typeface="Arial"/>
            </a:endParaRPr>
          </a:p>
          <a:p>
            <a:pPr marL="92075" marR="154305" indent="205104">
              <a:lnSpc>
                <a:spcPct val="100000"/>
              </a:lnSpc>
              <a:buAutoNum type="arabicParenR"/>
              <a:tabLst>
                <a:tab pos="297180" algn="l"/>
              </a:tabLst>
            </a:pPr>
            <a:r>
              <a:rPr sz="1400" dirty="0">
                <a:latin typeface="Arial"/>
                <a:cs typeface="Arial"/>
              </a:rPr>
              <a:t>Выделить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признаки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классификации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составить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схему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«Классификация сплавов»</a:t>
            </a:r>
            <a:endParaRPr sz="1400" dirty="0">
              <a:latin typeface="Arial"/>
              <a:cs typeface="Arial"/>
            </a:endParaRPr>
          </a:p>
          <a:p>
            <a:pPr marL="297180" indent="-205104">
              <a:lnSpc>
                <a:spcPct val="100000"/>
              </a:lnSpc>
              <a:buAutoNum type="arabicParenR"/>
              <a:tabLst>
                <a:tab pos="297180" algn="l"/>
              </a:tabLst>
            </a:pPr>
            <a:r>
              <a:rPr sz="1400" dirty="0">
                <a:latin typeface="Arial"/>
                <a:cs typeface="Arial"/>
              </a:rPr>
              <a:t>Выполнить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тест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или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составить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тест</a:t>
            </a:r>
            <a:endParaRPr sz="1400" dirty="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«Сплавы».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38444" y="1097280"/>
            <a:ext cx="6273165" cy="3070860"/>
            <a:chOff x="5838444" y="1097280"/>
            <a:chExt cx="6273165" cy="307086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8444" y="1097280"/>
              <a:ext cx="4354067" cy="30708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92511" y="1097280"/>
              <a:ext cx="1918716" cy="2983992"/>
            </a:xfrm>
            <a:prstGeom prst="rect">
              <a:avLst/>
            </a:prstGeom>
          </p:spPr>
        </p:pic>
      </p:grpSp>
      <p:pic>
        <p:nvPicPr>
          <p:cNvPr id="23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42744" y="85343"/>
            <a:ext cx="8905240" cy="460375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3873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305"/>
              </a:spcBef>
            </a:pPr>
            <a:r>
              <a:rPr sz="2400" spc="-10" dirty="0">
                <a:solidFill>
                  <a:srgbClr val="1A1A1A"/>
                </a:solidFill>
              </a:rPr>
              <a:t>Умение</a:t>
            </a:r>
            <a:r>
              <a:rPr sz="2400" spc="-60" dirty="0">
                <a:solidFill>
                  <a:srgbClr val="1A1A1A"/>
                </a:solidFill>
              </a:rPr>
              <a:t> </a:t>
            </a:r>
            <a:r>
              <a:rPr sz="2400" dirty="0">
                <a:solidFill>
                  <a:srgbClr val="1A1A1A"/>
                </a:solidFill>
              </a:rPr>
              <a:t>3</a:t>
            </a:r>
            <a:r>
              <a:rPr sz="2400" spc="-80" dirty="0">
                <a:solidFill>
                  <a:srgbClr val="1A1A1A"/>
                </a:solidFill>
              </a:rPr>
              <a:t> </a:t>
            </a:r>
            <a:r>
              <a:rPr sz="2400" dirty="0">
                <a:solidFill>
                  <a:srgbClr val="1A1A1A"/>
                </a:solidFill>
              </a:rPr>
              <a:t>-</a:t>
            </a:r>
            <a:r>
              <a:rPr sz="2400" spc="-60" dirty="0">
                <a:solidFill>
                  <a:srgbClr val="1A1A1A"/>
                </a:solidFill>
              </a:rPr>
              <a:t> </a:t>
            </a:r>
            <a:r>
              <a:rPr sz="2400" spc="-10" dirty="0">
                <a:solidFill>
                  <a:srgbClr val="1A1A1A"/>
                </a:solidFill>
              </a:rPr>
              <a:t>ОСМЫСЛИТЬ</a:t>
            </a:r>
            <a:r>
              <a:rPr sz="2400" spc="-55" dirty="0">
                <a:solidFill>
                  <a:srgbClr val="1A1A1A"/>
                </a:solidFill>
              </a:rPr>
              <a:t> </a:t>
            </a:r>
            <a:r>
              <a:rPr sz="2400" dirty="0">
                <a:solidFill>
                  <a:srgbClr val="1A1A1A"/>
                </a:solidFill>
              </a:rPr>
              <a:t>И</a:t>
            </a:r>
            <a:r>
              <a:rPr sz="2400" spc="-55" dirty="0">
                <a:solidFill>
                  <a:srgbClr val="1A1A1A"/>
                </a:solidFill>
              </a:rPr>
              <a:t> </a:t>
            </a:r>
            <a:r>
              <a:rPr sz="2400" dirty="0">
                <a:solidFill>
                  <a:srgbClr val="1A1A1A"/>
                </a:solidFill>
              </a:rPr>
              <a:t>ОЦЕНИТЬ</a:t>
            </a:r>
            <a:r>
              <a:rPr sz="2400" spc="-70" dirty="0">
                <a:solidFill>
                  <a:srgbClr val="1A1A1A"/>
                </a:solidFill>
              </a:rPr>
              <a:t> </a:t>
            </a:r>
            <a:r>
              <a:rPr sz="2400" dirty="0">
                <a:solidFill>
                  <a:srgbClr val="1A1A1A"/>
                </a:solidFill>
              </a:rPr>
              <a:t>(фрагменты</a:t>
            </a:r>
            <a:r>
              <a:rPr sz="2400" spc="-35" dirty="0">
                <a:solidFill>
                  <a:srgbClr val="1A1A1A"/>
                </a:solidFill>
              </a:rPr>
              <a:t> </a:t>
            </a:r>
            <a:r>
              <a:rPr sz="2400" spc="-10" dirty="0">
                <a:solidFill>
                  <a:srgbClr val="1A1A1A"/>
                </a:solidFill>
              </a:rPr>
              <a:t>текста)</a:t>
            </a:r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5911" y="976883"/>
            <a:ext cx="3870959" cy="204720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49951" y="3652266"/>
            <a:ext cx="6249670" cy="178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897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Выделить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информацию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из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диаграммы,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графика, </a:t>
            </a:r>
            <a:r>
              <a:rPr sz="1800" b="1" dirty="0">
                <a:latin typeface="Arial"/>
                <a:cs typeface="Arial"/>
              </a:rPr>
              <a:t>рисунка,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таблицы: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</a:tabLst>
            </a:pPr>
            <a:r>
              <a:rPr sz="1600" dirty="0">
                <a:latin typeface="Arial"/>
                <a:cs typeface="Arial"/>
              </a:rPr>
              <a:t>назвать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оси</a:t>
            </a:r>
            <a:r>
              <a:rPr sz="1600" spc="3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координат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графиков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(столбцы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таблицы);</a:t>
            </a:r>
            <a:endParaRPr sz="1600">
              <a:latin typeface="Arial"/>
              <a:cs typeface="Arial"/>
            </a:endParaRPr>
          </a:p>
          <a:p>
            <a:pPr marL="299085" marR="228600" indent="-287020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600" spc="-10" dirty="0">
                <a:latin typeface="Arial"/>
                <a:cs typeface="Arial"/>
              </a:rPr>
              <a:t>проанализировать </a:t>
            </a:r>
            <a:r>
              <a:rPr sz="1600" dirty="0">
                <a:latin typeface="Arial"/>
                <a:cs typeface="Arial"/>
              </a:rPr>
              <a:t>диаграмму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сделать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вывод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об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основных </a:t>
            </a:r>
            <a:r>
              <a:rPr sz="1600" dirty="0">
                <a:latin typeface="Arial"/>
                <a:cs typeface="Arial"/>
              </a:rPr>
              <a:t>потребителях</a:t>
            </a:r>
            <a:r>
              <a:rPr sz="1600" spc="2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удобрений;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ts val="1895"/>
              </a:lnSpc>
              <a:buChar char="-"/>
              <a:tabLst>
                <a:tab pos="299085" algn="l"/>
              </a:tabLst>
            </a:pPr>
            <a:r>
              <a:rPr sz="1600" spc="-10" dirty="0">
                <a:latin typeface="Arial"/>
                <a:cs typeface="Arial"/>
              </a:rPr>
              <a:t>проанализировать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рисунок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оценить,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где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сильнее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происходит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ts val="1895"/>
              </a:lnSpc>
            </a:pPr>
            <a:r>
              <a:rPr sz="1600" dirty="0">
                <a:latin typeface="Arial"/>
                <a:cs typeface="Arial"/>
              </a:rPr>
              <a:t>коррозия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железного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гвоздя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от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чего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это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будет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зависеть.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3712" y="3569208"/>
            <a:ext cx="3758565" cy="1408430"/>
            <a:chOff x="743712" y="3569208"/>
            <a:chExt cx="3758565" cy="14084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712" y="3569208"/>
              <a:ext cx="3758184" cy="1408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21051" y="3924300"/>
              <a:ext cx="167640" cy="883919"/>
            </a:xfrm>
            <a:custGeom>
              <a:avLst/>
              <a:gdLst/>
              <a:ahLst/>
              <a:cxnLst/>
              <a:rect l="l" t="t" r="r" b="b"/>
              <a:pathLst>
                <a:path w="167639" h="883920">
                  <a:moveTo>
                    <a:pt x="167639" y="0"/>
                  </a:moveTo>
                  <a:lnTo>
                    <a:pt x="0" y="0"/>
                  </a:lnTo>
                  <a:lnTo>
                    <a:pt x="0" y="883919"/>
                  </a:lnTo>
                  <a:lnTo>
                    <a:pt x="167639" y="883919"/>
                  </a:lnTo>
                  <a:lnTo>
                    <a:pt x="167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43712" y="5068823"/>
            <a:ext cx="3779520" cy="1301750"/>
            <a:chOff x="743712" y="5068823"/>
            <a:chExt cx="3779520" cy="13017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712" y="5068823"/>
              <a:ext cx="3779520" cy="13014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04872" y="5068823"/>
              <a:ext cx="1983105" cy="1049020"/>
            </a:xfrm>
            <a:custGeom>
              <a:avLst/>
              <a:gdLst/>
              <a:ahLst/>
              <a:cxnLst/>
              <a:rect l="l" t="t" r="r" b="b"/>
              <a:pathLst>
                <a:path w="1983104" h="1049020">
                  <a:moveTo>
                    <a:pt x="83820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83820" y="158496"/>
                  </a:lnTo>
                  <a:lnTo>
                    <a:pt x="83820" y="0"/>
                  </a:lnTo>
                  <a:close/>
                </a:path>
                <a:path w="1983104" h="1049020">
                  <a:moveTo>
                    <a:pt x="687324" y="925068"/>
                  </a:moveTo>
                  <a:lnTo>
                    <a:pt x="589788" y="925068"/>
                  </a:lnTo>
                  <a:lnTo>
                    <a:pt x="589788" y="1048512"/>
                  </a:lnTo>
                  <a:lnTo>
                    <a:pt x="687324" y="1048512"/>
                  </a:lnTo>
                  <a:lnTo>
                    <a:pt x="687324" y="925068"/>
                  </a:lnTo>
                  <a:close/>
                </a:path>
                <a:path w="1983104" h="1049020">
                  <a:moveTo>
                    <a:pt x="787908" y="443484"/>
                  </a:moveTo>
                  <a:lnTo>
                    <a:pt x="589788" y="443484"/>
                  </a:lnTo>
                  <a:lnTo>
                    <a:pt x="589788" y="557784"/>
                  </a:lnTo>
                  <a:lnTo>
                    <a:pt x="787908" y="557784"/>
                  </a:lnTo>
                  <a:lnTo>
                    <a:pt x="787908" y="443484"/>
                  </a:lnTo>
                  <a:close/>
                </a:path>
                <a:path w="1983104" h="1049020">
                  <a:moveTo>
                    <a:pt x="1982711" y="557784"/>
                  </a:moveTo>
                  <a:lnTo>
                    <a:pt x="1647444" y="557784"/>
                  </a:lnTo>
                  <a:lnTo>
                    <a:pt x="1647444" y="694944"/>
                  </a:lnTo>
                  <a:lnTo>
                    <a:pt x="1982711" y="694944"/>
                  </a:lnTo>
                  <a:lnTo>
                    <a:pt x="1982711" y="5577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8620" y="545591"/>
            <a:ext cx="5210556" cy="227033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67664" y="2945638"/>
            <a:ext cx="5058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Мировое</a:t>
            </a:r>
            <a:r>
              <a:rPr sz="1200" spc="-10" dirty="0">
                <a:latin typeface="Arial"/>
                <a:cs typeface="Arial"/>
              </a:rPr>
              <a:t> потребление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удобрений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сельскохозяйственным культурам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3"/>
            <a:ext cx="12191999" cy="68579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34390" y="905002"/>
            <a:ext cx="6288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Задание</a:t>
            </a:r>
            <a:r>
              <a:rPr sz="1800" b="1" u="none" dirty="0">
                <a:latin typeface="Arial"/>
                <a:cs typeface="Arial"/>
              </a:rPr>
              <a:t>:</a:t>
            </a:r>
            <a:r>
              <a:rPr sz="1800" b="1" u="none" spc="-65" dirty="0">
                <a:latin typeface="Arial"/>
                <a:cs typeface="Arial"/>
              </a:rPr>
              <a:t> </a:t>
            </a:r>
            <a:r>
              <a:rPr sz="1800" b="1" u="none" dirty="0">
                <a:latin typeface="Arial"/>
                <a:cs typeface="Arial"/>
              </a:rPr>
              <a:t>найти</a:t>
            </a:r>
            <a:r>
              <a:rPr sz="1800" b="1" u="none" spc="-40" dirty="0">
                <a:latin typeface="Arial"/>
                <a:cs typeface="Arial"/>
              </a:rPr>
              <a:t> </a:t>
            </a:r>
            <a:r>
              <a:rPr sz="1800" b="1" u="none" dirty="0">
                <a:latin typeface="Arial"/>
                <a:cs typeface="Arial"/>
              </a:rPr>
              <a:t>ошибку</a:t>
            </a:r>
            <a:r>
              <a:rPr sz="1800" b="1" u="none" spc="-45" dirty="0">
                <a:latin typeface="Arial"/>
                <a:cs typeface="Arial"/>
              </a:rPr>
              <a:t> </a:t>
            </a:r>
            <a:r>
              <a:rPr sz="1800" b="1" u="none" dirty="0">
                <a:latin typeface="Arial"/>
                <a:cs typeface="Arial"/>
              </a:rPr>
              <a:t>в</a:t>
            </a:r>
            <a:r>
              <a:rPr sz="1800" b="1" u="none" spc="-75" dirty="0">
                <a:latin typeface="Arial"/>
                <a:cs typeface="Arial"/>
              </a:rPr>
              <a:t> </a:t>
            </a:r>
            <a:r>
              <a:rPr sz="1800" b="1" u="none" dirty="0">
                <a:latin typeface="Arial"/>
                <a:cs typeface="Arial"/>
              </a:rPr>
              <a:t>тексте,</a:t>
            </a:r>
            <a:r>
              <a:rPr sz="1800" b="1" u="none" spc="-35" dirty="0">
                <a:latin typeface="Arial"/>
                <a:cs typeface="Arial"/>
              </a:rPr>
              <a:t> </a:t>
            </a:r>
            <a:r>
              <a:rPr sz="1800" b="1" u="none" dirty="0">
                <a:latin typeface="Arial"/>
                <a:cs typeface="Arial"/>
              </a:rPr>
              <a:t>стихах,</a:t>
            </a:r>
            <a:r>
              <a:rPr sz="1800" b="1" u="none" spc="-15" dirty="0">
                <a:latin typeface="Arial"/>
                <a:cs typeface="Arial"/>
              </a:rPr>
              <a:t> </a:t>
            </a:r>
            <a:r>
              <a:rPr sz="1800" b="1" u="none" dirty="0">
                <a:latin typeface="Arial"/>
                <a:cs typeface="Arial"/>
              </a:rPr>
              <a:t>СМИ,</a:t>
            </a:r>
            <a:r>
              <a:rPr sz="1800" b="1" u="none" spc="-75" dirty="0">
                <a:latin typeface="Arial"/>
                <a:cs typeface="Arial"/>
              </a:rPr>
              <a:t> </a:t>
            </a:r>
            <a:r>
              <a:rPr sz="1800" b="1" u="none" spc="-10" dirty="0">
                <a:latin typeface="Arial"/>
                <a:cs typeface="Arial"/>
              </a:rPr>
              <a:t>рекламе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4227" y="179831"/>
            <a:ext cx="8905240" cy="462280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3746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295"/>
              </a:spcBef>
            </a:pPr>
            <a:r>
              <a:rPr sz="2400" spc="-20" dirty="0">
                <a:solidFill>
                  <a:srgbClr val="1A1A1A"/>
                </a:solidFill>
              </a:rPr>
              <a:t>Умение</a:t>
            </a:r>
            <a:r>
              <a:rPr sz="2400" spc="-45" dirty="0">
                <a:solidFill>
                  <a:srgbClr val="1A1A1A"/>
                </a:solidFill>
              </a:rPr>
              <a:t> </a:t>
            </a:r>
            <a:r>
              <a:rPr sz="2400" dirty="0">
                <a:solidFill>
                  <a:srgbClr val="1A1A1A"/>
                </a:solidFill>
              </a:rPr>
              <a:t>3</a:t>
            </a:r>
            <a:r>
              <a:rPr sz="2400" spc="-45" dirty="0">
                <a:solidFill>
                  <a:srgbClr val="1A1A1A"/>
                </a:solidFill>
              </a:rPr>
              <a:t> </a:t>
            </a:r>
            <a:r>
              <a:rPr sz="2400" dirty="0">
                <a:solidFill>
                  <a:srgbClr val="1A1A1A"/>
                </a:solidFill>
              </a:rPr>
              <a:t>-</a:t>
            </a:r>
            <a:r>
              <a:rPr sz="2400" spc="-50" dirty="0">
                <a:solidFill>
                  <a:srgbClr val="1A1A1A"/>
                </a:solidFill>
              </a:rPr>
              <a:t> </a:t>
            </a:r>
            <a:r>
              <a:rPr sz="2400" spc="-10" dirty="0">
                <a:solidFill>
                  <a:srgbClr val="1A1A1A"/>
                </a:solidFill>
              </a:rPr>
              <a:t>ОСМЫСЛИТЬ</a:t>
            </a:r>
            <a:r>
              <a:rPr sz="2400" spc="-40" dirty="0">
                <a:solidFill>
                  <a:srgbClr val="1A1A1A"/>
                </a:solidFill>
              </a:rPr>
              <a:t> </a:t>
            </a:r>
            <a:r>
              <a:rPr sz="2400" dirty="0">
                <a:solidFill>
                  <a:srgbClr val="1A1A1A"/>
                </a:solidFill>
              </a:rPr>
              <a:t>И</a:t>
            </a:r>
            <a:r>
              <a:rPr sz="2400" spc="-40" dirty="0">
                <a:solidFill>
                  <a:srgbClr val="1A1A1A"/>
                </a:solidFill>
              </a:rPr>
              <a:t> </a:t>
            </a:r>
            <a:r>
              <a:rPr sz="2400" dirty="0">
                <a:solidFill>
                  <a:srgbClr val="1A1A1A"/>
                </a:solidFill>
              </a:rPr>
              <a:t>ОЦЕНИТЬ</a:t>
            </a:r>
            <a:r>
              <a:rPr sz="2400" spc="-60" dirty="0">
                <a:solidFill>
                  <a:srgbClr val="1A1A1A"/>
                </a:solidFill>
              </a:rPr>
              <a:t> </a:t>
            </a:r>
            <a:r>
              <a:rPr sz="2400" spc="-10" dirty="0">
                <a:solidFill>
                  <a:srgbClr val="1A1A1A"/>
                </a:solidFill>
              </a:rPr>
              <a:t>(сообщение</a:t>
            </a:r>
            <a:r>
              <a:rPr sz="2400" spc="-40" dirty="0">
                <a:solidFill>
                  <a:srgbClr val="1A1A1A"/>
                </a:solidFill>
              </a:rPr>
              <a:t> </a:t>
            </a:r>
            <a:r>
              <a:rPr sz="2400" spc="-10" dirty="0">
                <a:solidFill>
                  <a:srgbClr val="1A1A1A"/>
                </a:solidFill>
              </a:rPr>
              <a:t>текста)</a:t>
            </a:r>
            <a:endParaRPr sz="240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1371" y="1525524"/>
            <a:ext cx="3054096" cy="23256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133333" y="1011427"/>
            <a:ext cx="3676015" cy="40024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41325" algn="ctr">
              <a:lnSpc>
                <a:spcPct val="100000"/>
              </a:lnSpc>
              <a:spcBef>
                <a:spcPts val="105"/>
              </a:spcBef>
            </a:pPr>
            <a:r>
              <a:rPr sz="1400" b="1" u="sng" dirty="0">
                <a:solidFill>
                  <a:srgbClr val="3B3B3B"/>
                </a:solidFill>
                <a:uFill>
                  <a:solidFill>
                    <a:srgbClr val="3B3B3B"/>
                  </a:solidFill>
                </a:uFill>
                <a:latin typeface="Arial"/>
                <a:cs typeface="Arial"/>
              </a:rPr>
              <a:t>Анна</a:t>
            </a:r>
            <a:r>
              <a:rPr sz="1400" b="1" u="sng" spc="-35" dirty="0">
                <a:solidFill>
                  <a:srgbClr val="3B3B3B"/>
                </a:solidFill>
                <a:uFill>
                  <a:solidFill>
                    <a:srgbClr val="3B3B3B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3B3B3B"/>
                </a:solidFill>
                <a:uFill>
                  <a:solidFill>
                    <a:srgbClr val="3B3B3B"/>
                  </a:solidFill>
                </a:uFill>
                <a:latin typeface="Arial"/>
                <a:cs typeface="Arial"/>
              </a:rPr>
              <a:t>Ахматова</a:t>
            </a:r>
            <a:endParaRPr sz="1400" dirty="0">
              <a:latin typeface="Arial"/>
              <a:cs typeface="Arial"/>
            </a:endParaRPr>
          </a:p>
          <a:p>
            <a:pPr marR="439420" algn="ctr">
              <a:lnSpc>
                <a:spcPct val="100000"/>
              </a:lnSpc>
            </a:pPr>
            <a:r>
              <a:rPr sz="1400" b="1" dirty="0">
                <a:solidFill>
                  <a:srgbClr val="3B3B3B"/>
                </a:solidFill>
                <a:latin typeface="Arial"/>
                <a:cs typeface="Arial"/>
              </a:rPr>
              <a:t>«Кого</a:t>
            </a:r>
            <a:r>
              <a:rPr sz="1400" b="1" spc="-5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3B3B3B"/>
                </a:solidFill>
                <a:latin typeface="Arial"/>
                <a:cs typeface="Arial"/>
              </a:rPr>
              <a:t>когда-</a:t>
            </a:r>
            <a:r>
              <a:rPr sz="1400" b="1" dirty="0">
                <a:solidFill>
                  <a:srgbClr val="3B3B3B"/>
                </a:solidFill>
                <a:latin typeface="Arial"/>
                <a:cs typeface="Arial"/>
              </a:rPr>
              <a:t>то</a:t>
            </a:r>
            <a:r>
              <a:rPr sz="1400" b="1" spc="-4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B3B3B"/>
                </a:solidFill>
                <a:latin typeface="Arial"/>
                <a:cs typeface="Arial"/>
              </a:rPr>
              <a:t>называли</a:t>
            </a:r>
            <a:r>
              <a:rPr sz="1400" b="1" spc="-4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B3B3B"/>
                </a:solidFill>
                <a:latin typeface="Arial"/>
                <a:cs typeface="Arial"/>
              </a:rPr>
              <a:t>люди»</a:t>
            </a:r>
            <a:endParaRPr sz="1400" dirty="0">
              <a:latin typeface="Arial"/>
              <a:cs typeface="Arial"/>
            </a:endParaRPr>
          </a:p>
          <a:p>
            <a:pPr marL="12700" marR="66675">
              <a:lnSpc>
                <a:spcPct val="100000"/>
              </a:lnSpc>
              <a:spcBef>
                <a:spcPts val="900"/>
              </a:spcBef>
            </a:pPr>
            <a:r>
              <a:rPr sz="1400" spc="-10" dirty="0">
                <a:latin typeface="Arial"/>
                <a:cs typeface="Arial"/>
              </a:rPr>
              <a:t>«…Ржавеет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золото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истлевает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сталь, </a:t>
            </a:r>
            <a:r>
              <a:rPr sz="1400" dirty="0">
                <a:latin typeface="Arial"/>
                <a:cs typeface="Arial"/>
              </a:rPr>
              <a:t>Крошится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мрамор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—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смерти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все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готово..»</a:t>
            </a:r>
            <a:endParaRPr sz="1400" dirty="0">
              <a:latin typeface="Arial"/>
              <a:cs typeface="Arial"/>
            </a:endParaRPr>
          </a:p>
          <a:p>
            <a:pPr marL="56515" algn="ctr">
              <a:lnSpc>
                <a:spcPct val="100000"/>
              </a:lnSpc>
              <a:spcBef>
                <a:spcPts val="980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Жюль</a:t>
            </a:r>
            <a:r>
              <a:rPr sz="14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Верн</a:t>
            </a:r>
            <a:endParaRPr sz="1400" dirty="0">
              <a:latin typeface="Arial"/>
              <a:cs typeface="Arial"/>
            </a:endParaRPr>
          </a:p>
          <a:p>
            <a:pPr marL="33020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Отрывок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из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повести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«Опыт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доктора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Окса»</a:t>
            </a:r>
            <a:endParaRPr sz="1400" dirty="0">
              <a:latin typeface="Arial"/>
              <a:cs typeface="Arial"/>
            </a:endParaRPr>
          </a:p>
          <a:p>
            <a:pPr marL="45720" marR="57785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разговор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доктора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Окса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его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ассистента</a:t>
            </a:r>
            <a:r>
              <a:rPr sz="1400" spc="-50" dirty="0">
                <a:latin typeface="Arial"/>
                <a:cs typeface="Arial"/>
              </a:rPr>
              <a:t> о </a:t>
            </a:r>
            <a:r>
              <a:rPr sz="1400" dirty="0">
                <a:latin typeface="Arial"/>
                <a:cs typeface="Arial"/>
              </a:rPr>
              <a:t>составе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воздуха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над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городом:</a:t>
            </a:r>
            <a:endParaRPr sz="1400" dirty="0">
              <a:latin typeface="Arial"/>
              <a:cs typeface="Arial"/>
            </a:endParaRPr>
          </a:p>
          <a:p>
            <a:pPr marL="45720" marR="1905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«…семьдесят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девять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частей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азота, двадцать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одна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часть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кислорода, углекислота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водяные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пары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переменных количествах...»</a:t>
            </a:r>
            <a:endParaRPr sz="1400" dirty="0">
              <a:latin typeface="Arial"/>
              <a:cs typeface="Arial"/>
            </a:endParaRPr>
          </a:p>
          <a:p>
            <a:pPr marL="144145" algn="ctr">
              <a:lnSpc>
                <a:spcPct val="100000"/>
              </a:lnSpc>
              <a:spcBef>
                <a:spcPts val="86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И.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Сельвинский</a:t>
            </a:r>
            <a:endParaRPr sz="1400" dirty="0">
              <a:latin typeface="Arial"/>
              <a:cs typeface="Arial"/>
            </a:endParaRPr>
          </a:p>
          <a:p>
            <a:pPr marL="146685" algn="ct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«Избранная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лирика»</a:t>
            </a:r>
            <a:endParaRPr sz="1400" dirty="0">
              <a:latin typeface="Arial"/>
              <a:cs typeface="Arial"/>
            </a:endParaRPr>
          </a:p>
          <a:p>
            <a:pPr marL="53784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«…Видишь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мрамор:</a:t>
            </a:r>
            <a:endParaRPr sz="1400" dirty="0">
              <a:latin typeface="Arial"/>
              <a:cs typeface="Arial"/>
            </a:endParaRPr>
          </a:p>
          <a:p>
            <a:pPr marL="53784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Это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просто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кальций.</a:t>
            </a:r>
            <a:endParaRPr sz="1400" dirty="0">
              <a:latin typeface="Arial"/>
              <a:cs typeface="Arial"/>
            </a:endParaRPr>
          </a:p>
          <a:p>
            <a:pPr marL="53784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Химия. </a:t>
            </a:r>
            <a:r>
              <a:rPr sz="1400" spc="-10" dirty="0">
                <a:latin typeface="Arial"/>
                <a:cs typeface="Arial"/>
              </a:rPr>
              <a:t>Породистый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кристалл…»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58859" y="5211317"/>
            <a:ext cx="29514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 algn="ctr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Л.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Лавренёв</a:t>
            </a:r>
            <a:endParaRPr sz="1400">
              <a:latin typeface="Arial"/>
              <a:cs typeface="Arial"/>
            </a:endParaRPr>
          </a:p>
          <a:p>
            <a:pPr marL="144780" algn="ctr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«</a:t>
            </a:r>
            <a:r>
              <a:rPr sz="1400" b="1" spc="-10" dirty="0">
                <a:latin typeface="Arial"/>
                <a:cs typeface="Arial"/>
              </a:rPr>
              <a:t>Нобуж»: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«…В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озон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превращается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воздух…»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5091" y="4011167"/>
            <a:ext cx="3888104" cy="23545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710" marR="880744">
              <a:lnSpc>
                <a:spcPct val="100000"/>
              </a:lnSpc>
              <a:spcBef>
                <a:spcPts val="325"/>
              </a:spcBef>
            </a:pPr>
            <a:r>
              <a:rPr sz="1400" b="1" dirty="0">
                <a:latin typeface="Arial"/>
                <a:cs typeface="Arial"/>
              </a:rPr>
              <a:t>Найти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ошибки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предложениях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и </a:t>
            </a:r>
            <a:r>
              <a:rPr sz="1400" b="1" spc="-10" dirty="0">
                <a:latin typeface="Arial"/>
                <a:cs typeface="Arial"/>
              </a:rPr>
              <a:t>исправить:</a:t>
            </a:r>
            <a:endParaRPr sz="1400">
              <a:latin typeface="Arial"/>
              <a:cs typeface="Arial"/>
            </a:endParaRPr>
          </a:p>
          <a:p>
            <a:pPr marL="92710" marR="246379" indent="177800">
              <a:lnSpc>
                <a:spcPct val="100000"/>
              </a:lnSpc>
              <a:spcBef>
                <a:spcPts val="10"/>
              </a:spcBef>
              <a:buAutoNum type="arabicParenR"/>
              <a:tabLst>
                <a:tab pos="270510" algn="l"/>
              </a:tabLst>
            </a:pPr>
            <a:r>
              <a:rPr sz="1200" dirty="0">
                <a:latin typeface="Arial"/>
                <a:cs typeface="Arial"/>
              </a:rPr>
              <a:t>Кислота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имеет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кислый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вкус,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поэтому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она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имеет </a:t>
            </a:r>
            <a:r>
              <a:rPr sz="1200" dirty="0">
                <a:latin typeface="Arial"/>
                <a:cs typeface="Arial"/>
              </a:rPr>
              <a:t>кислотный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остаток.</a:t>
            </a:r>
            <a:endParaRPr sz="1200">
              <a:latin typeface="Arial"/>
              <a:cs typeface="Arial"/>
            </a:endParaRPr>
          </a:p>
          <a:p>
            <a:pPr marL="92710" marR="901065" indent="177800">
              <a:lnSpc>
                <a:spcPct val="100000"/>
              </a:lnSpc>
              <a:buAutoNum type="arabicParenR"/>
              <a:tabLst>
                <a:tab pos="270510" algn="l"/>
              </a:tabLst>
            </a:pPr>
            <a:r>
              <a:rPr sz="1200" spc="-10" dirty="0">
                <a:latin typeface="Arial"/>
                <a:cs typeface="Arial"/>
              </a:rPr>
              <a:t>Реакции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бывают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соединения,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обмена, </a:t>
            </a:r>
            <a:r>
              <a:rPr sz="1200" dirty="0">
                <a:latin typeface="Arial"/>
                <a:cs typeface="Arial"/>
              </a:rPr>
              <a:t>замещения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размножения.</a:t>
            </a:r>
            <a:endParaRPr sz="1200">
              <a:latin typeface="Arial"/>
              <a:cs typeface="Arial"/>
            </a:endParaRPr>
          </a:p>
          <a:p>
            <a:pPr marL="271145" indent="-178435">
              <a:lnSpc>
                <a:spcPct val="100000"/>
              </a:lnSpc>
              <a:buAutoNum type="arabicParenR"/>
              <a:tabLst>
                <a:tab pos="271145" algn="l"/>
              </a:tabLst>
            </a:pPr>
            <a:r>
              <a:rPr sz="1200" dirty="0">
                <a:latin typeface="Arial"/>
                <a:cs typeface="Arial"/>
              </a:rPr>
              <a:t>Между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ядром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электронами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имеется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воздух,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в</a:t>
            </a:r>
            <a:endParaRPr sz="12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ядре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содержатся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кулоны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нуклоны.</a:t>
            </a:r>
            <a:endParaRPr sz="1200">
              <a:latin typeface="Arial"/>
              <a:cs typeface="Arial"/>
            </a:endParaRPr>
          </a:p>
          <a:p>
            <a:pPr marL="92710" marR="306070" indent="177800">
              <a:lnSpc>
                <a:spcPct val="100000"/>
              </a:lnSpc>
              <a:buAutoNum type="arabicParenR" startAt="4"/>
              <a:tabLst>
                <a:tab pos="270510" algn="l"/>
              </a:tabLst>
            </a:pPr>
            <a:r>
              <a:rPr sz="1200" dirty="0">
                <a:latin typeface="Arial"/>
                <a:cs typeface="Arial"/>
              </a:rPr>
              <a:t>Радий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технике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используют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при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изготовлении </a:t>
            </a:r>
            <a:r>
              <a:rPr sz="1200" dirty="0">
                <a:latin typeface="Arial"/>
                <a:cs typeface="Arial"/>
              </a:rPr>
              <a:t>радиоактивных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самолетов.</a:t>
            </a:r>
            <a:endParaRPr sz="1200">
              <a:latin typeface="Arial"/>
              <a:cs typeface="Arial"/>
            </a:endParaRPr>
          </a:p>
          <a:p>
            <a:pPr marL="270510" indent="-177800">
              <a:lnSpc>
                <a:spcPct val="100000"/>
              </a:lnSpc>
              <a:buAutoNum type="arabicParenR" startAt="4"/>
              <a:tabLst>
                <a:tab pos="270510" algn="l"/>
              </a:tabLst>
            </a:pPr>
            <a:r>
              <a:rPr sz="1200" dirty="0">
                <a:latin typeface="Arial"/>
                <a:cs typeface="Arial"/>
              </a:rPr>
              <a:t>Магнитный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железняк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это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железо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магнитом.</a:t>
            </a:r>
            <a:endParaRPr sz="1200">
              <a:latin typeface="Arial"/>
              <a:cs typeface="Arial"/>
            </a:endParaRPr>
          </a:p>
          <a:p>
            <a:pPr marL="270510" indent="-177800">
              <a:lnSpc>
                <a:spcPct val="100000"/>
              </a:lnSpc>
              <a:buAutoNum type="arabicParenR" startAt="4"/>
              <a:tabLst>
                <a:tab pos="270510" algn="l"/>
              </a:tabLst>
            </a:pPr>
            <a:r>
              <a:rPr sz="1200" dirty="0">
                <a:latin typeface="Arial"/>
                <a:cs typeface="Arial"/>
              </a:rPr>
              <a:t>Самый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твердый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металл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алмаз.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3275" y="1508760"/>
            <a:ext cx="4421505" cy="15697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600" spc="-10" dirty="0">
                <a:latin typeface="Arial"/>
                <a:cs typeface="Arial"/>
              </a:rPr>
              <a:t>Популярный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журнал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мод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«Burda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moden»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рекламирует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оттеночную </a:t>
            </a:r>
            <a:r>
              <a:rPr sz="1600" dirty="0">
                <a:latin typeface="Arial"/>
                <a:cs typeface="Arial"/>
              </a:rPr>
              <a:t>пену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для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волос:</a:t>
            </a:r>
            <a:endParaRPr sz="1600">
              <a:latin typeface="Arial"/>
              <a:cs typeface="Arial"/>
            </a:endParaRPr>
          </a:p>
          <a:p>
            <a:pPr marL="90805" marR="14160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«Даже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частом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применении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оттеночная </a:t>
            </a:r>
            <a:r>
              <a:rPr sz="1600" dirty="0">
                <a:latin typeface="Arial"/>
                <a:cs typeface="Arial"/>
              </a:rPr>
              <a:t>пена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“Wella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Color”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наносит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ни</a:t>
            </a:r>
            <a:r>
              <a:rPr sz="1600" spc="-10" dirty="0">
                <a:latin typeface="Arial"/>
                <a:cs typeface="Arial"/>
              </a:rPr>
              <a:t> малейшего </a:t>
            </a:r>
            <a:r>
              <a:rPr sz="1600" dirty="0">
                <a:latin typeface="Arial"/>
                <a:cs typeface="Arial"/>
              </a:rPr>
              <a:t>вреда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волосам,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так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как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содержит</a:t>
            </a:r>
            <a:r>
              <a:rPr sz="1600" spc="-25" dirty="0">
                <a:latin typeface="Arial"/>
                <a:cs typeface="Arial"/>
              </a:rPr>
              <a:t> ни </a:t>
            </a:r>
            <a:r>
              <a:rPr sz="1600" dirty="0">
                <a:latin typeface="Arial"/>
                <a:cs typeface="Arial"/>
              </a:rPr>
              <a:t>аммиака,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ни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других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окисляющих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веществ».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4467" y="3024886"/>
            <a:ext cx="37090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(Г.В.Пичугина</a:t>
            </a:r>
            <a:r>
              <a:rPr sz="1400" u="sng" spc="1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статья</a:t>
            </a:r>
            <a:r>
              <a:rPr sz="1400" u="sng" spc="-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«Говорите</a:t>
            </a:r>
            <a:r>
              <a:rPr sz="1400" u="sng" spc="-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правильно»</a:t>
            </a:r>
            <a:r>
              <a:rPr sz="1400" u="none" spc="-10" dirty="0">
                <a:solidFill>
                  <a:srgbClr val="0462C1"/>
                </a:solidFill>
                <a:latin typeface="Arial"/>
                <a:cs typeface="Arial"/>
                <a:hlinkClick r:id="rId4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https://him.1sept.ru/article.php?id=200204001</a:t>
            </a:r>
            <a:r>
              <a:rPr sz="1400" u="none" spc="-10" dirty="0">
                <a:latin typeface="Arial"/>
                <a:cs typeface="Arial"/>
                <a:hlinkClick r:id="rId4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3275" y="3694174"/>
            <a:ext cx="3691254" cy="3048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 marR="115570">
              <a:lnSpc>
                <a:spcPct val="100000"/>
              </a:lnSpc>
              <a:spcBef>
                <a:spcPts val="325"/>
              </a:spcBef>
            </a:pPr>
            <a:r>
              <a:rPr sz="1600" dirty="0">
                <a:latin typeface="Arial"/>
                <a:cs typeface="Arial"/>
              </a:rPr>
              <a:t>На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этикетках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многих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предметов </a:t>
            </a:r>
            <a:r>
              <a:rPr sz="1600" dirty="0">
                <a:latin typeface="Arial"/>
                <a:cs typeface="Arial"/>
              </a:rPr>
              <a:t>одежды,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также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синтетических </a:t>
            </a:r>
            <a:r>
              <a:rPr sz="1600" dirty="0">
                <a:latin typeface="Arial"/>
                <a:cs typeface="Arial"/>
              </a:rPr>
              <a:t>тканей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нередко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можно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прочитать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в </a:t>
            </a:r>
            <a:r>
              <a:rPr sz="1600" dirty="0">
                <a:latin typeface="Arial"/>
                <a:cs typeface="Arial"/>
              </a:rPr>
              <a:t>информации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составе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волокна:</a:t>
            </a:r>
            <a:endParaRPr sz="1600">
              <a:latin typeface="Arial"/>
              <a:cs typeface="Arial"/>
            </a:endParaRPr>
          </a:p>
          <a:p>
            <a:pPr marL="90805" marR="9652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«100%-</a:t>
            </a:r>
            <a:r>
              <a:rPr sz="1600" dirty="0">
                <a:latin typeface="Arial"/>
                <a:cs typeface="Arial"/>
              </a:rPr>
              <a:t>й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полиэстер»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или</a:t>
            </a:r>
            <a:r>
              <a:rPr sz="1600" spc="-20" dirty="0">
                <a:latin typeface="Arial"/>
                <a:cs typeface="Arial"/>
              </a:rPr>
              <a:t> даже</a:t>
            </a:r>
            <a:r>
              <a:rPr sz="1600" spc="5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слово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«полиэстр».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Если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этикетка </a:t>
            </a:r>
            <a:r>
              <a:rPr sz="1600" dirty="0">
                <a:latin typeface="Arial"/>
                <a:cs typeface="Arial"/>
              </a:rPr>
              <a:t>написана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английском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языке, </a:t>
            </a:r>
            <a:r>
              <a:rPr sz="1600" dirty="0">
                <a:latin typeface="Arial"/>
                <a:cs typeface="Arial"/>
              </a:rPr>
              <a:t>можно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увидеть: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«Роlyester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100%».</a:t>
            </a:r>
            <a:r>
              <a:rPr sz="1600" spc="5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Из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какого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волокна,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по-вашему, изготовлены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эти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изделия?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Как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бы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вы </a:t>
            </a:r>
            <a:r>
              <a:rPr sz="1600" spc="-10" dirty="0">
                <a:latin typeface="Arial"/>
                <a:cs typeface="Arial"/>
              </a:rPr>
              <a:t>рекомендовали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называть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такие </a:t>
            </a:r>
            <a:r>
              <a:rPr sz="1600" spc="-10" dirty="0">
                <a:latin typeface="Arial"/>
                <a:cs typeface="Arial"/>
              </a:rPr>
              <a:t>волокна?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7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8A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3005</Words>
  <Application>Microsoft Office PowerPoint</Application>
  <PresentationFormat>Широкоэкранный</PresentationFormat>
  <Paragraphs>498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36</vt:i4>
      </vt:variant>
    </vt:vector>
  </HeadingPairs>
  <TitlesOfParts>
    <vt:vector size="52" baseType="lpstr">
      <vt:lpstr>Arial</vt:lpstr>
      <vt:lpstr>Arial Black</vt:lpstr>
      <vt:lpstr>Calibri</vt:lpstr>
      <vt:lpstr>Comic Sans MS</vt:lpstr>
      <vt:lpstr>Liberation Sans Narrow</vt:lpstr>
      <vt:lpstr>Lucida Sans Unicode</vt:lpstr>
      <vt:lpstr>Microsoft Sans Serif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«Формирование и развитие функциональной грамотности учащихся в процессе обучения химии»</vt:lpstr>
      <vt:lpstr>Презентация PowerPoint</vt:lpstr>
      <vt:lpstr>Основные направления формирования функциональной грамотности</vt:lpstr>
      <vt:lpstr>Результаты общероссийской оценки по модели PISA-2022г</vt:lpstr>
      <vt:lpstr>ЧИТАТЕЛЬСКАЯ ГРАМОТНОСТЬ</vt:lpstr>
      <vt:lpstr>Умение 1 - НАЙТИ И ИЗВЛЕЧЬ (информацию из текста)</vt:lpstr>
      <vt:lpstr>Презентация PowerPoint</vt:lpstr>
      <vt:lpstr>Умение 3 - ОСМЫСЛИТЬ И ОЦЕНИТЬ (фрагменты текста)</vt:lpstr>
      <vt:lpstr>Умение 3 - ОСМЫСЛИТЬ И ОЦЕНИТЬ (сообщение текста)</vt:lpstr>
      <vt:lpstr>объяснять</vt:lpstr>
      <vt:lpstr>Компетенции ЕНГ и требования ФГОС ООО  к образовательным результатам</vt:lpstr>
      <vt:lpstr>Компетенции ЕНГ и требования ФГОС ООО  к образовательным результатам</vt:lpstr>
      <vt:lpstr>ЕСТЕСТВЕННО-НАУЧНАЯ ГРАМОТНОСТЬ (объяснять и интерпретировать)</vt:lpstr>
      <vt:lpstr>ЕСТЕСТВЕННО-НАУЧНАЯ ГРАМОТНОСТЬ</vt:lpstr>
      <vt:lpstr>ЕСТЕСТВЕННО-НАУЧНАЯ ГРАМОТНОСТЬ (применять знания для объяснения явлений)</vt:lpstr>
      <vt:lpstr>ЕСТЕСТВЕННО-НАУЧНАЯ ГРАМОТНОСТЬ (применять естественно-научные методы исследования)</vt:lpstr>
      <vt:lpstr>ЕСТЕСТВЕННО-НАУЧНАЯ ГРАМОТНОСТЬ (применять естественно-научные методы исследования)</vt:lpstr>
      <vt:lpstr>ЕСТЕСТВЕННО-НАУЧНАЯ ГРАМОТНОСТЬ</vt:lpstr>
      <vt:lpstr>ЕСТЕСТВЕННО-НАУЧНАЯ ГРАМОТНОСТЬ</vt:lpstr>
      <vt:lpstr>Формирование естественно-научной грамотности</vt:lpstr>
      <vt:lpstr>Формирование естественнонаучной грамотности</vt:lpstr>
      <vt:lpstr>Презентация PowerPoint</vt:lpstr>
      <vt:lpstr>КРЕАТИВНОЕ МЫШЛЕНИЕ</vt:lpstr>
      <vt:lpstr>Сказка «Водород + кислород» (Черных Дарья 9б класс).</vt:lpstr>
      <vt:lpstr>КРЕАТИВНОЕ МЫШЛЕНИЕ</vt:lpstr>
      <vt:lpstr>КРЕАТИВНОЕ МЫШЛЕНИЕ</vt:lpstr>
      <vt:lpstr>КРЕАТИВНОЕ МЫШЛЕНИЕ</vt:lpstr>
      <vt:lpstr>КРЕАТИВНОЕ МЫШЛЕНИЕ</vt:lpstr>
      <vt:lpstr>Метод фокальных (случайных) объектов</vt:lpstr>
      <vt:lpstr>Метод фокальных (случайных) объектов</vt:lpstr>
      <vt:lpstr>Модель формирования функциональной грамотности учащихся</vt:lpstr>
      <vt:lpstr>Универсальные печатные пособия по химии</vt:lpstr>
      <vt:lpstr>Презентация PowerPoint</vt:lpstr>
      <vt:lpstr>Презентация PowerPoint</vt:lpstr>
      <vt:lpstr>Примерная рабочая программа курса внеурочной деятельности «Функциональная грамотность: учимся для жизни»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Бобкова Наталья Петровна</dc:creator>
  <cp:lastModifiedBy>1</cp:lastModifiedBy>
  <cp:revision>28</cp:revision>
  <dcterms:created xsi:type="dcterms:W3CDTF">2024-04-02T13:39:55Z</dcterms:created>
  <dcterms:modified xsi:type="dcterms:W3CDTF">2024-04-12T06:11:18Z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2023-09-25T00:00:00Z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2024-04-02T00:00:00Z</vt:filetime>
  </property>
  <property fmtid="{D5CDD505-2E9C-101B-9397-08002B2CF9AE}" pid="5" name="Producer">
    <vt:lpwstr>3-Heights(TM) PDF Security Shell 4.8.25.2 (http://www.pdf-tools.com)</vt:lpwstr>
  </property>
</Properties>
</file>