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57" r:id="rId5"/>
    <p:sldId id="264" r:id="rId6"/>
    <p:sldId id="266" r:id="rId7"/>
    <p:sldId id="268" r:id="rId8"/>
    <p:sldId id="267" r:id="rId9"/>
    <p:sldId id="269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62"/>
            <p14:sldId id="257"/>
            <p14:sldId id="264"/>
            <p14:sldId id="266"/>
            <p14:sldId id="268"/>
            <p14:sldId id="267"/>
            <p14:sldId id="269"/>
            <p14:sldId id="265"/>
            <p14:sldId id="270"/>
          </p14:sldIdLst>
        </p14:section>
        <p14:section name="Дополнительные сведения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9BD5"/>
    <a:srgbClr val="D2B4A6"/>
    <a:srgbClr val="734F29"/>
    <a:srgbClr val="D24726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B867-C0E9-4677-A1E6-26A91062B287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5933-9244-4FF4-949C-8BEE46209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76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62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Образец текста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Второй уровень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Третий уровень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Четвертый уровень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ru-RU" smtClean="0"/>
              <a:t>06.12.2022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360" y="605118"/>
            <a:ext cx="10636623" cy="3160060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6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>Формирование отчетов </a:t>
            </a:r>
            <a:r>
              <a:rPr lang="ru-RU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/>
            </a:r>
            <a:br>
              <a:rPr lang="ru-RU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</a:br>
            <a:r>
              <a:rPr lang="ru-RU" sz="48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в программе </a:t>
            </a:r>
            <a:r>
              <a:rPr lang="ru-RU" sz="4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>АЦК-ФИНАНСЫ</a:t>
            </a:r>
            <a:r>
              <a:rPr lang="ru-RU" sz="5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  <a:t/>
            </a:r>
            <a:br>
              <a:rPr lang="ru-RU" sz="5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+mj-cs"/>
              </a:rPr>
            </a:br>
            <a:r>
              <a:rPr lang="ru-RU" sz="2400" dirty="0" smtClean="0">
                <a:latin typeface="Segoe Script" panose="020B0504020000000003" pitchFamily="34" charset="0"/>
              </a:rPr>
              <a:t>для   начинающих    пользователей</a:t>
            </a:r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732" y="5043374"/>
            <a:ext cx="10443880" cy="1137793"/>
          </a:xfrm>
        </p:spPr>
        <p:txBody>
          <a:bodyPr>
            <a:noAutofit/>
          </a:bodyPr>
          <a:lstStyle/>
          <a:p>
            <a:pPr>
              <a:spcBef>
                <a:spcPts val="6"/>
              </a:spcBef>
            </a:pPr>
            <a:r>
              <a:rPr lang="ru-RU" sz="1600" b="0" i="0" dirty="0" smtClean="0">
                <a:solidFill>
                  <a:srgbClr val="D24726"/>
                </a:solidFill>
                <a:latin typeface="Segoe UI Light"/>
              </a:rPr>
              <a:t>На примере образовательной организации покажем как </a:t>
            </a:r>
            <a:r>
              <a:rPr lang="ru-RU" sz="1600" dirty="0" smtClean="0"/>
              <a:t>быстро и легко увидеть </a:t>
            </a:r>
            <a:r>
              <a:rPr lang="ru-RU" sz="1600" b="1" i="0" dirty="0" smtClean="0">
                <a:solidFill>
                  <a:srgbClr val="D24726"/>
                </a:solidFill>
                <a:latin typeface="Segoe UI Light"/>
              </a:rPr>
              <a:t>поступления и расходы денежных средств </a:t>
            </a:r>
            <a:r>
              <a:rPr lang="ru-RU" sz="1600" b="0" i="0" dirty="0" smtClean="0">
                <a:solidFill>
                  <a:srgbClr val="D24726"/>
                </a:solidFill>
                <a:latin typeface="Segoe UI Light"/>
              </a:rPr>
              <a:t>за определенный период времени по разным статьям расходов.</a:t>
            </a:r>
            <a:endParaRPr lang="ru-RU" sz="1600" b="0" i="0" dirty="0">
              <a:solidFill>
                <a:srgbClr val="D24726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308" y="1492623"/>
            <a:ext cx="10515600" cy="1627095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</a:rPr>
              <a:t>Благодарю за внимание!</a:t>
            </a:r>
            <a:endParaRPr lang="ru-RU" sz="4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684" y="4840941"/>
            <a:ext cx="11214847" cy="753036"/>
          </a:xfrm>
        </p:spPr>
        <p:txBody>
          <a:bodyPr>
            <a:noAutofit/>
          </a:bodyPr>
          <a:lstStyle/>
          <a:p>
            <a:pPr>
              <a:spcBef>
                <a:spcPts val="6"/>
              </a:spcBef>
            </a:pPr>
            <a:r>
              <a:rPr lang="ru-RU" sz="2400" b="1" dirty="0" smtClean="0"/>
              <a:t>Надеюсь</a:t>
            </a:r>
            <a:r>
              <a:rPr lang="ru-RU" sz="2400" b="1" dirty="0"/>
              <a:t>, что представленная в презентации информация была для Вас полезна</a:t>
            </a:r>
            <a:endParaRPr lang="ru-RU" sz="2400" b="0" i="0" dirty="0">
              <a:solidFill>
                <a:srgbClr val="D24726"/>
              </a:solidFill>
              <a:latin typeface="Segoe UI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308" y="147917"/>
            <a:ext cx="10645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главный специалист отдела консалтинга Карпенко Дарья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4736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1" cy="1208868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С чего начинаем?</a:t>
            </a:r>
            <a:endParaRPr lang="ru-RU" sz="4000" b="1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4706"/>
            <a:ext cx="5105400" cy="49286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Segoe UI"/>
              </a:rPr>
              <a:t>1. </a:t>
            </a:r>
            <a:r>
              <a:rPr lang="ru-RU" sz="1700" dirty="0" smtClean="0">
                <a:solidFill>
                  <a:schemeClr val="tx1"/>
                </a:solidFill>
                <a:latin typeface="Segoe UI"/>
              </a:rPr>
              <a:t>Находим значок с программой «АЦК-финансы» и кликаем по нему 2 раза</a:t>
            </a: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sz="1700" b="1" i="0" dirty="0" smtClean="0">
                <a:solidFill>
                  <a:schemeClr val="tx1"/>
                </a:solidFill>
                <a:latin typeface="Segoe UI"/>
              </a:rPr>
              <a:t>2. </a:t>
            </a:r>
            <a:r>
              <a:rPr lang="ru-RU" sz="1700" b="0" i="0" dirty="0" smtClean="0">
                <a:solidFill>
                  <a:schemeClr val="tx1"/>
                </a:solidFill>
                <a:latin typeface="Segoe UI"/>
              </a:rPr>
              <a:t>Появляется окно для ввода персональных данных для входа в личный кабинет</a:t>
            </a: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sz="1700" b="1" i="0" dirty="0" smtClean="0">
                <a:solidFill>
                  <a:schemeClr val="tx1"/>
                </a:solidFill>
                <a:latin typeface="Segoe UI"/>
              </a:rPr>
              <a:t>3. </a:t>
            </a:r>
            <a:r>
              <a:rPr lang="ru-RU" sz="1700" b="0" i="0" dirty="0" smtClean="0">
                <a:solidFill>
                  <a:schemeClr val="tx1"/>
                </a:solidFill>
                <a:latin typeface="Segoe UI"/>
              </a:rPr>
              <a:t>В верхней части окна выбираем бюджет, к которому относится Ваша организация – в нашем случае «Бюджет городского округа город Дзержинск»</a:t>
            </a: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Segoe UI"/>
              </a:rPr>
              <a:t>4. </a:t>
            </a:r>
            <a:r>
              <a:rPr lang="ru-RU" sz="1700" dirty="0" smtClean="0">
                <a:solidFill>
                  <a:schemeClr val="tx1"/>
                </a:solidFill>
                <a:latin typeface="Segoe UI"/>
              </a:rPr>
              <a:t>Затем вводим данные учетной записи, которую присвоили Вам в бухгалтерии</a:t>
            </a:r>
            <a:endParaRPr lang="ru-RU" sz="1700" b="0" i="0" dirty="0" smtClean="0">
              <a:solidFill>
                <a:schemeClr val="tx1"/>
              </a:solidFill>
              <a:latin typeface="Segoe UI"/>
            </a:endParaRP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sz="1700" dirty="0" smtClean="0"/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sz="17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803"/>
            <a:ext cx="5836024" cy="61950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93224" y="3886201"/>
            <a:ext cx="5060577" cy="201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ru-RU" sz="4000" b="1" dirty="0" smtClean="0">
                <a:latin typeface="Segoe UI Light"/>
              </a:rPr>
              <a:t>Загрузка программы</a:t>
            </a:r>
            <a:endParaRPr lang="ru-RU" sz="4000" b="1" i="0" dirty="0">
              <a:solidFill>
                <a:schemeClr val="bg1"/>
              </a:solidFill>
              <a:latin typeface="Segoe UI Ligh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46" y="1354978"/>
            <a:ext cx="6194425" cy="675528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sz="1600" b="0" i="0" dirty="0" smtClean="0">
                <a:solidFill>
                  <a:schemeClr val="bg1">
                    <a:lumMod val="50000"/>
                  </a:schemeClr>
                </a:solidFill>
                <a:latin typeface="Segoe UI"/>
              </a:rPr>
              <a:t>Если все данные введены верно, появляется окно загрузки</a:t>
            </a:r>
            <a:endParaRPr lang="ru-RU" sz="1400" b="0" i="0" dirty="0" smtClean="0">
              <a:solidFill>
                <a:schemeClr val="bg1">
                  <a:lumMod val="50000"/>
                </a:schemeClr>
              </a:solidFill>
              <a:latin typeface="Segoe UI"/>
            </a:endParaRP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471"/>
          <a:stretch/>
        </p:blipFill>
        <p:spPr>
          <a:xfrm>
            <a:off x="1506071" y="1963271"/>
            <a:ext cx="8984208" cy="45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ru-RU" sz="36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Работа в сокращенной версии программы</a:t>
            </a:r>
            <a:endParaRPr lang="ru-RU" sz="3600" b="1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3214840"/>
            <a:ext cx="10860740" cy="3008159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sz="16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части экрана появляется длинная строка</a:t>
            </a: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вкладку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«Отчеты», </a:t>
            </a: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«Бюджетные и автономные учреждения»,  </a:t>
            </a:r>
          </a:p>
          <a:p>
            <a:pPr>
              <a:spcBef>
                <a:spcPts val="576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«Универсальный отчет по операциям бюджетных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автономных учреждений»</a:t>
            </a:r>
            <a:endParaRPr lang="ru-RU" sz="16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492249"/>
            <a:ext cx="11632514" cy="14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4719919" cy="1208868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Заполняем поля</a:t>
            </a:r>
            <a:endParaRPr lang="ru-RU" sz="4000" b="1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58153"/>
            <a:ext cx="5105400" cy="51552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Выбираем дату, за какой период Вам необходимо сформировать отчет, и название организации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Колонки таблицы выбираем в соответствии с данными, которые Вам необходимо увидеть.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нужны общие суммы, не привязанные к дате, тогда дату и номер выбирать не нужно.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Выбранные колонки видим в графе «</a:t>
            </a:r>
            <a:r>
              <a:rPr lang="ru-RU" sz="16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Для отображения данных с суммами поступлений выбираем «Поступления-исполнение», 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Расходы: «Выплаты-исполнение», «Чистые выплаты»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sz="16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Нажимаем </a:t>
            </a:r>
            <a:r>
              <a:rPr lang="ru-RU" sz="16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«ОК»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110000"/>
              </a:lnSpc>
              <a:spcBef>
                <a:spcPts val="0"/>
              </a:spcBef>
              <a:buNone/>
            </a:pP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86400" y="210109"/>
            <a:ext cx="6548765" cy="6303309"/>
            <a:chOff x="5486400" y="210109"/>
            <a:chExt cx="6548765" cy="630330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10109"/>
              <a:ext cx="6548765" cy="630330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38" t="11078" r="4359" b="68691"/>
            <a:stretch/>
          </p:blipFill>
          <p:spPr>
            <a:xfrm>
              <a:off x="9887794" y="887506"/>
              <a:ext cx="1815353" cy="1237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9" y="0"/>
            <a:ext cx="8727140" cy="12088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Получаем таблицу в </a:t>
            </a:r>
            <a:r>
              <a:rPr lang="en-US" sz="4000" b="1" dirty="0"/>
              <a:t>Excel</a:t>
            </a:r>
            <a:endParaRPr lang="ru-RU" sz="4000" b="1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402878"/>
            <a:ext cx="10016378" cy="5173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300767"/>
            <a:ext cx="12192000" cy="54220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07776" y="3603812"/>
            <a:ext cx="3886200" cy="161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9" y="26894"/>
            <a:ext cx="4589930" cy="1208868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Сортируем данные</a:t>
            </a:r>
            <a:b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</a:br>
            <a: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по </a:t>
            </a:r>
            <a:r>
              <a:rPr lang="ru-RU" sz="4000" b="1" dirty="0" smtClean="0">
                <a:latin typeface="Segoe UI Light"/>
              </a:rPr>
              <a:t>КОСГУ</a:t>
            </a:r>
            <a:endParaRPr lang="ru-RU" sz="4000" b="1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58153"/>
            <a:ext cx="5105400" cy="51552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(классификация операций сектора государственного управления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вводим значения или выпираем из перечня, при этом можно исключить из поиска ненужный код, поставив галочку «кроме» </a:t>
            </a:r>
          </a:p>
          <a:p>
            <a:pPr>
              <a:lnSpc>
                <a:spcPct val="110000"/>
              </a:lnSpc>
              <a:spcBef>
                <a:spcPts val="576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доход от платных услуг, поступления</a:t>
            </a:r>
          </a:p>
          <a:p>
            <a:pPr>
              <a:lnSpc>
                <a:spcPct val="11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 Заработная плата</a:t>
            </a:r>
          </a:p>
          <a:p>
            <a:pPr>
              <a:lnSpc>
                <a:spcPct val="11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 взносы в ФСС, ПФР</a:t>
            </a:r>
          </a:p>
          <a:p>
            <a:pPr>
              <a:lnSpc>
                <a:spcPct val="11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 страхование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266 пособия (по нетрудоспособности)</a:t>
            </a:r>
          </a:p>
          <a:p>
            <a:pPr>
              <a:lnSpc>
                <a:spcPct val="11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работы по содержанию имущества</a:t>
            </a:r>
          </a:p>
          <a:p>
            <a:pPr marL="0" indent="0" algn="l" defTabSz="914400">
              <a:lnSpc>
                <a:spcPct val="110000"/>
              </a:lnSpc>
              <a:spcBef>
                <a:spcPts val="576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 коммунальные расходы</a:t>
            </a: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4719"/>
            <a:ext cx="6417467" cy="5918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87" y="3036357"/>
            <a:ext cx="2653271" cy="103542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21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976" y="0"/>
            <a:ext cx="7194176" cy="1208868"/>
          </a:xfrm>
        </p:spPr>
        <p:txBody>
          <a:bodyPr>
            <a:normAutofit/>
          </a:bodyPr>
          <a:lstStyle/>
          <a:p>
            <a:pPr algn="r" defTabSz="914400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Сортируем данные по </a:t>
            </a:r>
            <a:r>
              <a:rPr lang="ru-RU" sz="4000" b="1" dirty="0" smtClean="0">
                <a:latin typeface="Segoe UI Light"/>
              </a:rPr>
              <a:t>КВФО</a:t>
            </a:r>
            <a:endParaRPr lang="ru-RU" sz="4000" b="1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0624" y="1331258"/>
            <a:ext cx="3294528" cy="51418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КВФО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финансового обеспечения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же образом, как и КОСГУ, можем отсортировать данные по КВФО, нажимая на значок</a:t>
            </a:r>
          </a:p>
          <a:p>
            <a:pPr>
              <a:lnSpc>
                <a:spcPct val="100000"/>
              </a:lnSpc>
              <a:spcBef>
                <a:spcPts val="576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76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76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выдает перечень, из которого выбираем или исключаем определенное значение (при нажатии галочки «кроме»)</a:t>
            </a: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нажимаем «ОК» и формируем таблицу, также нажатием на «ОК»</a:t>
            </a:r>
          </a:p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6" y="1628225"/>
            <a:ext cx="7889872" cy="4844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83" y="2866469"/>
            <a:ext cx="2530899" cy="118418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03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870" y="0"/>
            <a:ext cx="4975411" cy="1208868"/>
          </a:xfrm>
        </p:spPr>
        <p:txBody>
          <a:bodyPr>
            <a:normAutofit/>
          </a:bodyPr>
          <a:lstStyle/>
          <a:p>
            <a:pPr algn="r" defTabSz="914400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Сохранить настройки</a:t>
            </a:r>
            <a:endParaRPr lang="ru-RU" sz="4000" b="1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3882" y="1344706"/>
            <a:ext cx="5105400" cy="48076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l" defTabSz="914400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можно создать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сохранятся введенные данные, для этого после заполнения нужных строк нажимаем на стрелочку под надписью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«Профиль»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верхнем левом углу, выбираем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(локальный)»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задаем любое название.</a:t>
            </a: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 изменения нажимаем на значок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«Дискетка»,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– значок с красным крестиком.</a:t>
            </a: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момент Вы можете изменить значения и сохранить их в профиле либо удалить и создать новый.</a:t>
            </a: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317687"/>
            <a:ext cx="6324600" cy="6115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6" y="777575"/>
            <a:ext cx="3413174" cy="2597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82" y="3657879"/>
            <a:ext cx="4276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</Template>
  <TotalTime>0</TotalTime>
  <Words>472</Words>
  <Application>Microsoft Office PowerPoint</Application>
  <PresentationFormat>Широкоэкранный</PresentationFormat>
  <Paragraphs>51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Script</vt:lpstr>
      <vt:lpstr>Segoe UI</vt:lpstr>
      <vt:lpstr>Segoe UI Light</vt:lpstr>
      <vt:lpstr>Times New Roman</vt:lpstr>
      <vt:lpstr>WelcomeDoc</vt:lpstr>
      <vt:lpstr>Формирование отчетов  в программе АЦК-ФИНАНСЫ для   начинающих    пользователей</vt:lpstr>
      <vt:lpstr>С чего начинаем?</vt:lpstr>
      <vt:lpstr>Загрузка программы</vt:lpstr>
      <vt:lpstr>Работа в сокращенной версии программы</vt:lpstr>
      <vt:lpstr>Заполняем поля</vt:lpstr>
      <vt:lpstr>Получаем таблицу в Excel</vt:lpstr>
      <vt:lpstr>Сортируем данные по КОСГУ</vt:lpstr>
      <vt:lpstr>Сортируем данные по КВФО</vt:lpstr>
      <vt:lpstr>Сохранить настройки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2022-11-30T08:27:07Z</dcterms:created>
  <dcterms:modified xsi:type="dcterms:W3CDTF">2022-12-06T05:45:51Z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