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5" r:id="rId3"/>
    <p:sldId id="257" r:id="rId4"/>
    <p:sldId id="260" r:id="rId5"/>
    <p:sldId id="261" r:id="rId6"/>
    <p:sldId id="296" r:id="rId7"/>
    <p:sldId id="297" r:id="rId8"/>
    <p:sldId id="284" r:id="rId9"/>
    <p:sldId id="285" r:id="rId10"/>
    <p:sldId id="286" r:id="rId11"/>
    <p:sldId id="287" r:id="rId12"/>
    <p:sldId id="288" r:id="rId13"/>
    <p:sldId id="289" r:id="rId14"/>
    <p:sldId id="263" r:id="rId15"/>
    <p:sldId id="290" r:id="rId16"/>
    <p:sldId id="291" r:id="rId17"/>
    <p:sldId id="292" r:id="rId18"/>
    <p:sldId id="293" r:id="rId19"/>
    <p:sldId id="298" r:id="rId20"/>
    <p:sldId id="294" r:id="rId21"/>
    <p:sldId id="277" r:id="rId22"/>
    <p:sldId id="279" r:id="rId23"/>
    <p:sldId id="280" r:id="rId24"/>
    <p:sldId id="267" r:id="rId25"/>
    <p:sldId id="269" r:id="rId26"/>
    <p:sldId id="270" r:id="rId27"/>
    <p:sldId id="27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230DB56-B926-4DDF-9A75-72369DBCB4CB}">
          <p14:sldIdLst>
            <p14:sldId id="256"/>
            <p14:sldId id="275"/>
            <p14:sldId id="257"/>
            <p14:sldId id="260"/>
            <p14:sldId id="261"/>
            <p14:sldId id="296"/>
            <p14:sldId id="297"/>
            <p14:sldId id="284"/>
            <p14:sldId id="285"/>
            <p14:sldId id="286"/>
            <p14:sldId id="287"/>
            <p14:sldId id="288"/>
            <p14:sldId id="289"/>
            <p14:sldId id="263"/>
            <p14:sldId id="290"/>
            <p14:sldId id="291"/>
            <p14:sldId id="292"/>
            <p14:sldId id="293"/>
            <p14:sldId id="298"/>
            <p14:sldId id="294"/>
            <p14:sldId id="277"/>
            <p14:sldId id="279"/>
            <p14:sldId id="280"/>
            <p14:sldId id="267"/>
            <p14:sldId id="269"/>
            <p14:sldId id="270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8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8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51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75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514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813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73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642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469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228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101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70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429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86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607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399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7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105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862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C38260-924E-4C52-BD94-85529080C8FD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6F5105-A926-41FE-ADF8-613DEE6B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40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6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3" indent="-28575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65" indent="-28575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69" indent="-171452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75" indent="-171452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unart.pro/uploads/posts/2020-04/1587322635_8-p-foni-pod-starinu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0" y="2347625"/>
            <a:ext cx="12192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семьи </a:t>
            </a:r>
            <a:r>
              <a:rPr lang="ru-RU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школы</a:t>
            </a:r>
            <a:r>
              <a:rPr lang="ru-RU" sz="3200" b="1" dirty="0">
                <a:ln/>
                <a:solidFill>
                  <a:schemeClr val="accent3"/>
                </a:solidFill>
              </a:rPr>
              <a:t/>
            </a:r>
            <a:br>
              <a:rPr lang="ru-RU" sz="3200" b="1" dirty="0">
                <a:ln/>
                <a:solidFill>
                  <a:schemeClr val="accent3"/>
                </a:solidFill>
              </a:rPr>
            </a:br>
            <a:r>
              <a:rPr lang="ru-RU" sz="32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94944" y="5597236"/>
            <a:ext cx="7853311" cy="955964"/>
          </a:xfrm>
          <a:prstGeom prst="rect">
            <a:avLst/>
          </a:prstGeom>
        </p:spPr>
        <p:txBody>
          <a:bodyPr>
            <a:noAutofit/>
          </a:bodyPr>
          <a:lstStyle>
            <a:lvl1pPr marL="285753" indent="-285753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65" indent="-285753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69" indent="-171452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75" indent="-171452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Мальцева Татьяна Викторовна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школа № 40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877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Дзержинск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                                          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257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29" y="894221"/>
            <a:ext cx="4571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Приглашение в школу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0406" y="1857826"/>
            <a:ext cx="94778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Родители приглашаются в том случае, когда надо поделиться радостной новостью, например, ребенок овладел тем учебным материалом, который ему долго не давался.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Нужно стараться по возможности не приглашать родителей в школу для того, чтобы нажаловаться на плохое поведение ребенка или низкую успеваемость(проводить индивидуальную работу, обращаться к школьному психологу, социальному педагогу)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Подобные приглашения вызывают у родителей негативное отношение к школе.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561170"/>
            <a:ext cx="859377" cy="10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34" y="5045014"/>
            <a:ext cx="1100346" cy="119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81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1325" y="643622"/>
            <a:ext cx="6369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консультации, беседы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9255" y="1973941"/>
            <a:ext cx="9216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Консультации проводятся для того, чтобы преодолеть беспокойство родителей, боязнь разговора о своем ребенке.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Они способствуют созданию хорошего контакта между родителями и учителем.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Консультации проводятся по мере необходимости, часто по инициативе родителей.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процессе бесед с родителями в неофициальной обстановке выясняются необходимые для профессиональной работы сведения (особенности здоровья ребенка; его увлечения, интересы; поведенческие реакции; особенности характера; мотивации учения и т.д.).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12" y="2171832"/>
            <a:ext cx="1706844" cy="37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49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285" y="972456"/>
            <a:ext cx="10624457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В общении с родителями педагог должен проявлять максимум тактичности.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Недопустимо стыдить родителей, намекать на невыполнение ими своего долга по отношению к сыну или дочери.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Подход учителя должен быть таким: </a:t>
            </a:r>
            <a:r>
              <a:rPr lang="ru-RU" sz="2400" b="1" dirty="0">
                <a:latin typeface="Calibri" pitchFamily="34" charset="0"/>
                <a:ea typeface="Calibri"/>
                <a:cs typeface="Calibri" pitchFamily="34" charset="0"/>
              </a:rPr>
              <a:t>«Перед нами стоит общая проблема. Что мы можем предпринять для ее решения?»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Тактичность особенно важна с теми родителями, которые уверены, что их дети не способны на дурные поступки.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Не найдя к ним правильного подхода, педагог столкнется с их возмущением и отказом от дальнейшего сотрудничества.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u="sng" dirty="0">
                <a:latin typeface="Calibri" pitchFamily="34" charset="0"/>
                <a:ea typeface="Calibri"/>
                <a:cs typeface="Calibri" pitchFamily="34" charset="0"/>
              </a:rPr>
              <a:t>Принципы успешного консультирования </a:t>
            </a: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— </a:t>
            </a:r>
            <a:r>
              <a:rPr lang="ru-RU" sz="2400" b="1" dirty="0">
                <a:latin typeface="Calibri" pitchFamily="34" charset="0"/>
                <a:ea typeface="Calibri"/>
                <a:cs typeface="Calibri" pitchFamily="34" charset="0"/>
              </a:rPr>
              <a:t>доверительные отношения, взаимоуважение, заинтересованность, компетентность.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18778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85" y="780610"/>
            <a:ext cx="4959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Переписка с родителями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7290" y="1683657"/>
            <a:ext cx="75080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Письменная форма информирования родителей об успехах их детей.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Допускается извещение родителей о предстоящей совместной деятельности в школе, поздравление с праздниками, советы и пожелания в воспитании детей.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Главное условие переписки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доброжелательный тон, радость общения.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Особенно часто эта форма работы применяется к тем родителям, которые не в состоянии часто посещать школу, много работают или далеко живут.</a:t>
            </a:r>
          </a:p>
        </p:txBody>
      </p:sp>
      <p:pic>
        <p:nvPicPr>
          <p:cNvPr id="1028" name="Picture 4" descr="Общение в чате иллюст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72" y="2989943"/>
            <a:ext cx="2873612" cy="3166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13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01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Групповые и коллективные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формы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291" y="1356835"/>
            <a:ext cx="5624945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родительский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лекторий</a:t>
            </a:r>
          </a:p>
          <a:p>
            <a:pPr marL="342905" indent="-342905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рактикумы( решение возникающих педагогических ситуаций)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5" indent="-342905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тематические консультации</a:t>
            </a:r>
          </a:p>
          <a:p>
            <a:pPr marL="342905" indent="-342905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классные детские мероприятия</a:t>
            </a:r>
          </a:p>
          <a:p>
            <a:pPr marL="342905" indent="-342905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совместные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досуговые мероприятия</a:t>
            </a:r>
          </a:p>
          <a:p>
            <a:pPr marL="342905" indent="-342905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обмен опытом родителей по семейному  воспитанию и обучению детей с ОВЗ ( в форме круглого стола)</a:t>
            </a:r>
          </a:p>
          <a:p>
            <a:pPr marL="342905" indent="-342905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родительские собрания (организационные, тематические,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собрания 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диспуты, итоговые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9236" y="1356835"/>
            <a:ext cx="4973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родительские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собрания совместно с детьми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совместное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участие в конкурсах, олимпиадах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концерты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экскурсии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посещение театров, кинотеатров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выставки учебных работ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совместные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спортивные мероприятия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совместное участие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субботниках</a:t>
            </a:r>
          </a:p>
        </p:txBody>
      </p:sp>
    </p:spTree>
    <p:extLst>
      <p:ext uri="{BB962C8B-B14F-4D97-AF65-F5344CB8AC3E}">
        <p14:creationId xmlns="" xmlns:p14="http://schemas.microsoft.com/office/powerpoint/2010/main" val="6177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0459" y="735980"/>
            <a:ext cx="3060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Практикумы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829" y="1756582"/>
            <a:ext cx="7663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форма выработки у родителей педагогических умений по воспитанию детей, эффективному решению возникающих педагогических ситуаций, своеобразная тренировка педагогического мышления родителей-воспитателей</a:t>
            </a:r>
          </a:p>
        </p:txBody>
      </p:sp>
      <p:pic>
        <p:nvPicPr>
          <p:cNvPr id="4098" name="Picture 2" descr="Школьный клипарт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913" y="3413769"/>
            <a:ext cx="4067175" cy="264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60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6264" y="677024"/>
            <a:ext cx="3660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Открытые уроки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6344" y="1654629"/>
            <a:ext cx="10609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Обычно организуются с целью ознакомления родителей с новыми программами по предмету, методикой преподавания, требованиями учителя.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 хотя бы один-два раза в полугодие давать возможность родителям присутствовать на открытом уроке.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Это позволит избежать многих конфликтов, вызванных незнанием и непониманием родителями специфики учебной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деятельности.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8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926" y="892098"/>
            <a:ext cx="4572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Родительское собрание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0343" y="2282709"/>
            <a:ext cx="7431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дна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из основных универсальных форм взаимодействия школы с семьями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обучающихся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пропаганды психолого-педагогических знаний и умений для  родителей, 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повышения уровня их компетентности в вопросах воспитания и обучения детей, 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формирующая родительское общественное мнение, родительский коллектив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3" y="874453"/>
            <a:ext cx="1206757" cy="12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38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5" y="657745"/>
            <a:ext cx="10508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Одной из форм сотрудничества классного руководителя с группой наиболее опытных, инициативных родителей является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классный родительский комитет.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5088" y="2042740"/>
            <a:ext cx="8955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Родительский комитет работает на основе положения о родительском комитете школы.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Он совместно с классным руководителем и под его руководством планирует, готовит и проводит всю совместную работу по педагогическому образованию, установлению контактов с родителями, оказанию помощи в воспитании детей класса, анализирует, оценивает и  подводит итоги сотрудничества школы и семьи.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Выборы родительского комитета осуществляются общим голосованием родителей класса.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поле зрения родительского комитета входят вопросы организации в классе мероприятий учебного (посещение уроков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мероприятий) и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внеучебного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 экскурсии, мероприятия на воспитательные темы) плана</a:t>
            </a:r>
          </a:p>
        </p:txBody>
      </p:sp>
      <p:pic>
        <p:nvPicPr>
          <p:cNvPr id="2050" name="Picture 2" descr="Родительский комитет групп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3427735"/>
            <a:ext cx="1963058" cy="2764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7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8192" y="1010701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Коллективные и групповые формы 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работы</a:t>
            </a:r>
            <a:b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педагога с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родителями 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ребенка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69087" y="2308142"/>
            <a:ext cx="4644000" cy="1323439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РЕБЕНОК: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активное общение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 своими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сверстниками;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участие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различных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программах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9088" y="4907914"/>
            <a:ext cx="4644000" cy="1015663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РОДИТЕЛИ: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возможность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взаимодействовать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специалистами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школы. 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Таня\Desktop\СЕНТЯБРЬ\Компетентностный подход\illustration-of-social-media-concept_53876-178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99" y="3698247"/>
            <a:ext cx="1908175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82057" y="2767883"/>
            <a:ext cx="3628572" cy="17896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Применение </a:t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современных </a:t>
            </a:r>
            <a:b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интернет-технологий</a:t>
            </a:r>
          </a:p>
        </p:txBody>
      </p:sp>
    </p:spTree>
    <p:extLst>
      <p:ext uri="{BB962C8B-B14F-4D97-AF65-F5344CB8AC3E}">
        <p14:creationId xmlns="" xmlns:p14="http://schemas.microsoft.com/office/powerpoint/2010/main" val="3840352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115" y="1077015"/>
            <a:ext cx="9789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6" indent="-457206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Эффективность воспитания ребёнка сильно зависит от того, насколько тесно взаимодействуют школа и семья.</a:t>
            </a:r>
          </a:p>
          <a:p>
            <a:pPr marL="457206" indent="-457206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Ведущую роль в организации сотрудничества школы и семьи играют </a:t>
            </a:r>
            <a:r>
              <a:rPr lang="ru-RU" sz="28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классные руководители. </a:t>
            </a:r>
            <a:r>
              <a:rPr lang="ru-RU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Именно от них зависит то, насколько семьи понимают политику, проводимую школой по отношению к воспитанию, обучению детей, и участвуют в её  реализации.</a:t>
            </a:r>
          </a:p>
          <a:p>
            <a:pPr marL="457206" indent="-457206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Функции классного руководителя разнообразны.  Работа с семьями своих учеников – важное направление его деятельности.</a:t>
            </a:r>
            <a:endParaRPr lang="ru-RU" sz="2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0229" y="758283"/>
            <a:ext cx="10174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Классные детские мероприятия. </a:t>
            </a:r>
          </a:p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Организация совместных досуговых мероприятий.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3265" y="2131900"/>
            <a:ext cx="2649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Формы досуга: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3601" y="2730306"/>
            <a:ext cx="6088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совместные праздники, дни именинника;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концертов, посещение концертов и спектаклей;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соревнования, конкурсы.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1599" y="3910398"/>
            <a:ext cx="6415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Подобные мероприятия способствуют сближению родителей между собой, налаживанию контакта между учителем и родителями.  Даже не систематические, а единичные коллективные дела класса, проводимые совместно с родителями, имеют огромный воспитательный эффект. </a:t>
            </a:r>
          </a:p>
        </p:txBody>
      </p:sp>
    </p:spTree>
    <p:extLst>
      <p:ext uri="{BB962C8B-B14F-4D97-AF65-F5344CB8AC3E}">
        <p14:creationId xmlns="" xmlns:p14="http://schemas.microsoft.com/office/powerpoint/2010/main" val="29769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83939" y="2504080"/>
            <a:ext cx="5828445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аправленность мероприятий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повышение родительской активности на собраниях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участием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обучающихся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развлечения;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показы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художественной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самодеятельности;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постановка сказок;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выбор задания для ребенка,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которым он однозначно справится. 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967158"/>
            <a:ext cx="10404192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Совместные досуговые мероприятия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6" y="2989657"/>
            <a:ext cx="4372833" cy="2569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385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15" y="1578470"/>
            <a:ext cx="4331277" cy="2545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3447880"/>
            <a:ext cx="4548737" cy="2695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8192" y="772957"/>
            <a:ext cx="10404192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Совместные досуговые мероприятия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5" y="3483865"/>
            <a:ext cx="4136321" cy="2753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1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0701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Коллективные и групповые формы работы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педагога с родителями ребенка с ОВЗ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89557" y="3034455"/>
            <a:ext cx="3171657" cy="830997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овместное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участие детей и их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родителей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4638" y="3711527"/>
            <a:ext cx="1317233" cy="4001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турниры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4637" y="2836125"/>
            <a:ext cx="4400017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интеллектуальные, творческие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спортивные конкурсы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0653" y="3705928"/>
            <a:ext cx="2844002" cy="4001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овместные проекты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9558" y="4818344"/>
            <a:ext cx="3171657" cy="830997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лимпиады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endParaRPr lang="ru-RU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конкурсы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94636" y="5034049"/>
            <a:ext cx="1317234" cy="4001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очные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50652" y="5022999"/>
            <a:ext cx="2844002" cy="4001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дистанционные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5584315" y="3229171"/>
            <a:ext cx="580565" cy="467473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5584315" y="5000104"/>
            <a:ext cx="580565" cy="467473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4877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116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Участие в спортивных соревнованиях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«Мама, папа, я – спортивная семья»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2" y="1828801"/>
            <a:ext cx="2635393" cy="4333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37" y="1828801"/>
            <a:ext cx="6509098" cy="4333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46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11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Совместные выходы на природу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9" y="1305209"/>
            <a:ext cx="6292567" cy="4541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1305209"/>
            <a:ext cx="3406055" cy="4541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7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11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Участие в конкурсах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1235940"/>
            <a:ext cx="3531392" cy="4791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" y="1235939"/>
            <a:ext cx="6388485" cy="4791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4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814" y="1175626"/>
            <a:ext cx="10529453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Все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индивидуальные, групповые и коллективные формы работы с родителями призваны наладить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между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школой и семьей, повысить эффективность процесса воспитания детей с нарушениями интеллекта в семье и школе.</a:t>
            </a:r>
          </a:p>
        </p:txBody>
      </p:sp>
      <p:pic>
        <p:nvPicPr>
          <p:cNvPr id="3074" name="Picture 2" descr="Знак семь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71" y="3504861"/>
            <a:ext cx="5032496" cy="2684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86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6208344" y="2470035"/>
            <a:ext cx="504004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«Только вместе с родителями, общими усилиями, учителя могут дать детям большое человеческое счастье»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19834" y="4292871"/>
            <a:ext cx="242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В. А. Сухомлинский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xn----dtbhvcrdbcoh1a.xn--p1ai/wp-content/uploads/2021/06/vasuliy-suhomlunskuy-cikavi-faktu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2" y="1364305"/>
            <a:ext cx="5413952" cy="3681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66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587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Основные направления сотрудничества </a:t>
            </a:r>
            <a:br>
              <a:rPr lang="ru-RU" sz="3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u-RU" sz="3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педагогов с родителями детей с ОВЗ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6799" y="2351987"/>
            <a:ext cx="2743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Психолого-педагогическое просвещение родителей  </a:t>
            </a:r>
            <a:endParaRPr lang="ru-RU" sz="20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(конференции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и тематические консультации;</a:t>
            </a:r>
          </a:p>
          <a:p>
            <a:pPr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родительские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собрания)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1945" y="2427542"/>
            <a:ext cx="32281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Вовлечение родителей в учебно- воспитательный процесс 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(дни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творчества детей </a:t>
            </a:r>
          </a:p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их родителей;</a:t>
            </a:r>
          </a:p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открытые уроки и внеклассные мероприятия;</a:t>
            </a:r>
          </a:p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помощь в организации и проведении внеклассных дел и укрепление материально-технической базы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школы и класса;)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59092" y="2351987"/>
            <a:ext cx="2549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родителей 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управлении 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учебно-воспитательным процессом  </a:t>
            </a:r>
          </a:p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(участие родителей в работе совета школы;</a:t>
            </a:r>
          </a:p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родителей  в работе родительского комитета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;)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3289128">
            <a:off x="2653480" y="1624142"/>
            <a:ext cx="415637" cy="95138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803748">
            <a:off x="8025075" y="1571580"/>
            <a:ext cx="415637" cy="91757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80362" y="1775386"/>
            <a:ext cx="415637" cy="64889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4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02033"/>
            <a:ext cx="121920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Формы связи школы и семьи</a:t>
            </a:r>
            <a:r>
              <a:rPr lang="ru-RU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6229" y="2510043"/>
            <a:ext cx="303480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Индивидуальные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2043" y="2510044"/>
            <a:ext cx="18703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Групповые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6865" y="2510043"/>
            <a:ext cx="245451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Коллективные</a:t>
            </a:r>
          </a:p>
        </p:txBody>
      </p:sp>
      <p:sp>
        <p:nvSpPr>
          <p:cNvPr id="8" name="Стрелка вниз 7"/>
          <p:cNvSpPr/>
          <p:nvPr/>
        </p:nvSpPr>
        <p:spPr>
          <a:xfrm rot="3289128">
            <a:off x="3843216" y="1350530"/>
            <a:ext cx="415637" cy="11242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28312" y="1549097"/>
            <a:ext cx="415637" cy="7971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803748">
            <a:off x="8045900" y="1353620"/>
            <a:ext cx="415637" cy="99076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moi-universitet.ru/image/catalog/Blog2/kak-roditelyam-govorit-s-uchitely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37" y="3389097"/>
            <a:ext cx="3975659" cy="265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89" y="3434817"/>
            <a:ext cx="3970483" cy="2646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46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29786" y="775151"/>
            <a:ext cx="7665312" cy="668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Calibri" pitchFamily="34" charset="0"/>
                <a:ea typeface="Calibri"/>
                <a:cs typeface="Calibri" pitchFamily="34" charset="0"/>
              </a:rPr>
              <a:t>Формы </a:t>
            </a:r>
            <a:r>
              <a:rPr lang="ru-RU" sz="3200" b="1" dirty="0">
                <a:latin typeface="Calibri" pitchFamily="34" charset="0"/>
                <a:ea typeface="Calibri"/>
                <a:cs typeface="Calibri" pitchFamily="34" charset="0"/>
              </a:rPr>
              <a:t>связи школы и семьи</a:t>
            </a:r>
            <a:r>
              <a:rPr lang="ru-RU" sz="3200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7692" y="1918177"/>
            <a:ext cx="2598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Индивидуальные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0126" y="1909774"/>
            <a:ext cx="2067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Групповые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8093122" y="1909774"/>
            <a:ext cx="219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Коллективные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7692" y="2741053"/>
            <a:ext cx="2770459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SzPct val="100000"/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посещение на дому</a:t>
            </a:r>
          </a:p>
          <a:p>
            <a:pPr marL="342900" lvl="0" indent="-342900">
              <a:spcAft>
                <a:spcPts val="1000"/>
              </a:spcAft>
              <a:buSzPct val="100000"/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приглашение в школу</a:t>
            </a:r>
          </a:p>
          <a:p>
            <a:pPr marL="342900" lvl="0" indent="-342900">
              <a:spcAft>
                <a:spcPts val="1000"/>
              </a:spcAft>
              <a:buSzPct val="100000"/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Индивидуальные  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консультации 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педагога</a:t>
            </a:r>
            <a:endParaRPr lang="ru-RU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Aft>
                <a:spcPts val="1000"/>
              </a:spcAft>
              <a:buSzPct val="100000"/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переписка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9859" y="2741053"/>
            <a:ext cx="3005167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родительский лекторий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тематические консультации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классные детские мероприятия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родительские вечера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46734" y="2741053"/>
            <a:ext cx="36469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общешкольные родительские собрания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дни открытых дверей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концерты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выставки учебных работ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творческие отчеты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классные родительские собрания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9505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545" y="1000432"/>
            <a:ext cx="8599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Значительное место в системе работы классного руководителя с родителями обучающихся отводится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психолого-педагогическому просвещению.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5068" y="2558815"/>
            <a:ext cx="908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Накопление психолого-педагогических знаний родителей должно быть тесно связано с развитием их педагогического мышления, практических умений и навыков в области воспитания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6817" y="4117198"/>
            <a:ext cx="9380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Необходимо, чтобы информация носила предупреждающий характер, была бы основана на практической целесообразности, демонстрировала опыт, конкретные факты.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573" y="4117198"/>
            <a:ext cx="1336459" cy="213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83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3314" y="751556"/>
            <a:ext cx="3721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Посещение семьи</a:t>
            </a:r>
            <a:r>
              <a:rPr lang="ru-RU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992" y="1628888"/>
            <a:ext cx="9946179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anose="020F0502020204030204" pitchFamily="34" charset="0"/>
                <a:ea typeface="Calibri"/>
                <a:cs typeface="Calibri" pitchFamily="34" charset="0"/>
              </a:rPr>
              <a:t>Эффективная </a:t>
            </a:r>
            <a:r>
              <a:rPr lang="ru-RU" sz="2400" i="1" dirty="0">
                <a:latin typeface="Calibri" pitchFamily="34" charset="0"/>
                <a:ea typeface="Calibri"/>
                <a:cs typeface="Calibri" pitchFamily="34" charset="0"/>
              </a:rPr>
              <a:t>форма индивидуальной работы педагога с родителями.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При посещении семьи происходит знакомство с условиями жизни ученика.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Педагог беседует с родителями о характере, интересах и склонностях ребенка, об отношении к родителям, к школе, информирует родителей об успехах их ребенка, дает советы по организации выполнения домашних заданий и т.д.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После посещения на дому классный руководитель обычно заполняет акт обследования жилищно-бытовых условий обучающегося.</a:t>
            </a:r>
          </a:p>
        </p:txBody>
      </p:sp>
    </p:spTree>
    <p:extLst>
      <p:ext uri="{BB962C8B-B14F-4D97-AF65-F5344CB8AC3E}">
        <p14:creationId xmlns="" xmlns:p14="http://schemas.microsoft.com/office/powerpoint/2010/main" val="8730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771" y="578447"/>
            <a:ext cx="918754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При посещении </a:t>
            </a:r>
            <a:r>
              <a:rPr lang="ru-RU" sz="32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 дому соблюдаются следующие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правила</a:t>
            </a:r>
            <a:r>
              <a:rPr lang="ru-RU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314" y="2035626"/>
            <a:ext cx="10145486" cy="384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проявлять высокий такт в разговоре с родителями, всегда начинать с похвалы и комплиментов;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исключать жалобы на ученика, говорить о проблемах, подсказывать пути их решения;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беседовать в </a:t>
            </a:r>
            <a:r>
              <a:rPr lang="ru-RU" sz="2000">
                <a:latin typeface="Calibri" panose="020F0502020204030204" pitchFamily="34" charset="0"/>
                <a:cs typeface="Calibri" panose="020F0502020204030204" pitchFamily="34" charset="0"/>
              </a:rPr>
              <a:t>присутствии </a:t>
            </a:r>
            <a:r>
              <a:rPr lang="ru-RU" sz="2000" smtClean="0">
                <a:latin typeface="Calibri" panose="020F0502020204030204" pitchFamily="34" charset="0"/>
                <a:cs typeface="Calibri" panose="020F0502020204030204" pitchFamily="34" charset="0"/>
              </a:rPr>
              <a:t>ребёнка,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только в исключительных случаях требовать конфиденциальной встречи;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 предъявлять претензий к родителям;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всячески подчеркивать свою заинтересованность судьбой воспитанника;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советы и рекомендации давать ненавязчиво, взвешивать уровень своих требований и возможности семьи;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договариваться о конкретных совместных делах;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 давать беспочвенных обещаний, быть крайне сдержанным в сложных случаях, выражать осторожный оптимизм.</a:t>
            </a:r>
          </a:p>
        </p:txBody>
      </p:sp>
    </p:spTree>
    <p:extLst>
      <p:ext uri="{BB962C8B-B14F-4D97-AF65-F5344CB8AC3E}">
        <p14:creationId xmlns="" xmlns:p14="http://schemas.microsoft.com/office/powerpoint/2010/main" val="192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592</TotalTime>
  <Words>1265</Words>
  <Application>Microsoft Office PowerPoint</Application>
  <PresentationFormat>Произвольный</PresentationFormat>
  <Paragraphs>150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vrobj</cp:lastModifiedBy>
  <cp:revision>99</cp:revision>
  <dcterms:created xsi:type="dcterms:W3CDTF">2022-05-15T14:45:49Z</dcterms:created>
  <dcterms:modified xsi:type="dcterms:W3CDTF">2023-10-26T10:46:39Z</dcterms:modified>
</cp:coreProperties>
</file>