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14" r:id="rId3"/>
    <p:sldId id="302" r:id="rId4"/>
    <p:sldId id="257" r:id="rId5"/>
    <p:sldId id="262" r:id="rId6"/>
    <p:sldId id="312" r:id="rId7"/>
    <p:sldId id="303" r:id="rId8"/>
    <p:sldId id="306" r:id="rId9"/>
    <p:sldId id="305" r:id="rId10"/>
    <p:sldId id="307" r:id="rId11"/>
    <p:sldId id="308" r:id="rId12"/>
    <p:sldId id="309" r:id="rId13"/>
    <p:sldId id="310" r:id="rId14"/>
    <p:sldId id="301" r:id="rId15"/>
    <p:sldId id="313" r:id="rId16"/>
    <p:sldId id="315" r:id="rId17"/>
    <p:sldId id="311" r:id="rId18"/>
    <p:sldId id="316" r:id="rId19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9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0529-CF5B-47DA-98A6-803231AFA538}" type="datetimeFigureOut">
              <a:rPr lang="ru-RU" smtClean="0"/>
              <a:t>14.01.2024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93118-4FCC-45B7-9329-AF05336AF4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18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200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274638"/>
            <a:ext cx="80264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4" y="4406901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4" y="2906713"/>
            <a:ext cx="103632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8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8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4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8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8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8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8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2" y="6356350"/>
            <a:ext cx="2318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	</a:t>
            </a:r>
            <a:fld id="{F8E3F0E9-0FC2-4DDE-87CF-3BA6A04EA4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pPr>
                <a:defRPr/>
              </a:pPr>
              <a:t>14.01.2024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isk.yandex.ru/d/iuPIjDJSOvSC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semiims.ru/node/222?theme=minjust" TargetMode="External"/><Relationship Id="rId2" Type="http://schemas.openxmlformats.org/officeDocument/2006/relationships/hyperlink" Target="https://disk.yandex.ru/i/owAUT6fyg1DoZ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sk.yandex.ru/i/lRF05Vsa2PU24A" TargetMode="External"/><Relationship Id="rId4" Type="http://schemas.openxmlformats.org/officeDocument/2006/relationships/hyperlink" Target="https://disk.yandex.ru/i/gUKi5hgDKuiSw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disk.yandex.ru/i/7BQdGOPzDKKxSA" TargetMode="External"/><Relationship Id="rId3" Type="http://schemas.openxmlformats.org/officeDocument/2006/relationships/hyperlink" Target="https://disk.yandex.ru/d/u9cYPnv-z73MnA" TargetMode="External"/><Relationship Id="rId7" Type="http://schemas.openxmlformats.org/officeDocument/2006/relationships/hyperlink" Target="https://disk.yandex.ru/d/XMXuPHHereaa6g" TargetMode="External"/><Relationship Id="rId2" Type="http://schemas.openxmlformats.org/officeDocument/2006/relationships/hyperlink" Target="https://disk.yandex.ru/d/YFay0_bcp54Y6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sk.yandex.ru/i/P96E1ARHSqFvrA" TargetMode="External"/><Relationship Id="rId5" Type="http://schemas.openxmlformats.org/officeDocument/2006/relationships/hyperlink" Target="https://bibliogid.ru/cat/vypuski/2023/12/otechestvennaya-khudozhestvennaya/" TargetMode="External"/><Relationship Id="rId4" Type="http://schemas.openxmlformats.org/officeDocument/2006/relationships/hyperlink" Target="https://disk.yandex.ru/d/EhYZdEArPYBgrA" TargetMode="External"/><Relationship Id="rId9" Type="http://schemas.openxmlformats.org/officeDocument/2006/relationships/hyperlink" Target="https://disk.yandex.ru/i/XdZf_MnYHeGp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hyperlink" Target="https://teplye-skazki.ru/" TargetMode="External"/><Relationship Id="rId7" Type="http://schemas.openxmlformats.org/officeDocument/2006/relationships/hyperlink" Target="https://disk.yandex.ru/i/BRXapswLxBtfCg" TargetMode="External"/><Relationship Id="rId12" Type="http://schemas.openxmlformats.org/officeDocument/2006/relationships/image" Target="../media/image5.jpeg"/><Relationship Id="rId2" Type="http://schemas.openxmlformats.org/officeDocument/2006/relationships/hyperlink" Target="https://disk.yandex.ru/d/9keyPdBLGpBeM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semiims.ru/node/85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vk.com/video-35252357_456240022" TargetMode="External"/><Relationship Id="rId10" Type="http://schemas.openxmlformats.org/officeDocument/2006/relationships/hyperlink" Target="http://www.niro.nnov.ru/?id=223" TargetMode="External"/><Relationship Id="rId4" Type="http://schemas.openxmlformats.org/officeDocument/2006/relationships/slide" Target="slide16.xml"/><Relationship Id="rId9" Type="http://schemas.openxmlformats.org/officeDocument/2006/relationships/slide" Target="slide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semiims.ru/" TargetMode="External"/><Relationship Id="rId2" Type="http://schemas.openxmlformats.org/officeDocument/2006/relationships/hyperlink" Target="mailto:dpo_tsemims_dzr@mail.52gov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ubtsov4.val@yandex.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o.nnov.ru/?id=223" TargetMode="Externa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7-1D8UuMXIJERA" TargetMode="External"/><Relationship Id="rId2" Type="http://schemas.openxmlformats.org/officeDocument/2006/relationships/hyperlink" Target="http://tsemiims.ru/node/222?theme=minjust#overla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isk.yandex.ru/d/7-1D8UuMXIJER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c.edsoo.ru/" TargetMode="External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EVnJo4tDTDyydA" TargetMode="External"/><Relationship Id="rId2" Type="http://schemas.openxmlformats.org/officeDocument/2006/relationships/hyperlink" Target="http://tsemiims.ru/node/222?theme=minjust#overla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14400" y="620688"/>
            <a:ext cx="10363200" cy="3600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/>
              <a:t>ФЕДЕРАЛЬНЫЙ ПЕРЕЧЕНЬ </a:t>
            </a:r>
            <a:r>
              <a:rPr lang="ru-RU" sz="3600" dirty="0" smtClean="0"/>
              <a:t>УЧЕБНИКОВ.  </a:t>
            </a:r>
            <a:br>
              <a:rPr lang="ru-RU" sz="3600" dirty="0" smtClean="0"/>
            </a:br>
            <a:r>
              <a:rPr lang="ru-RU" sz="3600" dirty="0" smtClean="0"/>
              <a:t>Заказ учебников в  АИС «Книгозаказ»</a:t>
            </a: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28800" y="4188764"/>
            <a:ext cx="8534400" cy="1752600"/>
          </a:xfrm>
        </p:spPr>
        <p:txBody>
          <a:bodyPr/>
          <a:lstStyle/>
          <a:p>
            <a:pPr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г. Дзержинск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17.01.2024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53752"/>
            <a:ext cx="9998901" cy="1143000"/>
          </a:xfrm>
        </p:spPr>
        <p:txBody>
          <a:bodyPr/>
          <a:lstStyle/>
          <a:p>
            <a:r>
              <a:rPr lang="ru-RU" dirty="0" smtClean="0"/>
              <a:t>АИС «Книгозаказ»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980728"/>
            <a:ext cx="11305256" cy="5688632"/>
          </a:xfrm>
        </p:spPr>
        <p:txBody>
          <a:bodyPr>
            <a:noAutofit/>
          </a:bodyPr>
          <a:lstStyle/>
          <a:p>
            <a:r>
              <a:rPr lang="ru-RU" sz="2000" dirty="0" smtClean="0"/>
              <a:t>Руководства по работе в АИС </a:t>
            </a:r>
            <a:r>
              <a:rPr lang="ru-RU" sz="2000" dirty="0" smtClean="0">
                <a:hlinkClick r:id="rId2"/>
              </a:rPr>
              <a:t>«Книгозаказ»:</a:t>
            </a:r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r>
              <a:rPr lang="ru-RU" sz="1800" dirty="0" smtClean="0"/>
              <a:t>В АИС </a:t>
            </a:r>
            <a:r>
              <a:rPr lang="ru-RU" sz="1800" dirty="0"/>
              <a:t>«Книгозаказ» </a:t>
            </a:r>
            <a:r>
              <a:rPr lang="ru-RU" sz="1800" dirty="0" smtClean="0"/>
              <a:t>можно </a:t>
            </a:r>
            <a:r>
              <a:rPr lang="ru-RU" sz="1800" dirty="0"/>
              <a:t>оформить заказ </a:t>
            </a:r>
            <a:r>
              <a:rPr lang="ru-RU" sz="1800" dirty="0" smtClean="0"/>
              <a:t>на художественную </a:t>
            </a:r>
            <a:r>
              <a:rPr lang="ru-RU" sz="1800" dirty="0"/>
              <a:t>литературу. В </a:t>
            </a:r>
            <a:r>
              <a:rPr lang="ru-RU" sz="1800" dirty="0" smtClean="0"/>
              <a:t>Каталоге </a:t>
            </a:r>
            <a:r>
              <a:rPr lang="ru-RU" sz="1800" dirty="0"/>
              <a:t>есть литература по школьной программе</a:t>
            </a:r>
            <a:r>
              <a:rPr lang="ru-RU" sz="1800" dirty="0" smtClean="0"/>
              <a:t>, а </a:t>
            </a:r>
            <a:r>
              <a:rPr lang="ru-RU" sz="1800" dirty="0"/>
              <a:t>также книги современных авторов. Для выбора художественной литературы необходимо в КАТАЛОГЕ выбрать в фильтре</a:t>
            </a:r>
          </a:p>
          <a:p>
            <a:pPr marL="0" indent="0">
              <a:buNone/>
            </a:pPr>
            <a:r>
              <a:rPr lang="ru-RU" sz="1800" dirty="0" smtClean="0"/>
              <a:t>     «</a:t>
            </a:r>
            <a:r>
              <a:rPr lang="ru-RU" sz="1800" dirty="0"/>
              <a:t>ИЗДАТЕЛЬСТВА» - «Детская и юношеская книга», и сделать заказ из предложенных</a:t>
            </a:r>
          </a:p>
          <a:p>
            <a:pPr marL="0" indent="0">
              <a:buNone/>
            </a:pPr>
            <a:r>
              <a:rPr lang="ru-RU" sz="1800" dirty="0" smtClean="0"/>
              <a:t>     позиций</a:t>
            </a:r>
          </a:p>
          <a:p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544" y="1412776"/>
            <a:ext cx="67687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Нормативные документы ШБ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417638"/>
            <a:ext cx="11377264" cy="5179713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hlinkClick r:id="rId2"/>
              </a:rPr>
              <a:t>Основные документы </a:t>
            </a:r>
            <a:r>
              <a:rPr lang="ru-RU" dirty="0"/>
              <a:t>в библиотеке </a:t>
            </a:r>
            <a:r>
              <a:rPr lang="ru-RU" dirty="0" smtClean="0"/>
              <a:t>общеобразовательной организации (</a:t>
            </a:r>
            <a:r>
              <a:rPr lang="ru-RU" dirty="0"/>
              <a:t>примерный список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Письмо министерства образования и науки НО </a:t>
            </a:r>
            <a:r>
              <a:rPr lang="ru-RU" dirty="0"/>
              <a:t>от 07.11.2023г. </a:t>
            </a:r>
            <a:r>
              <a:rPr lang="ru-RU" dirty="0" smtClean="0"/>
              <a:t>«Об </a:t>
            </a:r>
            <a:r>
              <a:rPr lang="ru-RU" dirty="0"/>
              <a:t>организации работы по корректировке локальных нормативных актов, регламентирующих деятельности школьных </a:t>
            </a:r>
            <a:r>
              <a:rPr lang="ru-RU" dirty="0" smtClean="0"/>
              <a:t>библиотек».  </a:t>
            </a:r>
            <a:r>
              <a:rPr lang="ru-RU" dirty="0" smtClean="0">
                <a:hlinkClick r:id="rId3"/>
              </a:rPr>
              <a:t>Примерные локальные акты </a:t>
            </a:r>
            <a:r>
              <a:rPr lang="ru-RU" dirty="0" smtClean="0"/>
              <a:t>в ШБ</a:t>
            </a:r>
          </a:p>
          <a:p>
            <a:r>
              <a:rPr lang="ru-RU" dirty="0">
                <a:hlinkClick r:id="rId4"/>
              </a:rPr>
              <a:t>Примерное Положение </a:t>
            </a:r>
            <a:r>
              <a:rPr lang="ru-RU" dirty="0"/>
              <a:t>о </a:t>
            </a:r>
            <a:r>
              <a:rPr lang="ru-RU" dirty="0" smtClean="0"/>
              <a:t>школьном </a:t>
            </a:r>
            <a:r>
              <a:rPr lang="ru-RU" dirty="0"/>
              <a:t>обменно-резервном фонде учебников (учебных пособий)</a:t>
            </a:r>
          </a:p>
          <a:p>
            <a:r>
              <a:rPr lang="ru-RU" dirty="0" smtClean="0">
                <a:hlinkClick r:id="rId3"/>
              </a:rPr>
              <a:t>Федеральный закон </a:t>
            </a:r>
            <a:r>
              <a:rPr lang="ru-RU" dirty="0">
                <a:hlinkClick r:id="rId3"/>
              </a:rPr>
              <a:t>от 25 июля 2002 г. № 114-ФЗ </a:t>
            </a:r>
            <a:r>
              <a:rPr lang="ru-RU" dirty="0"/>
              <a:t>«О противодействии экстремистской деятельности» с изменениями от 28 декабря 2022 </a:t>
            </a:r>
            <a:r>
              <a:rPr lang="ru-RU" dirty="0" smtClean="0"/>
              <a:t>года, локальные акты,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disk.yandex.ru/i/lRF05Vsa2PU24A</a:t>
            </a:r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2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для ШБ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600201"/>
            <a:ext cx="10598967" cy="452596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Информационно-аналитическая система (ИАС) </a:t>
            </a:r>
            <a:r>
              <a:rPr lang="ru-RU" dirty="0">
                <a:hlinkClick r:id="rId2"/>
              </a:rPr>
              <a:t>«Аверс: Библиотека» </a:t>
            </a:r>
            <a:endParaRPr lang="ru-RU" dirty="0" smtClean="0"/>
          </a:p>
          <a:p>
            <a:r>
              <a:rPr lang="ru-RU" dirty="0"/>
              <a:t>Новое издание </a:t>
            </a:r>
            <a:r>
              <a:rPr lang="ru-RU" dirty="0">
                <a:hlinkClick r:id="rId3"/>
              </a:rPr>
              <a:t>Таблиц ББК </a:t>
            </a:r>
            <a:r>
              <a:rPr lang="ru-RU" dirty="0"/>
              <a:t>для детских и школьных </a:t>
            </a:r>
            <a:r>
              <a:rPr lang="ru-RU" dirty="0" smtClean="0"/>
              <a:t>библиотек, РГДБ</a:t>
            </a:r>
          </a:p>
          <a:p>
            <a:r>
              <a:rPr lang="ru-RU" dirty="0" smtClean="0"/>
              <a:t>Материалы онлайн-конференции </a:t>
            </a:r>
            <a:r>
              <a:rPr lang="ru-RU" dirty="0">
                <a:hlinkClick r:id="rId4"/>
              </a:rPr>
              <a:t>"Читаем и играем: литературные игры и настолки</a:t>
            </a:r>
            <a:r>
              <a:rPr lang="ru-RU" dirty="0" smtClean="0">
                <a:hlinkClick r:id="rId4"/>
              </a:rPr>
              <a:t>"!</a:t>
            </a:r>
            <a:endParaRPr lang="ru-RU" dirty="0" smtClean="0"/>
          </a:p>
          <a:p>
            <a:r>
              <a:rPr lang="ru-RU" dirty="0"/>
              <a:t>Опубликован двенадцатый, </a:t>
            </a:r>
            <a:r>
              <a:rPr lang="ru-RU" b="1" dirty="0">
                <a:hlinkClick r:id="rId5"/>
              </a:rPr>
              <a:t>декабрьский выпуск каталога «Библиогид рекомендует</a:t>
            </a:r>
            <a:r>
              <a:rPr lang="ru-RU" b="1" dirty="0" smtClean="0">
                <a:hlinkClick r:id="rId5"/>
              </a:rPr>
              <a:t>»</a:t>
            </a:r>
            <a:endParaRPr lang="ru-RU" b="1" dirty="0" smtClean="0"/>
          </a:p>
          <a:p>
            <a:r>
              <a:rPr lang="ru-RU" dirty="0">
                <a:hlinkClick r:id="rId6"/>
              </a:rPr>
              <a:t>Памятные даты 2024 </a:t>
            </a:r>
            <a:r>
              <a:rPr lang="ru-RU" dirty="0"/>
              <a:t>Литература </a:t>
            </a:r>
            <a:r>
              <a:rPr lang="ru-RU" dirty="0" smtClean="0"/>
              <a:t>Искусство. РГДБ</a:t>
            </a:r>
          </a:p>
          <a:p>
            <a:r>
              <a:rPr lang="ru-RU" dirty="0" smtClean="0"/>
              <a:t>Материалы городского </a:t>
            </a:r>
            <a:r>
              <a:rPr lang="ru-RU" dirty="0"/>
              <a:t>семинара  </a:t>
            </a:r>
            <a:r>
              <a:rPr lang="ru-RU" dirty="0">
                <a:hlinkClick r:id="rId7"/>
              </a:rPr>
              <a:t>«Библиотека и подросток. Поиски. Решения</a:t>
            </a:r>
            <a:r>
              <a:rPr lang="ru-RU" dirty="0" smtClean="0">
                <a:hlinkClick r:id="rId7"/>
              </a:rPr>
              <a:t>».</a:t>
            </a:r>
            <a:endParaRPr lang="ru-RU" dirty="0" smtClean="0"/>
          </a:p>
          <a:p>
            <a:r>
              <a:rPr lang="ru-RU" dirty="0" smtClean="0"/>
              <a:t>Музей-заповедник А.С. Пушкина «Болдино»- </a:t>
            </a:r>
            <a:r>
              <a:rPr lang="ru-RU" dirty="0" smtClean="0">
                <a:hlinkClick r:id="rId8"/>
              </a:rPr>
              <a:t>цикл лекций </a:t>
            </a:r>
            <a:r>
              <a:rPr lang="ru-RU" dirty="0" smtClean="0"/>
              <a:t>по теме «А.С. Пушкин в Болдине. Жизнь и творчество»</a:t>
            </a:r>
          </a:p>
          <a:p>
            <a:r>
              <a:rPr lang="ru-RU" dirty="0" smtClean="0"/>
              <a:t>Примерная </a:t>
            </a:r>
            <a:r>
              <a:rPr lang="ru-RU" dirty="0" smtClean="0">
                <a:hlinkClick r:id="rId9"/>
              </a:rPr>
              <a:t>форма </a:t>
            </a:r>
            <a:r>
              <a:rPr lang="ru-RU" dirty="0">
                <a:hlinkClick r:id="rId9"/>
              </a:rPr>
              <a:t>плана </a:t>
            </a:r>
            <a:r>
              <a:rPr lang="ru-RU" dirty="0"/>
              <a:t>работы ШБ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Информация для ШБ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1326572"/>
            <a:ext cx="7128793" cy="512676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hlinkClick r:id="rId2"/>
              </a:rPr>
              <a:t>Публикации</a:t>
            </a:r>
            <a:r>
              <a:rPr lang="ru-RU" dirty="0" smtClean="0"/>
              <a:t> онлайн</a:t>
            </a:r>
          </a:p>
          <a:p>
            <a:r>
              <a:rPr lang="ru-RU" dirty="0" smtClean="0"/>
              <a:t>Проект «</a:t>
            </a:r>
            <a:r>
              <a:rPr lang="ru-RU" dirty="0" smtClean="0">
                <a:hlinkClick r:id="rId3"/>
              </a:rPr>
              <a:t>Теплые сказки</a:t>
            </a:r>
            <a:r>
              <a:rPr lang="ru-RU" dirty="0" smtClean="0"/>
              <a:t>»</a:t>
            </a:r>
          </a:p>
          <a:p>
            <a:r>
              <a:rPr lang="ru-RU" dirty="0" smtClean="0">
                <a:hlinkClick r:id="rId4" action="ppaction://hlinksldjump"/>
              </a:rPr>
              <a:t>Неделя детской книги</a:t>
            </a:r>
            <a:r>
              <a:rPr lang="ru-RU" dirty="0" smtClean="0"/>
              <a:t> </a:t>
            </a:r>
            <a:r>
              <a:rPr lang="ru-RU" u="sng" dirty="0">
                <a:hlinkClick r:id="rId5"/>
              </a:rPr>
              <a:t>https://vk.com/video-35252357_456240022</a:t>
            </a:r>
            <a:r>
              <a:rPr lang="ru-RU" dirty="0"/>
              <a:t> </a:t>
            </a:r>
          </a:p>
          <a:p>
            <a:r>
              <a:rPr lang="ru-RU" dirty="0" smtClean="0"/>
              <a:t>Указ президента РФ «О проведении в РФ в 2024 году Года семьи»</a:t>
            </a:r>
          </a:p>
          <a:p>
            <a:r>
              <a:rPr lang="ru-RU" dirty="0" smtClean="0"/>
              <a:t>План работы </a:t>
            </a:r>
            <a:r>
              <a:rPr lang="ru-RU" dirty="0" smtClean="0">
                <a:hlinkClick r:id="rId6"/>
              </a:rPr>
              <a:t>МБУ ДПО ЦЭМиИМС</a:t>
            </a:r>
            <a:endParaRPr lang="ru-RU" dirty="0" smtClean="0"/>
          </a:p>
          <a:p>
            <a:r>
              <a:rPr lang="ru-RU" dirty="0" smtClean="0">
                <a:hlinkClick r:id="rId7"/>
              </a:rPr>
              <a:t>Положение</a:t>
            </a:r>
            <a:r>
              <a:rPr lang="ru-RU" dirty="0" smtClean="0"/>
              <a:t> </a:t>
            </a:r>
            <a:r>
              <a:rPr lang="ru-RU" dirty="0"/>
              <a:t>о проведении городского творческого конкурса «Хозяйка всех книг в нашей школе» </a:t>
            </a:r>
          </a:p>
          <a:p>
            <a:r>
              <a:rPr lang="ru-RU" dirty="0" smtClean="0">
                <a:hlinkClick r:id="rId8" action="ppaction://hlinksldjump"/>
              </a:rPr>
              <a:t>Мониторинг</a:t>
            </a:r>
            <a:r>
              <a:rPr lang="ru-RU" dirty="0" smtClean="0"/>
              <a:t> школьных библиотек</a:t>
            </a:r>
          </a:p>
          <a:p>
            <a:r>
              <a:rPr lang="ru-RU" dirty="0" smtClean="0"/>
              <a:t>Семинар </a:t>
            </a:r>
            <a:r>
              <a:rPr lang="ru-RU" dirty="0"/>
              <a:t>библиотекарей общеобразовательных </a:t>
            </a:r>
            <a:r>
              <a:rPr lang="ru-RU" dirty="0" smtClean="0"/>
              <a:t>организаций «Библиотека </a:t>
            </a:r>
            <a:r>
              <a:rPr lang="ru-RU" dirty="0"/>
              <a:t>в цифровую эпоху</a:t>
            </a:r>
            <a:r>
              <a:rPr lang="ru-RU" dirty="0" smtClean="0"/>
              <a:t>»</a:t>
            </a:r>
          </a:p>
          <a:p>
            <a:r>
              <a:rPr lang="ru-RU" dirty="0" smtClean="0">
                <a:hlinkClick r:id="rId9" action="ppaction://hlinksldjump"/>
              </a:rPr>
              <a:t>Курсовая подготовка </a:t>
            </a:r>
            <a:r>
              <a:rPr lang="ru-RU" dirty="0" smtClean="0"/>
              <a:t>на базе ГБОУ ДПО НИРО (образовательная деятельность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://www.niro.nnov.ru/?</a:t>
            </a:r>
            <a:r>
              <a:rPr lang="en-US" dirty="0" smtClean="0">
                <a:hlinkClick r:id="rId10"/>
              </a:rPr>
              <a:t>id=223</a:t>
            </a:r>
            <a:r>
              <a:rPr lang="ru-RU" dirty="0" smtClean="0"/>
              <a:t> 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968208" y="1326572"/>
            <a:ext cx="3888431" cy="5268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25902" r="28770" b="22294"/>
          <a:stretch/>
        </p:blipFill>
        <p:spPr>
          <a:xfrm>
            <a:off x="5735960" y="5106207"/>
            <a:ext cx="2160241" cy="14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498" y="1600200"/>
            <a:ext cx="9998901" cy="4925143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/>
              <a:t>МБУ ДПО ЦЭМиИМС</a:t>
            </a:r>
          </a:p>
          <a:p>
            <a:pPr marL="0" indent="0">
              <a:buNone/>
            </a:pPr>
            <a:r>
              <a:rPr lang="en-US" dirty="0"/>
              <a:t>E-mail: </a:t>
            </a:r>
            <a:r>
              <a:rPr lang="en-US" dirty="0" smtClean="0">
                <a:hlinkClick r:id="rId2"/>
              </a:rPr>
              <a:t>dpo_tsemims_dzr@mail.52gov.ru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Сайт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tsemiims.ru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Тел./факс (8313) </a:t>
            </a:r>
            <a:r>
              <a:rPr lang="ru-RU" dirty="0" smtClean="0"/>
              <a:t>25-24-69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Старший методист МБУ ДПО ЦЭМиИМС</a:t>
            </a:r>
          </a:p>
          <a:p>
            <a:pPr marL="0" indent="0">
              <a:buNone/>
            </a:pPr>
            <a:r>
              <a:rPr lang="ru-RU" dirty="0" smtClean="0"/>
              <a:t>Рубцова В.В.</a:t>
            </a:r>
          </a:p>
          <a:p>
            <a:pPr marL="0" indent="0">
              <a:buNone/>
            </a:pPr>
            <a:r>
              <a:rPr lang="en-US" dirty="0"/>
              <a:t>E-mail</a:t>
            </a:r>
            <a:r>
              <a:rPr lang="en-US" dirty="0" smtClean="0"/>
              <a:t>: </a:t>
            </a:r>
            <a:r>
              <a:rPr lang="en-US" dirty="0" smtClean="0">
                <a:hlinkClick r:id="rId4"/>
              </a:rPr>
              <a:t>rubtsov4.val@yandex.ru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ru-RU" dirty="0"/>
              <a:t>Тел</a:t>
            </a:r>
            <a:r>
              <a:rPr lang="ru-RU" dirty="0" smtClean="0"/>
              <a:t>.</a:t>
            </a:r>
            <a:r>
              <a:rPr lang="en-US" dirty="0" smtClean="0"/>
              <a:t> (8313) </a:t>
            </a:r>
            <a:r>
              <a:rPr lang="ru-RU" dirty="0" smtClean="0"/>
              <a:t>25-07-00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2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384" y="620688"/>
            <a:ext cx="11622857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3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9998901" cy="1066130"/>
          </a:xfrm>
        </p:spPr>
        <p:txBody>
          <a:bodyPr>
            <a:normAutofit/>
          </a:bodyPr>
          <a:lstStyle/>
          <a:p>
            <a:r>
              <a:rPr lang="ru-RU" sz="2800" dirty="0">
                <a:hlinkClick r:id="rId2" action="ppaction://hlinksldjump"/>
              </a:rPr>
              <a:t>Варианты формулировок названия Недели детской книги 2024 года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68098"/>
              </p:ext>
            </p:extLst>
          </p:nvPr>
        </p:nvGraphicFramePr>
        <p:xfrm>
          <a:off x="695400" y="1268765"/>
          <a:ext cx="10887000" cy="49685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3500"/>
                <a:gridCol w="5443500"/>
              </a:tblGrid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Без семьи и рода – нет народа!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Нынче праздник чтения – всем на заглядение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Большое книжное путешествие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Пока в России Пушкин длится...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библиофокусе – читающая семья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Праздник, который всегда с тобой!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любви к книгам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Пусть книга будет праздником для вас!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 поисках книжных сокровищ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Пушкин голосами детей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Великий поэт великой России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Пушкин. Сказки на все времена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Вместе с книгой всей семьей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Пушкин: однажды и навсегда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Внимание: детская книга!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Растим писателя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Время книжных открытий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Российская наука: вдохновение для читателей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Все книги в гости к нам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 книгой мы растём всегда!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 здравствует книга!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Семейное книгоЧТЕНИЕ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Журнальный серпантин, к 100-летию Мурзилки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Семейные истории с библиотекой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Здравствуй, Книжкина Неделя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Семейный хоровод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Идут века, но Пушкин остаётся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Страницы книг ведут меня дивными путями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Истории, каждого из нас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Там на неведомых дорожках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 юбилею А. С. Пушкина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Территория детского чтения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на Книжкины именины собрались мы всей семьей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Фамильный книжный шкаф: читаем все вместе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Как это здорово – читать!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Читаем всей семьей!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Книга – основа мудрости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Читает семья – читает страна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215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Книга. Время. Мы!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Читаешь ты, читаю я, читает вся моя семья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  <a:tr h="655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Книги собирают друзей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59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368" y="274638"/>
            <a:ext cx="11305256" cy="106613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Соглашение и обмен документами на платформе ЭДО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>
            <a:hlinkClick r:id="rId2" action="ppaction://hlinksldjump"/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68760"/>
            <a:ext cx="11089232" cy="4820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51384" y="6093296"/>
            <a:ext cx="112805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33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На выбранной вами платформе ЭДО нужно принять приглашение на работу. Далее передача документов будет происходить автоматически. Приглашение от издательства приходит в течение  3-5 дней.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Курсы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smtClean="0"/>
              <a:t>базе ГБОУ </a:t>
            </a:r>
            <a:r>
              <a:rPr lang="ru-RU" dirty="0"/>
              <a:t>ДПО </a:t>
            </a:r>
            <a:r>
              <a:rPr lang="ru-RU" dirty="0" smtClean="0"/>
              <a:t>НИРО</a:t>
            </a:r>
            <a:r>
              <a:rPr lang="ru-RU" sz="2200" b="0" dirty="0">
                <a:solidFill>
                  <a:prstClr val="black"/>
                </a:solidFill>
              </a:rPr>
              <a:t> </a:t>
            </a:r>
            <a:r>
              <a:rPr lang="en-US" sz="2700" b="0" dirty="0">
                <a:solidFill>
                  <a:prstClr val="black"/>
                </a:solidFill>
                <a:hlinkClick r:id="rId3"/>
              </a:rPr>
              <a:t>http://www.niro.nnov.ru/?id=223</a:t>
            </a:r>
            <a:r>
              <a:rPr lang="ru-RU" sz="2700" b="0" dirty="0">
                <a:solidFill>
                  <a:prstClr val="black"/>
                </a:solidFill>
              </a:rPr>
              <a:t> </a:t>
            </a:r>
            <a:r>
              <a:rPr lang="ru-RU" sz="2700" dirty="0" smtClean="0"/>
              <a:t>  </a:t>
            </a:r>
            <a:endParaRPr lang="ru-RU" sz="27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0392"/>
              </p:ext>
            </p:extLst>
          </p:nvPr>
        </p:nvGraphicFramePr>
        <p:xfrm>
          <a:off x="1959354" y="1484784"/>
          <a:ext cx="9444961" cy="1103376"/>
        </p:xfrm>
        <a:graphic>
          <a:graphicData uri="http://schemas.openxmlformats.org/drawingml/2006/table">
            <a:tbl>
              <a:tblPr firstRow="1" firstCol="1" bandRow="1"/>
              <a:tblGrid>
                <a:gridCol w="790838"/>
                <a:gridCol w="1335275"/>
                <a:gridCol w="833321"/>
                <a:gridCol w="1019593"/>
                <a:gridCol w="546593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Сессия:1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модули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с применением ДОТ и ЭО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НИРО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2024-03-18 - 2024-04-26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72час(а)(ов)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рамках курса планируется совершенствование профессиональных компетенций педагога- библиотекаря, знаний о структуре и содержании ООП ОО, включая программу воспитания; умений формирования развивающей и комфортной книжной среды в библиотеке образовательной организации; формирование у слушателей навыка проектирования социально- педагогических программ воспитания; разработка пакета документации школьной библиотеки.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120415"/>
              </p:ext>
            </p:extLst>
          </p:nvPr>
        </p:nvGraphicFramePr>
        <p:xfrm>
          <a:off x="1994755" y="2924944"/>
          <a:ext cx="9357828" cy="1274572"/>
        </p:xfrm>
        <a:graphic>
          <a:graphicData uri="http://schemas.openxmlformats.org/drawingml/2006/table">
            <a:tbl>
              <a:tblPr firstRow="1" firstCol="1" bandRow="1"/>
              <a:tblGrid>
                <a:gridCol w="1100359"/>
                <a:gridCol w="1100359"/>
                <a:gridCol w="1100359"/>
                <a:gridCol w="1100359"/>
                <a:gridCol w="49563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Сессия:1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модули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с применением ДОТ и ЭО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НИРО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2024-02-12 - 2024-03-12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48час(а)(ов)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indent="30861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Курсы направлены на совершенствование профессиональной компетенции в области библиотечно-педагогической деятельности в образовательной организации общего образования. В ходе курса Вы подготовите папку с локальными документами библиотеки, которые будут созданы с учетом требования гос. стандартов в области библиотечного дела и с опорой на практический опыт работы библиотек РФ и Нижегородской области.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839958"/>
              </p:ext>
            </p:extLst>
          </p:nvPr>
        </p:nvGraphicFramePr>
        <p:xfrm>
          <a:off x="1994755" y="4653136"/>
          <a:ext cx="9357828" cy="1434021"/>
        </p:xfrm>
        <a:graphic>
          <a:graphicData uri="http://schemas.openxmlformats.org/drawingml/2006/table">
            <a:tbl>
              <a:tblPr firstRow="1" firstCol="1" bandRow="1"/>
              <a:tblGrid>
                <a:gridCol w="1100359"/>
                <a:gridCol w="1100359"/>
                <a:gridCol w="1100359"/>
                <a:gridCol w="1100359"/>
                <a:gridCol w="495639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Сессия:1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модули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Очная форма с применением ДОТ и ЭО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ГБОУ ДПО НИРО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444499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2024-06-17 - 2024-10-18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48час(а)(ов)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Цель: совершенствование компетенций специалистов библиотек ОО в процессе организации книжных выставок и экспозиций по тематическим направлениям в традиционном и цифровом форматах для раскрытия библиотечного фонда и его коллекций. Программа курса раскрывает сущность современных подходов к работе над любой выставкой, включая виртуальные средства мотивации чтения художественной литературы - буктрейлеры, - и рекомендует определенные алгоритмы или технологические карты процесса.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34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1268760"/>
            <a:ext cx="10801200" cy="4525962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b="1" dirty="0">
                <a:solidFill>
                  <a:srgbClr val="FF0000"/>
                </a:solidFill>
                <a:hlinkClick r:id="rId2"/>
              </a:rPr>
              <a:t>Приказ</a:t>
            </a:r>
            <a:r>
              <a:rPr lang="ru-RU" b="1" dirty="0"/>
              <a:t> Минпросвещения России от 21.07.2023 № 556 « О внесении изменений в приложения №1 и №2 к приказу Минпросвещения России от 21.09.2022 № 858»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hlinkClick r:id="rId2"/>
              </a:rPr>
              <a:t>Приказ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/>
              <a:t>Минпросвещения России от </a:t>
            </a:r>
            <a:r>
              <a:rPr lang="ru-RU" b="1" dirty="0" smtClean="0"/>
              <a:t>21.09.2022 № 858 «</a:t>
            </a:r>
            <a:r>
              <a:rPr lang="ru-RU" b="1" dirty="0"/>
              <a:t>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</a:t>
            </a:r>
            <a:r>
              <a:rPr lang="ru-RU" b="1" dirty="0" smtClean="0"/>
              <a:t>деятельность и установления предельного срока использования исключенных учебников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  <a:hlinkClick r:id="rId3"/>
              </a:rPr>
              <a:t>Проект </a:t>
            </a:r>
            <a:r>
              <a:rPr lang="ru-RU" b="1" dirty="0">
                <a:solidFill>
                  <a:srgbClr val="FF0000"/>
                </a:solidFill>
                <a:hlinkClick r:id="rId3"/>
              </a:rPr>
              <a:t>приказа </a:t>
            </a:r>
            <a:r>
              <a:rPr lang="ru-RU" b="1" dirty="0"/>
              <a:t>Минпросвещения России от …….№ ……«Об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</a:t>
            </a:r>
            <a:endParaRPr lang="ru-RU" dirty="0"/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18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7448" y="980729"/>
            <a:ext cx="10454951" cy="46085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 smtClean="0">
                <a:hlinkClick r:id="rId2"/>
              </a:rPr>
              <a:t>Проект Приказа </a:t>
            </a:r>
            <a:r>
              <a:rPr lang="ru-RU" sz="2400" b="1" dirty="0" smtClean="0"/>
              <a:t>Минпросвещения России от …….№ ……«Об </a:t>
            </a:r>
            <a:r>
              <a:rPr lang="ru-RU" sz="2400" b="1" dirty="0"/>
              <a:t>утверждении федерального перечня учебников, допущенных </a:t>
            </a:r>
            <a:r>
              <a:rPr lang="ru-RU" sz="2400" b="1" dirty="0" smtClean="0"/>
              <a:t>к </a:t>
            </a:r>
            <a:r>
              <a:rPr lang="ru-RU" sz="2400" b="1" dirty="0"/>
              <a:t>использованию при реализации имеющих государственную аккредитацию образовательных программ начального общего, основного общего, </a:t>
            </a:r>
            <a:r>
              <a:rPr lang="ru-RU" sz="2400" b="1" dirty="0" smtClean="0"/>
              <a:t>среднего </a:t>
            </a:r>
            <a:r>
              <a:rPr lang="ru-RU" sz="2400" b="1" dirty="0"/>
              <a:t>общего образования организациями, осуществляющими образовательную деятельность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Зарегистрирован </a:t>
            </a:r>
            <a:r>
              <a:rPr lang="ru-RU" sz="2400" dirty="0"/>
              <a:t>Минюстом РФ от </a:t>
            </a:r>
            <a:r>
              <a:rPr lang="ru-RU" sz="2400" dirty="0" smtClean="0"/>
              <a:t>…….. </a:t>
            </a:r>
            <a:r>
              <a:rPr lang="ru-RU" sz="2400" dirty="0"/>
              <a:t>регистрационный № </a:t>
            </a:r>
            <a:r>
              <a:rPr lang="ru-RU" sz="2400" dirty="0" smtClean="0"/>
              <a:t>…….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Пункт 1 Проекта приказа </a:t>
            </a:r>
            <a:r>
              <a:rPr lang="ru-RU" sz="2400" dirty="0" smtClean="0"/>
              <a:t>- утверждает прилагаемый федеральный перечень учебников, согласно приложения № 1 к Проекту приказа;</a:t>
            </a:r>
          </a:p>
          <a:p>
            <a:pPr marL="0" indent="0">
              <a:buNone/>
            </a:pPr>
            <a:endParaRPr lang="ru-RU" sz="2400" u="sng" dirty="0" smtClean="0"/>
          </a:p>
          <a:p>
            <a:pPr marL="0" indent="0">
              <a:buNone/>
            </a:pPr>
            <a:r>
              <a:rPr lang="ru-RU" sz="2400" u="sng" dirty="0" smtClean="0"/>
              <a:t>Пункт 2 Проекта приказа </a:t>
            </a:r>
            <a:r>
              <a:rPr lang="ru-RU" sz="2400" dirty="0" smtClean="0"/>
              <a:t>– устанавливает, что учебники, входившие в ФПУ приказом Минпросвещения № 254 с изменениями, внесенными приказом Минпросвещения № 766 и включенные в ФПУ (проект), используются до 25 сентября 2025 года;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Пункт 3 Проекта приказа </a:t>
            </a:r>
            <a:r>
              <a:rPr lang="ru-RU" sz="2400" dirty="0" smtClean="0"/>
              <a:t>– устанавливает предельный срок использования учебников ФП, утвержденного приказом Минпросвещения № 858, которые не вошли в проект ФПУ;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u="sng" dirty="0" smtClean="0"/>
              <a:t>Пункт 4 Проекта приказа </a:t>
            </a:r>
            <a:r>
              <a:rPr lang="ru-RU" sz="2400" dirty="0" smtClean="0"/>
              <a:t>– признать утратившим силу приказ Минпросвещения РФ № 858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3024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6617636" name="Заголовок 1"/>
          <p:cNvSpPr>
            <a:spLocks noGrp="1"/>
          </p:cNvSpPr>
          <p:nvPr>
            <p:ph type="title"/>
          </p:nvPr>
        </p:nvSpPr>
        <p:spPr bwMode="auto">
          <a:xfrm>
            <a:off x="359175" y="198126"/>
            <a:ext cx="11460939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/>
              <a:t>Основания </a:t>
            </a:r>
            <a:r>
              <a:rPr lang="ru-RU" sz="2800" dirty="0" smtClean="0"/>
              <a:t>принятия </a:t>
            </a:r>
            <a:r>
              <a:rPr lang="ru-RU" sz="2800" dirty="0"/>
              <a:t>Федерального перечня учебников</a:t>
            </a:r>
            <a:endParaRPr sz="2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4007768" y="1778928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8084158" y="1612777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4245763" y="1612777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8089005" y="1612777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8112224" y="1628800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727848" y="1628800"/>
            <a:ext cx="288032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>
              <a:spcBef>
                <a:spcPts val="0"/>
              </a:spcBef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>
              <a:spcBef>
                <a:spcPts val="0"/>
              </a:spcBef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spcBef>
                <a:spcPts val="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7802" y="1201229"/>
            <a:ext cx="4068755" cy="1147651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Детализация требований</a:t>
            </a:r>
          </a:p>
          <a:p>
            <a:pPr algn="ctr"/>
            <a:r>
              <a:rPr lang="en-US" sz="1400" dirty="0">
                <a:hlinkClick r:id="rId2"/>
              </a:rPr>
              <a:t>https://edsoo.ru/</a:t>
            </a:r>
            <a:r>
              <a:rPr lang="ru-RU" sz="1400" dirty="0"/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338585" y="1281070"/>
            <a:ext cx="2470242" cy="106781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Тематический классификатор</a:t>
            </a:r>
          </a:p>
          <a:p>
            <a:pPr algn="ctr"/>
            <a:r>
              <a:rPr lang="en-US" sz="1400" dirty="0">
                <a:hlinkClick r:id="rId3"/>
              </a:rPr>
              <a:t>https://tc.edsoo.ru/</a:t>
            </a:r>
            <a:r>
              <a:rPr lang="ru-RU" sz="1400" dirty="0"/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0820" y="1169403"/>
            <a:ext cx="2541976" cy="1179477"/>
          </a:xfrm>
          <a:prstGeom prst="rect">
            <a:avLst/>
          </a:prstGeom>
          <a:ln w="412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Федеральные государственные образовательные стандарты (ФГОС)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5360" y="2564904"/>
            <a:ext cx="317170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ФГОС начального общего образования (НОО)</a:t>
            </a:r>
          </a:p>
          <a:p>
            <a:pPr algn="ctr"/>
            <a:r>
              <a:rPr lang="ru-RU" sz="1200" dirty="0"/>
              <a:t>вступил в силу с 01.09.2022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3352" y="3717032"/>
            <a:ext cx="317442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ФГОС основного общего образования (ООО)</a:t>
            </a:r>
          </a:p>
          <a:p>
            <a:pPr algn="ctr"/>
            <a:r>
              <a:rPr lang="ru-RU" sz="1200" dirty="0"/>
              <a:t>вступил в силу с 01.09.2022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3352" y="4725144"/>
            <a:ext cx="3207163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ФГОС среднего общего образования (СОО)</a:t>
            </a:r>
          </a:p>
          <a:p>
            <a:pPr algn="ctr"/>
            <a:r>
              <a:rPr lang="ru-RU" sz="1200" dirty="0" smtClean="0"/>
              <a:t>Вступил в </a:t>
            </a:r>
            <a:r>
              <a:rPr lang="ru-RU" sz="1200" dirty="0"/>
              <a:t>силу с </a:t>
            </a:r>
            <a:r>
              <a:rPr lang="ru-RU" sz="1200" dirty="0" smtClean="0"/>
              <a:t>01.09.2023</a:t>
            </a:r>
            <a:endParaRPr lang="ru-RU" sz="1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19736" y="2564904"/>
            <a:ext cx="237036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Примерная основная образовательная программа </a:t>
            </a:r>
            <a:r>
              <a:rPr lang="ru-RU" sz="1200" dirty="0" smtClean="0"/>
              <a:t>НОО</a:t>
            </a:r>
            <a:endParaRPr lang="ru-RU" sz="1200" baseline="300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19736" y="4725144"/>
            <a:ext cx="244373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Примерная основная образовательная программа </a:t>
            </a:r>
            <a:r>
              <a:rPr lang="ru-RU" sz="1200" dirty="0" smtClean="0"/>
              <a:t>СОО</a:t>
            </a:r>
            <a:endParaRPr lang="ru-RU" sz="1200" baseline="300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19736" y="3717032"/>
            <a:ext cx="2398847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Примерная основная образовательная программа </a:t>
            </a:r>
            <a:r>
              <a:rPr lang="ru-RU" sz="1200" dirty="0" smtClean="0"/>
              <a:t>ООО</a:t>
            </a:r>
            <a:endParaRPr lang="ru-RU" sz="1200" baseline="300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600056" y="2564904"/>
            <a:ext cx="23536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Примерные рабочие программы по учебным предметам </a:t>
            </a:r>
            <a:r>
              <a:rPr lang="ru-RU" sz="1200" dirty="0" smtClean="0"/>
              <a:t>НОО</a:t>
            </a:r>
            <a:endParaRPr lang="ru-RU" sz="1200" baseline="300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00056" y="3645024"/>
            <a:ext cx="2365601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Примерные рабочие программы по учебным предметам </a:t>
            </a:r>
            <a:r>
              <a:rPr lang="ru-RU" sz="1200" dirty="0" smtClean="0"/>
              <a:t>ООО,</a:t>
            </a:r>
            <a:endParaRPr lang="ru-RU" sz="1200" dirty="0"/>
          </a:p>
          <a:p>
            <a:pPr algn="ctr"/>
            <a:r>
              <a:rPr lang="ru-RU" sz="1200" dirty="0"/>
              <a:t>в том числе для базового</a:t>
            </a:r>
          </a:p>
          <a:p>
            <a:pPr algn="ctr"/>
            <a:r>
              <a:rPr lang="ru-RU" sz="1200" dirty="0"/>
              <a:t>и углублённого уровней</a:t>
            </a:r>
            <a:endParaRPr lang="ru-RU" sz="1200" baseline="300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672064" y="4869160"/>
            <a:ext cx="222319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Примерные рабочие программы по учебным предметам / курсам СОО</a:t>
            </a:r>
            <a:endParaRPr lang="ru-RU" sz="1200" baseline="300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408368" y="2564904"/>
            <a:ext cx="2191146" cy="880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Тематический классификатор</a:t>
            </a:r>
            <a:endParaRPr lang="ru-RU" sz="1200" baseline="300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408368" y="3717032"/>
            <a:ext cx="218847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Тематический классификатор</a:t>
            </a:r>
            <a:endParaRPr lang="ru-RU" sz="1200" baseline="300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9552384" y="4797152"/>
            <a:ext cx="2130516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Тематический </a:t>
            </a:r>
            <a:r>
              <a:rPr lang="ru-RU" sz="1200" dirty="0" smtClean="0"/>
              <a:t>классификатор</a:t>
            </a:r>
            <a:endParaRPr lang="ru-RU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623392" y="5877273"/>
            <a:ext cx="98587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Приказ Минпросвещения РФ от 18 мая 2023 года № 372 «Об утверждении федеральной образовательной программы начального общего образования</a:t>
            </a:r>
          </a:p>
          <a:p>
            <a:r>
              <a:rPr lang="ru-RU" sz="1000" dirty="0" smtClean="0"/>
              <a:t>Приказ Минпросвещения РФ от 18 мая 2023 года № 370 «Об утверждении федеральной образовательной программы основного общего образования </a:t>
            </a:r>
          </a:p>
          <a:p>
            <a:r>
              <a:rPr lang="ru-RU" sz="1000" dirty="0" smtClean="0"/>
              <a:t>Приказ Минпросвещения РФ от 18 мая 2023 года № 371 «Об утверждении федеральной образовательной программы среднего общего образования</a:t>
            </a:r>
          </a:p>
          <a:p>
            <a:r>
              <a:rPr lang="ru-RU" sz="1000" dirty="0" smtClean="0"/>
              <a:t>Приказ  Минпросвещения РФ от 17 мая 2012 года № 413 «Об утверждении ФГОС среднего общего образования» с изменениями от 12 августа 2022 года № 732  </a:t>
            </a:r>
          </a:p>
          <a:p>
            <a:endParaRPr lang="ru-RU" sz="1000" dirty="0" smtClean="0"/>
          </a:p>
          <a:p>
            <a:r>
              <a:rPr lang="ru-RU" sz="1000" dirty="0" smtClean="0"/>
              <a:t> </a:t>
            </a:r>
          </a:p>
          <a:p>
            <a:endParaRPr lang="ru-RU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966" y="10761"/>
            <a:ext cx="11320861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Обновленный</a:t>
            </a:r>
            <a:r>
              <a:rPr lang="ru-RU" sz="2800" dirty="0"/>
              <a:t> </a:t>
            </a:r>
            <a:r>
              <a:rPr lang="ru-RU" sz="2800" dirty="0" smtClean="0"/>
              <a:t>(проект) федеральный перечень учебников </a:t>
            </a:r>
            <a:br>
              <a:rPr lang="ru-RU" sz="2800" dirty="0" smtClean="0"/>
            </a:br>
            <a:r>
              <a:rPr lang="ru-RU" sz="2800" dirty="0" smtClean="0"/>
              <a:t>Приказ № ….. от ………..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79376" y="980728"/>
            <a:ext cx="11233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Отличие от предыдущего ФПУ </a:t>
            </a:r>
            <a:r>
              <a:rPr lang="ru-RU" sz="1200" dirty="0" smtClean="0"/>
              <a:t>– </a:t>
            </a:r>
            <a:r>
              <a:rPr lang="ru-RU" sz="1200" b="1" dirty="0" smtClean="0">
                <a:solidFill>
                  <a:srgbClr val="FF0000"/>
                </a:solidFill>
              </a:rPr>
              <a:t>содержит 2 приложения</a:t>
            </a:r>
          </a:p>
          <a:p>
            <a:r>
              <a:rPr lang="ru-RU" sz="1200" b="1" dirty="0" smtClean="0">
                <a:solidFill>
                  <a:srgbClr val="FF0000"/>
                </a:solidFill>
              </a:rPr>
              <a:t>Структура ФПУ изменилась</a:t>
            </a:r>
          </a:p>
          <a:p>
            <a:endParaRPr lang="ru-RU" sz="1200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5360" y="1600200"/>
            <a:ext cx="11247039" cy="51411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dirty="0" smtClean="0"/>
              <a:t>Приложение № 1. Федеральный </a:t>
            </a:r>
            <a:r>
              <a:rPr lang="ru-RU" sz="1200" dirty="0"/>
              <a:t>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</a:t>
            </a:r>
            <a:r>
              <a:rPr lang="ru-RU" sz="1200" dirty="0" smtClean="0"/>
              <a:t>образования организациями</a:t>
            </a:r>
            <a:r>
              <a:rPr lang="ru-RU" sz="1200" dirty="0"/>
              <a:t>, осуществляющими образовательную </a:t>
            </a:r>
            <a:r>
              <a:rPr lang="ru-RU" sz="1200" dirty="0" smtClean="0"/>
              <a:t>деятельность.</a:t>
            </a:r>
            <a:endParaRPr lang="ru-RU" sz="1200" dirty="0"/>
          </a:p>
          <a:p>
            <a:pPr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 и разработанных в комплекте с ними учебных пособий, допущенных к использованию при реализации обязательной части общеобразовательной программы, в том числе учебников и разработанных в комплекте с ними учебных пособий,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</a:t>
            </a:r>
            <a:r>
              <a:rPr lang="ru-RU" sz="1200" dirty="0" smtClean="0"/>
              <a:t>языке.</a:t>
            </a:r>
          </a:p>
          <a:p>
            <a:pPr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 и разработанных в комплекте с ними учебных пособий, допущенных к использованию при реализации части общеобразовательной программы, формируемой участниками образовательных отношений, в том числе учебников и разработанных в комплекте с ними учебных пособий,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</a:t>
            </a:r>
            <a:r>
              <a:rPr lang="ru-RU" sz="1200" dirty="0" smtClean="0"/>
              <a:t>языке.</a:t>
            </a:r>
          </a:p>
          <a:p>
            <a:pPr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 и разработанных в комплекте с ними учебных пособий, допущенных при реализации образовательных программ среднего профессионального образования, реализуемых на базе основного общего образования или интегрированных с образовательными программами основного общего и среднего общего образования, при освоении учебных предметов, курсов, дисциплин (модулей) основного общего образования и (или) среднего общего образования</a:t>
            </a:r>
            <a:r>
              <a:rPr lang="ru-RU" sz="1200" dirty="0" smtClean="0"/>
              <a:t>.</a:t>
            </a:r>
          </a:p>
          <a:p>
            <a:pPr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 и разработанных в комплекте с ними учебных пособий, допущенных к использованию при реализации адаптированных основных общеобразовательных </a:t>
            </a:r>
            <a:r>
              <a:rPr lang="ru-RU" sz="1200" dirty="0" smtClean="0"/>
              <a:t>программ.</a:t>
            </a:r>
          </a:p>
          <a:p>
            <a:pPr marL="0" indent="0">
              <a:buNone/>
            </a:pPr>
            <a:r>
              <a:rPr lang="ru-RU" sz="1200" dirty="0"/>
              <a:t>Приложение № </a:t>
            </a:r>
            <a:r>
              <a:rPr lang="ru-RU" sz="1200" dirty="0" smtClean="0"/>
              <a:t>2. Предельный </a:t>
            </a:r>
            <a:r>
              <a:rPr lang="ru-RU" sz="1200" dirty="0"/>
              <a:t>срок использования учебников, содержавшихся в Федеральном перечне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</a:t>
            </a:r>
            <a:r>
              <a:rPr lang="ru-RU" sz="1200" dirty="0" smtClean="0"/>
              <a:t>деятельность</a:t>
            </a:r>
            <a:r>
              <a:rPr lang="ru-RU" sz="1200" dirty="0"/>
              <a:t>, утвержденном Приказом Министерства просвещения Российской Федерации от 21 сентября 2022 г. № 858 (зарегистрирован Министерством юстиции Российской Федерации 07 ноября 2022 г., регистрационный № 70799), и не включенных в федеральный перечень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деятельность, утвержденный Приказом Министерства просвещения Российской Федерации от «__»_________ 2023 г. №</a:t>
            </a:r>
            <a:r>
              <a:rPr lang="ru-RU" sz="1200" dirty="0" smtClean="0"/>
              <a:t>____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учебников, допущенных к использованию при реализации обязательной части основной образовательной программы, в том числе учебников,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</a:t>
            </a:r>
            <a:r>
              <a:rPr lang="ru-RU" sz="1200" dirty="0" smtClean="0"/>
              <a:t>числа </a:t>
            </a:r>
            <a:r>
              <a:rPr lang="ru-RU" sz="1200" dirty="0"/>
              <a:t>языков народов Российской Федерации, изучение родного языка из числа языков народов Российской Федерации и литературы народов России на родном </a:t>
            </a:r>
            <a:r>
              <a:rPr lang="ru-RU" sz="1200" dirty="0" smtClean="0"/>
              <a:t>языке.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Перечень </a:t>
            </a:r>
            <a:r>
              <a:rPr lang="ru-RU" sz="1200" dirty="0"/>
              <a:t>учебников и разработанных в комплекте с ними учебных пособий, допущенных к использованию при реализации части общеобразовательной программы, формируемой участниками образовательных отношений, в том числе учебников и разработанных в комплекте с ними учебных пособий, обеспечивающих учет региональных и этнокультурных особенностей субъектов Российской Федерации, реализацию прав граждан на получение образования на родном языке из числа языков народов Российской Федерации, изучение родного языка из числа языков народов Российской Федерации и литературы народов России на родном языке</a:t>
            </a:r>
          </a:p>
          <a:p>
            <a:pPr marL="228600" indent="-228600">
              <a:buAutoNum type="arabicPeriod"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1787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007" y="188639"/>
            <a:ext cx="11501641" cy="657548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5375920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16080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9048328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0416480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1064552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1568608" y="2060848"/>
            <a:ext cx="0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0"/>
            <a:ext cx="9998901" cy="1143000"/>
          </a:xfrm>
        </p:spPr>
        <p:txBody>
          <a:bodyPr/>
          <a:lstStyle/>
          <a:p>
            <a:r>
              <a:rPr lang="ru-RU" dirty="0" smtClean="0"/>
              <a:t>Заказ учебников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1173" y="836712"/>
            <a:ext cx="11161240" cy="5904656"/>
          </a:xfrm>
        </p:spPr>
        <p:txBody>
          <a:bodyPr>
            <a:noAutofit/>
          </a:bodyPr>
          <a:lstStyle/>
          <a:p>
            <a:r>
              <a:rPr lang="ru-RU" sz="2100" dirty="0" smtClean="0">
                <a:hlinkClick r:id="rId2"/>
              </a:rPr>
              <a:t>Приказы о ФПУ </a:t>
            </a:r>
            <a:endParaRPr lang="ru-RU" sz="2100" dirty="0" smtClean="0"/>
          </a:p>
          <a:p>
            <a:r>
              <a:rPr lang="ru-RU" sz="2100" dirty="0" smtClean="0">
                <a:hlinkClick r:id="rId2"/>
              </a:rPr>
              <a:t>Письмо</a:t>
            </a:r>
            <a:r>
              <a:rPr lang="ru-RU" sz="2100" dirty="0" smtClean="0"/>
              <a:t> министерства образования Нижегородской области от 14.12.2023г. № Сл-316-1053825 «О проекте дорожной карты обеспечения учебными изданиями в 2024 году»</a:t>
            </a:r>
          </a:p>
          <a:p>
            <a:r>
              <a:rPr lang="ru-RU" sz="2100" dirty="0">
                <a:hlinkClick r:id="rId3"/>
              </a:rPr>
              <a:t>Письмо</a:t>
            </a:r>
            <a:r>
              <a:rPr lang="ru-RU" sz="2100" dirty="0"/>
              <a:t> ДО </a:t>
            </a:r>
            <a:r>
              <a:rPr lang="ru-RU" sz="2100" dirty="0" smtClean="0"/>
              <a:t>от 18.01.2024 № Сл-150-34947/24 «О </a:t>
            </a:r>
            <a:r>
              <a:rPr lang="ru-RU" sz="2100" dirty="0"/>
              <a:t>проекте дорожной карты обеспечения </a:t>
            </a:r>
            <a:r>
              <a:rPr lang="ru-RU" sz="2100" dirty="0" smtClean="0"/>
              <a:t>учебными изданиями </a:t>
            </a:r>
            <a:r>
              <a:rPr lang="ru-RU" sz="2100" dirty="0"/>
              <a:t>в 2024 </a:t>
            </a:r>
            <a:r>
              <a:rPr lang="ru-RU" sz="2100" dirty="0" smtClean="0"/>
              <a:t>году»</a:t>
            </a:r>
          </a:p>
          <a:p>
            <a:r>
              <a:rPr lang="ru-RU" sz="2100" dirty="0" smtClean="0"/>
              <a:t>Проект Дорожной карты спланированных мероприятий по обеспечению учебными изданиями для дальнейшей работы в 2024 году</a:t>
            </a:r>
          </a:p>
          <a:p>
            <a:r>
              <a:rPr lang="ru-RU" sz="2100" dirty="0" smtClean="0"/>
              <a:t>Изменения, внесенные в ФПУ № </a:t>
            </a:r>
            <a:r>
              <a:rPr lang="ru-RU" sz="2100" dirty="0" smtClean="0">
                <a:hlinkClick r:id="rId2"/>
              </a:rPr>
              <a:t>858</a:t>
            </a:r>
            <a:r>
              <a:rPr lang="ru-RU" sz="2100" dirty="0" smtClean="0"/>
              <a:t> от 21.09.2022г. Приказ Министерства просвещения Российской Федерации от 21.07.2023 № </a:t>
            </a:r>
            <a:r>
              <a:rPr lang="ru-RU" sz="2100" dirty="0" smtClean="0">
                <a:hlinkClick r:id="rId2"/>
              </a:rPr>
              <a:t>556</a:t>
            </a:r>
            <a:r>
              <a:rPr lang="ru-RU" sz="2100" dirty="0" smtClean="0"/>
              <a:t> "О внесении изменений в приложения № 1 и № 2 к приказу Министерства просвещения Российской Федерации от 21 сентября 2022 г. № 858 </a:t>
            </a:r>
          </a:p>
          <a:p>
            <a:r>
              <a:rPr lang="ru-RU" sz="2100" dirty="0" smtClean="0"/>
              <a:t>Новые учебники (История России и Всеобщая история для 5-9 классов, география и др.)</a:t>
            </a:r>
          </a:p>
          <a:p>
            <a:r>
              <a:rPr lang="ru-RU" sz="2100" dirty="0" smtClean="0"/>
              <a:t>Приказ Минпросвещения России от 04.10.2023 № </a:t>
            </a:r>
            <a:r>
              <a:rPr lang="ru-RU" sz="2100" dirty="0" smtClean="0">
                <a:hlinkClick r:id="rId2"/>
              </a:rPr>
              <a:t>738</a:t>
            </a:r>
            <a:r>
              <a:rPr lang="ru-RU" sz="2100" dirty="0" smtClean="0"/>
              <a:t> «Об утверждении ФП электронных образовательных ресурсов,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</a:t>
            </a:r>
          </a:p>
        </p:txBody>
      </p:sp>
    </p:spTree>
    <p:extLst>
      <p:ext uri="{BB962C8B-B14F-4D97-AF65-F5344CB8AC3E}">
        <p14:creationId xmlns:p14="http://schemas.microsoft.com/office/powerpoint/2010/main" val="152571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АИС «Книгозаказ»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41545"/>
          <a:stretch/>
        </p:blipFill>
        <p:spPr>
          <a:xfrm>
            <a:off x="839415" y="1417638"/>
            <a:ext cx="10742983" cy="4963690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3071664" y="2708920"/>
            <a:ext cx="57606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47728" y="270892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456040" y="4005064"/>
            <a:ext cx="3662958" cy="1659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 утверждении ФПУ</a:t>
            </a:r>
          </a:p>
          <a:p>
            <a:pPr algn="ctr"/>
            <a:r>
              <a:rPr lang="ru-RU" dirty="0" smtClean="0"/>
              <a:t>Нормативные документы</a:t>
            </a:r>
          </a:p>
          <a:p>
            <a:pPr algn="ctr"/>
            <a:r>
              <a:rPr lang="ru-RU" dirty="0" smtClean="0"/>
              <a:t>Контакты</a:t>
            </a:r>
          </a:p>
          <a:p>
            <a:pPr algn="ctr"/>
            <a:r>
              <a:rPr lang="ru-RU" dirty="0" smtClean="0"/>
              <a:t>Инструкции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752184" y="2852936"/>
            <a:ext cx="79208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1415480" y="3717032"/>
            <a:ext cx="3662958" cy="16595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Заказ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Сообщения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Профиль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Книгообеспеченность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7383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16" y="274638"/>
            <a:ext cx="1074298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АИС «Книгозаказ». </a:t>
            </a:r>
            <a:r>
              <a:rPr lang="ru-RU" dirty="0" smtClean="0">
                <a:hlinkClick r:id="rId2" action="ppaction://hlinksldjump"/>
              </a:rPr>
              <a:t>Алгоритм</a:t>
            </a:r>
            <a:r>
              <a:rPr lang="ru-RU" dirty="0" smtClean="0"/>
              <a:t> работы ОО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376" y="1600200"/>
            <a:ext cx="11449272" cy="506915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1.Заполнить профиль. </a:t>
            </a:r>
            <a:r>
              <a:rPr lang="ru-RU" sz="1600" i="1" dirty="0" smtClean="0"/>
              <a:t>Заказ не может быть отправлен без заполнения профиля.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2.Собрать заказ в корзине. После формирования корзины нажать кнопку</a:t>
            </a:r>
            <a:r>
              <a:rPr lang="ru-RU" sz="1600" b="1" i="1" dirty="0" smtClean="0"/>
              <a:t>«сформировать заказ»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3.Предпросмотр заказа. При оформлении заказа школа выбирает пункт закупки и форму подписания контракта. Только на этом этапе школа может выбрать подписание ЭДО или бумажный вариант контракта. Затем нажимается кнопка </a:t>
            </a:r>
            <a:r>
              <a:rPr lang="ru-RU" sz="1600" b="1" i="1" dirty="0" smtClean="0"/>
              <a:t>«отправить заказ»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4.Заказ отправляется в муниципалитет на проверку. Статус заказа </a:t>
            </a:r>
            <a:r>
              <a:rPr lang="ru-RU" sz="1600" i="1" dirty="0" smtClean="0"/>
              <a:t>«</a:t>
            </a:r>
            <a:r>
              <a:rPr lang="ru-RU" sz="1600" b="1" i="1" dirty="0" smtClean="0"/>
              <a:t>согласовывается с оператором».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5.Заказ проверяется муниципалитетом. После проверки статус заказа </a:t>
            </a:r>
            <a:r>
              <a:rPr lang="ru-RU" sz="1600" b="1" dirty="0" smtClean="0"/>
              <a:t>«проверен».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6.Заказ отправляется в издательство, для формирования спецификации и резервирования учебников на складе.</a:t>
            </a:r>
          </a:p>
          <a:p>
            <a:pPr>
              <a:buNone/>
            </a:pPr>
            <a:r>
              <a:rPr lang="ru-RU" sz="1600" dirty="0" smtClean="0"/>
              <a:t>7.В статусе </a:t>
            </a:r>
            <a:r>
              <a:rPr lang="ru-RU" sz="1600" b="1" dirty="0" smtClean="0"/>
              <a:t>«Согласован».</a:t>
            </a:r>
            <a:r>
              <a:rPr lang="ru-RU" sz="1600" dirty="0" smtClean="0"/>
              <a:t> Скачать контракт с приложениями, проверить, заполнить источник финансирования, ИКЗ по п.14 ФЗ-44 и подгрузить в окно «</a:t>
            </a:r>
            <a:r>
              <a:rPr lang="ru-RU" sz="1600" b="1" dirty="0" smtClean="0"/>
              <a:t>Документы согласованные учреждением».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8.Издательство:</a:t>
            </a:r>
          </a:p>
          <a:p>
            <a:pPr>
              <a:buNone/>
            </a:pPr>
            <a:r>
              <a:rPr lang="ru-RU" sz="1600" dirty="0" smtClean="0"/>
              <a:t>•подписывает в ЭДО контракт, директор подписывает со своей стороны и контракт считается подписанным и направляется на отгрузку.</a:t>
            </a:r>
          </a:p>
          <a:p>
            <a:pPr>
              <a:buNone/>
            </a:pPr>
            <a:r>
              <a:rPr lang="ru-RU" sz="1600" dirty="0" smtClean="0"/>
              <a:t>•печатает 2 экземпляра в бумажном виде и направляет в муниципалитет.</a:t>
            </a:r>
          </a:p>
          <a:p>
            <a:pPr>
              <a:buNone/>
            </a:pPr>
            <a:r>
              <a:rPr lang="ru-RU" sz="1600" dirty="0" smtClean="0"/>
              <a:t>9.Муниципалитет отдает контракты, полученные от издательства школам на подписание. Один подписанный экземпляр контракта отправляет в издательство.</a:t>
            </a:r>
          </a:p>
          <a:p>
            <a:pPr>
              <a:buNone/>
            </a:pPr>
            <a:r>
              <a:rPr lang="ru-RU" sz="1600" dirty="0" smtClean="0"/>
              <a:t>10.Для ускорения отгрузки школа подгружает скан копию подписанного в бумажном виде контракта.</a:t>
            </a:r>
          </a:p>
          <a:p>
            <a:pPr>
              <a:buNone/>
            </a:pPr>
            <a:r>
              <a:rPr lang="ru-RU" sz="1600" dirty="0" smtClean="0"/>
              <a:t>11.В статусе </a:t>
            </a:r>
            <a:r>
              <a:rPr lang="ru-RU" sz="1600" b="1" i="1" dirty="0" smtClean="0"/>
              <a:t>Выполняется школа ( муниципалитет) </a:t>
            </a:r>
            <a:r>
              <a:rPr lang="ru-RU" sz="1600" dirty="0" smtClean="0"/>
              <a:t>контролирует информацию об отгрузке, доставке, при необходимости подгружает скан копию акта недостачи.</a:t>
            </a:r>
          </a:p>
          <a:p>
            <a:pPr>
              <a:buNone/>
            </a:pPr>
            <a:r>
              <a:rPr lang="ru-RU" sz="1600" dirty="0" smtClean="0"/>
              <a:t> </a:t>
            </a:r>
          </a:p>
          <a:p>
            <a:pPr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60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4328</TotalTime>
  <Words>2169</Words>
  <Application>Microsoft Office PowerPoint</Application>
  <DocSecurity>0</DocSecurity>
  <PresentationFormat>Широкоэкранный</PresentationFormat>
  <Paragraphs>203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Corner</vt:lpstr>
      <vt:lpstr>ФЕДЕРАЛЬНЫЙ ПЕРЕЧЕНЬ УЧЕБНИКОВ.   Заказ учебников в  АИС «Книгозаказ»</vt:lpstr>
      <vt:lpstr>ФПУ</vt:lpstr>
      <vt:lpstr>Презентация PowerPoint</vt:lpstr>
      <vt:lpstr>Основания принятия Федерального перечня учебников</vt:lpstr>
      <vt:lpstr>Обновленный (проект) федеральный перечень учебников  Приказ № ….. от ……….. </vt:lpstr>
      <vt:lpstr>Презентация PowerPoint</vt:lpstr>
      <vt:lpstr>Заказ учебников </vt:lpstr>
      <vt:lpstr>АИС «Книгозаказ»</vt:lpstr>
      <vt:lpstr>АИС «Книгозаказ». Алгоритм работы ОО</vt:lpstr>
      <vt:lpstr>АИС «Книгозаказ»</vt:lpstr>
      <vt:lpstr>Нормативные документы ШБ</vt:lpstr>
      <vt:lpstr>Информация для ШБ</vt:lpstr>
      <vt:lpstr>Информация для ШБ</vt:lpstr>
      <vt:lpstr>Контакты</vt:lpstr>
      <vt:lpstr>Презентация PowerPoint</vt:lpstr>
      <vt:lpstr>Варианты формулировок названия Недели детской книги 2024 года</vt:lpstr>
      <vt:lpstr>Соглашение и обмен документами на платформе ЭДО </vt:lpstr>
      <vt:lpstr>Курсы на базе ГБОУ ДПО НИРО http://www.niro.nnov.ru/?id=223   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ФЕДЕРАЛЬНЫЙ ПЕРЕЧЕНЬ УЧЕБНИКОВ Приказ № 858 от 21.09.2022</dc:title>
  <dc:subject/>
  <dc:creator>пользователь</dc:creator>
  <cp:keywords/>
  <dc:description/>
  <cp:lastModifiedBy>пользователь</cp:lastModifiedBy>
  <cp:revision>210</cp:revision>
  <cp:lastPrinted>2024-01-09T12:26:46Z</cp:lastPrinted>
  <dcterms:created xsi:type="dcterms:W3CDTF">2012-12-03T06:56:55Z</dcterms:created>
  <dcterms:modified xsi:type="dcterms:W3CDTF">2024-01-14T06:50:53Z</dcterms:modified>
  <cp:category/>
  <dc:identifier/>
  <cp:contentStatus/>
  <dc:language/>
  <cp:version/>
</cp:coreProperties>
</file>