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3" r:id="rId6"/>
    <p:sldId id="301" r:id="rId7"/>
    <p:sldId id="302" r:id="rId8"/>
    <p:sldId id="314" r:id="rId9"/>
    <p:sldId id="262" r:id="rId10"/>
    <p:sldId id="299" r:id="rId11"/>
    <p:sldId id="263" r:id="rId12"/>
    <p:sldId id="284" r:id="rId13"/>
    <p:sldId id="264" r:id="rId14"/>
    <p:sldId id="295" r:id="rId15"/>
    <p:sldId id="310" r:id="rId16"/>
    <p:sldId id="282" r:id="rId17"/>
    <p:sldId id="312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tsemiims.ru/" TargetMode="External"/><Relationship Id="rId1" Type="http://schemas.openxmlformats.org/officeDocument/2006/relationships/hyperlink" Target="mailto:yulialapkina2008@mail.r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tsemiims.ru/" TargetMode="External"/><Relationship Id="rId1" Type="http://schemas.openxmlformats.org/officeDocument/2006/relationships/hyperlink" Target="mailto:yulialapkina2008@mail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EF9BF-EB1E-4E8A-8DFA-A61D1307CF3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9E202-70CF-4E86-8AEF-10E33B698D75}">
      <dgm:prSet phldrT="[Текст]" custT="1"/>
      <dgm:spPr>
        <a:solidFill>
          <a:srgbClr val="FFFF00">
            <a:alpha val="12000"/>
          </a:srgbClr>
        </a:solidFill>
        <a:ln w="31750">
          <a:solidFill>
            <a:srgbClr val="FFFF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Консультации по телефону или электронной почте 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yulialapkina2008@mail.ru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Консультации в кабинетах с соблюдением санитарно-эпидемиологических правил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67112-3CC6-4B96-ACDE-454EF7A07791}" type="parTrans" cxnId="{5EC8B63C-73C8-48B7-9818-6A55AC625BEE}">
      <dgm:prSet/>
      <dgm:spPr/>
      <dgm:t>
        <a:bodyPr/>
        <a:lstStyle/>
        <a:p>
          <a:endParaRPr lang="ru-RU"/>
        </a:p>
      </dgm:t>
    </dgm:pt>
    <dgm:pt modelId="{A907B336-E8B7-4E5C-86F3-188C1A64D42F}" type="sibTrans" cxnId="{5EC8B63C-73C8-48B7-9818-6A55AC625BEE}">
      <dgm:prSet/>
      <dgm:spPr/>
      <dgm:t>
        <a:bodyPr/>
        <a:lstStyle/>
        <a:p>
          <a:endParaRPr lang="ru-RU"/>
        </a:p>
      </dgm:t>
    </dgm:pt>
    <dgm:pt modelId="{EA3627AE-4453-49DF-A5BB-109FEA15BD13}">
      <dgm:prSet phldrT="[Текст]" custT="1"/>
      <dgm:spPr>
        <a:solidFill>
          <a:srgbClr val="FFFF00">
            <a:alpha val="16000"/>
          </a:srgbClr>
        </a:solidFill>
        <a:ln w="31750">
          <a:solidFill>
            <a:srgbClr val="FFFF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Консультации через 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Viber , Telegram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Сайт центра 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http://tsemiims.ru/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CBB69-72D8-4BEC-96A5-7D133660DE3C}" type="parTrans" cxnId="{B397E822-2B0B-41A8-B78E-EAD9C5EEF423}">
      <dgm:prSet/>
      <dgm:spPr/>
      <dgm:t>
        <a:bodyPr/>
        <a:lstStyle/>
        <a:p>
          <a:endParaRPr lang="ru-RU"/>
        </a:p>
      </dgm:t>
    </dgm:pt>
    <dgm:pt modelId="{597DE8BF-4A17-4840-8258-097CC52C3965}" type="sibTrans" cxnId="{B397E822-2B0B-41A8-B78E-EAD9C5EEF423}">
      <dgm:prSet/>
      <dgm:spPr/>
      <dgm:t>
        <a:bodyPr/>
        <a:lstStyle/>
        <a:p>
          <a:endParaRPr lang="ru-RU"/>
        </a:p>
      </dgm:t>
    </dgm:pt>
    <dgm:pt modelId="{C043F2BE-6339-478F-B552-E2588BAF6897}" type="pres">
      <dgm:prSet presAssocID="{6C5EF9BF-EB1E-4E8A-8DFA-A61D1307CF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BCA0DB-0B18-49A4-9DEE-5255DCFD442D}" type="pres">
      <dgm:prSet presAssocID="{AEF9E202-70CF-4E86-8AEF-10E33B698D75}" presName="linNode" presStyleCnt="0"/>
      <dgm:spPr/>
    </dgm:pt>
    <dgm:pt modelId="{9DA5364F-204E-4B2F-AF05-032F4E790373}" type="pres">
      <dgm:prSet presAssocID="{AEF9E202-70CF-4E86-8AEF-10E33B698D75}" presName="parentShp" presStyleLbl="node1" presStyleIdx="0" presStyleCnt="2" custScaleX="25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4E0CB-D8CB-475F-B0C0-85E7EED8A0FE}" type="pres">
      <dgm:prSet presAssocID="{AEF9E202-70CF-4E86-8AEF-10E33B698D75}" presName="childShp" presStyleLbl="bgAccFollowNode1" presStyleIdx="0" presStyleCnt="2">
        <dgm:presLayoutVars>
          <dgm:bulletEnabled val="1"/>
        </dgm:presLayoutVars>
      </dgm:prSet>
      <dgm:spPr>
        <a:solidFill>
          <a:srgbClr val="FF0000">
            <a:alpha val="27000"/>
          </a:srgbClr>
        </a:solidFill>
      </dgm:spPr>
      <dgm:t>
        <a:bodyPr/>
        <a:lstStyle/>
        <a:p>
          <a:endParaRPr lang="ru-RU"/>
        </a:p>
      </dgm:t>
    </dgm:pt>
    <dgm:pt modelId="{286DEC91-D400-4CEB-8EE0-8F42D2C54204}" type="pres">
      <dgm:prSet presAssocID="{A907B336-E8B7-4E5C-86F3-188C1A64D42F}" presName="spacing" presStyleCnt="0"/>
      <dgm:spPr/>
    </dgm:pt>
    <dgm:pt modelId="{3ABB3B20-736C-4C63-BA63-97CD253F48AD}" type="pres">
      <dgm:prSet presAssocID="{EA3627AE-4453-49DF-A5BB-109FEA15BD13}" presName="linNode" presStyleCnt="0"/>
      <dgm:spPr/>
    </dgm:pt>
    <dgm:pt modelId="{119E59BB-F4A9-44D1-AD99-0C3E65CD25DA}" type="pres">
      <dgm:prSet presAssocID="{EA3627AE-4453-49DF-A5BB-109FEA15BD13}" presName="parentShp" presStyleLbl="node1" presStyleIdx="1" presStyleCnt="2" custScaleX="25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0861C-9837-4F12-BF01-659CEA203F22}" type="pres">
      <dgm:prSet presAssocID="{EA3627AE-4453-49DF-A5BB-109FEA15BD13}" presName="childShp" presStyleLbl="bgAccFollowNode1" presStyleIdx="1" presStyleCnt="2">
        <dgm:presLayoutVars>
          <dgm:bulletEnabled val="1"/>
        </dgm:presLayoutVars>
      </dgm:prSet>
      <dgm:spPr>
        <a:solidFill>
          <a:srgbClr val="FF0000">
            <a:alpha val="27000"/>
          </a:srgbClr>
        </a:solidFill>
      </dgm:spPr>
      <dgm:t>
        <a:bodyPr/>
        <a:lstStyle/>
        <a:p>
          <a:endParaRPr lang="ru-RU"/>
        </a:p>
      </dgm:t>
    </dgm:pt>
  </dgm:ptLst>
  <dgm:cxnLst>
    <dgm:cxn modelId="{C9FF5E1C-0E54-40DF-8370-370510C95603}" type="presOf" srcId="{6C5EF9BF-EB1E-4E8A-8DFA-A61D1307CF39}" destId="{C043F2BE-6339-478F-B552-E2588BAF6897}" srcOrd="0" destOrd="0" presId="urn:microsoft.com/office/officeart/2005/8/layout/vList6"/>
    <dgm:cxn modelId="{DC6C1140-AF12-4482-B233-F51AC1C3C777}" type="presOf" srcId="{EA3627AE-4453-49DF-A5BB-109FEA15BD13}" destId="{119E59BB-F4A9-44D1-AD99-0C3E65CD25DA}" srcOrd="0" destOrd="0" presId="urn:microsoft.com/office/officeart/2005/8/layout/vList6"/>
    <dgm:cxn modelId="{F549EF4C-92D7-4A4C-9AA7-573E99D0045D}" type="presOf" srcId="{AEF9E202-70CF-4E86-8AEF-10E33B698D75}" destId="{9DA5364F-204E-4B2F-AF05-032F4E790373}" srcOrd="0" destOrd="0" presId="urn:microsoft.com/office/officeart/2005/8/layout/vList6"/>
    <dgm:cxn modelId="{5EC8B63C-73C8-48B7-9818-6A55AC625BEE}" srcId="{6C5EF9BF-EB1E-4E8A-8DFA-A61D1307CF39}" destId="{AEF9E202-70CF-4E86-8AEF-10E33B698D75}" srcOrd="0" destOrd="0" parTransId="{33467112-3CC6-4B96-ACDE-454EF7A07791}" sibTransId="{A907B336-E8B7-4E5C-86F3-188C1A64D42F}"/>
    <dgm:cxn modelId="{B397E822-2B0B-41A8-B78E-EAD9C5EEF423}" srcId="{6C5EF9BF-EB1E-4E8A-8DFA-A61D1307CF39}" destId="{EA3627AE-4453-49DF-A5BB-109FEA15BD13}" srcOrd="1" destOrd="0" parTransId="{A64CBB69-72D8-4BEC-96A5-7D133660DE3C}" sibTransId="{597DE8BF-4A17-4840-8258-097CC52C3965}"/>
    <dgm:cxn modelId="{E57C0217-42CA-4377-A3C1-EA508BBE9A56}" type="presParOf" srcId="{C043F2BE-6339-478F-B552-E2588BAF6897}" destId="{EDBCA0DB-0B18-49A4-9DEE-5255DCFD442D}" srcOrd="0" destOrd="0" presId="urn:microsoft.com/office/officeart/2005/8/layout/vList6"/>
    <dgm:cxn modelId="{B8CA2EB1-D731-4B91-AE5E-1EA91D0F8012}" type="presParOf" srcId="{EDBCA0DB-0B18-49A4-9DEE-5255DCFD442D}" destId="{9DA5364F-204E-4B2F-AF05-032F4E790373}" srcOrd="0" destOrd="0" presId="urn:microsoft.com/office/officeart/2005/8/layout/vList6"/>
    <dgm:cxn modelId="{9F22B33A-4292-4528-BC06-E1EF1F211EFB}" type="presParOf" srcId="{EDBCA0DB-0B18-49A4-9DEE-5255DCFD442D}" destId="{6384E0CB-D8CB-475F-B0C0-85E7EED8A0FE}" srcOrd="1" destOrd="0" presId="urn:microsoft.com/office/officeart/2005/8/layout/vList6"/>
    <dgm:cxn modelId="{A0291C1C-E3F4-4122-8CAA-7767832B29F0}" type="presParOf" srcId="{C043F2BE-6339-478F-B552-E2588BAF6897}" destId="{286DEC91-D400-4CEB-8EE0-8F42D2C54204}" srcOrd="1" destOrd="0" presId="urn:microsoft.com/office/officeart/2005/8/layout/vList6"/>
    <dgm:cxn modelId="{0BE6C4D5-B8FC-43FF-B993-C91D91C63FC5}" type="presParOf" srcId="{C043F2BE-6339-478F-B552-E2588BAF6897}" destId="{3ABB3B20-736C-4C63-BA63-97CD253F48AD}" srcOrd="2" destOrd="0" presId="urn:microsoft.com/office/officeart/2005/8/layout/vList6"/>
    <dgm:cxn modelId="{19C33F84-FE8E-4921-A7A9-49AB708AE799}" type="presParOf" srcId="{3ABB3B20-736C-4C63-BA63-97CD253F48AD}" destId="{119E59BB-F4A9-44D1-AD99-0C3E65CD25DA}" srcOrd="0" destOrd="0" presId="urn:microsoft.com/office/officeart/2005/8/layout/vList6"/>
    <dgm:cxn modelId="{B800BC8C-BE9C-4D0D-BE2A-3AC67F0BBD9C}" type="presParOf" srcId="{3ABB3B20-736C-4C63-BA63-97CD253F48AD}" destId="{AD00861C-9837-4F12-BF01-659CEA203F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4E0CB-D8CB-475F-B0C0-85E7EED8A0FE}">
      <dsp:nvSpPr>
        <dsp:cNvPr id="0" name=""/>
        <dsp:cNvSpPr/>
      </dsp:nvSpPr>
      <dsp:spPr>
        <a:xfrm>
          <a:off x="6059623" y="652"/>
          <a:ext cx="3495127" cy="2545739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27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5364F-204E-4B2F-AF05-032F4E790373}">
      <dsp:nvSpPr>
        <dsp:cNvPr id="0" name=""/>
        <dsp:cNvSpPr/>
      </dsp:nvSpPr>
      <dsp:spPr>
        <a:xfrm>
          <a:off x="4571" y="652"/>
          <a:ext cx="6055052" cy="2545739"/>
        </a:xfrm>
        <a:prstGeom prst="roundRect">
          <a:avLst/>
        </a:prstGeom>
        <a:solidFill>
          <a:srgbClr val="FFFF00">
            <a:alpha val="12000"/>
          </a:srgbClr>
        </a:solidFill>
        <a:ln w="317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Консультации по телефону или электронной почте 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yulialapkina2008@mail.ru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Консультации в кабинетах с соблюдением санитарно-эпидемиологических правил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" y="652"/>
        <a:ext cx="6055052" cy="2545739"/>
      </dsp:txXfrm>
    </dsp:sp>
    <dsp:sp modelId="{AD00861C-9837-4F12-BF01-659CEA203F22}">
      <dsp:nvSpPr>
        <dsp:cNvPr id="0" name=""/>
        <dsp:cNvSpPr/>
      </dsp:nvSpPr>
      <dsp:spPr>
        <a:xfrm>
          <a:off x="6032511" y="2800966"/>
          <a:ext cx="3523133" cy="2545739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27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59BB-F4A9-44D1-AD99-0C3E65CD25DA}">
      <dsp:nvSpPr>
        <dsp:cNvPr id="0" name=""/>
        <dsp:cNvSpPr/>
      </dsp:nvSpPr>
      <dsp:spPr>
        <a:xfrm>
          <a:off x="3678" y="2800966"/>
          <a:ext cx="6028832" cy="2545739"/>
        </a:xfrm>
        <a:prstGeom prst="roundRect">
          <a:avLst/>
        </a:prstGeom>
        <a:solidFill>
          <a:srgbClr val="FFFF00">
            <a:alpha val="16000"/>
          </a:srgbClr>
        </a:solidFill>
        <a:ln w="317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Консультации через 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Viber , Telegram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Сайт центра 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http://tsemiims.ru/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8" y="2800966"/>
        <a:ext cx="6028832" cy="254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27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1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98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13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8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93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07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85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36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5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8D06-709D-4A25-8B89-95ACDB9E28E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DA90-6FBD-4AB0-9D2E-ACAD3F083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0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vserosolimp.edsoo.ru/" TargetMode="External"/><Relationship Id="rId7" Type="http://schemas.openxmlformats.org/officeDocument/2006/relationships/hyperlink" Target="https://rsr-olymp.ru/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ymp.bmstu.ru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www.unn.ru/bibn/news/28-09-2016-0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unn.ru/bibn/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iro.nnov.ru/?id=4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6d83c43068ff0d43c9c2957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iro.nnov.ru/?id=22184" TargetMode="External"/><Relationship Id="rId3" Type="http://schemas.openxmlformats.org/officeDocument/2006/relationships/hyperlink" Target="http://www.soido.ru/uch1.html" TargetMode="External"/><Relationship Id="rId7" Type="http://schemas.openxmlformats.org/officeDocument/2006/relationships/hyperlink" Target="https://niro.nnov.ru/?id=6322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iro.nnov.ru/?id=63470" TargetMode="External"/><Relationship Id="rId5" Type="http://schemas.openxmlformats.org/officeDocument/2006/relationships/hyperlink" Target="https://niro.nnov.ru/?id=32134&amp;ysclid=m17i3voym071389611" TargetMode="External"/><Relationship Id="rId4" Type="http://schemas.openxmlformats.org/officeDocument/2006/relationships/hyperlink" Target="http://www.niro.nnov.ru/?id=1314" TargetMode="External"/><Relationship Id="rId9" Type="http://schemas.openxmlformats.org/officeDocument/2006/relationships/hyperlink" Target="http://www.niro.nnov.ru/?id=5357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6ea941f2530c22bf662132b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yandex.ru/cloud/66ea95022530c22c5c62131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hyperlink" Target="https://sferum.ru/?p=messages&amp;join=G2rnvvCYMAndHVyYsF30U/vPpvSjbT37p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yulialapkina2008@mail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sirius.online/#/contests_page/vos" TargetMode="External"/><Relationship Id="rId3" Type="http://schemas.openxmlformats.org/officeDocument/2006/relationships/hyperlink" Target="https://sferum.ru/?p=messages&amp;join=Y0eM7P2cKp_GP4R12oR_JodkHn0pahiGXsQ" TargetMode="External"/><Relationship Id="rId7" Type="http://schemas.openxmlformats.org/officeDocument/2006/relationships/hyperlink" Target="http://tsemiims.ru/node/188?theme=minju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riusolymp.ru/chemistry" TargetMode="External"/><Relationship Id="rId5" Type="http://schemas.openxmlformats.org/officeDocument/2006/relationships/hyperlink" Target="http://tsemiims.ru/node/183?theme=minjust#overlay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Y0eM7P2cKp_GP4R12oR_JodkHn0pahiGXs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semiims.ru/node/188?theme=minjust" TargetMode="External"/><Relationship Id="rId5" Type="http://schemas.openxmlformats.org/officeDocument/2006/relationships/hyperlink" Target="https://siriusolymp.ru/biology" TargetMode="Externa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fipi.ru/oge/demoversii-specifikacii-kodifikatory#!/tab/173801626-4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fipi.ru/ege/analiticheskie-i-metodicheskie-materialy#!/tab/173737686-4" TargetMode="External"/><Relationship Id="rId4" Type="http://schemas.openxmlformats.org/officeDocument/2006/relationships/hyperlink" Target="https://fipi.ru/ege/demoversii-specifikacii-kodifikatory#!/tab/151883967-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fipi.ru/oge/demoversii-specifikacii-kodifikatory#!/tab/173801626-6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fipi.ru/ege/analiticheskie-i-metodicheskie-materialy#!/tab/173737686-5" TargetMode="External"/><Relationship Id="rId4" Type="http://schemas.openxmlformats.org/officeDocument/2006/relationships/hyperlink" Target="https://fipi.ru/ege/demoversii-specifikacii-kodifikatory#!/tab/151883967-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73" y="280733"/>
            <a:ext cx="11672703" cy="6269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2622" y="2979161"/>
            <a:ext cx="10390094" cy="19136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МЕТОДИЧЕСКИХ ОБЪЕДИНЕНИЙ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БИОЛОГИИ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669" y="6154459"/>
            <a:ext cx="9144000" cy="7925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10742" y="5063125"/>
            <a:ext cx="4485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Юлия Владимировна - заместитель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273" y="280733"/>
            <a:ext cx="11672703" cy="23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48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4943" y="448879"/>
            <a:ext cx="8229600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С ОБУЧАЮЩИМИСЯ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6343" y="1312479"/>
            <a:ext cx="8014514" cy="51862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 (сентябрь – март)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https://vserosolimp.edsoo.ru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исследователи – будущее науки (7-11 классы) (биология – ноябрь; химия - декабрь)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http://www.unn.ru/bibn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научно-исследовательских работ "Школьные Харитоновские чтения" - 2024/25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www.unn.ru/bibn/news/28-09-2016-0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школьников «Шаг в будущее» (8-11 классы)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olymp.bmstu.ru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(октябрь – декабрь)</a:t>
            </a:r>
          </a:p>
          <a:p>
            <a:pPr marL="0" indent="0" algn="just">
              <a:lnSpc>
                <a:spcPct val="150000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Перечневые олимпиады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https://rsr-olymp.ru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31741" y="1091293"/>
            <a:ext cx="1409700" cy="1409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61741" y="2310493"/>
            <a:ext cx="1257300" cy="1257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31741" y="3100017"/>
            <a:ext cx="1409700" cy="1409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4441" y="4389421"/>
            <a:ext cx="1257300" cy="1257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07941" y="5108742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44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2064" y="2531677"/>
            <a:ext cx="1072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«УЧИТЕЛЬ ГОДА РОССИИ» (ДЕКАБРЬ-ФЕВРАЛЬ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ПЕДАГОГИЧЕСКИХ ИДЕЙ МОЛОДЫХ ПЕДАГОГОВ – 2025 (АПРЕЛЬ)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7599" y="505727"/>
            <a:ext cx="773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КОНКУРСНЫЕ МЕРОПРИЯТИЯ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1586" y="3885618"/>
            <a:ext cx="2359479" cy="23594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4465192"/>
            <a:ext cx="8316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НА ПРИСУЖДЕНИЕ ПРЕМИЙ ЛУЧШИМ УЧИТЕЛЯМ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(МАРТ- МАЙ):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http://www.niro.nnov.ru/?id=417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0362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8996" y="671658"/>
            <a:ext cx="997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СОЗДАНИЕ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БАЗЫ УЧИТЕЛЕЙ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БИОЛОГИИ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7241" y="1662220"/>
            <a:ext cx="6617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https://forms.yandex.ru/cloud/66d83c43068ff0d43c9c2957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0652" y="2591227"/>
            <a:ext cx="3910693" cy="39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25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661" y="1202726"/>
            <a:ext cx="115228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РАЗДЕЛ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РАБОТНИКОВ» НА САЙТЕ ДЕПАРТАМЕНТА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ОБРАЗОВАНИЯ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www.soido.ru/uch1.html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ЕСТЕСТВЕННО-НАУЧНОГО ОБРАЗОВАНИЯ ГБОУ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НИРО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http://www.niro.nnov.ru/?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id=1314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ГРАФИК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КОНСУЛЬТАЦИЙ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НИРО ДЛЯ УЧИТЕЛЕЙ, АТТЕСТУЮЩИХСЯ НА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ВЫСШУЮ КАТЕГОРИЮ 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И РЕКОМЕНДАЦИИ К ЕГО ЗАПОЛНЕНИЮ ПО ССЫЛКЕ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https://niro.nnov.ru/?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id=63470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УЧИТЕЛЕЙ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ЕСТЕСТВЕННО-НАУЧНОГО ОБРАЗОВАНИЯ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https://niro.nnov.ru/?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id=63228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МЕТОДИЧЕСКИЕ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РЕКОМЕНДАЦИИ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ПЕРСОНАЛЬНОМУ САЙТУ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АТТЕСТАЦИИ ПЕДАГОГИЧЕСКИХ РАБОТНИКОВ МУНИЦИПАЛЬНЫХ И ЧАСТНЫХ ОРГАНИЗАЦИЯ НА ВЫСШУЮ КАТЕГОРИЮ И ГОСУДАРСТВЕННЫХ ОРГАНИЗАЦИЙ НА ВЫСШУЮ И ПЕРВУЮ КАТЕГОРИИ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http://www.niro.nnov.ru/?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id=53571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МБУ ДПО ЦЭМИИМС ДЛЯ УЧИТЕЛЕЙ, АТТЕСТУЮЩИХСЯ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ВЫСШУЮ КАТЕГОРИИ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2024/2025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ВТОРНИК,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15.00 ДО 17.00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(ОЧНО)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662" y="371729"/>
            <a:ext cx="11751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АТТЕСТАЦИИ УЧИТЕЛЕЙ НА ПЕРВУЮ И ВЫСШУЮ КАТЕГОРИИ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27069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70" y="375889"/>
            <a:ext cx="9975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lvl="4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ПЛАНИРОВАНИЕ РАБОТЫ НА  2024/2025 УЧЕБНЫЙ ГОД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763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6763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6763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0332830"/>
              </p:ext>
            </p:extLst>
          </p:nvPr>
        </p:nvGraphicFramePr>
        <p:xfrm>
          <a:off x="3553906" y="1942001"/>
          <a:ext cx="8220172" cy="365760"/>
        </p:xfrm>
        <a:graphic>
          <a:graphicData uri="http://schemas.openxmlformats.org/drawingml/2006/table">
            <a:tbl>
              <a:tblPr/>
              <a:tblGrid>
                <a:gridCol w="8220172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ИМС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учителей химии и биологии «Начало учебного года. Перспективы»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592825"/>
              </p:ext>
            </p:extLst>
          </p:nvPr>
        </p:nvGraphicFramePr>
        <p:xfrm>
          <a:off x="3572759" y="4121130"/>
          <a:ext cx="8191892" cy="640080"/>
        </p:xfrm>
        <a:graphic>
          <a:graphicData uri="http://schemas.openxmlformats.org/drawingml/2006/table">
            <a:tbl>
              <a:tblPr/>
              <a:tblGrid>
                <a:gridCol w="8191892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ИМС для учителей химии и биологии «Итоги школьного и муниципального этапа олимпиады»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5860201"/>
              </p:ext>
            </p:extLst>
          </p:nvPr>
        </p:nvGraphicFramePr>
        <p:xfrm>
          <a:off x="3581250" y="5468443"/>
          <a:ext cx="8136267" cy="694216"/>
        </p:xfrm>
        <a:graphic>
          <a:graphicData uri="http://schemas.openxmlformats.org/drawingml/2006/table">
            <a:tbl>
              <a:tblPr/>
              <a:tblGrid>
                <a:gridCol w="8136267"/>
              </a:tblGrid>
              <a:tr h="694216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ИМС для учителей химии и биологии «Анализ работы ГМО учителей химии в 2024/2025 учебном году»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8283" y="1286683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Информационно-методические совещания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769" y="1828050"/>
            <a:ext cx="291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сентября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487" y="2892204"/>
            <a:ext cx="2775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октября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133161"/>
              </p:ext>
            </p:extLst>
          </p:nvPr>
        </p:nvGraphicFramePr>
        <p:xfrm>
          <a:off x="3572760" y="2919095"/>
          <a:ext cx="8201318" cy="640080"/>
        </p:xfrm>
        <a:graphic>
          <a:graphicData uri="http://schemas.openxmlformats.org/drawingml/2006/table">
            <a:tbl>
              <a:tblPr/>
              <a:tblGrid>
                <a:gridCol w="820131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ИМС</a:t>
                      </a:r>
                      <a:r>
                        <a:rPr lang="ru-RU" sz="18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учителей химии и биологии «Анализ ОГЭ, ЕГЭ 2023/2024 учебного года»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487" y="3986335"/>
            <a:ext cx="2718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7057" y="5364399"/>
            <a:ext cx="1463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мая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87104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47275"/>
            <a:ext cx="11973582" cy="662692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763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6763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6763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5998503"/>
              </p:ext>
            </p:extLst>
          </p:nvPr>
        </p:nvGraphicFramePr>
        <p:xfrm>
          <a:off x="717236" y="909617"/>
          <a:ext cx="10915440" cy="1066800"/>
        </p:xfrm>
        <a:graphic>
          <a:graphicData uri="http://schemas.openxmlformats.org/drawingml/2006/table">
            <a:tbl>
              <a:tblPr/>
              <a:tblGrid>
                <a:gridCol w="1091544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методического совета «Мотивация педагогических работников в повышении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профессиональной компетентности посредством профессиональных конкурсов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970647" y="312716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Заседания методического совета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957355"/>
              </p:ext>
            </p:extLst>
          </p:nvPr>
        </p:nvGraphicFramePr>
        <p:xfrm>
          <a:off x="726662" y="2172502"/>
          <a:ext cx="10934294" cy="822960"/>
        </p:xfrm>
        <a:graphic>
          <a:graphicData uri="http://schemas.openxmlformats.org/drawingml/2006/table">
            <a:tbl>
              <a:tblPr/>
              <a:tblGrid>
                <a:gridCol w="10934294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методического совета 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Теория и практика подготовки учащихся к ГИА по химии 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биологии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25013" y="3088359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Методическое сопровождение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7930085"/>
              </p:ext>
            </p:extLst>
          </p:nvPr>
        </p:nvGraphicFramePr>
        <p:xfrm>
          <a:off x="722614" y="3633118"/>
          <a:ext cx="10947769" cy="1066800"/>
        </p:xfrm>
        <a:graphic>
          <a:graphicData uri="http://schemas.openxmlformats.org/drawingml/2006/table">
            <a:tbl>
              <a:tblPr/>
              <a:tblGrid>
                <a:gridCol w="10947769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Семинар-практикум для учителей химии и биологии по теме «Содержательные аспекты подготовки учащихся к ГИА по химии и биологии»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https://forms.yandex.ru/cloud/66ea941f2530c22bf662132b/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Февраль 2024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0211973"/>
              </p:ext>
            </p:extLst>
          </p:nvPr>
        </p:nvGraphicFramePr>
        <p:xfrm>
          <a:off x="717360" y="4985585"/>
          <a:ext cx="10943598" cy="1066800"/>
        </p:xfrm>
        <a:graphic>
          <a:graphicData uri="http://schemas.openxmlformats.org/drawingml/2006/table">
            <a:tbl>
              <a:tblPr/>
              <a:tblGrid>
                <a:gridCol w="1094359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учителей химии и биологии по теме «Формирование функциональной грамотности на уроках химии и биологии»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https://forms.yandex.ru/cloud/66ea95022530c22c5c621313/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Апрель 2024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116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47275"/>
            <a:ext cx="11973582" cy="6626926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48840" y="149015"/>
            <a:ext cx="9597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Онлайн-марафон «Педагог нашего времени: треки профессионального роста»</a:t>
            </a:r>
            <a:endParaRPr lang="ru-RU" sz="36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33" t="13222" r="34828" b="3517"/>
          <a:stretch/>
        </p:blipFill>
        <p:spPr>
          <a:xfrm>
            <a:off x="861453" y="1349344"/>
            <a:ext cx="6453748" cy="46472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1453" y="6016538"/>
            <a:ext cx="902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https://sferum.ru/?p=messages&amp;join=G2rnvvCYMAndHVyYsF30U/vPpvSjbT37psE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1946" y="1520476"/>
            <a:ext cx="4207731" cy="42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7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47275"/>
            <a:ext cx="11973582" cy="6626926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00195" y="226396"/>
            <a:ext cx="10953751" cy="8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667" b="1" dirty="0">
                <a:solidFill>
                  <a:srgbClr val="002060"/>
                </a:solidFill>
                <a:latin typeface="Times New Roman" pitchFamily="18" charset="0"/>
              </a:rPr>
              <a:t>Сайт МБУ ДПО </a:t>
            </a:r>
            <a:r>
              <a:rPr lang="ru-RU" sz="4667" b="1" dirty="0" err="1" smtClean="0">
                <a:solidFill>
                  <a:srgbClr val="002060"/>
                </a:solidFill>
                <a:latin typeface="Times New Roman" pitchFamily="18" charset="0"/>
              </a:rPr>
              <a:t>ЦЭМиИМС</a:t>
            </a:r>
            <a:endParaRPr lang="ru-RU" sz="4667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9448" t="13396" r="17148" b="4457"/>
          <a:stretch/>
        </p:blipFill>
        <p:spPr>
          <a:xfrm>
            <a:off x="2253007" y="1131217"/>
            <a:ext cx="8143060" cy="5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9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47275"/>
            <a:ext cx="11973582" cy="66269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8859" y="612759"/>
            <a:ext cx="814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Юлия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-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МБУ ДПО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7105" y="2095768"/>
            <a:ext cx="7296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Консультации: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вторник- четверг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.00-11.00, 15.00-17.00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6418" y="4317440"/>
            <a:ext cx="48381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400" b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8(8313)25-05-01</a:t>
            </a:r>
          </a:p>
          <a:p>
            <a:pPr algn="ctr"/>
            <a:endParaRPr lang="ru-RU" sz="24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yulialapkina2008@mail.ru</a:t>
            </a:r>
            <a:r>
              <a:rPr lang="en-US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10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53" y="212353"/>
            <a:ext cx="11796323" cy="6443628"/>
          </a:xfrm>
          <a:ln w="1778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749" y="1582787"/>
            <a:ext cx="10909004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ИНФОРМАЦИОННО-КОНСУЛЬТАЦИОННОЕ СОПРОВОЖДЕНИЕ В СОВРЕМЕННЫХ УСЛОВИЯХ РАБОТЫ УЧИТЕЛЯ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ВСЕРОССИЙСКОЙ ОЛИМПИАДЫ ШКОЛЬНИКОВ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ГИА-2024 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ТАЛАНТЛИВЫМИ ОБУЧАЮЩИМИСЯ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КОНКУРСНЫЕ МЕРОПРИЯТИЯ ДЛЯ УЧИТЕЛЕЙ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БИОЛОГИИ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БАЗЫ УЧИТЕЛЕЙ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БИОЛОГИИ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АТТЕСТАЦИИ НА ПЕРВУЮ И ВЫСШУЮ КАТЕГОРИИ 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ГМО УЧИТЕЛЕЙ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И БИОЛОГИИ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РУКОВОДИТЕЛЯ ГМО УЧИТЕЛЕЙ ХИМИИ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5143" y="666738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СОВЕЩАНИЯ:</a:t>
            </a:r>
          </a:p>
        </p:txBody>
      </p:sp>
    </p:spTree>
    <p:extLst>
      <p:ext uri="{BB962C8B-B14F-4D97-AF65-F5344CB8AC3E}">
        <p14:creationId xmlns:p14="http://schemas.microsoft.com/office/powerpoint/2010/main" xmlns="" val="33727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8585"/>
            <a:ext cx="11973582" cy="662083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88442234"/>
              </p:ext>
            </p:extLst>
          </p:nvPr>
        </p:nvGraphicFramePr>
        <p:xfrm>
          <a:off x="596882" y="1123886"/>
          <a:ext cx="9559323" cy="534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10156205" y="1962637"/>
            <a:ext cx="1440180" cy="822960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Очное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156205" y="4789194"/>
            <a:ext cx="1645934" cy="785626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17" y="333462"/>
            <a:ext cx="11191165" cy="71650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ИНФОРМАЦИОННО-КОНСУЛЬТАЦИОННОЕ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 СОВРЕМЕННЫХ УСЛОВИЯХ РАБОТЫ УЧИТЕЛЯ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270" y="4375622"/>
            <a:ext cx="1680650" cy="168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40" t="29540" r="29116" b="31288"/>
          <a:stretch/>
        </p:blipFill>
        <p:spPr>
          <a:xfrm>
            <a:off x="6796237" y="1701209"/>
            <a:ext cx="257174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51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8585"/>
            <a:ext cx="11973582" cy="6620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" y="437800"/>
            <a:ext cx="1173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СОПРОВОЖДЕНИЕ ВСЕРОССИЙСКОЙ ОЛИМПИАДЫ ШКОЛЬНИКОВ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099" y="4740088"/>
            <a:ext cx="9683587" cy="171450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проведению: Компьютер с доступом к интернету, при выполнении заданий олимпиады разрешено использовать: таблицу Менделеева, таблицу растворимости, ряд напряжений и непрограммируемый калькулятор.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для школьных координаторов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2024/2025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https://sferum.ru/?p=messages&amp;join=Y0eM7P2cKp_GP4R12oR_JodkHn0pahiGXsQ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2686" y="4740088"/>
            <a:ext cx="1714500" cy="1714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6181" y="917503"/>
            <a:ext cx="11331005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 ПО ОРГАНИЗАЦИИ ШКОЛЬНОГО ЭТАПА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(ПРИКАЗЫ ОБ ИТОГАХ, РЕЙТИНГИ И Т.Д.) РАЗМЕЩАЕТСЯ НА САЙТЕ ЦЕНТРА: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http://tsemiims.ru/node/183?theme=minjust#overlay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ОЛИМПИАДЫ ПО ХИМИИ: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-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ОКТЯБРЯ (ЧЕТВЕРГ)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ПРОВЕДЕНИЯ: С 08.00 ДО 20.00.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ПРОВЕДЕНИЯ: ОЦ «СИРИУС»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siriusolymp.ru/chemistry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установочные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http://tsemiims.ru/node/188?theme=minjust#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 решения задач прошлых лет по 6 естественно-научным предметам, координируемых «Сириусом», также доступен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 ссылке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ТУРА: 7-11 КЛАССЫ- 120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0477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8585"/>
            <a:ext cx="11973582" cy="662083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758" y="4455260"/>
            <a:ext cx="9818165" cy="1864857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проведению: Компьютер с доступом к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заданий олимпиады разрешено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непрограммируемый калькулятор</a:t>
            </a:r>
          </a:p>
          <a:p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для школьных координаторов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2024/2025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https://sferum.ru/?p=messages&amp;join=Y0eM7P2cKp_GP4R12oR_JodkHn0pahiGXsQ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2686" y="4740088"/>
            <a:ext cx="1714500" cy="1714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367" y="334328"/>
            <a:ext cx="11307601" cy="449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ОЛИМПИАДЫ ПО БИОЛОГИИ: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ОКТЯБРЯ (ВТОРНИК)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в соответствии с приказом школы.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ТУРА: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 классы – 80 минут;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9,10,11 классы – 120 минут.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(СРЕДА)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в соответствии с приказом школы.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ТУРА: 5,6 классы – 60 минут.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ПРОВЕДЕНИЯ: ОЦ «СИРИУС»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https://siriusolymp.ru/biology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установочные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http://tsemiims.ru/node/188?theme=minjust#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2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70270"/>
            <a:ext cx="11973582" cy="66269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7745" y="257786"/>
            <a:ext cx="5064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СОПРОВОЖДЕНИЕ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ГИА-2024.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77" y="719451"/>
            <a:ext cx="2275238" cy="110456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457581"/>
              </p:ext>
            </p:extLst>
          </p:nvPr>
        </p:nvGraphicFramePr>
        <p:xfrm>
          <a:off x="2933324" y="749498"/>
          <a:ext cx="8827128" cy="4114800"/>
        </p:xfrm>
        <a:graphic>
          <a:graphicData uri="http://schemas.openxmlformats.org/drawingml/2006/table">
            <a:tbl>
              <a:tblPr/>
              <a:tblGrid>
                <a:gridCol w="1747318"/>
                <a:gridCol w="70798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КИМ ОГЭ 2025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структуры и содержания КИМ отсутствуют.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 за выполнение задания 3 снижен с 2 до 1.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первичный балл за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экзаменационной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снижен с 48 до 47.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заданий уменьшено с 24 до 23: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экзаменационного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варианта 2025 г. исключено задание 24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Изменена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задания 23,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предусматривающего выполнение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химического эксперимента.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Экзаменуемым предстоит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4 опыта, позволяющих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распознать вещества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двух пробирках под номерами.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выполнения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оформляются в табличной форме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оценивается 5 баллами.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экспертами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аудитории техники выполнения опытов в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 предусмотрено.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задании 21 исключён компонент условия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предусматривающий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сокращённого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ионного уравнения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реакции. Данный шаг обусловлен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проверкой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указанного умения новым заданием 23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 за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экзаменационной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уменьшен с 40 до 38.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1021175"/>
              </p:ext>
            </p:extLst>
          </p:nvPr>
        </p:nvGraphicFramePr>
        <p:xfrm>
          <a:off x="458909" y="4967178"/>
          <a:ext cx="11301542" cy="1554480"/>
        </p:xfrm>
        <a:graphic>
          <a:graphicData uri="http://schemas.openxmlformats.org/drawingml/2006/table">
            <a:tbl>
              <a:tblPr/>
              <a:tblGrid>
                <a:gridCol w="2428489"/>
                <a:gridCol w="887305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КИМ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 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структуры и содержания КИМ отсутствуют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коррективы в модель задания 17: вместо задания на выбор нескольких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вариантов ответа будет использовано задание на установление соответствия между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позициями двух множеств.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893" y="2331078"/>
            <a:ext cx="1326522" cy="13265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4177" y="1824011"/>
            <a:ext cx="227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178" y="2743905"/>
            <a:ext cx="94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177" y="4054274"/>
            <a:ext cx="94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2893" y="3594225"/>
            <a:ext cx="1326522" cy="13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48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100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422" y="385665"/>
            <a:ext cx="94608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 КИМ ОГЭ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https://fipi.ru/oge/demoversii-specifikacii-kodifikatory#!/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tab/173801626-4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 КИМ ЕГЭ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2025: ССЫЛКА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fipi.ru)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https://fipi.ru/ege/demoversii-specifikacii-kodifikatory#!/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tab/151883967-4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материалы (fipi.ru)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https://fipi.ru/ege/analiticheskie-i-metodicheskie-materialy#!/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tab/173737686-4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ПОЛЕЗНЫЕ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РЕШУОГЭ, РЕШУЕГЭ, УМНЫЙ БОТ СДАМ ГИА, YOUTUBE-КАНАЛ «ФОКСФОРД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САЙТ К.ПОЛЯКОВА, ЦОС, «ЯКЛАСС»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40293" y="712267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40293" y="248307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40293" y="430347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32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100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422" y="385665"/>
            <a:ext cx="94608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 КИМ ОГЭ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https://fipi.ru/oge/demoversii-specifikacii-kodifikatory#!/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tab/173801626-6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 КИМ ЕГЭ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2025: ССЫЛКА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fipi.ru)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https://fipi.ru/ege/demoversii-specifikacii-kodifikatory#!/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tab/151883967-6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материалы (fipi.ru)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https://fipi.ru/ege/analiticheskie-i-metodicheskie-materialy#!/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tab/173737686-5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ПОЛЕЗНЫЕ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РЕШУОГЭ, РЕШУЕГЭ, УМНЫЙ БОТ СДАМ ГИА, YOUTUBE-КАНАЛ «ФОКСФОРД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САЙТ К.ПОЛЯКОВА, ЦОС, «ЯКЛАСС»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40293" y="713815"/>
            <a:ext cx="1714500" cy="1714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40293" y="2428315"/>
            <a:ext cx="17145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40293" y="414281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8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9" y="115537"/>
            <a:ext cx="11973582" cy="6626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102" y="611664"/>
            <a:ext cx="10870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РАБОТЫ С ТАЛАНТЛИВЫМИ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И ИНЫЕ МЕРОПРИЯТИЯ)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8645" y="2284548"/>
            <a:ext cx="3913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задания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6160" y="2926704"/>
            <a:ext cx="370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ОДО, ГЗ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82189" y="4725585"/>
            <a:ext cx="82276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Ученик-ученик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модели наставничества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4298" y="5442481"/>
            <a:ext cx="8811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№1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Прошлогодний победитель/призер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предмету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№2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победитель/призер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желающий участвовать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696" y="1503922"/>
            <a:ext cx="39139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18649" y="2211514"/>
            <a:ext cx="36922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58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1181</Words>
  <Application>Microsoft Office PowerPoint</Application>
  <PresentationFormat>Произвольный</PresentationFormat>
  <Paragraphs>208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ИНФОРМАЦИОННО-МЕТОДИЧЕСКОЕ СОВЕЩАНИЕ  ГОРОДСКИХ МЕТОДИЧЕСКИХ ОБЪЕДИНЕНИЙ УЧИТЕЛЕЙ ХИМИИ И БИОЛОГИИ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КОНКУРСНЫЕ МЕРОПРИЯТИЯ С ОБУЧАЮЩИМИСЯ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ИНФОРМАЦИОННО-МЕТОДИЧЕСКОЕ СОВЕЩАНИЕ  ГОРОДСКОГО МЕТОДИЧЕСКОГО ОБЪЕДИНЕНИЯ УЧИТЕЛЕЙ ХИМИИ</dc:title>
  <dc:creator>User</dc:creator>
  <cp:lastModifiedBy>Пользователь Windows</cp:lastModifiedBy>
  <cp:revision>120</cp:revision>
  <dcterms:created xsi:type="dcterms:W3CDTF">2020-09-29T05:58:08Z</dcterms:created>
  <dcterms:modified xsi:type="dcterms:W3CDTF">2024-09-25T09:16:38Z</dcterms:modified>
</cp:coreProperties>
</file>