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13" r:id="rId5"/>
    <p:sldId id="312" r:id="rId6"/>
    <p:sldId id="316" r:id="rId7"/>
    <p:sldId id="301" r:id="rId8"/>
    <p:sldId id="315" r:id="rId9"/>
    <p:sldId id="314" r:id="rId10"/>
    <p:sldId id="263" r:id="rId11"/>
    <p:sldId id="295" r:id="rId12"/>
    <p:sldId id="310" r:id="rId13"/>
    <p:sldId id="311" r:id="rId14"/>
    <p:sldId id="282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8D06-709D-4A25-8B89-95ACDB9E28E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DA90-6FBD-4AB0-9D2E-ACAD3F08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niro.nnov.ru/?id=417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forms.yandex.ru/cloud/650812a45d2a06f4bd17bb7b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forms.yandex.ru/cloud/6508117f73cee7f41f33f72b/" TargetMode="External"/><Relationship Id="rId4" Type="http://schemas.openxmlformats.org/officeDocument/2006/relationships/hyperlink" Target="https://forms.yandex.ru/cloud/6508124102848ffebdbec5ec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yulialapkina2008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ownloads\%25D0%259F%25D0%25BE%25D1%2580%25D1%258F%25D0%25B4%25D0%25BE%25D0%25BA%20%25D0%2592%25D1%2581%25D0%259E%25D0%25A8%20(%25D0%259F%25D1%2580%25D0%25B8%25D0%25BA%25D0%25B0%25D0%25B7%20678%20%25D0%25BE%25D1%2582%2027.11.2020)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1\Downloads\%25D0%259F%25D1%2580%25D0%25B8%25D0%25BA%25D0%25B0%25D0%25B7%20%25E2%2584%259655%20%25D0%25BE%25D1%2582%2026.01.2023%20%25D0%2598%25D0%25B7%25D0%25BC%25D0%25B5%25D0%25BD%25D0%25B5%25D0%25BD%25D0%25B8%25D1%258F%20%25D0%25B2%20%25D0%259F%25D0%25BE%25D1%2580%25D1%258F%25D0%25B4%25D0%25BE%25D0%25BA%20%25D0%2592%25D1%2581%25D0%259E%25D0%25A8-1.pdf" TargetMode="External"/><Relationship Id="rId5" Type="http://schemas.openxmlformats.org/officeDocument/2006/relationships/hyperlink" Target="file:///C:\Users\1\Downloads\%25D0%2598%25D0%25B7%25D0%25BC%25D0%25B5%25D0%25BD%25D0%25B5%25D0%25BD%25D0%25B8%25D1%258F%20%25D0%25B2%20%25D0%259F%25D0%25BE%25D1%2580%25D1%258F%25D0%25B4%25D0%25BE%25D0%25BA%20%25D0%2592%25D1%2581%25D0%259E%25D0%25A8%20(%25D0%259F%25D1%2580%25D0%25B8%25D0%25BA%25D0%25B0%25D0%25B7%2073%20%25D0%25BE%25D1%2582%2017.03.2022)-2.pdf" TargetMode="External"/><Relationship Id="rId4" Type="http://schemas.openxmlformats.org/officeDocument/2006/relationships/hyperlink" Target="file:///C:\Users\1\Downloads\%25D0%2598%25D0%25B7%25D0%25BC%25D0%25B5%25D0%25BD%25D0%25B5%25D0%25BD%25D0%25B8%25D1%258F%20%25D0%25B2%20%25D0%259F%25D0%25BE%25D1%2580%25D1%258F%25D0%25B4%25D0%25BE%25D0%25BA%20%25D0%2592%25D1%2581%25D0%259E%25D0%25A8%20(%25D0%259F%25D1%2580%25D0%25B8%25D0%25BA%25D0%25B0%25D0%25B7%2073%20%25D0%25BE%25D1%2582%2017.03.2022)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8569" y="2615274"/>
            <a:ext cx="7620620" cy="19136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совещание городского методического объединения учителей химии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138" y="5884628"/>
            <a:ext cx="9144000" cy="7925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6413" y="4850474"/>
            <a:ext cx="4485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Владимировна - заместитель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280733"/>
            <a:ext cx="10789919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505" y="1859339"/>
            <a:ext cx="9473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ИНТЕРНЕТ-КОНКУРС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Наука.Технология.Образование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(конкурс методических разработок)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«УЧИТЕЛЬ ГОДА РОССИИ» (ДЕКАБРЬ-ФЕВРАЛЬ)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ПЕДАГОГИЧЕСКИХ ИДЕЙ МОЛОДЫХ ПЕДАГОГОВ – 2023 (АПРЕЛЬ)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НА ПРИСУЖДЕНИЕ ПРЕМИЙ ЛУЧШИМ УЧИТЕЛЯМ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(МАРТ- МАЙ):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http://www.niro.nnov.ru/?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id=417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5428" y="554712"/>
            <a:ext cx="7738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Конкурсные мероприятия для учителей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6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620" y="124316"/>
            <a:ext cx="8781143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lvl="4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ПЛАНИРОВАНИЕ РАБОТЫ НА  второе полугодие </a:t>
            </a:r>
          </a:p>
          <a:p>
            <a:pPr marL="2057400" lvl="4" indent="-228600" algn="ctr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2023/2024 УЧЕБНЫЙ ГОД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763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6763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6763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60211"/>
              </p:ext>
            </p:extLst>
          </p:nvPr>
        </p:nvGraphicFramePr>
        <p:xfrm>
          <a:off x="2377440" y="3296126"/>
          <a:ext cx="9469463" cy="922973"/>
        </p:xfrm>
        <a:graphic>
          <a:graphicData uri="http://schemas.openxmlformats.org/drawingml/2006/table">
            <a:tbl>
              <a:tblPr/>
              <a:tblGrid>
                <a:gridCol w="9469463"/>
              </a:tblGrid>
              <a:tr h="922973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ИМС для учителей химии «Анализ работы ГМО учителей химии в 2023/2024 учебном году»</a:t>
                      </a:r>
                    </a:p>
                    <a:p>
                      <a:endParaRPr lang="ru-RU" sz="18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2430" y="2476690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Информационно-методические совещания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0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763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6763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6763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25905"/>
              </p:ext>
            </p:extLst>
          </p:nvPr>
        </p:nvGraphicFramePr>
        <p:xfrm>
          <a:off x="2279722" y="3163253"/>
          <a:ext cx="9308956" cy="1188720"/>
        </p:xfrm>
        <a:graphic>
          <a:graphicData uri="http://schemas.openxmlformats.org/drawingml/2006/table">
            <a:tbl>
              <a:tblPr/>
              <a:tblGrid>
                <a:gridCol w="930895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совета 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функциональной грамотности на уроках химии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8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50495"/>
              </p:ext>
            </p:extLst>
          </p:nvPr>
        </p:nvGraphicFramePr>
        <p:xfrm>
          <a:off x="2227724" y="4969005"/>
          <a:ext cx="9293716" cy="1188720"/>
        </p:xfrm>
        <a:graphic>
          <a:graphicData uri="http://schemas.openxmlformats.org/drawingml/2006/table">
            <a:tbl>
              <a:tblPr/>
              <a:tblGrid>
                <a:gridCol w="929371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совета 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Эффективные методические приемы в практике преподавания предмета «Химия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8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346960" y="347219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Заседания методического совета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66116"/>
              </p:ext>
            </p:extLst>
          </p:nvPr>
        </p:nvGraphicFramePr>
        <p:xfrm>
          <a:off x="2272102" y="1400203"/>
          <a:ext cx="9324196" cy="914400"/>
        </p:xfrm>
        <a:graphic>
          <a:graphicData uri="http://schemas.openxmlformats.org/drawingml/2006/table">
            <a:tbl>
              <a:tblPr/>
              <a:tblGrid>
                <a:gridCol w="932419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совета 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 и практика подготовки учащихся к ГИА по химии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8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6763" y="3757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67382"/>
              </p:ext>
            </p:extLst>
          </p:nvPr>
        </p:nvGraphicFramePr>
        <p:xfrm>
          <a:off x="1990789" y="4990053"/>
          <a:ext cx="9865415" cy="1463040"/>
        </p:xfrm>
        <a:graphic>
          <a:graphicData uri="http://schemas.openxmlformats.org/drawingml/2006/table">
            <a:tbl>
              <a:tblPr/>
              <a:tblGrid>
                <a:gridCol w="986541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конференция для учителей химии по теме «Эффективные методические приемы в практике преподавания предмета «Химия»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https://forms.yandex.ru/cloud/650812a45d2a06f4bd17bb7b/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 2024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6763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26808"/>
              </p:ext>
            </p:extLst>
          </p:nvPr>
        </p:nvGraphicFramePr>
        <p:xfrm>
          <a:off x="1978359" y="3046552"/>
          <a:ext cx="9870670" cy="1188720"/>
        </p:xfrm>
        <a:graphic>
          <a:graphicData uri="http://schemas.openxmlformats.org/drawingml/2006/table">
            <a:tbl>
              <a:tblPr/>
              <a:tblGrid>
                <a:gridCol w="987067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Мастер-класс для учителей химии по теме «Формирование функциональной грамотности на уроках химии»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https://forms.yandex.ru/cloud/6508124102848ffebdbec5ec/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 2024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6763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31262"/>
              </p:ext>
            </p:extLst>
          </p:nvPr>
        </p:nvGraphicFramePr>
        <p:xfrm>
          <a:off x="2009355" y="951676"/>
          <a:ext cx="9865415" cy="1188720"/>
        </p:xfrm>
        <a:graphic>
          <a:graphicData uri="http://schemas.openxmlformats.org/drawingml/2006/table">
            <a:tbl>
              <a:tblPr/>
              <a:tblGrid>
                <a:gridCol w="9865415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Семинар-практикум для учителей химии по теме «Теория и практика подготовки учащихся к ГИА по химии»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https://forms.yandex.ru/cloud/6508117f73cee7f41f33f72b/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Февраль 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48840" y="210059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Методическое сопровождение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28" y="869535"/>
            <a:ext cx="1562100" cy="1562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28" y="2987866"/>
            <a:ext cx="1562100" cy="1562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28" y="4952877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48840" y="149015"/>
            <a:ext cx="9597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Онлайн-марафон «Педагог нашего времени: треки профессионального роста»</a:t>
            </a:r>
            <a:endParaRPr lang="ru-RU" sz="36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3" t="13222" r="34828" b="3517"/>
          <a:stretch/>
        </p:blipFill>
        <p:spPr>
          <a:xfrm>
            <a:off x="2880360" y="1349344"/>
            <a:ext cx="7513320" cy="541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886" y="5197444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0966" y="946131"/>
            <a:ext cx="814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-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МБУ ДПО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565" y="2378572"/>
            <a:ext cx="7296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вторник- четверг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.00-11.00, 15.00-17.00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3879" y="4702804"/>
            <a:ext cx="4838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+7-960-168-96-79,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8(8313)25-05-01</a:t>
            </a: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yulialapkina2008@mail.ru</a:t>
            </a:r>
            <a:r>
              <a:rPr lang="en-US" sz="24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1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50" y="212353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СОВЕЩАНИЯ: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4023" y="692623"/>
            <a:ext cx="8879631" cy="5888285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муниципального этапа всероссийской олимпиады школьников по химии в 2023/2024 учебном году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«Шаги в науку»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для учителей 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ГМО учителей химии на второе полугодие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98688" y="1232064"/>
            <a:ext cx="9746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Порядок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ВсОШ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Приказ № 678 от 27.11.2020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)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Изменение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в Порядок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ВсОШ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 (Приказ №565 от 16.08.2021)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Изменения в Порядок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ВсОШ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 (Приказ №73 от 13.03.2022)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Изменения в Порядок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ВсОШ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 (Приказ №55 от 26.01.2023)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Приказ министерства образования и науки Нижегородской области «О проведении муниципального этапа всероссийской олимпиады школьников в Нижегородской области в 2023/24 учебном году» от 26 октября 2023 г. № 316-01-63-2829/23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Приказ министерства образования и науки Нижегородской области «О внесении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приказ министерства образования и науки Нижегородской области от 26 октября 2023 г. № 316-01-63-2829/23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Приказ от 26.10.2023 № 316-01-63-2829/23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муниципального этапа всероссийской олимпиады школьников в Нижегородской области в 2023/24 учебном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2546" y="382009"/>
            <a:ext cx="4585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047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0192" y="1131526"/>
            <a:ext cx="2517464" cy="1456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2304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2064" y="2292279"/>
            <a:ext cx="263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78631" y="2194906"/>
            <a:ext cx="2517464" cy="1456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536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3049" y="3651747"/>
            <a:ext cx="357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призеров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74055" y="4627238"/>
            <a:ext cx="2517464" cy="1456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3049" y="5744418"/>
            <a:ext cx="343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победители и призеры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71803" y="4113412"/>
            <a:ext cx="2517464" cy="1456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469" y="5328920"/>
            <a:ext cx="3790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по химии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9638" y="245774"/>
            <a:ext cx="3300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учебный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3" y="67224"/>
            <a:ext cx="4332156" cy="23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2114" y="1202531"/>
            <a:ext cx="9614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ПБ- участник по проходному баллу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ППГ- победитель (призер) прошлого года</a:t>
            </a:r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51530"/>
              </p:ext>
            </p:extLst>
          </p:nvPr>
        </p:nvGraphicFramePr>
        <p:xfrm>
          <a:off x="2072116" y="2564567"/>
          <a:ext cx="9614113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6952"/>
                <a:gridCol w="1846029"/>
                <a:gridCol w="1897044"/>
                <a:gridCol w="1897044"/>
                <a:gridCol w="1897044"/>
              </a:tblGrid>
              <a:tr h="2222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 класс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8 класс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допущены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явка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допущены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явка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18697"/>
              </p:ext>
            </p:extLst>
          </p:nvPr>
        </p:nvGraphicFramePr>
        <p:xfrm>
          <a:off x="2072113" y="4688174"/>
          <a:ext cx="9614116" cy="12471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2896"/>
                <a:gridCol w="1372896"/>
                <a:gridCol w="1372896"/>
                <a:gridCol w="1372896"/>
                <a:gridCol w="1374818"/>
                <a:gridCol w="1374818"/>
                <a:gridCol w="1372896"/>
              </a:tblGrid>
              <a:tr h="3327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 класс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допущены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явка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допущены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явка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допущены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явка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ПБ+ППГ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28+4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22+2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36+2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31+2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20+2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18+2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68557" y="197957"/>
            <a:ext cx="1009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муниципального этапа всероссийской олимпиады школьников по химии в 2023/2024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908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93685"/>
              </p:ext>
            </p:extLst>
          </p:nvPr>
        </p:nvGraphicFramePr>
        <p:xfrm>
          <a:off x="2012154" y="1169233"/>
          <a:ext cx="9474349" cy="351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94"/>
                <a:gridCol w="3159382"/>
                <a:gridCol w="1753849"/>
                <a:gridCol w="1738859"/>
                <a:gridCol w="1637965"/>
              </a:tblGrid>
              <a:tr h="10479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победителей и призеров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9,2%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7,5%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6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7863" y="257786"/>
            <a:ext cx="1198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28667" y="1398168"/>
            <a:ext cx="97985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проведен в установленные сроки.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жюри отмечает постоянно растущую сложность олимпиадных заданий, с которыми участники не справляются даже на школьном уровне. Однако часто на олимпиадах встречаются задания, составленные по аналогии с прошлогодними. Следовательно, действенным способом тренировки является решение заданий олимпиад прошлых лет.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одной из причин затруднений у обучающихся можно отнести отсутствие целенаправленной работы учителей по подготовке детей к участию во Всероссийской олимпиаде школьников. Некоторым обучающимся приходится участвовать в нескольких олимпиадах, что сказывается на качестве подготовки к олимпиаде, большая загруженность на одного обучающегося.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на школьном этапе проведения олимпиады (Сириус).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целенаправленной подготовки обучающихся педагогами-наставниками к муниципальному этапу олимпиады.</a:t>
            </a:r>
          </a:p>
        </p:txBody>
      </p:sp>
    </p:spTree>
    <p:extLst>
      <p:ext uri="{BB962C8B-B14F-4D97-AF65-F5344CB8AC3E}">
        <p14:creationId xmlns:p14="http://schemas.microsoft.com/office/powerpoint/2010/main" val="4714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7863" y="257786"/>
            <a:ext cx="2296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8642" y="917489"/>
            <a:ext cx="9443804" cy="570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дифференцированный подход в работе с мотивированными обучающимися.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обучающихся к олимпиаде учитывать результаты, типичные ошибки при выполнении заданий олимпиады 2023/2024 учебного года, методические рекомендации центральных предметных комиссий и задания муниципального этапа 2023/2024 учебного года.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образовательные компетенции обучающихся, нацеливать на углубленное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предмета химии.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обучающихся работать с информацией, используя ее в разнообразных ситуациях практической жизни.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Вовлекать в работу над исследовательскими проектами, в работы творческих объединений.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возможность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цифровых технологий и других доступных форм обучения.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Вводить для участников Олимпиады опережающее прохождение программного материала с использованием заданий повышенной сложности, развивающие творческие способности обучающихся, логическое мышление.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Предусмотреть различные формы работы по повышению мотивации и результативности, обучающихся в участии в Олимпиаде, через урочную и внеурочную деятельность, самоподготовку обучающихся.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7863" y="257786"/>
            <a:ext cx="3756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«Шаги в науку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5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28669" y="842538"/>
            <a:ext cx="97835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департамента образования администрации города Дзержинска Нижегородской области от 26.12.2023 № 777-п «Об организации и проведении </a:t>
            </a:r>
            <a:r>
              <a:rPr lang="ru-RU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городсского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конкурса научно-исследовательских работ «Шаги в науку»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8669" y="1970331"/>
            <a:ext cx="6096000" cy="14966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участников: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младшая возрастная группа – 3-5 классы;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возрастная группа – 6-8 классы;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возрастная группа – 9-11 класс.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8669" y="3613394"/>
            <a:ext cx="9783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 – школьный – с 9 января 2024 года до 7 марта 2024 года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первая половина марта – выбор темы, выполнение научно-исследовательских работ.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 – муниципальный (заочный) – с 11 марта 2024 года до 31 марта 2024 года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предоставление научно-исследовательской работы в Оргкомитет, проверка ее экспертными комиссиями на соответствие данному Положению, отбор участников Конкурса для участия 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муниципальном (заключительном) этапе.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этап – муниципальный (заключительный) –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01 апреля 2024 года до 20 апреля 2024 года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в формате стендовой сессии и предусматривает очную защиту участниками научно-исследовательских работ в течение трёх дней, с соответствии с возрастными категориями участников. К участию в III этапе допускаются лучшие работы участников в каждой возрастной категории, набравшие не менее 80% от максимально возможных баллов.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964</Words>
  <Application>Microsoft Office PowerPoint</Application>
  <PresentationFormat>Широкоэкранный</PresentationFormat>
  <Paragraphs>167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Trebuchet MS</vt:lpstr>
      <vt:lpstr>Тема Office</vt:lpstr>
      <vt:lpstr>Информационно-методическое совещание городского методического объединения учителей химии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ИНФОРМАЦИОННО-МЕТОДИЧЕСКОЕ СОВЕЩАНИЕ  ГОРОДСКОГО МЕТОДИЧЕСКОГО ОБЪЕДИНЕНИЯ УЧИТЕЛЕЙ ХИМИИ</dc:title>
  <dc:creator>User</dc:creator>
  <cp:lastModifiedBy>1</cp:lastModifiedBy>
  <cp:revision>112</cp:revision>
  <dcterms:created xsi:type="dcterms:W3CDTF">2020-09-29T05:58:08Z</dcterms:created>
  <dcterms:modified xsi:type="dcterms:W3CDTF">2024-02-13T06:06:35Z</dcterms:modified>
</cp:coreProperties>
</file>