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97" r:id="rId1"/>
  </p:sldMasterIdLst>
  <p:sldIdLst>
    <p:sldId id="27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8" r:id="rId1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1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3194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991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8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403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137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19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762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15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42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52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77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5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12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59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9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97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  <p:sldLayoutId id="21474841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7620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spc="-35" dirty="0">
                <a:solidFill>
                  <a:srgbClr val="002060"/>
                </a:solidFill>
                <a:latin typeface="Arial Cyr" panose="020B0604020202020204" pitchFamily="34" charset="-52"/>
              </a:rPr>
              <a:t>Государственная </a:t>
            </a:r>
            <a:r>
              <a:rPr lang="ru-RU" sz="5400" spc="-10" dirty="0">
                <a:solidFill>
                  <a:srgbClr val="002060"/>
                </a:solidFill>
                <a:latin typeface="Arial Cyr" panose="020B0604020202020204" pitchFamily="34" charset="-52"/>
              </a:rPr>
              <a:t>политика </a:t>
            </a:r>
            <a:endParaRPr lang="ru-RU" sz="5400" spc="-10" dirty="0" smtClean="0">
              <a:solidFill>
                <a:srgbClr val="002060"/>
              </a:solidFill>
              <a:latin typeface="Arial Cyr" panose="020B0604020202020204" pitchFamily="34" charset="-52"/>
            </a:endParaRPr>
          </a:p>
          <a:p>
            <a:r>
              <a:rPr lang="ru-RU" sz="5400" dirty="0" smtClean="0">
                <a:solidFill>
                  <a:srgbClr val="002060"/>
                </a:solidFill>
                <a:latin typeface="Arial Cyr" panose="020B0604020202020204" pitchFamily="34" charset="-52"/>
              </a:rPr>
              <a:t>в </a:t>
            </a:r>
            <a:r>
              <a:rPr lang="ru-RU" sz="5400" spc="-5" dirty="0">
                <a:solidFill>
                  <a:srgbClr val="002060"/>
                </a:solidFill>
                <a:latin typeface="Arial Cyr" panose="020B0604020202020204" pitchFamily="34" charset="-52"/>
              </a:rPr>
              <a:t>сфере </a:t>
            </a:r>
            <a:r>
              <a:rPr lang="ru-RU" sz="5400" spc="-785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lang="ru-RU" sz="5400" spc="-5" dirty="0">
                <a:solidFill>
                  <a:srgbClr val="002060"/>
                </a:solidFill>
                <a:latin typeface="Arial Cyr" panose="020B0604020202020204" pitchFamily="34" charset="-52"/>
              </a:rPr>
              <a:t>семейного</a:t>
            </a:r>
            <a:r>
              <a:rPr lang="ru-RU" sz="5400" spc="-15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lang="ru-RU" sz="5400" dirty="0">
                <a:solidFill>
                  <a:srgbClr val="002060"/>
                </a:solidFill>
                <a:latin typeface="Arial Cyr" panose="020B0604020202020204" pitchFamily="34" charset="-52"/>
              </a:rPr>
              <a:t>воспитания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7000" y="5486400"/>
            <a:ext cx="6096000" cy="11259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 algn="ctr">
              <a:lnSpc>
                <a:spcPts val="2270"/>
              </a:lnSpc>
              <a:spcBef>
                <a:spcPts val="495"/>
              </a:spcBef>
            </a:pPr>
            <a:r>
              <a:rPr lang="ru-RU" spc="-55" dirty="0">
                <a:latin typeface="Arial Cyr" panose="020B0604020202020204" pitchFamily="34" charset="-52"/>
                <a:cs typeface="Times New Roman"/>
              </a:rPr>
              <a:t>Кириллова М.Н.</a:t>
            </a:r>
          </a:p>
          <a:p>
            <a:pPr marL="12700" marR="5080" algn="ctr">
              <a:lnSpc>
                <a:spcPts val="2270"/>
              </a:lnSpc>
              <a:spcBef>
                <a:spcPts val="495"/>
              </a:spcBef>
            </a:pPr>
            <a:r>
              <a:rPr lang="ru-RU" spc="-55" dirty="0">
                <a:latin typeface="Arial Cyr" panose="020B0604020202020204" pitchFamily="34" charset="-52"/>
                <a:cs typeface="Times New Roman"/>
              </a:rPr>
              <a:t>Методист МБУ ДПО </a:t>
            </a:r>
            <a:r>
              <a:rPr lang="ru-RU" spc="-55" dirty="0" smtClean="0">
                <a:latin typeface="Arial Cyr" panose="020B0604020202020204" pitchFamily="34" charset="-52"/>
                <a:cs typeface="Times New Roman"/>
              </a:rPr>
              <a:t>ЦЭМ и ИМС </a:t>
            </a:r>
            <a:endParaRPr lang="ru-RU" dirty="0">
              <a:latin typeface="Arial Cyr" panose="020B0604020202020204" pitchFamily="34" charset="-52"/>
              <a:cs typeface="Segoe UI Symbol"/>
            </a:endParaRPr>
          </a:p>
          <a:p>
            <a:pPr marL="635" algn="ctr">
              <a:lnSpc>
                <a:spcPct val="100000"/>
              </a:lnSpc>
              <a:spcBef>
                <a:spcPts val="819"/>
              </a:spcBef>
            </a:pPr>
            <a:r>
              <a:rPr lang="ru-RU" spc="-75" dirty="0">
                <a:latin typeface="Arial Cyr" panose="020B0604020202020204" pitchFamily="34" charset="-52"/>
                <a:cs typeface="Times New Roman"/>
              </a:rPr>
              <a:t>2024</a:t>
            </a:r>
            <a:endParaRPr lang="ru-RU" dirty="0">
              <a:latin typeface="Arial Cyr" panose="020B0604020202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77068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70902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Принципы семейной политики: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1000" y="1981200"/>
            <a:ext cx="9601200" cy="37732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985" indent="-342900">
              <a:spcBef>
                <a:spcPts val="95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</a:pP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Принцип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активизации потенциала семьи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>
              <a:spcBef>
                <a:spcPts val="95"/>
              </a:spcBef>
              <a:buClr>
                <a:schemeClr val="accent5"/>
              </a:buClr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/>
            <a:r>
              <a:rPr sz="1850" spc="-90" dirty="0">
                <a:latin typeface="Arial Cyr" panose="020B0604020202020204" pitchFamily="34" charset="-52"/>
                <a:cs typeface="Times New Roman"/>
              </a:rPr>
              <a:t>Необходимо помочь семье самой решать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свои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проблемы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, а общество должно лишь выработать для  этого определенную систему поддержки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282575">
              <a:lnSpc>
                <a:spcPct val="80000"/>
              </a:lnSpc>
              <a:spcBef>
                <a:spcPts val="265"/>
              </a:spcBef>
            </a:pP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282575">
              <a:lnSpc>
                <a:spcPct val="80000"/>
              </a:lnSpc>
              <a:spcBef>
                <a:spcPts val="265"/>
              </a:spcBef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641985" marR="212725" indent="-342900">
              <a:spcBef>
                <a:spcPts val="1110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В современных условиях наиболее приоритетными 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направлениями государственной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семейной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политики  являются вопросы улучшения материальных</a:t>
            </a:r>
          </a:p>
          <a:p>
            <a:pPr marL="299085" marR="579755">
              <a:spcBef>
                <a:spcPts val="10"/>
              </a:spcBef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условий жизнедеятельности каждой семьи и  профилактики бедности, меры по обеспечению  родительства с занятостью в сфере труда, охраны  здоровья матери и ребенка, подготовки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молодого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поколения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к брачно-семейным отношениям, развитию  системы социального обслуживания семьи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5080">
              <a:lnSpc>
                <a:spcPct val="80000"/>
              </a:lnSpc>
              <a:spcBef>
                <a:spcPts val="25"/>
              </a:spcBef>
            </a:pPr>
            <a:endParaRPr sz="1850" spc="-90" dirty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489695" y="2095880"/>
            <a:ext cx="238379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70455" algn="l"/>
              </a:tabLst>
            </a:pPr>
            <a:r>
              <a:rPr sz="1900" u="heavy" spc="-5" dirty="0">
                <a:solidFill>
                  <a:srgbClr val="252525"/>
                </a:solidFill>
                <a:uFill>
                  <a:solidFill>
                    <a:srgbClr val="E8D191"/>
                  </a:solidFill>
                </a:uFill>
                <a:latin typeface="Times New Roman"/>
                <a:cs typeface="Times New Roman"/>
              </a:rPr>
              <a:t> 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2362200"/>
            <a:ext cx="9677400" cy="383502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9085" indent="-287020">
              <a:lnSpc>
                <a:spcPct val="150000"/>
              </a:lnSpc>
              <a:spcBef>
                <a:spcPts val="375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увеличение числа малообеспеченных слоёв населения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spcBef>
                <a:spcPts val="600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увеличение социальной и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географической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мобильности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; миграция, в том числе и за пределы  государства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marR="59055" indent="-286385">
              <a:spcBef>
                <a:spcPts val="600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863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ухудшающееся состояние здоровья,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демографической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ситуации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(началась естественная убыль населения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);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marR="357505" indent="-287020">
              <a:lnSpc>
                <a:spcPct val="150000"/>
              </a:lnSpc>
              <a:spcBef>
                <a:spcPts val="1045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фундаментальные изменения традиционных ролей  членов семьи, особенно женщины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50000"/>
              </a:lnSpc>
              <a:spcBef>
                <a:spcPts val="620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рост количества неполных семей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50000"/>
              </a:lnSpc>
              <a:spcBef>
                <a:spcPts val="605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повышение коэффициента иждивенчества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50000"/>
              </a:lnSpc>
              <a:spcBef>
                <a:spcPts val="600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насилие в семье, социальное сиротство.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228600"/>
            <a:ext cx="10896600" cy="1951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defTabSz="457200">
              <a:spcBef>
                <a:spcPts val="95"/>
              </a:spcBef>
            </a:pPr>
            <a:r>
              <a:rPr lang="ru-RU" sz="40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Каковы же проблемы, с которыми сталкивается семья в результате</a:t>
            </a:r>
          </a:p>
          <a:p>
            <a:pPr marL="12700" defTabSz="457200">
              <a:spcBef>
                <a:spcPts val="95"/>
              </a:spcBef>
            </a:pPr>
            <a:r>
              <a:rPr lang="ru-RU" sz="40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социальных и экономических изменений?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90600" y="2667000"/>
            <a:ext cx="8077200" cy="2746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defTabSz="457200">
              <a:lnSpc>
                <a:spcPct val="100000"/>
              </a:lnSpc>
              <a:spcBef>
                <a:spcPts val="95"/>
              </a:spcBef>
            </a:pPr>
            <a:r>
              <a:rPr sz="4000" i="1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Ключевая </a:t>
            </a:r>
            <a:r>
              <a:rPr sz="4000" i="1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идея</a:t>
            </a:r>
            <a:endParaRPr lang="ru-RU" sz="4000" i="1" spc="-65" dirty="0" smtClean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12700" algn="ctr" defTabSz="457200">
              <a:lnSpc>
                <a:spcPct val="100000"/>
              </a:lnSpc>
              <a:spcBef>
                <a:spcPts val="95"/>
              </a:spcBef>
            </a:pPr>
            <a:endParaRPr sz="4000" spc="-65" dirty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12700" marR="90805" algn="ctr" defTabSz="457200">
              <a:lnSpc>
                <a:spcPct val="100200"/>
              </a:lnSpc>
              <a:spcBef>
                <a:spcPts val="95"/>
              </a:spcBef>
            </a:pPr>
            <a:r>
              <a:rPr sz="32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это общественный договор  между личностью, семьёй,  обществом и государством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609600"/>
            <a:ext cx="8816802" cy="1320800"/>
          </a:xfrm>
        </p:spPr>
        <p:txBody>
          <a:bodyPr>
            <a:normAutofit/>
          </a:bodyPr>
          <a:lstStyle/>
          <a:p>
            <a:pPr marL="12700">
              <a:spcBef>
                <a:spcPts val="95"/>
              </a:spcBef>
            </a:pPr>
            <a:r>
              <a:rPr lang="ru-RU" sz="40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Взаимодействие с родительской  общественностью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71600" y="2362200"/>
            <a:ext cx="75450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Нормативное</a:t>
            </a:r>
            <a:r>
              <a:rPr sz="1800" b="1" spc="5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1800" b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закрепление</a:t>
            </a:r>
            <a:r>
              <a:rPr sz="1800" b="1" spc="2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1800" b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роли</a:t>
            </a:r>
            <a:r>
              <a:rPr sz="1800" b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1800" b="1" spc="-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родительской</a:t>
            </a:r>
            <a:r>
              <a:rPr sz="1800" b="1" spc="6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1800" b="1" spc="-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общественности</a:t>
            </a:r>
            <a:r>
              <a:rPr sz="1800" b="1" spc="7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1800" b="1" dirty="0" smtClean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жизни школы </a:t>
            </a:r>
            <a:endParaRPr sz="1800" b="1" dirty="0">
              <a:solidFill>
                <a:srgbClr val="002060"/>
              </a:solidFill>
              <a:latin typeface="Arial Cyr" panose="020B0604020202020204" pitchFamily="34" charset="-52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3124200"/>
            <a:ext cx="8534400" cy="866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</a:pPr>
            <a:r>
              <a:rPr sz="1800" spc="509" dirty="0" smtClean="0">
                <a:latin typeface="Microsoft Sans Serif"/>
                <a:cs typeface="Microsoft Sans Serif"/>
              </a:rPr>
              <a:t>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Заключение трехстороннего договора о предоставлении общего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 образования между самим общеобразовательным учреждением, его учредителем и родителями (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законными 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представителями) обучающихся. 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000" y="4267200"/>
            <a:ext cx="8610600" cy="582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spcBef>
                <a:spcPts val="100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</a:pPr>
            <a:r>
              <a:rPr sz="1800" spc="535" dirty="0" smtClean="0">
                <a:latin typeface="Microsoft Sans Serif"/>
                <a:cs typeface="Microsoft Sans Serif"/>
              </a:rPr>
              <a:t>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Локальные акты образовательного учреждения, обеспечивающие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 государственно-общественный характер управления школой 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2000" y="5181600"/>
            <a:ext cx="8534400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</a:pPr>
            <a:r>
              <a:rPr sz="1800" spc="520" dirty="0" smtClean="0">
                <a:latin typeface="Microsoft Sans Serif"/>
                <a:cs typeface="Microsoft Sans Serif"/>
              </a:rPr>
              <a:t>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Иные договоры, соглашения и т.д., необходимые для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 жизнидеятельности учреждения, например, соглашение с родителями (законными представителями) обучающихся о персональных 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данных 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для ведения электронных дневников и 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журналов</a:t>
            </a:r>
            <a:endParaRPr sz="1850" spc="-90" dirty="0">
              <a:latin typeface="Arial Cyr" panose="020B0604020202020204" pitchFamily="34" charset="-52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2955" y="228600"/>
            <a:ext cx="11887200" cy="1859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defTabSz="457200">
              <a:lnSpc>
                <a:spcPct val="100000"/>
              </a:lnSpc>
              <a:spcBef>
                <a:spcPts val="95"/>
              </a:spcBef>
            </a:pPr>
            <a:r>
              <a:rPr lang="ru-RU" sz="38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Взаимодействие с </a:t>
            </a:r>
            <a:r>
              <a:rPr lang="ru-RU" sz="38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родительской</a:t>
            </a:r>
          </a:p>
          <a:p>
            <a:pPr marL="12700" defTabSz="457200">
              <a:lnSpc>
                <a:spcPct val="100000"/>
              </a:lnSpc>
              <a:spcBef>
                <a:spcPts val="95"/>
              </a:spcBef>
            </a:pPr>
            <a:r>
              <a:rPr lang="ru-RU" sz="38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общественностью </a:t>
            </a:r>
            <a:r>
              <a:rPr lang="ru-RU" sz="38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в </a:t>
            </a:r>
            <a:r>
              <a:rPr lang="ru-RU" sz="38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рамках реализации  </a:t>
            </a:r>
          </a:p>
          <a:p>
            <a:pPr marL="12700" defTabSz="457200">
              <a:lnSpc>
                <a:spcPct val="100000"/>
              </a:lnSpc>
              <a:spcBef>
                <a:spcPts val="95"/>
              </a:spcBef>
            </a:pPr>
            <a:r>
              <a:rPr lang="ru-RU" sz="38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новых </a:t>
            </a:r>
            <a:r>
              <a:rPr lang="ru-RU" sz="38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образовательных стандартов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184895" y="2078863"/>
            <a:ext cx="2704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91130" algn="l"/>
              </a:tabLst>
            </a:pPr>
            <a:r>
              <a:rPr sz="2400" u="heavy" dirty="0">
                <a:solidFill>
                  <a:srgbClr val="330066"/>
                </a:solidFill>
                <a:uFill>
                  <a:solidFill>
                    <a:srgbClr val="E8D191"/>
                  </a:solidFill>
                </a:uFill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2133600"/>
            <a:ext cx="9753600" cy="380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65" algn="ctr">
              <a:lnSpc>
                <a:spcPts val="2735"/>
              </a:lnSpc>
              <a:spcBef>
                <a:spcPts val="100"/>
              </a:spcBef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1-й уровень</a:t>
            </a:r>
          </a:p>
          <a:p>
            <a:pPr marL="252095" algn="ctr">
              <a:lnSpc>
                <a:spcPts val="2590"/>
              </a:lnSpc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Информационно-аналитический</a:t>
            </a:r>
            <a:r>
              <a:rPr sz="2400" b="1" spc="-5" dirty="0" smtClean="0">
                <a:solidFill>
                  <a:srgbClr val="330066"/>
                </a:solidFill>
                <a:latin typeface="Arial"/>
                <a:cs typeface="Arial"/>
              </a:rPr>
              <a:t>.</a:t>
            </a:r>
            <a:endParaRPr lang="ru-RU" sz="2400" b="1" spc="-5" dirty="0" smtClean="0">
              <a:solidFill>
                <a:srgbClr val="330066"/>
              </a:solidFill>
              <a:latin typeface="Arial"/>
              <a:cs typeface="Arial"/>
            </a:endParaRPr>
          </a:p>
          <a:p>
            <a:pPr marL="252095" algn="ctr">
              <a:lnSpc>
                <a:spcPts val="2590"/>
              </a:lnSpc>
            </a:pPr>
            <a:endParaRPr sz="2400" dirty="0">
              <a:latin typeface="Arial"/>
              <a:cs typeface="Arial"/>
            </a:endParaRPr>
          </a:p>
          <a:p>
            <a:pPr marL="524510" indent="-512445">
              <a:lnSpc>
                <a:spcPts val="2305"/>
              </a:lnSpc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  <a:tabLst>
                <a:tab pos="524510" algn="l"/>
                <a:tab pos="525145" algn="l"/>
                <a:tab pos="3181350" algn="l"/>
              </a:tabLst>
            </a:pP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нформирование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родительской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общественности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о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жизнедеятельности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образовательного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учреждения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524510" indent="-512445">
              <a:lnSpc>
                <a:spcPts val="2305"/>
              </a:lnSpc>
              <a:buClr>
                <a:srgbClr val="330066"/>
              </a:buClr>
              <a:buSzPct val="68750"/>
              <a:buFont typeface="Wingdings"/>
              <a:buChar char=""/>
              <a:tabLst>
                <a:tab pos="524510" algn="l"/>
                <a:tab pos="525145" algn="l"/>
                <a:tab pos="3181350" algn="l"/>
              </a:tabLst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524510" indent="-512445">
              <a:lnSpc>
                <a:spcPts val="2305"/>
              </a:lnSpc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  <a:tabLst>
                <a:tab pos="524510" algn="l"/>
                <a:tab pos="525145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диагностическая работа в отношении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состава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семей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, обработка и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анализ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имеющейся 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информации</a:t>
            </a:r>
            <a:r>
              <a:rPr sz="1850" spc="-90" dirty="0" smtClean="0">
                <a:solidFill>
                  <a:srgbClr val="002060"/>
                </a:solidFill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  <a:p>
            <a:pPr marL="524510" indent="-512445">
              <a:lnSpc>
                <a:spcPts val="2305"/>
              </a:lnSpc>
              <a:buClr>
                <a:srgbClr val="330066"/>
              </a:buClr>
              <a:buSzPct val="68750"/>
              <a:buFont typeface="Wingdings"/>
              <a:buChar char=""/>
              <a:tabLst>
                <a:tab pos="524510" algn="l"/>
                <a:tab pos="525145" algn="l"/>
              </a:tabLst>
            </a:pPr>
            <a:endParaRPr sz="1850" spc="-90" dirty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  <a:p>
            <a:pPr marL="254635" algn="ctr">
              <a:lnSpc>
                <a:spcPts val="2450"/>
              </a:lnSpc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Результат –</a:t>
            </a:r>
          </a:p>
          <a:p>
            <a:pPr marL="2211705" marR="1951989" indent="170180" algn="ctr">
              <a:lnSpc>
                <a:spcPts val="2590"/>
              </a:lnSpc>
              <a:spcBef>
                <a:spcPts val="185"/>
              </a:spcBef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информационная  открытость внутри</a:t>
            </a:r>
          </a:p>
          <a:p>
            <a:pPr marL="257175" algn="ctr">
              <a:lnSpc>
                <a:spcPts val="2555"/>
              </a:lnSpc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общего школьно-семейного пространства.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10668000" cy="1320800"/>
          </a:xfrm>
        </p:spPr>
        <p:txBody>
          <a:bodyPr>
            <a:noAutofit/>
          </a:bodyPr>
          <a:lstStyle/>
          <a:p>
            <a:pPr marL="12700">
              <a:spcBef>
                <a:spcPts val="95"/>
              </a:spcBef>
            </a:pPr>
            <a:r>
              <a:rPr lang="ru-RU" sz="38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Трехуровневая модель взаимодействия с родителями  (законными представителями) обучающихся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33401" y="1412189"/>
            <a:ext cx="9448799" cy="460446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524510" marR="81915" indent="-512445">
              <a:lnSpc>
                <a:spcPts val="2305"/>
              </a:lnSpc>
              <a:spcBef>
                <a:spcPts val="585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  <a:tabLst>
                <a:tab pos="524510" algn="l"/>
                <a:tab pos="525145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участие родителей (законных представителей) обучающихся  в организации и проведении различных мероприятий в  рамках образовательного процесса (включая урочную и  внеурочную деятельность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);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524510" marR="81915" indent="-512445">
              <a:lnSpc>
                <a:spcPts val="2305"/>
              </a:lnSpc>
              <a:spcBef>
                <a:spcPts val="585"/>
              </a:spcBef>
              <a:buClr>
                <a:srgbClr val="330066"/>
              </a:buClr>
              <a:buSzPct val="68750"/>
              <a:buFont typeface="Wingdings"/>
              <a:buChar char=""/>
              <a:tabLst>
                <a:tab pos="524510" algn="l"/>
                <a:tab pos="525145" algn="l"/>
              </a:tabLst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524510" marR="5080" indent="-512445">
              <a:lnSpc>
                <a:spcPts val="2305"/>
              </a:lnSpc>
              <a:spcBef>
                <a:spcPts val="480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  <a:tabLst>
                <a:tab pos="524510" algn="l"/>
                <a:tab pos="525145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	участие образовательного учреждения, его отдельных  педагогических работников (педагога-психолога, социального  педагога, учителей, выполняющих функции классного  руководителя и др.) в решении проблем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семейного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воспитания</a:t>
            </a:r>
            <a:r>
              <a:rPr sz="1850" spc="-90" dirty="0" smtClean="0">
                <a:solidFill>
                  <a:srgbClr val="002060"/>
                </a:solidFill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  <a:p>
            <a:pPr marL="524510" marR="5080" indent="-512445">
              <a:lnSpc>
                <a:spcPts val="2305"/>
              </a:lnSpc>
              <a:spcBef>
                <a:spcPts val="480"/>
              </a:spcBef>
              <a:buClr>
                <a:srgbClr val="330066"/>
              </a:buClr>
              <a:buSzPct val="68750"/>
              <a:buFont typeface="Wingdings"/>
              <a:buChar char=""/>
              <a:tabLst>
                <a:tab pos="524510" algn="l"/>
                <a:tab pos="525145" algn="l"/>
              </a:tabLst>
            </a:pPr>
            <a:endParaRPr lang="ru-RU" sz="1850" spc="-90" dirty="0" smtClean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  <a:p>
            <a:pPr marL="524510" marR="5080" indent="-512445">
              <a:lnSpc>
                <a:spcPts val="2305"/>
              </a:lnSpc>
              <a:spcBef>
                <a:spcPts val="480"/>
              </a:spcBef>
              <a:buClr>
                <a:srgbClr val="330066"/>
              </a:buClr>
              <a:buSzPct val="68750"/>
              <a:buFont typeface="Wingdings"/>
              <a:buChar char=""/>
              <a:tabLst>
                <a:tab pos="524510" algn="l"/>
                <a:tab pos="525145" algn="l"/>
              </a:tabLst>
            </a:pPr>
            <a:endParaRPr sz="1850" spc="-90" dirty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 dirty="0">
              <a:latin typeface="Microsoft Sans Serif"/>
              <a:cs typeface="Microsoft Sans Serif"/>
            </a:endParaRPr>
          </a:p>
          <a:p>
            <a:pPr marL="254635" algn="ctr">
              <a:lnSpc>
                <a:spcPts val="2450"/>
              </a:lnSpc>
              <a:spcBef>
                <a:spcPts val="5"/>
              </a:spcBef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Результат</a:t>
            </a:r>
            <a:r>
              <a:rPr lang="ru-RU"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 </a:t>
            </a:r>
            <a:r>
              <a:rPr lang="ru-RU"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– </a:t>
            </a:r>
            <a:endParaRPr lang="ru-RU" sz="2400" spc="-65" dirty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254635" algn="ctr">
              <a:lnSpc>
                <a:spcPts val="2450"/>
              </a:lnSpc>
              <a:spcBef>
                <a:spcPts val="5"/>
              </a:spcBef>
            </a:pP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объединение </a:t>
            </a: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возможностей </a:t>
            </a: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 </a:t>
            </a: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ресурсов школы </a:t>
            </a:r>
            <a:endParaRPr lang="ru-RU" sz="2400" spc="-65" dirty="0" smtClean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254635" algn="ctr">
              <a:lnSpc>
                <a:spcPts val="2450"/>
              </a:lnSpc>
              <a:spcBef>
                <a:spcPts val="5"/>
              </a:spcBef>
            </a:pP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и родительской</a:t>
            </a:r>
            <a:r>
              <a:rPr lang="ru-RU"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 </a:t>
            </a: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общественности </a:t>
            </a:r>
            <a:endParaRPr lang="ru-RU" sz="2400" spc="-65" dirty="0" smtClean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254635" algn="ctr">
              <a:lnSpc>
                <a:spcPts val="2450"/>
              </a:lnSpc>
              <a:spcBef>
                <a:spcPts val="5"/>
              </a:spcBef>
            </a:pP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для решения</a:t>
            </a:r>
            <a:r>
              <a:rPr lang="ru-RU"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 </a:t>
            </a: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обоюдно </a:t>
            </a: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значимых задач.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28800" y="381000"/>
            <a:ext cx="6096000" cy="6950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algn="ctr">
              <a:lnSpc>
                <a:spcPts val="2260"/>
              </a:lnSpc>
            </a:pPr>
            <a:r>
              <a:rPr lang="ru-RU"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2-й уровень</a:t>
            </a:r>
          </a:p>
          <a:p>
            <a:pPr marL="341630" algn="ctr">
              <a:lnSpc>
                <a:spcPts val="2375"/>
              </a:lnSpc>
            </a:pPr>
            <a:r>
              <a:rPr lang="ru-RU"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Организационный.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38400" y="304800"/>
            <a:ext cx="4419600" cy="903451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5080" indent="454025" algn="ctr" defTabSz="914400">
              <a:lnSpc>
                <a:spcPts val="3070"/>
              </a:lnSpc>
              <a:spcBef>
                <a:spcPts val="844"/>
              </a:spcBef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3-й уровень  </a:t>
            </a:r>
            <a:r>
              <a:rPr lang="ru-RU" sz="24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           </a:t>
            </a:r>
            <a:br>
              <a:rPr lang="ru-RU" sz="2400" spc="-65" dirty="0">
                <a:solidFill>
                  <a:srgbClr val="002060"/>
                </a:solidFill>
                <a:latin typeface="Arial Cyr" panose="020B0604020202020204" pitchFamily="34" charset="-52"/>
              </a:rPr>
            </a:br>
            <a:r>
              <a:rPr lang="ru-RU" sz="24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   </a:t>
            </a:r>
            <a:r>
              <a:rPr lang="ru-RU" sz="2400" spc="-65" dirty="0" smtClean="0">
                <a:solidFill>
                  <a:srgbClr val="002060"/>
                </a:solidFill>
                <a:latin typeface="Arial Cyr" panose="020B0604020202020204" pitchFamily="34" charset="-52"/>
              </a:rPr>
              <a:t>    </a:t>
            </a: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</a:rPr>
              <a:t>Управленческий</a:t>
            </a: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4800" y="1384066"/>
            <a:ext cx="9601200" cy="5050742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524510" marR="81915" indent="-512445">
              <a:lnSpc>
                <a:spcPts val="2305"/>
              </a:lnSpc>
              <a:spcBef>
                <a:spcPts val="585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  <a:tabLst>
                <a:tab pos="524510" algn="l"/>
                <a:tab pos="525145" algn="l"/>
              </a:tabLst>
            </a:pPr>
            <a:r>
              <a:rPr dirty="0"/>
              <a:t>	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участие родителей (законных представителей) обучающихся в  процессе выработки и принятия стратегических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для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образовательного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учреждения решений, в формировании уклада  школьной жизни (как совокупности норм, правил, сохраняющих  и развивающих устойчивый, сложившийся порядок отношений  между участниками образовательного процесса, состав функций  и традиции школы);</a:t>
            </a:r>
          </a:p>
          <a:p>
            <a:pPr marL="524510" marR="81915" indent="-512445">
              <a:lnSpc>
                <a:spcPts val="2305"/>
              </a:lnSpc>
              <a:spcBef>
                <a:spcPts val="585"/>
              </a:spcBef>
              <a:buClr>
                <a:schemeClr val="accent5"/>
              </a:buClr>
              <a:buSzPct val="130000"/>
              <a:buFont typeface="Arial" panose="020B0604020202020204" pitchFamily="34" charset="0"/>
              <a:buChar char="•"/>
              <a:tabLst>
                <a:tab pos="524510" algn="l"/>
                <a:tab pos="525145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	участие представителей образовательного учреждения в  управлении социально значимыми некоммерческими  организациями, общественными объединениями, работу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в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качестве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участников общественных советов по реализации  социальных проектов коммерческих организаций .</a:t>
            </a:r>
          </a:p>
          <a:p>
            <a:pPr marL="254635" algn="ctr">
              <a:lnSpc>
                <a:spcPts val="2450"/>
              </a:lnSpc>
              <a:spcBef>
                <a:spcPts val="5"/>
              </a:spcBef>
            </a:pPr>
            <a:endParaRPr lang="ru-RU" sz="2400" spc="-65" dirty="0" smtClean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254635" algn="ctr">
              <a:lnSpc>
                <a:spcPts val="2450"/>
              </a:lnSpc>
              <a:spcBef>
                <a:spcPts val="5"/>
              </a:spcBef>
            </a:pP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Результат</a:t>
            </a:r>
            <a:r>
              <a:rPr lang="ru-RU"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 - </a:t>
            </a:r>
            <a:endParaRPr sz="2400" spc="-65" dirty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254635" marR="24765" indent="-297180" algn="ctr">
              <a:lnSpc>
                <a:spcPts val="2450"/>
              </a:lnSpc>
              <a:spcBef>
                <a:spcPts val="5"/>
              </a:spcBef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обоюдное признание значимости профессионализма участников  образовательного процесса (родительской общественности  </a:t>
            </a:r>
            <a:endParaRPr lang="ru-RU" sz="2400" spc="-65" dirty="0" smtClean="0">
              <a:solidFill>
                <a:srgbClr val="002060"/>
              </a:solidFill>
              <a:latin typeface="Arial Cyr" panose="020B0604020202020204" pitchFamily="34" charset="-52"/>
              <a:ea typeface="+mj-ea"/>
              <a:cs typeface="+mj-cs"/>
            </a:endParaRPr>
          </a:p>
          <a:p>
            <a:pPr marL="254635" marR="24765" indent="-297180" algn="ctr">
              <a:lnSpc>
                <a:spcPts val="2450"/>
              </a:lnSpc>
              <a:spcBef>
                <a:spcPts val="5"/>
              </a:spcBef>
            </a:pPr>
            <a:r>
              <a:rPr sz="2400" spc="-65" dirty="0" smtClean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и </a:t>
            </a: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работников образовательного учреждения) для принятия</a:t>
            </a:r>
          </a:p>
          <a:p>
            <a:pPr marL="254635" marR="353695" indent="109855" algn="ctr">
              <a:lnSpc>
                <a:spcPts val="2450"/>
              </a:lnSpc>
              <a:spcBef>
                <a:spcPts val="5"/>
              </a:spcBef>
            </a:pPr>
            <a:r>
              <a:rPr sz="2400" spc="-65" dirty="0">
                <a:solidFill>
                  <a:srgbClr val="002060"/>
                </a:solidFill>
                <a:latin typeface="Arial Cyr" panose="020B0604020202020204" pitchFamily="34" charset="-52"/>
                <a:ea typeface="+mj-ea"/>
                <a:cs typeface="+mj-cs"/>
              </a:rPr>
              <a:t>решений в рамках среднесрочной и (или) долгосрочной  перспектив, взаимное выполнение экспертных функций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9672"/>
            <a:ext cx="7696200" cy="656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0"/>
          <p:cNvSpPr txBox="1"/>
          <p:nvPr/>
        </p:nvSpPr>
        <p:spPr>
          <a:xfrm>
            <a:off x="838200" y="4648200"/>
            <a:ext cx="8535035" cy="111252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 indent="-2540" algn="ctr">
              <a:lnSpc>
                <a:spcPct val="90400"/>
              </a:lnSpc>
              <a:spcBef>
                <a:spcPts val="415"/>
              </a:spcBef>
            </a:pPr>
            <a:r>
              <a:rPr sz="2800" spc="-5" dirty="0">
                <a:solidFill>
                  <a:srgbClr val="002060"/>
                </a:solidFill>
                <a:latin typeface="Arial Cyr" panose="020B0604020202020204" pitchFamily="34" charset="-52"/>
                <a:cs typeface="Microsoft Sans Serif"/>
              </a:rPr>
              <a:t>"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Именно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семейное</a:t>
            </a:r>
            <a:r>
              <a:rPr sz="2400" i="1" spc="2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воспитание</a:t>
            </a:r>
            <a:r>
              <a:rPr sz="2400" i="1" spc="2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во</a:t>
            </a:r>
            <a:r>
              <a:rPr sz="2400" i="1" spc="-1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многом</a:t>
            </a:r>
            <a:r>
              <a:rPr sz="2400" i="1" spc="1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определяет, 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каким</a:t>
            </a:r>
            <a:r>
              <a:rPr sz="2400" i="1" spc="2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станет</a:t>
            </a:r>
            <a:r>
              <a:rPr sz="2400" i="1" spc="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человек.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Ни</a:t>
            </a:r>
            <a:r>
              <a:rPr sz="2400" i="1" spc="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государство,</a:t>
            </a:r>
            <a:r>
              <a:rPr sz="2400" i="1" spc="-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ни даже лучшие 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педагоги</a:t>
            </a:r>
            <a:r>
              <a:rPr sz="2400" i="1" spc="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ребенку</a:t>
            </a:r>
            <a:r>
              <a:rPr sz="2400" i="1" spc="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заменить</a:t>
            </a:r>
            <a:r>
              <a:rPr sz="2400" i="1" spc="1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семью</a:t>
            </a:r>
            <a:r>
              <a:rPr sz="2400" i="1" spc="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не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могут".</a:t>
            </a:r>
            <a:r>
              <a:rPr sz="2400" i="1" spc="-2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В.</a:t>
            </a:r>
            <a:r>
              <a:rPr sz="2400" i="1" spc="-10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</a:t>
            </a:r>
            <a:r>
              <a:rPr sz="2400" i="1" spc="-5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В.</a:t>
            </a:r>
            <a:r>
              <a:rPr sz="2400" i="1" dirty="0">
                <a:solidFill>
                  <a:srgbClr val="002060"/>
                </a:solidFill>
                <a:latin typeface="Arial Cyr" panose="020B0604020202020204" pitchFamily="34" charset="-52"/>
                <a:cs typeface="Arial"/>
              </a:rPr>
              <a:t> Путин</a:t>
            </a:r>
            <a:endParaRPr sz="2400" dirty="0">
              <a:solidFill>
                <a:srgbClr val="002060"/>
              </a:solidFill>
              <a:latin typeface="Arial Cyr" panose="020B0604020202020204" pitchFamily="34" charset="-52"/>
              <a:cs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1000"/>
            <a:ext cx="5143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 idx="4294967295"/>
          </p:nvPr>
        </p:nvSpPr>
        <p:spPr>
          <a:xfrm>
            <a:off x="762000" y="533400"/>
            <a:ext cx="8672513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 marR="5080" indent="-114300">
              <a:lnSpc>
                <a:spcPct val="100000"/>
              </a:lnSpc>
              <a:spcBef>
                <a:spcPts val="95"/>
              </a:spcBef>
            </a:pPr>
            <a:r>
              <a:rPr sz="3200" b="1" spc="-15" dirty="0">
                <a:solidFill>
                  <a:srgbClr val="002060"/>
                </a:solidFill>
                <a:latin typeface="Arial Cyr" panose="020B0604020202020204" pitchFamily="34" charset="-52"/>
              </a:rPr>
              <a:t>Сущность</a:t>
            </a:r>
            <a:r>
              <a:rPr sz="3200" b="1" spc="5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3200" b="1" spc="-5" dirty="0">
                <a:solidFill>
                  <a:srgbClr val="002060"/>
                </a:solidFill>
                <a:latin typeface="Arial Cyr" panose="020B0604020202020204" pitchFamily="34" charset="-52"/>
              </a:rPr>
              <a:t>семейной </a:t>
            </a:r>
            <a:r>
              <a:rPr sz="3200" b="1" spc="-15" dirty="0">
                <a:solidFill>
                  <a:srgbClr val="002060"/>
                </a:solidFill>
                <a:latin typeface="Arial Cyr" panose="020B0604020202020204" pitchFamily="34" charset="-52"/>
              </a:rPr>
              <a:t>политики</a:t>
            </a:r>
            <a:r>
              <a:rPr sz="3200" b="1" spc="20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3200" b="1" spc="-20" dirty="0">
                <a:solidFill>
                  <a:srgbClr val="002060"/>
                </a:solidFill>
                <a:latin typeface="Arial Cyr" panose="020B0604020202020204" pitchFamily="34" charset="-52"/>
              </a:rPr>
              <a:t>РФ. </a:t>
            </a:r>
            <a:r>
              <a:rPr lang="ru-RU" sz="3200" b="1" spc="-20" dirty="0">
                <a:solidFill>
                  <a:srgbClr val="002060"/>
                </a:solidFill>
                <a:latin typeface="Arial Cyr" panose="020B0604020202020204" pitchFamily="34" charset="-52"/>
              </a:rPr>
              <a:t/>
            </a:r>
            <a:br>
              <a:rPr lang="ru-RU" sz="3200" b="1" spc="-20" dirty="0">
                <a:solidFill>
                  <a:srgbClr val="002060"/>
                </a:solidFill>
                <a:latin typeface="Arial Cyr" panose="020B0604020202020204" pitchFamily="34" charset="-52"/>
              </a:rPr>
            </a:br>
            <a:r>
              <a:rPr sz="3200" b="1" spc="-5" dirty="0" smtClean="0">
                <a:solidFill>
                  <a:srgbClr val="002060"/>
                </a:solidFill>
                <a:latin typeface="Arial Cyr" panose="020B0604020202020204" pitchFamily="34" charset="-52"/>
              </a:rPr>
              <a:t>Ее</a:t>
            </a:r>
            <a:r>
              <a:rPr sz="3200" b="1" spc="-20" dirty="0" smtClean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3200" b="1" spc="-15" dirty="0">
                <a:solidFill>
                  <a:srgbClr val="002060"/>
                </a:solidFill>
                <a:latin typeface="Arial Cyr" panose="020B0604020202020204" pitchFamily="34" charset="-52"/>
              </a:rPr>
              <a:t>основные</a:t>
            </a:r>
            <a:r>
              <a:rPr sz="3200" b="1" spc="-10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3200" b="1" spc="-20" dirty="0">
                <a:solidFill>
                  <a:srgbClr val="002060"/>
                </a:solidFill>
                <a:latin typeface="Arial Cyr" panose="020B0604020202020204" pitchFamily="34" charset="-52"/>
              </a:rPr>
              <a:t>задачи</a:t>
            </a:r>
            <a:r>
              <a:rPr sz="3200" b="1" spc="-35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3200" b="1" spc="-5" dirty="0">
                <a:solidFill>
                  <a:srgbClr val="002060"/>
                </a:solidFill>
                <a:latin typeface="Arial Cyr" panose="020B0604020202020204" pitchFamily="34" charset="-52"/>
              </a:rPr>
              <a:t>и</a:t>
            </a:r>
            <a:r>
              <a:rPr sz="3200" b="1" spc="-10" dirty="0">
                <a:solidFill>
                  <a:srgbClr val="002060"/>
                </a:solidFill>
                <a:latin typeface="Arial Cyr" panose="020B0604020202020204" pitchFamily="34" charset="-52"/>
              </a:rPr>
              <a:t> принципы.</a:t>
            </a:r>
            <a:endParaRPr sz="3200" b="1" dirty="0">
              <a:solidFill>
                <a:srgbClr val="002060"/>
              </a:solidFill>
              <a:latin typeface="Arial Cyr" panose="020B0604020202020204" pitchFamily="34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2209800"/>
            <a:ext cx="8686800" cy="351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" marR="680085" indent="456565" algn="just">
              <a:spcBef>
                <a:spcPts val="254"/>
              </a:spcBef>
            </a:pPr>
            <a:r>
              <a:rPr lang="ru-RU" sz="2200" spc="-105" dirty="0">
                <a:latin typeface="Arial Cyr" panose="020B0604020202020204" pitchFamily="34" charset="-52"/>
                <a:cs typeface="Times New Roman"/>
              </a:rPr>
              <a:t>В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0" dirty="0">
                <a:latin typeface="Arial Cyr" panose="020B0604020202020204" pitchFamily="34" charset="-52"/>
                <a:cs typeface="Times New Roman"/>
              </a:rPr>
              <a:t>современных</a:t>
            </a:r>
            <a:r>
              <a:rPr lang="ru-RU" sz="2200" spc="-3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60" dirty="0">
                <a:latin typeface="Arial Cyr" panose="020B0604020202020204" pitchFamily="34" charset="-52"/>
                <a:cs typeface="Times New Roman"/>
              </a:rPr>
              <a:t>условиях</a:t>
            </a:r>
            <a:r>
              <a:rPr lang="ru-RU" sz="220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0" dirty="0">
                <a:latin typeface="Arial Cyr" panose="020B0604020202020204" pitchFamily="34" charset="-52"/>
                <a:cs typeface="Times New Roman"/>
              </a:rPr>
              <a:t>семейная</a:t>
            </a:r>
            <a:r>
              <a:rPr lang="ru-RU" sz="2200" spc="-3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политика </a:t>
            </a:r>
            <a:r>
              <a:rPr lang="ru-RU" sz="2200" spc="-484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5" dirty="0">
                <a:latin typeface="Arial Cyr" panose="020B0604020202020204" pitchFamily="34" charset="-52"/>
                <a:cs typeface="Times New Roman"/>
              </a:rPr>
              <a:t>должна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5" dirty="0">
                <a:latin typeface="Arial Cyr" panose="020B0604020202020204" pitchFamily="34" charset="-52"/>
                <a:cs typeface="Times New Roman"/>
              </a:rPr>
              <a:t>рассматриваться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95" dirty="0">
                <a:latin typeface="Arial Cyr" panose="020B0604020202020204" pitchFamily="34" charset="-52"/>
                <a:cs typeface="Times New Roman"/>
              </a:rPr>
              <a:t>как</a:t>
            </a:r>
            <a:r>
              <a:rPr lang="ru-RU" sz="220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0" dirty="0">
                <a:latin typeface="Arial Cyr" panose="020B0604020202020204" pitchFamily="34" charset="-52"/>
                <a:cs typeface="Times New Roman"/>
              </a:rPr>
              <a:t>составная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0" dirty="0" smtClean="0">
                <a:latin typeface="Arial Cyr" panose="020B0604020202020204" pitchFamily="34" charset="-52"/>
                <a:cs typeface="Times New Roman"/>
              </a:rPr>
              <a:t>часть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" dirty="0" smtClean="0">
                <a:latin typeface="Arial Cyr" panose="020B0604020202020204" pitchFamily="34" charset="-52"/>
                <a:cs typeface="Times New Roman"/>
              </a:rPr>
              <a:t>со</a:t>
            </a:r>
            <a:r>
              <a:rPr lang="ru-RU" sz="2200" dirty="0" smtClean="0">
                <a:latin typeface="Arial Cyr" panose="020B0604020202020204" pitchFamily="34" charset="-52"/>
                <a:cs typeface="Times New Roman"/>
              </a:rPr>
              <a:t>ц</a:t>
            </a:r>
            <a:r>
              <a:rPr lang="ru-RU" sz="2200" spc="-30" dirty="0" smtClean="0">
                <a:latin typeface="Arial Cyr" panose="020B0604020202020204" pitchFamily="34" charset="-52"/>
                <a:cs typeface="Times New Roman"/>
              </a:rPr>
              <a:t>иал</a:t>
            </a:r>
            <a:r>
              <a:rPr lang="ru-RU" sz="2200" spc="-40" dirty="0" smtClean="0">
                <a:latin typeface="Arial Cyr" panose="020B0604020202020204" pitchFamily="34" charset="-52"/>
                <a:cs typeface="Times New Roman"/>
              </a:rPr>
              <a:t>ь</a:t>
            </a:r>
            <a:r>
              <a:rPr lang="ru-RU" sz="2200" spc="15" dirty="0" smtClean="0">
                <a:latin typeface="Arial Cyr" panose="020B0604020202020204" pitchFamily="34" charset="-52"/>
                <a:cs typeface="Times New Roman"/>
              </a:rPr>
              <a:t>ной</a:t>
            </a:r>
            <a:r>
              <a:rPr lang="ru-RU" sz="220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полити</a:t>
            </a:r>
            <a:r>
              <a:rPr lang="ru-RU" sz="2200" spc="-50" dirty="0">
                <a:latin typeface="Arial Cyr" panose="020B0604020202020204" pitchFamily="34" charset="-52"/>
                <a:cs typeface="Times New Roman"/>
              </a:rPr>
              <a:t>ки,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95" dirty="0">
                <a:latin typeface="Arial Cyr" panose="020B0604020202020204" pitchFamily="34" charset="-52"/>
                <a:cs typeface="Times New Roman"/>
              </a:rPr>
              <a:t>как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20" dirty="0" smtClean="0">
                <a:latin typeface="Arial Cyr" panose="020B0604020202020204" pitchFamily="34" charset="-52"/>
                <a:cs typeface="Times New Roman"/>
              </a:rPr>
              <a:t>ц</a:t>
            </a:r>
            <a:r>
              <a:rPr lang="ru-RU" sz="2200" spc="-15" dirty="0" smtClean="0">
                <a:latin typeface="Arial Cyr" panose="020B0604020202020204" pitchFamily="34" charset="-52"/>
                <a:cs typeface="Times New Roman"/>
              </a:rPr>
              <a:t>е</a:t>
            </a:r>
            <a:r>
              <a:rPr lang="ru-RU" sz="2200" spc="-30" dirty="0" smtClean="0">
                <a:latin typeface="Arial Cyr" panose="020B0604020202020204" pitchFamily="34" charset="-52"/>
                <a:cs typeface="Times New Roman"/>
              </a:rPr>
              <a:t>лена</a:t>
            </a:r>
            <a:r>
              <a:rPr lang="ru-RU" sz="2200" spc="-20" dirty="0" smtClean="0">
                <a:latin typeface="Arial Cyr" panose="020B0604020202020204" pitchFamily="34" charset="-52"/>
                <a:cs typeface="Times New Roman"/>
              </a:rPr>
              <a:t>правленн</a:t>
            </a:r>
            <a:r>
              <a:rPr lang="ru-RU" sz="2200" spc="-90" dirty="0" smtClean="0">
                <a:latin typeface="Arial Cyr" panose="020B0604020202020204" pitchFamily="34" charset="-52"/>
                <a:cs typeface="Times New Roman"/>
              </a:rPr>
              <a:t>ая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5" dirty="0" smtClean="0">
                <a:latin typeface="Arial Cyr" panose="020B0604020202020204" pitchFamily="34" charset="-52"/>
                <a:cs typeface="Times New Roman"/>
              </a:rPr>
              <a:t>деятельность</a:t>
            </a:r>
            <a:r>
              <a:rPr lang="ru-RU" sz="2200" spc="-25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70" dirty="0">
                <a:latin typeface="Arial Cyr" panose="020B0604020202020204" pitchFamily="34" charset="-52"/>
                <a:cs typeface="Times New Roman"/>
              </a:rPr>
              <a:t>государства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70" dirty="0">
                <a:latin typeface="Arial Cyr" panose="020B0604020202020204" pitchFamily="34" charset="-52"/>
                <a:cs typeface="Times New Roman"/>
              </a:rPr>
              <a:t>других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0" dirty="0">
                <a:latin typeface="Arial Cyr" panose="020B0604020202020204" pitchFamily="34" charset="-52"/>
                <a:cs typeface="Times New Roman"/>
              </a:rPr>
              <a:t>институтов, </a:t>
            </a:r>
            <a:r>
              <a:rPr lang="ru-RU" sz="2200" spc="-3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ориентированная</a:t>
            </a:r>
            <a:r>
              <a:rPr lang="ru-RU" sz="220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30" dirty="0">
                <a:latin typeface="Arial Cyr" panose="020B0604020202020204" pitchFamily="34" charset="-52"/>
                <a:cs typeface="Times New Roman"/>
              </a:rPr>
              <a:t>на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обеспечение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10" dirty="0">
                <a:latin typeface="Arial Cyr" panose="020B0604020202020204" pitchFamily="34" charset="-52"/>
                <a:cs typeface="Times New Roman"/>
              </a:rPr>
              <a:t>социальной 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безопасности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0" dirty="0">
                <a:latin typeface="Arial Cyr" panose="020B0604020202020204" pitchFamily="34" charset="-52"/>
                <a:cs typeface="Times New Roman"/>
              </a:rPr>
              <a:t>семьи,</a:t>
            </a:r>
            <a:r>
              <a:rPr lang="ru-RU" sz="220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5" dirty="0">
                <a:latin typeface="Arial Cyr" panose="020B0604020202020204" pitchFamily="34" charset="-52"/>
                <a:cs typeface="Times New Roman"/>
              </a:rPr>
              <a:t>её</a:t>
            </a:r>
            <a:r>
              <a:rPr lang="ru-RU" sz="220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0" dirty="0">
                <a:latin typeface="Arial Cyr" panose="020B0604020202020204" pitchFamily="34" charset="-52"/>
                <a:cs typeface="Times New Roman"/>
              </a:rPr>
              <a:t>благополучия,</a:t>
            </a:r>
            <a:r>
              <a:rPr lang="ru-RU" sz="220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0" dirty="0">
                <a:latin typeface="Arial Cyr" panose="020B0604020202020204" pitchFamily="34" charset="-52"/>
                <a:cs typeface="Times New Roman"/>
              </a:rPr>
              <a:t>укрепление</a:t>
            </a:r>
            <a:r>
              <a:rPr lang="ru-RU" sz="220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15" dirty="0">
                <a:latin typeface="Arial Cyr" panose="020B0604020202020204" pitchFamily="34" charset="-52"/>
                <a:cs typeface="Times New Roman"/>
              </a:rPr>
              <a:t>и </a:t>
            </a:r>
            <a:r>
              <a:rPr lang="ru-RU" sz="2200" spc="-484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35" dirty="0">
                <a:latin typeface="Arial Cyr" panose="020B0604020202020204" pitchFamily="34" charset="-52"/>
                <a:cs typeface="Times New Roman"/>
              </a:rPr>
              <a:t>развитие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35" dirty="0">
                <a:latin typeface="Arial Cyr" panose="020B0604020202020204" pitchFamily="34" charset="-52"/>
                <a:cs typeface="Times New Roman"/>
              </a:rPr>
              <a:t>этого</a:t>
            </a:r>
            <a:r>
              <a:rPr lang="ru-RU" sz="220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0" dirty="0">
                <a:latin typeface="Arial Cyr" panose="020B0604020202020204" pitchFamily="34" charset="-52"/>
                <a:cs typeface="Times New Roman"/>
              </a:rPr>
              <a:t>важнейшего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социального</a:t>
            </a:r>
            <a:r>
              <a:rPr lang="ru-RU" sz="220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5" dirty="0">
                <a:latin typeface="Arial Cyr" panose="020B0604020202020204" pitchFamily="34" charset="-52"/>
                <a:cs typeface="Times New Roman"/>
              </a:rPr>
              <a:t>института, </a:t>
            </a:r>
            <a:r>
              <a:rPr lang="ru-RU" sz="2200" spc="-484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30" dirty="0">
                <a:latin typeface="Arial Cyr" panose="020B0604020202020204" pitchFamily="34" charset="-52"/>
                <a:cs typeface="Times New Roman"/>
              </a:rPr>
              <a:t>создание</a:t>
            </a:r>
            <a:r>
              <a:rPr lang="ru-RU" sz="220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35" dirty="0">
                <a:latin typeface="Arial Cyr" panose="020B0604020202020204" pitchFamily="34" charset="-52"/>
                <a:cs typeface="Times New Roman"/>
              </a:rPr>
              <a:t>необходимых</a:t>
            </a:r>
            <a:r>
              <a:rPr lang="ru-RU" sz="220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0" dirty="0">
                <a:latin typeface="Arial Cyr" panose="020B0604020202020204" pitchFamily="34" charset="-52"/>
                <a:cs typeface="Times New Roman"/>
              </a:rPr>
              <a:t>условий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65" dirty="0">
                <a:latin typeface="Arial Cyr" panose="020B0604020202020204" pitchFamily="34" charset="-52"/>
                <a:cs typeface="Times New Roman"/>
              </a:rPr>
              <a:t>для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5" dirty="0" smtClean="0">
                <a:latin typeface="Arial Cyr" panose="020B0604020202020204" pitchFamily="34" charset="-52"/>
                <a:cs typeface="Times New Roman"/>
              </a:rPr>
              <a:t>его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10" dirty="0" smtClean="0">
                <a:latin typeface="Arial Cyr" panose="020B0604020202020204" pitchFamily="34" charset="-52"/>
                <a:cs typeface="Times New Roman"/>
              </a:rPr>
              <a:t>функционирования</a:t>
            </a:r>
            <a:r>
              <a:rPr lang="ru-RU" sz="2200" spc="-45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lang="ru-RU" sz="220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30" dirty="0">
                <a:latin typeface="Arial Cyr" panose="020B0604020202020204" pitchFamily="34" charset="-52"/>
                <a:cs typeface="Times New Roman"/>
              </a:rPr>
              <a:t>успешного</a:t>
            </a:r>
            <a:r>
              <a:rPr lang="ru-RU" sz="2200" spc="-25" dirty="0">
                <a:latin typeface="Arial Cyr" panose="020B0604020202020204" pitchFamily="34" charset="-52"/>
                <a:cs typeface="Times New Roman"/>
              </a:rPr>
              <a:t> выполнения</a:t>
            </a:r>
            <a:endParaRPr lang="ru-RU" sz="2200" dirty="0">
              <a:latin typeface="Arial Cyr" panose="020B0604020202020204" pitchFamily="34" charset="-52"/>
              <a:cs typeface="Times New Roman"/>
            </a:endParaRPr>
          </a:p>
          <a:p>
            <a:pPr marL="90805" marR="200660" algn="just">
              <a:spcBef>
                <a:spcPts val="150"/>
              </a:spcBef>
            </a:pPr>
            <a:r>
              <a:rPr lang="ru-RU" sz="2200" spc="-10" dirty="0">
                <a:latin typeface="Arial Cyr" panose="020B0604020202020204" pitchFamily="34" charset="-52"/>
                <a:cs typeface="Times New Roman"/>
              </a:rPr>
              <a:t>социально</a:t>
            </a:r>
            <a:r>
              <a:rPr lang="ru-RU" sz="220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5" dirty="0">
                <a:latin typeface="Arial Cyr" panose="020B0604020202020204" pitchFamily="34" charset="-52"/>
                <a:cs typeface="Times New Roman"/>
              </a:rPr>
              <a:t>значимых</a:t>
            </a:r>
            <a:r>
              <a:rPr lang="ru-RU" sz="220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функций,</a:t>
            </a:r>
            <a:r>
              <a:rPr lang="ru-RU" sz="2200" spc="-4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60" dirty="0">
                <a:latin typeface="Arial Cyr" panose="020B0604020202020204" pitchFamily="34" charset="-52"/>
                <a:cs typeface="Times New Roman"/>
              </a:rPr>
              <a:t>главными</a:t>
            </a:r>
            <a:r>
              <a:rPr lang="ru-RU" sz="220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из </a:t>
            </a:r>
            <a:r>
              <a:rPr lang="ru-RU" sz="2200" spc="-40" dirty="0">
                <a:latin typeface="Arial Cyr" panose="020B0604020202020204" pitchFamily="34" charset="-52"/>
                <a:cs typeface="Times New Roman"/>
              </a:rPr>
              <a:t>которых </a:t>
            </a:r>
            <a:r>
              <a:rPr lang="ru-RU" sz="2200" spc="-484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55" dirty="0">
                <a:latin typeface="Arial Cyr" panose="020B0604020202020204" pitchFamily="34" charset="-52"/>
                <a:cs typeface="Times New Roman"/>
              </a:rPr>
              <a:t>являются</a:t>
            </a:r>
            <a:r>
              <a:rPr lang="ru-RU" sz="220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45" dirty="0">
                <a:latin typeface="Arial Cyr" panose="020B0604020202020204" pitchFamily="34" charset="-52"/>
                <a:cs typeface="Times New Roman"/>
              </a:rPr>
              <a:t>репродуктивная</a:t>
            </a:r>
            <a:r>
              <a:rPr lang="ru-RU" sz="220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lang="ru-RU" sz="220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lang="ru-RU" sz="2200" spc="-25" dirty="0">
                <a:latin typeface="Arial Cyr" panose="020B0604020202020204" pitchFamily="34" charset="-52"/>
                <a:cs typeface="Times New Roman"/>
              </a:rPr>
              <a:t>социализирующая.</a:t>
            </a:r>
            <a:endParaRPr lang="ru-RU" sz="2200" dirty="0">
              <a:latin typeface="Arial Cyr" panose="020B0604020202020204" pitchFamily="34" charset="-52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83184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Задачи</a:t>
            </a:r>
            <a:r>
              <a:rPr sz="3200" spc="-40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 </a:t>
            </a:r>
            <a:r>
              <a:rPr sz="3200" spc="-5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семейной</a:t>
            </a:r>
            <a:r>
              <a:rPr sz="3200" spc="-20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 </a:t>
            </a:r>
            <a:r>
              <a:rPr sz="3200" spc="-5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политики</a:t>
            </a:r>
            <a:r>
              <a:rPr sz="3200" spc="5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 </a:t>
            </a:r>
            <a:r>
              <a:rPr sz="3200" b="0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:</a:t>
            </a:r>
            <a:endParaRPr sz="3200" dirty="0">
              <a:solidFill>
                <a:srgbClr val="002060"/>
              </a:solidFill>
              <a:latin typeface="Arial Cyr" panose="020B0604020202020204" pitchFamily="34" charset="-52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1371600"/>
            <a:ext cx="8564473" cy="45347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ts val="1835"/>
              </a:lnSpc>
              <a:spcBef>
                <a:spcPts val="105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20" dirty="0">
                <a:latin typeface="Arial Cyr" panose="020B0604020202020204" pitchFamily="34" charset="-52"/>
                <a:cs typeface="Times New Roman"/>
              </a:rPr>
              <a:t>обеспечение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социальной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безопасности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семьи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на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основе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фамилистической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>
              <a:lnSpc>
                <a:spcPts val="1630"/>
              </a:lnSpc>
            </a:pPr>
            <a:r>
              <a:rPr sz="1850" spc="-35" dirty="0">
                <a:latin typeface="Arial Cyr" panose="020B0604020202020204" pitchFamily="34" charset="-52"/>
                <a:cs typeface="Times New Roman"/>
              </a:rPr>
              <a:t>экспертизы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принимаемых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>
                <a:latin typeface="Arial Cyr" panose="020B0604020202020204" pitchFamily="34" charset="-52"/>
                <a:cs typeface="Times New Roman"/>
              </a:rPr>
              <a:t>государственных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решений,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прежде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>
                <a:latin typeface="Arial Cyr" panose="020B0604020202020204" pitchFamily="34" charset="-52"/>
                <a:cs typeface="Times New Roman"/>
              </a:rPr>
              <a:t>всего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 smtClean="0">
                <a:latin typeface="Arial Cyr" panose="020B0604020202020204" pitchFamily="34" charset="-52"/>
                <a:cs typeface="Times New Roman"/>
              </a:rPr>
              <a:t>федеральных</a:t>
            </a:r>
            <a:r>
              <a:rPr lang="ru-RU"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5" dirty="0" smtClean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spc="-1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региональных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программ,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с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точки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зрения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возможных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последствий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 smtClean="0">
                <a:latin typeface="Arial Cyr" panose="020B0604020202020204" pitchFamily="34" charset="-52"/>
                <a:cs typeface="Times New Roman"/>
              </a:rPr>
              <a:t>их</a:t>
            </a:r>
            <a:r>
              <a:rPr lang="ru-RU"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 smtClean="0">
                <a:latin typeface="Arial Cyr" panose="020B0604020202020204" pitchFamily="34" charset="-52"/>
                <a:cs typeface="Times New Roman"/>
              </a:rPr>
              <a:t>воздействия</a:t>
            </a:r>
            <a:r>
              <a:rPr sz="1850" spc="-15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на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жизнедеятельность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>
                <a:latin typeface="Arial Cyr" panose="020B0604020202020204" pitchFamily="34" charset="-52"/>
                <a:cs typeface="Times New Roman"/>
              </a:rPr>
              <a:t>семьи;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247015" indent="-287020">
              <a:lnSpc>
                <a:spcPts val="1630"/>
              </a:lnSpc>
              <a:spcBef>
                <a:spcPts val="995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30" dirty="0">
                <a:latin typeface="Arial Cyr" panose="020B0604020202020204" pitchFamily="34" charset="-52"/>
                <a:cs typeface="Times New Roman"/>
              </a:rPr>
              <a:t>создание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необходимых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условий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5" dirty="0">
                <a:latin typeface="Arial Cyr" panose="020B0604020202020204" pitchFamily="34" charset="-52"/>
                <a:cs typeface="Times New Roman"/>
              </a:rPr>
              <a:t>для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выполнения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семьёй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её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основных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функций, </a:t>
            </a:r>
            <a:r>
              <a:rPr sz="1850" spc="-409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прежде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>
                <a:latin typeface="Arial Cyr" panose="020B0604020202020204" pitchFamily="34" charset="-52"/>
                <a:cs typeface="Times New Roman"/>
              </a:rPr>
              <a:t>всего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репродуктивной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социализирующей;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ts val="1835"/>
              </a:lnSpc>
              <a:spcBef>
                <a:spcPts val="615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35" dirty="0">
                <a:latin typeface="Arial Cyr" panose="020B0604020202020204" pitchFamily="34" charset="-52"/>
                <a:cs typeface="Times New Roman"/>
              </a:rPr>
              <a:t>содействие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адаптации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семей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различных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типов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к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социально</a:t>
            </a:r>
            <a:r>
              <a:rPr sz="1850" i="1" spc="-20" dirty="0">
                <a:latin typeface="Arial Cyr" panose="020B0604020202020204" pitchFamily="34" charset="-52"/>
                <a:cs typeface="Times New Roman"/>
              </a:rPr>
              <a:t>-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экономической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>
              <a:lnSpc>
                <a:spcPts val="1635"/>
              </a:lnSpc>
            </a:pPr>
            <a:r>
              <a:rPr sz="1850" spc="-35" dirty="0">
                <a:latin typeface="Arial Cyr" panose="020B0604020202020204" pitchFamily="34" charset="-52"/>
                <a:cs typeface="Times New Roman"/>
              </a:rPr>
              <a:t>ситуации,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создание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необходимых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условий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5" dirty="0">
                <a:latin typeface="Arial Cyr" panose="020B0604020202020204" pitchFamily="34" charset="-52"/>
                <a:cs typeface="Times New Roman"/>
              </a:rPr>
              <a:t>для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саморазвития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семей,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>
              <a:lnSpc>
                <a:spcPts val="1835"/>
              </a:lnSpc>
            </a:pPr>
            <a:r>
              <a:rPr sz="1850" spc="-35" dirty="0">
                <a:latin typeface="Arial Cyr" panose="020B0604020202020204" pitchFamily="34" charset="-52"/>
                <a:cs typeface="Times New Roman"/>
              </a:rPr>
              <a:t>стимулирования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их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жизненного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потенциала,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экономической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самостоятельности</a:t>
            </a:r>
            <a:r>
              <a:rPr sz="1850" i="1" spc="-40" dirty="0">
                <a:latin typeface="Arial Cyr" panose="020B0604020202020204" pitchFamily="34" charset="-52"/>
                <a:cs typeface="Times New Roman"/>
              </a:rPr>
              <a:t>;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226695" indent="-287020">
              <a:lnSpc>
                <a:spcPct val="80000"/>
              </a:lnSpc>
              <a:spcBef>
                <a:spcPts val="101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dirty="0">
                <a:latin typeface="Arial Cyr" panose="020B0604020202020204" pitchFamily="34" charset="-52"/>
                <a:cs typeface="Times New Roman"/>
              </a:rPr>
              <a:t>формирование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полноценной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>
                <a:latin typeface="Arial Cyr" panose="020B0604020202020204" pitchFamily="34" charset="-52"/>
                <a:cs typeface="Times New Roman"/>
              </a:rPr>
              <a:t>системы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социальных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85" dirty="0">
                <a:latin typeface="Arial Cyr" panose="020B0604020202020204" pitchFamily="34" charset="-52"/>
                <a:cs typeface="Times New Roman"/>
              </a:rPr>
              <a:t>услуг,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направленной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на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оказание </a:t>
            </a:r>
            <a:r>
              <a:rPr sz="1850" spc="-60" dirty="0">
                <a:latin typeface="Arial Cyr" panose="020B0604020202020204" pitchFamily="34" charset="-52"/>
                <a:cs typeface="Times New Roman"/>
              </a:rPr>
              <a:t>семьям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широкого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спектра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помощи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75" dirty="0">
                <a:latin typeface="Arial Cyr" panose="020B0604020202020204" pitchFamily="34" charset="-52"/>
                <a:cs typeface="Times New Roman"/>
              </a:rPr>
              <a:t>в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процессе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их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функционирования;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ts val="1835"/>
              </a:lnSpc>
              <a:spcBef>
                <a:spcPts val="60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10" dirty="0">
                <a:latin typeface="Arial Cyr" panose="020B0604020202020204" pitchFamily="34" charset="-52"/>
                <a:cs typeface="Times New Roman"/>
              </a:rPr>
              <a:t>решение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проблем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укрепления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развития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института</a:t>
            </a:r>
            <a:r>
              <a:rPr sz="1850" spc="3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российской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семьи,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 smtClean="0">
                <a:latin typeface="Arial Cyr" panose="020B0604020202020204" pitchFamily="34" charset="-52"/>
                <a:cs typeface="Times New Roman"/>
              </a:rPr>
              <a:t>связанных</a:t>
            </a:r>
            <a:r>
              <a:rPr lang="ru-RU"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 smtClean="0">
                <a:latin typeface="Arial Cyr" panose="020B0604020202020204" pitchFamily="34" charset="-52"/>
                <a:cs typeface="Times New Roman"/>
              </a:rPr>
              <a:t>с</a:t>
            </a:r>
            <a:r>
              <a:rPr sz="185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возрождением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её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традиционных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норм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ценностей;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179705" indent="-287020">
              <a:lnSpc>
                <a:spcPct val="80000"/>
              </a:lnSpc>
              <a:spcBef>
                <a:spcPts val="101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352425" algn="l"/>
                <a:tab pos="353060" algn="l"/>
              </a:tabLst>
            </a:pPr>
            <a:r>
              <a:rPr sz="1850" dirty="0">
                <a:latin typeface="Arial Cyr" panose="020B0604020202020204" pitchFamily="34" charset="-52"/>
              </a:rPr>
              <a:t>	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предоставление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гарантии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защищённости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60" dirty="0">
                <a:latin typeface="Arial Cyr" panose="020B0604020202020204" pitchFamily="34" charset="-52"/>
                <a:cs typeface="Times New Roman"/>
              </a:rPr>
              <a:t>тем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60" dirty="0">
                <a:latin typeface="Arial Cyr" panose="020B0604020202020204" pitchFamily="34" charset="-52"/>
                <a:cs typeface="Times New Roman"/>
              </a:rPr>
              <a:t>семьям,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которые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по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не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зависящих </a:t>
            </a:r>
            <a:r>
              <a:rPr sz="1850" spc="-409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от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них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причинам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не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70" dirty="0">
                <a:latin typeface="Arial Cyr" panose="020B0604020202020204" pitchFamily="34" charset="-52"/>
                <a:cs typeface="Times New Roman"/>
              </a:rPr>
              <a:t>могут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самостоятельно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достичь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социально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 smtClean="0">
                <a:latin typeface="Arial Cyr" panose="020B0604020202020204" pitchFamily="34" charset="-52"/>
                <a:cs typeface="Times New Roman"/>
              </a:rPr>
              <a:t>приемлемого</a:t>
            </a:r>
            <a:r>
              <a:rPr lang="ru-RU"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 smtClean="0">
                <a:latin typeface="Arial Cyr" panose="020B0604020202020204" pitchFamily="34" charset="-52"/>
                <a:cs typeface="Times New Roman"/>
              </a:rPr>
              <a:t>уровня</a:t>
            </a:r>
            <a:r>
              <a:rPr sz="1850" spc="-3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5" dirty="0">
                <a:latin typeface="Arial Cyr" panose="020B0604020202020204" pitchFamily="34" charset="-52"/>
                <a:cs typeface="Times New Roman"/>
              </a:rPr>
              <a:t>достатка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социального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благополучия.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14602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Основные </a:t>
            </a:r>
            <a:r>
              <a:rPr sz="3200" spc="-5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направления</a:t>
            </a:r>
            <a:r>
              <a:rPr sz="3200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 </a:t>
            </a:r>
            <a:r>
              <a:rPr sz="3200" spc="-5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семейной</a:t>
            </a:r>
            <a:r>
              <a:rPr sz="3200" spc="-10" dirty="0">
                <a:solidFill>
                  <a:srgbClr val="002060"/>
                </a:solidFill>
                <a:latin typeface="Arial Cyr" panose="020B0604020202020204" pitchFamily="34" charset="-52"/>
                <a:cs typeface="Georgia"/>
              </a:rPr>
              <a:t> политики:</a:t>
            </a:r>
            <a:endParaRPr sz="3200" dirty="0">
              <a:solidFill>
                <a:srgbClr val="002060"/>
              </a:solidFill>
              <a:latin typeface="Arial Cyr" panose="020B0604020202020204" pitchFamily="34" charset="-52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" y="1676400"/>
            <a:ext cx="9144000" cy="4969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ts val="2055"/>
              </a:lnSpc>
              <a:spcBef>
                <a:spcPts val="95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развитие законодательной базы государственной </a:t>
            </a:r>
            <a:r>
              <a:rPr lang="ru-RU" sz="1850" spc="-5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семейной</a:t>
            </a:r>
            <a:r>
              <a:rPr lang="ru-RU" sz="1850" spc="-5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политики;</a:t>
            </a:r>
            <a:endParaRPr lang="ru-RU" sz="1850" spc="-50" dirty="0" smtClean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spc="-5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демографическая политика в отношении семьи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lang="ru-RU" sz="1850" spc="-50" dirty="0" smtClean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spc="-50" dirty="0">
              <a:latin typeface="Arial Cyr" panose="020B0604020202020204" pitchFamily="34" charset="-52"/>
              <a:cs typeface="Times New Roman"/>
            </a:endParaRPr>
          </a:p>
          <a:p>
            <a:pPr marL="299085" marR="48260" indent="-287020">
              <a:lnSpc>
                <a:spcPct val="80000"/>
              </a:lnSpc>
              <a:spcBef>
                <a:spcPts val="459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экономическая политика государства в отношении семьи в  условиях 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рыночных </a:t>
            </a:r>
            <a:r>
              <a:rPr sz="1850" spc="-50" dirty="0">
                <a:latin typeface="Arial Cyr" panose="020B0604020202020204" pitchFamily="34" charset="-52"/>
                <a:cs typeface="Times New Roman"/>
              </a:rPr>
              <a:t>отношений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lang="ru-RU" sz="1850" spc="-5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48260" indent="-287020">
              <a:lnSpc>
                <a:spcPct val="80000"/>
              </a:lnSpc>
              <a:spcBef>
                <a:spcPts val="459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spc="-5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социокультурная политика в отношении семьи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lang="ru-RU" sz="1850" spc="-50" dirty="0" smtClean="0">
              <a:latin typeface="Arial Cyr" panose="020B0604020202020204" pitchFamily="34" charset="-52"/>
              <a:cs typeface="Times New Roman"/>
            </a:endParaRPr>
          </a:p>
          <a:p>
            <a:pPr marL="12065">
              <a:lnSpc>
                <a:spcPct val="100000"/>
              </a:lnSpc>
              <a:buClr>
                <a:srgbClr val="D9B146"/>
              </a:buClr>
              <a:buSzPct val="114705"/>
              <a:tabLst>
                <a:tab pos="299085" algn="l"/>
                <a:tab pos="299720" algn="l"/>
              </a:tabLst>
            </a:pPr>
            <a:endParaRPr sz="1850" spc="-5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развитие социального обслуживания семьи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lang="ru-RU" sz="1850" spc="-50" dirty="0" smtClean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00000"/>
              </a:lnSpc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spc="-50" dirty="0">
              <a:latin typeface="Arial Cyr" panose="020B0604020202020204" pitchFamily="34" charset="-52"/>
              <a:cs typeface="Times New Roman"/>
            </a:endParaRPr>
          </a:p>
          <a:p>
            <a:pPr marL="299085" marR="22225" indent="-287020">
              <a:lnSpc>
                <a:spcPts val="1820"/>
              </a:lnSpc>
              <a:spcBef>
                <a:spcPts val="445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государственная поддержка семей, находящихся в трудных  жизненных обстоятельствах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lang="ru-RU" sz="1850" spc="-5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22225" indent="-287020">
              <a:lnSpc>
                <a:spcPts val="1820"/>
              </a:lnSpc>
              <a:spcBef>
                <a:spcPts val="445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spc="-5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региональная семейная политика</a:t>
            </a:r>
            <a:r>
              <a:rPr sz="1850" spc="-50" dirty="0" smtClean="0">
                <a:latin typeface="Arial Cyr" panose="020B0604020202020204" pitchFamily="34" charset="-52"/>
                <a:cs typeface="Times New Roman"/>
              </a:rPr>
              <a:t>;</a:t>
            </a:r>
            <a:endParaRPr lang="ru-RU" sz="1850" spc="-50" dirty="0" smtClean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spc="-50" dirty="0">
              <a:latin typeface="Arial Cyr" panose="020B0604020202020204" pitchFamily="34" charset="-52"/>
              <a:cs typeface="Times New Roman"/>
            </a:endParaRPr>
          </a:p>
          <a:p>
            <a:pPr marL="299085" marR="722630" indent="-287020">
              <a:lnSpc>
                <a:spcPct val="80000"/>
              </a:lnSpc>
              <a:spcBef>
                <a:spcPts val="459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50" dirty="0">
                <a:latin typeface="Arial Cyr" panose="020B0604020202020204" pitchFamily="34" charset="-52"/>
                <a:cs typeface="Times New Roman"/>
              </a:rPr>
              <a:t>	взаимодействие государства и неправительственных  организаций - субъектов семейной политики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3401" y="501218"/>
            <a:ext cx="891463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Семейная</a:t>
            </a:r>
            <a:r>
              <a:rPr sz="4000" spc="10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4000" spc="-100" dirty="0">
                <a:solidFill>
                  <a:srgbClr val="002060"/>
                </a:solidFill>
                <a:latin typeface="Arial Cyr" panose="020B0604020202020204" pitchFamily="34" charset="-52"/>
              </a:rPr>
              <a:t>политика</a:t>
            </a:r>
            <a:r>
              <a:rPr sz="4000" spc="-5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4000" spc="-145" dirty="0">
                <a:solidFill>
                  <a:srgbClr val="002060"/>
                </a:solidFill>
                <a:latin typeface="Arial Cyr" panose="020B0604020202020204" pitchFamily="34" charset="-52"/>
              </a:rPr>
              <a:t>в</a:t>
            </a:r>
            <a:r>
              <a:rPr sz="4000" dirty="0">
                <a:solidFill>
                  <a:srgbClr val="002060"/>
                </a:solidFill>
                <a:latin typeface="Arial Cyr" panose="020B0604020202020204" pitchFamily="34" charset="-52"/>
              </a:rPr>
              <a:t> </a:t>
            </a:r>
            <a:r>
              <a:rPr sz="4000" spc="50" dirty="0">
                <a:solidFill>
                  <a:srgbClr val="002060"/>
                </a:solidFill>
                <a:latin typeface="Arial Cyr" panose="020B0604020202020204" pitchFamily="34" charset="-52"/>
              </a:rPr>
              <a:t>России</a:t>
            </a:r>
            <a:endParaRPr sz="4000" dirty="0">
              <a:solidFill>
                <a:srgbClr val="002060"/>
              </a:solidFill>
              <a:latin typeface="Arial Cyr" panose="020B0604020202020204" pitchFamily="34" charset="-5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1600200"/>
            <a:ext cx="9067800" cy="453457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99085" marR="584200" indent="-287020">
              <a:lnSpc>
                <a:spcPts val="1630"/>
              </a:lnSpc>
              <a:spcBef>
                <a:spcPts val="50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В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настоящее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5" dirty="0">
                <a:latin typeface="Arial Cyr" panose="020B0604020202020204" pitchFamily="34" charset="-52"/>
                <a:cs typeface="Times New Roman"/>
              </a:rPr>
              <a:t>время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семейная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политика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75" dirty="0">
                <a:latin typeface="Arial Cyr" panose="020B0604020202020204" pitchFamily="34" charset="-52"/>
                <a:cs typeface="Times New Roman"/>
              </a:rPr>
              <a:t>в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России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b="1" spc="20" dirty="0">
                <a:latin typeface="Arial Cyr" panose="020B0604020202020204" pitchFamily="34" charset="-52"/>
                <a:cs typeface="Times New Roman"/>
              </a:rPr>
              <a:t>серьёзно </a:t>
            </a:r>
            <a:r>
              <a:rPr sz="1850" b="1" spc="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b="1" dirty="0">
                <a:latin typeface="Arial Cyr" panose="020B0604020202020204" pitchFamily="34" charset="-52"/>
                <a:cs typeface="Times New Roman"/>
              </a:rPr>
              <a:t>деформирована</a:t>
            </a:r>
            <a:r>
              <a:rPr sz="1850" b="1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b="1" spc="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b="1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b="1" dirty="0">
                <a:latin typeface="Arial Cyr" panose="020B0604020202020204" pitchFamily="34" charset="-52"/>
                <a:cs typeface="Times New Roman"/>
              </a:rPr>
              <a:t>носит</a:t>
            </a:r>
            <a:r>
              <a:rPr sz="1850" b="1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b="1" spc="-25" dirty="0">
                <a:latin typeface="Arial Cyr" panose="020B0604020202020204" pitchFamily="34" charset="-52"/>
                <a:cs typeface="Times New Roman"/>
              </a:rPr>
              <a:t>характер</a:t>
            </a:r>
            <a:r>
              <a:rPr sz="1850" b="1" spc="-3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b="1" spc="-15" dirty="0">
                <a:latin typeface="Arial Cyr" panose="020B0604020202020204" pitchFamily="34" charset="-52"/>
                <a:cs typeface="Times New Roman"/>
              </a:rPr>
              <a:t>социальной</a:t>
            </a:r>
            <a:r>
              <a:rPr sz="1850" b="1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b="1" spc="-25" dirty="0">
                <a:latin typeface="Arial Cyr" panose="020B0604020202020204" pitchFamily="34" charset="-52"/>
                <a:cs typeface="Times New Roman"/>
              </a:rPr>
              <a:t>защиты</a:t>
            </a:r>
            <a:r>
              <a:rPr sz="1850" i="1" spc="-25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i="1" spc="-25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584200" indent="-287020">
              <a:lnSpc>
                <a:spcPts val="1630"/>
              </a:lnSpc>
              <a:spcBef>
                <a:spcPts val="50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33655" indent="-287020">
              <a:lnSpc>
                <a:spcPts val="1630"/>
              </a:lnSpc>
              <a:spcBef>
                <a:spcPts val="101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В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настоящий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период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приоритетной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целью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такой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политики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стало </a:t>
            </a:r>
            <a:r>
              <a:rPr sz="1850" spc="-409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обеспечение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5" dirty="0">
                <a:latin typeface="Arial Cyr" panose="020B0604020202020204" pitchFamily="34" charset="-52"/>
                <a:cs typeface="Times New Roman"/>
              </a:rPr>
              <a:t>выживания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 многих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семей,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5" dirty="0">
                <a:latin typeface="Arial Cyr" panose="020B0604020202020204" pitchFamily="34" charset="-52"/>
                <a:cs typeface="Times New Roman"/>
              </a:rPr>
              <a:t>т.е.</a:t>
            </a:r>
            <a:r>
              <a:rPr sz="1850" spc="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социальная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защита</a:t>
            </a:r>
            <a:r>
              <a:rPr sz="1850" i="1" spc="-25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i="1" spc="-25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33655" indent="-287020">
              <a:lnSpc>
                <a:spcPts val="1630"/>
              </a:lnSpc>
              <a:spcBef>
                <a:spcPts val="101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5080" indent="-287020" algn="just">
              <a:lnSpc>
                <a:spcPct val="80100"/>
              </a:lnSpc>
              <a:spcBef>
                <a:spcPts val="1019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353060" algn="l"/>
              </a:tabLst>
            </a:pPr>
            <a:r>
              <a:rPr sz="1850" dirty="0">
                <a:latin typeface="Arial Cyr" panose="020B0604020202020204" pitchFamily="34" charset="-52"/>
              </a:rPr>
              <a:t>	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Что </a:t>
            </a:r>
            <a:r>
              <a:rPr sz="1850" spc="-60" dirty="0">
                <a:latin typeface="Arial Cyr" panose="020B0604020202020204" pitchFamily="34" charset="-52"/>
                <a:cs typeface="Times New Roman"/>
              </a:rPr>
              <a:t>касается других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аспектов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семейной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политики,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направленных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на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укрепление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развитие </a:t>
            </a:r>
            <a:r>
              <a:rPr sz="1850" spc="-45" dirty="0">
                <a:latin typeface="Arial Cyr" panose="020B0604020202020204" pitchFamily="34" charset="-52"/>
                <a:cs typeface="Times New Roman"/>
              </a:rPr>
              <a:t>института семьи,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то </a:t>
            </a:r>
            <a:r>
              <a:rPr sz="1850" spc="10" dirty="0">
                <a:latin typeface="Arial Cyr" panose="020B0604020202020204" pitchFamily="34" charset="-52"/>
                <a:cs typeface="Times New Roman"/>
              </a:rPr>
              <a:t>они </a:t>
            </a:r>
            <a:r>
              <a:rPr sz="1850" spc="-75" dirty="0">
                <a:latin typeface="Arial Cyr" panose="020B0604020202020204" pitchFamily="34" charset="-52"/>
                <a:cs typeface="Times New Roman"/>
              </a:rPr>
              <a:t>в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большинстве </a:t>
            </a:r>
            <a:r>
              <a:rPr sz="1850" spc="-409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0" dirty="0">
                <a:latin typeface="Arial Cyr" panose="020B0604020202020204" pitchFamily="34" charset="-52"/>
                <a:cs typeface="Times New Roman"/>
              </a:rPr>
              <a:t>своём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не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развиты</a:t>
            </a:r>
            <a:r>
              <a:rPr sz="1850" spc="-4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4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5080" indent="-287020" algn="just">
              <a:lnSpc>
                <a:spcPct val="80100"/>
              </a:lnSpc>
              <a:spcBef>
                <a:spcPts val="1019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353060" algn="l"/>
              </a:tabLst>
            </a:pP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104775" indent="-287020">
              <a:lnSpc>
                <a:spcPct val="80000"/>
              </a:lnSpc>
              <a:spcBef>
                <a:spcPts val="101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В</a:t>
            </a:r>
            <a:r>
              <a:rPr sz="1850" spc="-8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частности, 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почти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не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принимается во внимание необходимость </a:t>
            </a:r>
            <a:r>
              <a:rPr sz="1850" spc="-409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формирования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позитивных 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норм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ценностей,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регулирующих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брачно</a:t>
            </a:r>
            <a:r>
              <a:rPr sz="1850" i="1" spc="-20" dirty="0">
                <a:latin typeface="Arial Cyr" panose="020B0604020202020204" pitchFamily="34" charset="-52"/>
                <a:cs typeface="Times New Roman"/>
              </a:rPr>
              <a:t>-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семейное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репродуктивное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поведение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индивидов</a:t>
            </a:r>
            <a:r>
              <a:rPr sz="1850" spc="-25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25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104775" indent="-287020">
              <a:lnSpc>
                <a:spcPct val="80000"/>
              </a:lnSpc>
              <a:spcBef>
                <a:spcPts val="101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149860" indent="-287020">
              <a:lnSpc>
                <a:spcPct val="80000"/>
              </a:lnSpc>
              <a:spcBef>
                <a:spcPts val="1010"/>
              </a:spcBef>
              <a:buClr>
                <a:srgbClr val="D9B146"/>
              </a:buClr>
              <a:buSzPct val="114705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40" dirty="0">
                <a:latin typeface="Arial Cyr" panose="020B0604020202020204" pitchFamily="34" charset="-52"/>
                <a:cs typeface="Times New Roman"/>
              </a:rPr>
              <a:t>Они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должны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60" dirty="0">
                <a:latin typeface="Arial Cyr" panose="020B0604020202020204" pitchFamily="34" charset="-52"/>
                <a:cs typeface="Times New Roman"/>
              </a:rPr>
              <a:t>выступать</a:t>
            </a:r>
            <a:r>
              <a:rPr sz="185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основным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объектом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целенаправленного </a:t>
            </a:r>
            <a:r>
              <a:rPr sz="1850" spc="-409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воздействия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долгосрочных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5" dirty="0">
                <a:latin typeface="Arial Cyr" panose="020B0604020202020204" pitchFamily="34" charset="-52"/>
                <a:cs typeface="Times New Roman"/>
              </a:rPr>
              <a:t>мер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40" dirty="0">
                <a:latin typeface="Arial Cyr" panose="020B0604020202020204" pitchFamily="34" charset="-52"/>
                <a:cs typeface="Times New Roman"/>
              </a:rPr>
              <a:t>государственной</a:t>
            </a:r>
            <a:r>
              <a:rPr sz="1850" spc="-1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семейной</a:t>
            </a:r>
            <a:r>
              <a:rPr sz="1850" spc="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и</a:t>
            </a:r>
            <a:endParaRPr sz="1850" dirty="0">
              <a:latin typeface="Arial Cyr" panose="020B0604020202020204" pitchFamily="34" charset="-52"/>
              <a:cs typeface="Times New Roman"/>
            </a:endParaRPr>
          </a:p>
          <a:p>
            <a:pPr marL="299085" marR="530860">
              <a:lnSpc>
                <a:spcPct val="80000"/>
              </a:lnSpc>
            </a:pPr>
            <a:r>
              <a:rPr sz="1850" spc="-20" dirty="0">
                <a:latin typeface="Arial Cyr" panose="020B0604020202020204" pitchFamily="34" charset="-52"/>
                <a:cs typeface="Times New Roman"/>
              </a:rPr>
              <a:t>демографической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политики,</a:t>
            </a:r>
            <a:r>
              <a:rPr sz="1850" spc="1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направленных</a:t>
            </a:r>
            <a:r>
              <a:rPr sz="1850" spc="-2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25" dirty="0">
                <a:latin typeface="Arial Cyr" panose="020B0604020202020204" pitchFamily="34" charset="-52"/>
                <a:cs typeface="Times New Roman"/>
              </a:rPr>
              <a:t>на</a:t>
            </a:r>
            <a:r>
              <a:rPr sz="1850" spc="-5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15" dirty="0">
                <a:latin typeface="Arial Cyr" panose="020B0604020202020204" pitchFamily="34" charset="-52"/>
                <a:cs typeface="Times New Roman"/>
              </a:rPr>
              <a:t>преодоление </a:t>
            </a:r>
            <a:r>
              <a:rPr sz="1850" spc="-409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30" dirty="0">
                <a:latin typeface="Arial Cyr" panose="020B0604020202020204" pitchFamily="34" charset="-52"/>
                <a:cs typeface="Times New Roman"/>
              </a:rPr>
              <a:t>депопуляции</a:t>
            </a:r>
            <a:r>
              <a:rPr sz="1850" spc="-30" dirty="0">
                <a:solidFill>
                  <a:srgbClr val="002060"/>
                </a:solidFill>
                <a:latin typeface="Arial Cyr" panose="020B0604020202020204" pitchFamily="34" charset="-52"/>
                <a:cs typeface="Times New Roman"/>
              </a:rPr>
              <a:t>.</a:t>
            </a:r>
            <a:endParaRPr sz="1850" dirty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1" y="586866"/>
            <a:ext cx="847725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Система семейных пособий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3400" y="2057400"/>
            <a:ext cx="9220200" cy="34154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ts val="2160"/>
              </a:lnSpc>
              <a:spcBef>
                <a:spcPts val="105"/>
              </a:spcBef>
              <a:buClr>
                <a:srgbClr val="D9B146"/>
              </a:buClr>
              <a:buSzPct val="115000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Действующая в России система семейных пособий</a:t>
            </a:r>
          </a:p>
          <a:p>
            <a:pPr marL="299085">
              <a:lnSpc>
                <a:spcPts val="1920"/>
              </a:lnSpc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по ряду причин является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недостаточно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эффективной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. В среднем их доля невелика в  совокупном доходе семей с детьми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688975">
              <a:lnSpc>
                <a:spcPct val="80000"/>
              </a:lnSpc>
              <a:spcBef>
                <a:spcPts val="240"/>
              </a:spcBef>
            </a:pP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688975">
              <a:lnSpc>
                <a:spcPct val="80000"/>
              </a:lnSpc>
              <a:spcBef>
                <a:spcPts val="240"/>
              </a:spcBef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marR="330200" indent="-287020" algn="just">
              <a:lnSpc>
                <a:spcPts val="1920"/>
              </a:lnSpc>
              <a:spcBef>
                <a:spcPts val="1065"/>
              </a:spcBef>
              <a:buClr>
                <a:srgbClr val="D9B146"/>
              </a:buClr>
              <a:buSzPct val="115000"/>
              <a:buFont typeface="Microsoft Sans Serif"/>
              <a:buChar char="•"/>
              <a:tabLst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Размеры пособий незначительны, в качестве их  базы используется не прожиточный минимум, а  минимальная заработная плата,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которая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индексируется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с опозданием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algn="just">
              <a:lnSpc>
                <a:spcPts val="1939"/>
              </a:lnSpc>
            </a:pP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algn="just">
              <a:lnSpc>
                <a:spcPts val="1939"/>
              </a:lnSpc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 algn="just">
              <a:lnSpc>
                <a:spcPts val="2160"/>
              </a:lnSpc>
              <a:spcBef>
                <a:spcPts val="600"/>
              </a:spcBef>
              <a:buClr>
                <a:srgbClr val="D9B146"/>
              </a:buClr>
              <a:buSzPct val="115000"/>
              <a:buFont typeface="Microsoft Sans Serif"/>
              <a:buChar char="•"/>
              <a:tabLst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Пособия не учитывают уровня дохода их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получателей. 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Материальная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помощь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семьям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с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детьми на местном уровне развита слабо.</a:t>
            </a:r>
            <a:endParaRPr lang="ru-RU"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algn="just">
              <a:lnSpc>
                <a:spcPts val="2160"/>
              </a:lnSpc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610615"/>
            <a:ext cx="915657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Принципы семейной политики: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7200" y="1905000"/>
            <a:ext cx="9108847" cy="42507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ts val="2050"/>
              </a:lnSpc>
              <a:spcBef>
                <a:spcPts val="95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Принцип автономности и суверенности семьи означает,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что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семья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независима от государства и имеет право принимать любые  решения, касающиеся ее жизни, совершенно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самостоятельно,сообразуясь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лишь с собственными целями и интересами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>
              <a:lnSpc>
                <a:spcPts val="1845"/>
              </a:lnSpc>
            </a:pP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>
              <a:lnSpc>
                <a:spcPts val="1845"/>
              </a:lnSpc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ts val="2055"/>
              </a:lnSpc>
              <a:spcBef>
                <a:spcPts val="600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Принцип суверенности означает, что и любые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типы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взаимосвязи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супружества, родительства и родства в лоне семьи  также независимы от государства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322580">
              <a:lnSpc>
                <a:spcPct val="80000"/>
              </a:lnSpc>
              <a:spcBef>
                <a:spcPts val="229"/>
              </a:spcBef>
            </a:pP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322580">
              <a:lnSpc>
                <a:spcPct val="80000"/>
              </a:lnSpc>
              <a:spcBef>
                <a:spcPts val="229"/>
              </a:spcBef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ts val="2050"/>
              </a:lnSpc>
              <a:spcBef>
                <a:spcPts val="600"/>
              </a:spcBef>
              <a:buClr>
                <a:srgbClr val="D9B146"/>
              </a:buClr>
              <a:buSzPct val="113157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Принцип суверенности семьи тесно связан с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принципом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свободы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выбора. Он означает, что семья имеет право выбора  любого типа семейного поведения, стиля и образа жизни, в том  числе и того, который с точки зрения преобладающих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социокультурных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и моральных норм рассматривается как  девиантный (лишь бы он не был криминальным </a:t>
            </a:r>
          </a:p>
          <a:p>
            <a:pPr marL="299085">
              <a:lnSpc>
                <a:spcPts val="1825"/>
              </a:lnSpc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отклоняющимся от норм права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).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>
              <a:lnSpc>
                <a:spcPts val="1825"/>
              </a:lnSpc>
            </a:pPr>
            <a:endParaRPr lang="ru-RU" sz="1850" spc="-90" dirty="0" smtClean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  <a:p>
            <a:pPr marL="299085">
              <a:lnSpc>
                <a:spcPts val="1825"/>
              </a:lnSpc>
            </a:pPr>
            <a:endParaRPr sz="1850" spc="-90" dirty="0">
              <a:solidFill>
                <a:srgbClr val="002060"/>
              </a:solidFill>
              <a:latin typeface="Arial Cyr" panose="020B0604020202020204" pitchFamily="34" charset="-52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8806942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spc="-65" dirty="0">
                <a:solidFill>
                  <a:srgbClr val="002060"/>
                </a:solidFill>
                <a:latin typeface="Arial Cyr" panose="020B0604020202020204" pitchFamily="34" charset="-52"/>
              </a:rPr>
              <a:t>Принципы семейной политики: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200" y="2174007"/>
            <a:ext cx="9601200" cy="30837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ts val="2375"/>
              </a:lnSpc>
              <a:spcBef>
                <a:spcPts val="95"/>
              </a:spcBef>
              <a:buClr>
                <a:srgbClr val="D9B146"/>
              </a:buClr>
              <a:buSzPct val="113636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Принцип единства целей федеральной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и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региональной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политики означает, что цели 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12065">
              <a:lnSpc>
                <a:spcPts val="2375"/>
              </a:lnSpc>
              <a:spcBef>
                <a:spcPts val="95"/>
              </a:spcBef>
              <a:buClr>
                <a:srgbClr val="D9B146"/>
              </a:buClr>
              <a:buSzPct val="113636"/>
              <a:tabLst>
                <a:tab pos="299085" algn="l"/>
                <a:tab pos="299720" algn="l"/>
              </a:tabLst>
            </a:pP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семейно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й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политики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едины для всей страны и не зависят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от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конкретных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особенностей </a:t>
            </a:r>
            <a:r>
              <a:rPr lang="ru-RU" sz="1850" spc="-90" dirty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изменения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семьи и семейного  поведения на той или иной территории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.</a:t>
            </a:r>
            <a:endParaRPr lang="ru-RU" sz="1850" spc="-90" dirty="0" smtClean="0">
              <a:latin typeface="Arial Cyr" panose="020B0604020202020204" pitchFamily="34" charset="-52"/>
              <a:cs typeface="Times New Roman"/>
            </a:endParaRPr>
          </a:p>
          <a:p>
            <a:pPr marL="299085" marR="3231515">
              <a:lnSpc>
                <a:spcPct val="80000"/>
              </a:lnSpc>
              <a:spcBef>
                <a:spcPts val="265"/>
              </a:spcBef>
            </a:pPr>
            <a:endParaRPr lang="ru-RU"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marR="3231515">
              <a:lnSpc>
                <a:spcPct val="80000"/>
              </a:lnSpc>
              <a:spcBef>
                <a:spcPts val="265"/>
              </a:spcBef>
            </a:pPr>
            <a:endParaRPr sz="1850" spc="-90" dirty="0">
              <a:latin typeface="Arial Cyr" panose="020B0604020202020204" pitchFamily="34" charset="-52"/>
              <a:cs typeface="Times New Roman"/>
            </a:endParaRPr>
          </a:p>
          <a:p>
            <a:pPr marL="299085" indent="-287020">
              <a:lnSpc>
                <a:spcPts val="2375"/>
              </a:lnSpc>
              <a:spcBef>
                <a:spcPts val="600"/>
              </a:spcBef>
              <a:buClr>
                <a:srgbClr val="D9B146"/>
              </a:buClr>
              <a:buSzPct val="113636"/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850" spc="-90" dirty="0">
                <a:latin typeface="Arial Cyr" panose="020B0604020202020204" pitchFamily="34" charset="-52"/>
                <a:cs typeface="Times New Roman"/>
              </a:rPr>
              <a:t>Учет региональных особенностей при этом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может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достигаться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как за счет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путей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конкретизации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единой в  своей основе семейной политики, так и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путем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применения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специфических средств ее достижения.  Наилучшим организационным механизмом  обеспечения единства целей семейной политики с уче-  том региональных особенностей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являются</a:t>
            </a:r>
            <a:r>
              <a:rPr lang="ru-RU" sz="1850" spc="-90" dirty="0" smtClean="0">
                <a:latin typeface="Arial Cyr" panose="020B0604020202020204" pitchFamily="34" charset="-52"/>
                <a:cs typeface="Times New Roman"/>
              </a:rPr>
              <a:t> </a:t>
            </a:r>
            <a:r>
              <a:rPr sz="1850" spc="-90" dirty="0" smtClean="0">
                <a:latin typeface="Arial Cyr" panose="020B0604020202020204" pitchFamily="34" charset="-52"/>
                <a:cs typeface="Times New Roman"/>
              </a:rPr>
              <a:t>региональные </a:t>
            </a:r>
            <a:r>
              <a:rPr sz="1850" spc="-90" dirty="0">
                <a:latin typeface="Arial Cyr" panose="020B0604020202020204" pitchFamily="34" charset="-52"/>
                <a:cs typeface="Times New Roman"/>
              </a:rPr>
              <a:t>программы семейной политики.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915</Words>
  <Application>Microsoft Office PowerPoint</Application>
  <PresentationFormat>Широкоэкранный</PresentationFormat>
  <Paragraphs>131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Arial Cyr</vt:lpstr>
      <vt:lpstr>Georgia</vt:lpstr>
      <vt:lpstr>Microsoft Sans Serif</vt:lpstr>
      <vt:lpstr>Segoe UI Symbol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Сущность семейной политики РФ.  Ее основные задачи и принципы.</vt:lpstr>
      <vt:lpstr>Задачи семейной политики :</vt:lpstr>
      <vt:lpstr>Основные направления семейной политики:</vt:lpstr>
      <vt:lpstr>Семейная политика в России</vt:lpstr>
      <vt:lpstr>Система семейных пособий</vt:lpstr>
      <vt:lpstr>Принципы семейной политики:</vt:lpstr>
      <vt:lpstr>Принципы семейной политики:</vt:lpstr>
      <vt:lpstr>Принципы семейной политики:</vt:lpstr>
      <vt:lpstr>Презентация PowerPoint</vt:lpstr>
      <vt:lpstr>Взаимодействие с родительской  общественностью</vt:lpstr>
      <vt:lpstr>Презентация PowerPoint</vt:lpstr>
      <vt:lpstr>Трехуровневая модель взаимодействия с родителями  (законными представителями) обучающихся</vt:lpstr>
      <vt:lpstr>Презентация PowerPoint</vt:lpstr>
      <vt:lpstr>3-й уровень                     Управленческий.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Татьяна</cp:lastModifiedBy>
  <cp:revision>20</cp:revision>
  <dcterms:created xsi:type="dcterms:W3CDTF">2024-02-08T05:26:05Z</dcterms:created>
  <dcterms:modified xsi:type="dcterms:W3CDTF">2024-02-08T08:17:26Z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2024-02-08T00:00:00Z</vt:filetime>
  </property>
</Properties>
</file>