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77" r:id="rId2"/>
    <p:sldId id="280" r:id="rId3"/>
    <p:sldId id="282" r:id="rId4"/>
    <p:sldId id="283" r:id="rId5"/>
    <p:sldId id="289" r:id="rId6"/>
    <p:sldId id="321" r:id="rId7"/>
    <p:sldId id="30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67A6B-A6DF-4A06-B06E-3F276607E78B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F409D-A61C-40D6-9E7F-BBBB95CDB3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02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6D471-334C-4599-8F3D-5C7801ADE5E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DCFA8-BC98-4A2A-BB00-65418B7556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7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BCD30-357A-44EE-B8F9-88B51C4133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E5C5-90A1-44FC-8367-EEE97479F6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6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CFB65-A80A-4975-817A-36D6BEC7EEC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D45D3-CDB3-40C1-8794-F19ECCFF8A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04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851C4-011E-401D-996A-92A3CA39CD8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8C529-1C36-4D5A-BDA1-E4DA46D2F8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9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11478-4726-4451-9E77-0D2421A6D43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2756-59CE-45F3-B41C-5F485C9B5F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3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2AB28-C485-4F92-AFE3-F862936950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5321-0BE1-4898-BBF7-E398CB370D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5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C5E9E-FE7A-4DCA-A910-52CEBCCCF9D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12304-51A1-4452-A063-148FED628C1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0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53FF9-5B6A-4D19-8714-83DF35C6D1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B9A79-FD62-4307-AC3E-30637059633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7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757A8-C826-4721-9BBE-CD69DDF66C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2FD4D-CA09-4A1F-ABEC-91C228E74E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2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585BA-2422-4365-ACA9-878A7FCB67B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749BD-DB8D-4832-866C-5FE96EF3212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B9404-886F-4B4A-9CEA-E2FA661B0E5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4966-A6A1-4439-85FD-16ACCCBDD2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8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2EA2CC-F694-4532-927F-2079B4D27595}" type="datetimeFigureOut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29.03.2023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545805-6E90-4A5E-900E-520B79F223A6}" type="slidenum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94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28.03.mp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2060848"/>
            <a:ext cx="5429288" cy="1752600"/>
          </a:xfrm>
        </p:spPr>
        <p:txBody>
          <a:bodyPr/>
          <a:lstStyle/>
          <a:p>
            <a:r>
              <a:rPr lang="ru-RU" dirty="0" smtClean="0"/>
              <a:t> «Формирование математической грамотности младших </a:t>
            </a:r>
            <a:r>
              <a:rPr lang="ru-RU" dirty="0" smtClean="0"/>
              <a:t>школьников»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5229200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0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8748712" cy="1656928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altLang="ru-RU" sz="2800" b="1" dirty="0" smtClean="0">
                <a:solidFill>
                  <a:srgbClr val="C00000"/>
                </a:solidFill>
              </a:rPr>
              <a:t>Математическая грамотность младшего школьника как компонент функциональной грамотности трактуется  как: </a:t>
            </a:r>
            <a:r>
              <a:rPr lang="ru-RU" altLang="ru-RU" sz="2800" b="0" dirty="0" smtClean="0">
                <a:solidFill>
                  <a:srgbClr val="0000CC"/>
                </a:solidFill>
              </a:rPr>
              <a:t/>
            </a:r>
            <a:br>
              <a:rPr lang="ru-RU" altLang="ru-RU" sz="2800" b="0" dirty="0" smtClean="0">
                <a:solidFill>
                  <a:srgbClr val="0000CC"/>
                </a:solidFill>
              </a:rPr>
            </a:br>
            <a:endParaRPr lang="ru-RU" altLang="ru-RU" sz="2800" dirty="0" smtClean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455453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ru-RU" sz="1800" b="0" dirty="0"/>
          </a:p>
          <a:p>
            <a:pPr>
              <a:defRPr/>
            </a:pPr>
            <a:r>
              <a:rPr lang="ru-RU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математических знаний для учения и повседневной жизни; </a:t>
            </a:r>
          </a:p>
          <a:p>
            <a:pPr>
              <a:defRPr/>
            </a:pPr>
            <a:r>
              <a:rPr 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умение применять математику в повседневных (житейских)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ситуациях;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математические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объекты,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математические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отношения, зависимости,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сравнивать,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классифицировать;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умений.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ru-RU" b="0" dirty="0"/>
          </a:p>
          <a:p>
            <a:pPr>
              <a:defRPr/>
            </a:pPr>
            <a:endParaRPr lang="ru-RU" b="0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69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Копия 0_1176f_6864353b_X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808"/>
            <a:ext cx="8229600" cy="1426170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C00000"/>
                </a:solidFill>
              </a:rPr>
              <a:t> Результаты обучения, отражающие отдельные позиции математической грамотности, могут быть конкретизированы, например: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497363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800" b="1" dirty="0">
                <a:solidFill>
                  <a:srgbClr val="000066"/>
                </a:solidFill>
              </a:rPr>
              <a:t>• узнавание, называние (чтение), запись многозначного числа (в пределах миллиона); </a:t>
            </a:r>
          </a:p>
          <a:p>
            <a:pPr marL="0" indent="0">
              <a:buNone/>
            </a:pPr>
            <a:r>
              <a:rPr lang="ru-RU" altLang="ru-RU" sz="2800" b="1" dirty="0">
                <a:solidFill>
                  <a:srgbClr val="000066"/>
                </a:solidFill>
              </a:rPr>
              <a:t>• сравнение двух чисел (в пределах миллиона); </a:t>
            </a:r>
          </a:p>
          <a:p>
            <a:pPr marL="0" indent="0">
              <a:buNone/>
            </a:pPr>
            <a:r>
              <a:rPr lang="ru-RU" altLang="ru-RU" sz="2800" b="1" dirty="0">
                <a:solidFill>
                  <a:srgbClr val="000066"/>
                </a:solidFill>
              </a:rPr>
              <a:t>• ориентация в изученных величинах: единицы массы (грамм, килограмм, центнер, тонна), вместимости (литр), времени (секунда, минута, час и др.); </a:t>
            </a:r>
          </a:p>
          <a:p>
            <a:pPr marL="0" indent="0">
              <a:buNone/>
            </a:pPr>
            <a:r>
              <a:rPr lang="ru-RU" altLang="ru-RU" sz="2800" b="1" dirty="0">
                <a:solidFill>
                  <a:srgbClr val="000066"/>
                </a:solidFill>
              </a:rPr>
              <a:t>• соотнесение (знание соотношения) между единицами измерения однородных величин (1 тонна = 1000 кг, 1 минута = 60 секунд и др.)…</a:t>
            </a:r>
          </a:p>
          <a:p>
            <a:pPr marL="0" indent="0">
              <a:buNone/>
            </a:pPr>
            <a:endParaRPr lang="ru-RU" altLang="ru-RU" sz="24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9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Копия 0_1176f_6864353b_X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76" y="-993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426170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C00000"/>
                </a:solidFill>
              </a:rPr>
              <a:t> Результаты обучения, отражающие отдельные позиции математической грамотности, могут быть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более конкретизированы</a:t>
            </a:r>
            <a:r>
              <a:rPr lang="ru-RU" altLang="ru-RU" sz="2800" b="1" dirty="0">
                <a:solidFill>
                  <a:srgbClr val="C00000"/>
                </a:solidFill>
              </a:rPr>
              <a:t>, например: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56792"/>
            <a:ext cx="9036496" cy="4497363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800" b="1" dirty="0">
                <a:solidFill>
                  <a:srgbClr val="000066"/>
                </a:solidFill>
              </a:rPr>
              <a:t>• выполнение письменных вычислений, </a:t>
            </a:r>
            <a:r>
              <a:rPr lang="ru-RU" altLang="ru-RU" sz="2800" b="1" u="sng" dirty="0">
                <a:solidFill>
                  <a:srgbClr val="000066"/>
                </a:solidFill>
              </a:rPr>
              <a:t>связанных с бытовыми жизненными ситуациями</a:t>
            </a:r>
            <a:r>
              <a:rPr lang="ru-RU" altLang="ru-RU" sz="2800" b="1" dirty="0">
                <a:solidFill>
                  <a:srgbClr val="000066"/>
                </a:solidFill>
              </a:rPr>
              <a:t>, на основе изученных алгоритмов (</a:t>
            </a:r>
            <a:r>
              <a:rPr lang="ru-RU" altLang="ru-RU" sz="2800" b="1" dirty="0" smtClean="0">
                <a:solidFill>
                  <a:srgbClr val="000066"/>
                </a:solidFill>
              </a:rPr>
              <a:t>сложение/вычитание, </a:t>
            </a:r>
            <a:r>
              <a:rPr lang="ru-RU" altLang="ru-RU" sz="2800" b="1" dirty="0">
                <a:solidFill>
                  <a:srgbClr val="000066"/>
                </a:solidFill>
              </a:rPr>
              <a:t>умножение/деление </a:t>
            </a:r>
            <a:r>
              <a:rPr lang="ru-RU" altLang="ru-RU" sz="2800" b="1" dirty="0" smtClean="0">
                <a:solidFill>
                  <a:srgbClr val="000066"/>
                </a:solidFill>
              </a:rPr>
              <a:t>); </a:t>
            </a:r>
            <a:endParaRPr lang="ru-RU" altLang="ru-RU" sz="2800" b="1" dirty="0">
              <a:solidFill>
                <a:srgbClr val="000066"/>
              </a:solidFill>
            </a:endParaRPr>
          </a:p>
          <a:p>
            <a:pPr marL="0" indent="0">
              <a:buNone/>
            </a:pPr>
            <a:r>
              <a:rPr lang="ru-RU" altLang="ru-RU" sz="2800" b="1" dirty="0" smtClean="0">
                <a:solidFill>
                  <a:srgbClr val="000066"/>
                </a:solidFill>
              </a:rPr>
              <a:t>• </a:t>
            </a:r>
            <a:r>
              <a:rPr lang="ru-RU" altLang="ru-RU" sz="2800" b="1" dirty="0">
                <a:solidFill>
                  <a:srgbClr val="000066"/>
                </a:solidFill>
              </a:rPr>
              <a:t>использование свойств арифметических действий для выполнения устных вычислений, </a:t>
            </a:r>
            <a:r>
              <a:rPr lang="ru-RU" altLang="ru-RU" sz="2800" b="1" u="sng" dirty="0">
                <a:solidFill>
                  <a:srgbClr val="000066"/>
                </a:solidFill>
              </a:rPr>
              <a:t>необходимых в практической деятельности и повседневной жизни; </a:t>
            </a:r>
          </a:p>
          <a:p>
            <a:pPr marL="0" indent="0">
              <a:buNone/>
            </a:pPr>
            <a:r>
              <a:rPr lang="ru-RU" altLang="ru-RU" sz="2800" b="1" dirty="0">
                <a:solidFill>
                  <a:srgbClr val="000066"/>
                </a:solidFill>
              </a:rPr>
              <a:t>• решение текстовых задач в 1-2 действия, </a:t>
            </a:r>
            <a:r>
              <a:rPr lang="ru-RU" altLang="ru-RU" sz="2800" b="1" u="sng" dirty="0">
                <a:solidFill>
                  <a:srgbClr val="000066"/>
                </a:solidFill>
              </a:rPr>
              <a:t>связанных с бытовыми жизненными ситуациями (покупка, измерение, взвешивание и др.)</a:t>
            </a:r>
          </a:p>
          <a:p>
            <a:pPr marL="0" indent="0">
              <a:buNone/>
            </a:pPr>
            <a:endParaRPr lang="ru-RU" altLang="ru-RU" sz="24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16632"/>
            <a:ext cx="8856984" cy="164307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latin typeface="Times New Roman"/>
                <a:ea typeface="Times New Roman"/>
                <a:cs typeface="Times New Roman"/>
              </a:rPr>
              <a:t> Математическая функциональная грамотность – это комплекс трех компонентов: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8820472" cy="4071966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/>
              <a:t>-</a:t>
            </a:r>
            <a:r>
              <a:rPr lang="ru-RU" sz="5100" dirty="0"/>
              <a:t>ученик </a:t>
            </a:r>
            <a:r>
              <a:rPr lang="ru-RU" sz="5100" dirty="0">
                <a:solidFill>
                  <a:srgbClr val="002060"/>
                </a:solidFill>
              </a:rPr>
              <a:t>понимает необходимость математических знаний, чтобы решать учебные и жизненные задачи, умеет оценивать учебные ситуации, которые требуют математических знаний; </a:t>
            </a:r>
            <a:endParaRPr lang="ru-RU" sz="5100" dirty="0" smtClean="0">
              <a:solidFill>
                <a:srgbClr val="002060"/>
              </a:solidFill>
            </a:endParaRPr>
          </a:p>
          <a:p>
            <a:endParaRPr lang="ru-RU" sz="5100" dirty="0">
              <a:solidFill>
                <a:srgbClr val="002060"/>
              </a:solidFill>
            </a:endParaRPr>
          </a:p>
          <a:p>
            <a:r>
              <a:rPr lang="ru-RU" sz="5100" dirty="0"/>
              <a:t>-школьник </a:t>
            </a:r>
            <a:r>
              <a:rPr lang="ru-RU" sz="5100" dirty="0">
                <a:solidFill>
                  <a:srgbClr val="002060"/>
                </a:solidFill>
              </a:rPr>
              <a:t>способен устанавливать математические отношения и зависимости, работать с математической информацией: применять умственные операции, математические методы; </a:t>
            </a:r>
            <a:endParaRPr lang="ru-RU" sz="5100" dirty="0" smtClean="0">
              <a:solidFill>
                <a:srgbClr val="002060"/>
              </a:solidFill>
            </a:endParaRPr>
          </a:p>
          <a:p>
            <a:endParaRPr lang="ru-RU" sz="5100" dirty="0">
              <a:solidFill>
                <a:srgbClr val="002060"/>
              </a:solidFill>
            </a:endParaRPr>
          </a:p>
          <a:p>
            <a:r>
              <a:rPr lang="ru-RU" sz="5100" dirty="0"/>
              <a:t>-ученик </a:t>
            </a:r>
            <a:r>
              <a:rPr lang="ru-RU" sz="5100" dirty="0">
                <a:solidFill>
                  <a:srgbClr val="002060"/>
                </a:solidFill>
              </a:rPr>
              <a:t>владеет математическим языком, применяет его, чтобы решить математические задачи, построить математические суждения, работать с математическими фактами.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5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2700" y="-23813"/>
            <a:ext cx="9156700" cy="6881813"/>
          </a:xfrm>
          <a:noFill/>
        </p:spPr>
      </p:pic>
      <p:pic>
        <p:nvPicPr>
          <p:cNvPr id="1026" name="Picture 2" descr="C:\Users\User10\Desktop\4e603a5b398593de1c0db8fad8788ebd.jpe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Систематическое использование на уроках математики  специальных задач и заданий,  формирует и развивает функциональную грамотность  младших школьников,   позволяет более уверенно ориентироваться в простейших закономерностях окружающей их действительности и активнее использовать математические знания в повседневной жизни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848</TotalTime>
  <Words>340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Тема2</vt:lpstr>
      <vt:lpstr>Презентация PowerPoint</vt:lpstr>
      <vt:lpstr>Математическая грамотность младшего школьника как компонент функциональной грамотности трактуется  как:  </vt:lpstr>
      <vt:lpstr> Результаты обучения, отражающие отдельные позиции математической грамотности, могут быть конкретизированы, например: </vt:lpstr>
      <vt:lpstr> Результаты обучения, отражающие отдельные позиции математической грамотности, могут быть более конкретизированы, например: </vt:lpstr>
      <vt:lpstr>  Математическая функциональная грамотность – это комплекс трех компонентов: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Серый</dc:creator>
  <cp:lastModifiedBy>Kab26</cp:lastModifiedBy>
  <cp:revision>121</cp:revision>
  <dcterms:created xsi:type="dcterms:W3CDTF">2012-11-17T14:26:18Z</dcterms:created>
  <dcterms:modified xsi:type="dcterms:W3CDTF">2023-03-29T11:01:43Z</dcterms:modified>
</cp:coreProperties>
</file>