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87" r:id="rId8"/>
    <p:sldId id="262" r:id="rId9"/>
    <p:sldId id="263" r:id="rId10"/>
    <p:sldId id="272" r:id="rId11"/>
    <p:sldId id="269" r:id="rId12"/>
    <p:sldId id="275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F8CEE-4E88-4310-9076-6D286668B04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70FE-DFE2-47AB-9B40-F3C13DC9A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7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5525-53C8-4648-BEE6-E8D940F2500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6DED-F3F8-4B85-B958-456E76DE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4;&#1077;&#1089;&#1090;-&#1080;&#1075;&#1088;&#1072;%20&#1070;&#1085;&#1099;&#1077;%20&#1089;&#1083;&#1077;&#1076;&#1086;&#1087;&#1099;&#1090;&#1099;.docx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aam.ru/" TargetMode="External"/><Relationship Id="rId3" Type="http://schemas.openxmlformats.org/officeDocument/2006/relationships/hyperlink" Target="http://www.molodyvcheny.in.ua/files/journal/2014/6/89.pdf" TargetMode="External"/><Relationship Id="rId7" Type="http://schemas.openxmlformats.org/officeDocument/2006/relationships/hyperlink" Target="http://doshkolni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valex.vistcom.ru/index.htm" TargetMode="External"/><Relationship Id="rId5" Type="http://schemas.openxmlformats.org/officeDocument/2006/relationships/hyperlink" Target="http://www.niro.nnov.ru/" TargetMode="External"/><Relationship Id="rId4" Type="http://schemas.openxmlformats.org/officeDocument/2006/relationships/hyperlink" Target="https://cyberleninka.ru/article/n/igra-kvest-kak-forma-obrazovatelnoy-deyatelnosti-so-starshimi-doshkolnikam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9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8" y="1308390"/>
            <a:ext cx="184731" cy="88235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endParaRPr lang="ru-RU" sz="40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520" y="3729082"/>
            <a:ext cx="36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94394"/>
            <a:ext cx="901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«Детский сад №133» </a:t>
            </a:r>
            <a:b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г. Дзержинск Нижегородской области</a:t>
            </a: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23" y="2846937"/>
            <a:ext cx="2846070" cy="379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18688" y="879170"/>
            <a:ext cx="57058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Грюнвальд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Сергеевна,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лет.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ФГБОУ ВПО «Нижегородский государственный педагогический университет имени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Козьмы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Минина»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бакалавр, по направлению подготовки «Педагогическое образование»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Категория: первая,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атегория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«Организация музыкального воспитания в детском саду», 72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Увидеть, разглядеть и не пропустить в ребенке все лучшее, что в нем есть и дать импульс к самосовершенствованию через творчество.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91"/>
            <a:ext cx="9135879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1733" y="364067"/>
            <a:ext cx="8153400" cy="736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Методы и приемы для развития творческих способностей детей при использовании музыкальных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-игр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001" y="3479799"/>
            <a:ext cx="3022600" cy="482600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«Помоги песенке»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91934" y="1278468"/>
            <a:ext cx="2641600" cy="12022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Достань, найди что-то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81867" y="4216401"/>
            <a:ext cx="2999956" cy="127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Поиск выхода из затруднительной ситуации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00399" y="2683933"/>
            <a:ext cx="2700867" cy="12784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Помощь герою, решение проблемы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05667" y="5579533"/>
            <a:ext cx="2988733" cy="12784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Восстановление внимания, релаксация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9800" y="3395133"/>
            <a:ext cx="2912533" cy="516467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Рефлексия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«Солнышку по лучику»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933" y="6163733"/>
            <a:ext cx="2937934" cy="694267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 каждым днем все лето ближе, скоро встанем мы на … (лыжи</a:t>
            </a:r>
            <a:r>
              <a:rPr lang="en-US" sz="1600" b="1" i="1" dirty="0" smtClean="0">
                <a:solidFill>
                  <a:srgbClr val="002060"/>
                </a:solidFill>
              </a:rPr>
              <a:t>/</a:t>
            </a:r>
            <a:r>
              <a:rPr lang="ru-RU" sz="1600" b="1" i="1" dirty="0" smtClean="0">
                <a:solidFill>
                  <a:srgbClr val="002060"/>
                </a:solidFill>
              </a:rPr>
              <a:t>самокаты, ролики)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6066" y="6316133"/>
            <a:ext cx="2937934" cy="541867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Ключ от ларца с сокровищем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91"/>
            <a:ext cx="9135879" cy="6858000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699" y="3902671"/>
            <a:ext cx="1933575" cy="254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28" y="4048125"/>
            <a:ext cx="2908299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20181102_140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80" y="284200"/>
            <a:ext cx="4459765" cy="334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20181101_161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006" y="122106"/>
            <a:ext cx="3339274" cy="404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10108.edu35.ru/attachments/article/451/%D1%88%D1%83%D0%BC%D0%BE%D0%B2%D1%8B%D0%B5%20%D0%B8%D0%BD%D1%81%D1%82%D1%80%D1%83%D0%BC%D0%B5%D0%BD%D1%82%D1%8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532" y="4596972"/>
            <a:ext cx="2685408" cy="201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00172" y="3552949"/>
            <a:ext cx="3818348" cy="419100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Музыкальный уголок в старшей группе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59532" y="4125314"/>
            <a:ext cx="2802577" cy="471657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Музыкальный уголок в подготовительной группе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3527" y="6438836"/>
            <a:ext cx="2413479" cy="344384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Атрибуты к </a:t>
            </a:r>
            <a:r>
              <a:rPr lang="ru-RU" sz="1600" b="1" dirty="0" err="1" smtClean="0">
                <a:solidFill>
                  <a:srgbClr val="0070C0"/>
                </a:solidFill>
              </a:rPr>
              <a:t>квест</a:t>
            </a:r>
            <a:r>
              <a:rPr lang="ru-RU" sz="1600" b="1" dirty="0" smtClean="0">
                <a:solidFill>
                  <a:srgbClr val="0070C0"/>
                </a:solidFill>
              </a:rPr>
              <a:t>-играм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59532" y="6471726"/>
            <a:ext cx="2685408" cy="344384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Инструменты-самоделки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6111702"/>
            <a:ext cx="2839340" cy="499325"/>
          </a:xfrm>
          <a:prstGeom prst="roundRect">
            <a:avLst/>
          </a:prstGeom>
          <a:solidFill>
            <a:srgbClr val="FFD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Музыкально-дидактическая игра «Теремок»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188640"/>
            <a:ext cx="6264696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Музыкальная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квест-игра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hlinkClick r:id="rId3" action="ppaction://hlinkfile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 «В поисках пропавшей песенки»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eWP3fpmeF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JkmTVPwfS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1277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cGbF3sXYy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19370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rLm4nLVTV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221088"/>
            <a:ext cx="3155843" cy="236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922867"/>
            <a:ext cx="9144000" cy="5663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образования. </a:t>
            </a:r>
            <a:r>
              <a:rPr lang="ru-RU" sz="1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№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«От рождения до школы» под ред. Н.Е.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Т.С. Комаровой, М.А. Васильевой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Левин А.В. Воспитание творчеством. -  М.; Знание,2007.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Савицкая Л.В. Развитие творческих способностей детей средствами музыкально – театрального искусства. – Мозырь: ООО ИД «Белый Ветер»,2004.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Выготский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Л.С. Воображение и творчество в детском возрасте. – М.: Просвещение, 1991.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Ветлугина Н. А. Музыкально-игровое творчество у детей 5-7 лет //Художественное творчество в детском саду/ Под ред. Н. А. Ветлугиной. - М.: Просвещение, 1974. С. 107-121.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Дубровская Е.А. Ступеньки музыкального развития: Пособие для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муз.руководителей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воспитателей дошкольных образовательных учреждений. – М.: Просвещение, 2003. – 173 с.  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Комиссарова Л. Н., Костина Э. П. Наглядные средства в музыкальном воспитании дошкольников. - М.: Просвещение, 1989. - 144 с.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Сериков В.В. Личностно–ориентированное образование // Педагогика. 1994. №5. С.41 - 47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Теплов Б. М. Психология музыкальных способностей //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Избр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труды: В 2 т. Т. 1 - М.: Педагогика, 1985.-329 с.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Чумичева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Р. М. К вопросу о синтезе искусств в педагогическом процессе дошкольного учреждения // Дошкольное воспитание. 1995. №4. С. 15-21.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Сокол И.Н. Классификация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квестов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//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Молодий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вчений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 – 2014. – №6 (09). – С.138-140. – [Электронный ресурс]. – Режим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доступа: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www.molodyvcheny.in.ua/files/journal/2014/6/89.pdf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https://cyberleninka.ru/article/n/igra-kvest-kak-forma-obrazovatelnoy-deyatelnosti-so-starshimi-doshkolnikami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http://www.niro.nnov.ru/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Сайт ГОУ ДПО НИРО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  <a:tabLst>
                <a:tab pos="1106488" algn="l"/>
              </a:tabLst>
              <a:defRPr/>
            </a:pPr>
            <a:r>
              <a:rPr lang="ru-RU" alt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http://www.ivalex.vistcom.ru/index.htm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Все для детского сада.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  <a:tabLst>
                <a:tab pos="1106488" algn="l"/>
              </a:tabLst>
              <a:defRPr/>
            </a:pPr>
            <a:r>
              <a:rPr lang="ru-RU" alt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http://doshkolnik.ru/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Дошкольник.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alt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http://www.maaam.ru/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Социальный образовательный интернет-проект «</a:t>
            </a:r>
            <a:r>
              <a:rPr lang="ru-RU" alt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Маам.ру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1000" y="245534"/>
            <a:ext cx="2438400" cy="5503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Источники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7784" y="1127843"/>
            <a:ext cx="8193024" cy="2188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7248" y="3191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784" y="1060704"/>
            <a:ext cx="8193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детей старшего дошкольного возраста через актуализацию музыкальных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-игр»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429000"/>
            <a:ext cx="5157216" cy="290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14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91"/>
            <a:ext cx="913587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8912" y="320040"/>
            <a:ext cx="8385048" cy="5029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936" y="320040"/>
            <a:ext cx="79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формирования личного вклада педагога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443203"/>
              </p:ext>
            </p:extLst>
          </p:nvPr>
        </p:nvGraphicFramePr>
        <p:xfrm>
          <a:off x="174246" y="921512"/>
          <a:ext cx="8787384" cy="578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354"/>
                <a:gridCol w="4050792"/>
                <a:gridCol w="2396238"/>
              </a:tblGrid>
              <a:tr h="157972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Научно-исследовательские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Организационно-педагогические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Методические</a:t>
                      </a:r>
                      <a:endParaRPr lang="ru-RU" sz="2000" dirty="0"/>
                    </a:p>
                  </a:txBody>
                  <a:tcPr/>
                </a:tc>
              </a:tr>
              <a:tr h="4146452">
                <a:tc>
                  <a:txBody>
                    <a:bodyPr/>
                    <a:lstStyle/>
                    <a:p>
                      <a:r>
                        <a:rPr lang="ru-RU" sz="18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и анализ работ педагогов и психологов: </a:t>
                      </a:r>
                    </a:p>
                    <a:p>
                      <a:r>
                        <a:rPr lang="ru-RU" sz="180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Леонтьев А.П., Ушинский К.,.</a:t>
                      </a:r>
                      <a:r>
                        <a:rPr lang="ru-RU" sz="1800" b="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Маслоу</a:t>
                      </a:r>
                      <a:r>
                        <a:rPr lang="ru-RU" sz="180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А, Выготский Л.С., </a:t>
                      </a:r>
                      <a:r>
                        <a:rPr lang="ru-RU" sz="1800" b="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Подьяков</a:t>
                      </a:r>
                      <a:r>
                        <a:rPr lang="ru-RU" sz="180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 Н, Усова А, П., </a:t>
                      </a:r>
                      <a:r>
                        <a:rPr lang="ru-RU" sz="1800" b="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Люблинская</a:t>
                      </a:r>
                      <a:r>
                        <a:rPr lang="ru-RU" sz="180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 А., </a:t>
                      </a:r>
                      <a:r>
                        <a:rPr lang="ru-RU" sz="1800" b="0" u="non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Венгер</a:t>
                      </a:r>
                      <a:r>
                        <a:rPr lang="ru-RU" sz="180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 А., Дьяченко О. М, Жуковская Р.И,</a:t>
                      </a:r>
                      <a:r>
                        <a:rPr lang="ru-RU" sz="1800" b="0" u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Рубинштейн С. Л., Богоявленская Д.Б.</a:t>
                      </a:r>
                      <a:endParaRPr lang="ru-RU" sz="1800" b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Современные требования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ДО: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«Содержание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 предполагает … реализацию самостоятельной творческой деятельности детей»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(п. 2.6 ФГОС ДО)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 соблюдении требований к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(п. 4.7 ФГОС ДО).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авторских программ и методических</a:t>
                      </a:r>
                      <a:r>
                        <a:rPr lang="ru-RU" sz="1800" b="1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разработок: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Зацепина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М.Б., Ветлугина Н.А., Акишев С.В.,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Дзержинская Л.,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Метлов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Радынова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О.П., Костина Э.П., Теплов Б. М.,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Тютюнникова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Т.Э.</a:t>
                      </a:r>
                      <a:endParaRPr lang="ru-RU" sz="1800" b="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4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91"/>
            <a:ext cx="9135879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37067" y="1049868"/>
            <a:ext cx="8511912" cy="5636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6384" y="292608"/>
            <a:ext cx="7562088" cy="667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8640" y="395531"/>
            <a:ext cx="79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личного вклада педагога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872" y="2121408"/>
            <a:ext cx="686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3665" y="990600"/>
            <a:ext cx="7099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На этапе внедрения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ФОП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ДО в систему дошкольного образования актуальной проблемой для педагогов становится поиск эффективных технологий взаимодействия участников образовательного процесса в соответствии с требованиями Стандарта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Построение образовательной деятельности происходит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образовательного процесса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«Игра является сквозным механизмом развития ребенка, посредством которой реализуются содержание пяти образовательных областей… Игра является основным видом деятельности детей, а так же формой организации детской деятельности»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267" y="4309533"/>
            <a:ext cx="339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72B01"/>
                </a:solidFill>
              </a:rPr>
              <a:t>Давать детям знания так, чтобы они об этом даже не догадывались.</a:t>
            </a:r>
            <a:endParaRPr lang="ru-RU" sz="2400" b="1" i="1" dirty="0">
              <a:solidFill>
                <a:srgbClr val="972B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-170209"/>
            <a:ext cx="9135879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27784" y="46667"/>
            <a:ext cx="3081867" cy="49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15816" y="14514"/>
            <a:ext cx="234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Квест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20" y="908720"/>
            <a:ext cx="9135879" cy="5695279"/>
          </a:xfrm>
          <a:prstGeom prst="roundRect">
            <a:avLst>
              <a:gd name="adj" fmla="val 74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69" y="1178535"/>
            <a:ext cx="80941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Квест</a:t>
            </a:r>
            <a:r>
              <a:rPr lang="ru-RU" dirty="0" smtClean="0">
                <a:solidFill>
                  <a:srgbClr val="002060"/>
                </a:solidFill>
              </a:rPr>
              <a:t> (англ. </a:t>
            </a:r>
            <a:r>
              <a:rPr lang="ru-RU" b="1" dirty="0" err="1" smtClean="0">
                <a:solidFill>
                  <a:srgbClr val="002060"/>
                </a:solidFill>
              </a:rPr>
              <a:t>quest</a:t>
            </a:r>
            <a:r>
              <a:rPr lang="ru-RU" dirty="0" smtClean="0">
                <a:solidFill>
                  <a:srgbClr val="002060"/>
                </a:solidFill>
              </a:rPr>
              <a:t> — поиск) — развлечение, конкретное действие, игра. Сначала компьютерная, причем приключенческая. (</a:t>
            </a:r>
            <a:r>
              <a:rPr lang="ru-RU" dirty="0" err="1" smtClean="0">
                <a:solidFill>
                  <a:srgbClr val="002060"/>
                </a:solidFill>
              </a:rPr>
              <a:t>Википедия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Особенности </a:t>
            </a:r>
            <a:r>
              <a:rPr lang="ru-RU" b="1" u="sng" dirty="0" err="1" smtClean="0">
                <a:solidFill>
                  <a:srgbClr val="002060"/>
                </a:solidFill>
              </a:rPr>
              <a:t>квест-игр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Образовательная задача осуществляется через игровую деятельность и носит поисковый характер;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Целенаправленно мотивируется эмоциональная и интеллектуальная активности ребёнка;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Образовательный процесс может быть организован в форме обучающей игры, творческой деятельности, познавательной и поисковой деятельности детей; может быть как индивидуальным, так и коллективным;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Роль педагога-наставника в </a:t>
            </a:r>
            <a:r>
              <a:rPr lang="ru-RU" dirty="0" err="1" smtClean="0">
                <a:solidFill>
                  <a:srgbClr val="002060"/>
                </a:solidFill>
              </a:rPr>
              <a:t>квест-игре</a:t>
            </a:r>
            <a:r>
              <a:rPr lang="ru-RU" dirty="0" smtClean="0">
                <a:solidFill>
                  <a:srgbClr val="002060"/>
                </a:solidFill>
              </a:rPr>
              <a:t> организационная, т.е. педагог определяет цели </a:t>
            </a:r>
            <a:r>
              <a:rPr lang="ru-RU" dirty="0" err="1" smtClean="0">
                <a:solidFill>
                  <a:srgbClr val="002060"/>
                </a:solidFill>
              </a:rPr>
              <a:t>квеста</a:t>
            </a:r>
            <a:r>
              <a:rPr lang="ru-RU" dirty="0" smtClean="0">
                <a:solidFill>
                  <a:srgbClr val="002060"/>
                </a:solidFill>
              </a:rPr>
              <a:t>, составляет сюжетную линию игры,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оценивает процесс деятельности детей и конечный результат,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организует поисково-исследовательскую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образовательную деятельность.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_5cf4222ad7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8867" y="4903028"/>
            <a:ext cx="2125133" cy="195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92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7800" y="908720"/>
            <a:ext cx="8779933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</a:t>
            </a:r>
            <a:r>
              <a:rPr lang="ru-RU" b="1" dirty="0" err="1" smtClean="0"/>
              <a:t>квест</a:t>
            </a:r>
            <a:r>
              <a:rPr lang="ru-RU" b="1" dirty="0" smtClean="0"/>
              <a:t>-игры: в игровом виде активизировать познавательные и мыслительные процессы, реализовать проектную и игровую деятельность, познакомить с новой информацией, закрепить на практике знания детей.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2528900"/>
            <a:ext cx="4896544" cy="1800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532213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83" y="4653136"/>
            <a:ext cx="2888523" cy="192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276" y="4653136"/>
            <a:ext cx="2813992" cy="183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7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47" y="0"/>
            <a:ext cx="913587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67744" y="116632"/>
            <a:ext cx="4680520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Виды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квест-игр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68760"/>
            <a:ext cx="3024336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количеству участников: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Одиночные;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Групповые.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1340768"/>
            <a:ext cx="3024336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продолжительности: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Кратковременные;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Долговременные.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973650"/>
            <a:ext cx="3088704" cy="1884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содержанию: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Сюжетные;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Несюжетные.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4781061"/>
            <a:ext cx="3024336" cy="1796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форме проведения: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Соревнования;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Проекты, исследования, эксперименты.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8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004"/>
            <a:ext cx="913587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1556792"/>
            <a:ext cx="2160000" cy="12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Линейные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1576" y="1556792"/>
            <a:ext cx="2160000" cy="12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Штурмовые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7576" y="4293096"/>
            <a:ext cx="2268880" cy="2564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Представляют собой тот же «линейный»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квест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только замкнутый в круг. Команды стартуют с разных точек. Которые будут для них финишными.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96336" y="285293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80113" y="4437112"/>
            <a:ext cx="2358336" cy="2564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Игра построена по цепочке; разгадав одно задание участники получают следующее; и так до тех пор, пока не пройдут весь маршрут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4293096"/>
            <a:ext cx="2304256" cy="2564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Игроки получаю основное задание и перечень точек с подсказками, но при этом самостоятельно выбирают пути решения задач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4208" y="1556792"/>
            <a:ext cx="2160000" cy="12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Кольцевые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888" y="1556792"/>
            <a:ext cx="2160000" cy="12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Линейные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1556792"/>
            <a:ext cx="2160000" cy="12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Штурмовые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332656"/>
            <a:ext cx="619268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структуре сюжетов: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2986" y="2694239"/>
            <a:ext cx="2112590" cy="204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347" y="2732894"/>
            <a:ext cx="2671353" cy="200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303" y="2816792"/>
            <a:ext cx="2217130" cy="156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88640"/>
            <a:ext cx="5832648" cy="90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Алгоритм создания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квест-игры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72816"/>
            <a:ext cx="1656016" cy="14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Цели и задачи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20272" y="1772816"/>
            <a:ext cx="1728024" cy="14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Пространство и ресурсы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772816"/>
            <a:ext cx="1656016" cy="14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Сюжет и форма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квеста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(сценарий)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772816"/>
            <a:ext cx="1656016" cy="144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Целевая аудитория и количество участников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437112"/>
            <a:ext cx="1800200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Заинтриговать участников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4437112"/>
            <a:ext cx="1656184" cy="144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Назначить дату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437112"/>
            <a:ext cx="1800032" cy="14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Количество помощников, организаторов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51720" y="24208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3968" y="24208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88224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0800000" flipV="1">
            <a:off x="1043608" y="3284984"/>
            <a:ext cx="6768752" cy="57606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43608" y="38610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23728" y="50851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27984" y="50851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889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26</cp:revision>
  <dcterms:created xsi:type="dcterms:W3CDTF">2020-03-16T07:40:02Z</dcterms:created>
  <dcterms:modified xsi:type="dcterms:W3CDTF">2024-02-02T05:29:38Z</dcterms:modified>
</cp:coreProperties>
</file>