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63" r:id="rId4"/>
    <p:sldId id="262" r:id="rId5"/>
    <p:sldId id="260" r:id="rId6"/>
    <p:sldId id="257" r:id="rId7"/>
    <p:sldId id="258" r:id="rId8"/>
    <p:sldId id="259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3" d="100"/>
          <a:sy n="43" d="100"/>
        </p:scale>
        <p:origin x="30" y="9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025B5-10E8-43EA-BE19-1EC3327B5F44}" type="datetimeFigureOut">
              <a:rPr lang="ru-RU" smtClean="0"/>
              <a:t>23.01.2024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C5E64-6A1D-4AB5-BAC0-3D404EBD18C6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5775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025B5-10E8-43EA-BE19-1EC3327B5F44}" type="datetimeFigureOut">
              <a:rPr lang="ru-RU" smtClean="0"/>
              <a:t>23.01.2024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C5E64-6A1D-4AB5-BAC0-3D404EBD18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4625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025B5-10E8-43EA-BE19-1EC3327B5F44}" type="datetimeFigureOut">
              <a:rPr lang="ru-RU" smtClean="0"/>
              <a:t>23.01.2024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C5E64-6A1D-4AB5-BAC0-3D404EBD18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8560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025B5-10E8-43EA-BE19-1EC3327B5F44}" type="datetimeFigureOut">
              <a:rPr lang="ru-RU" smtClean="0"/>
              <a:t>23.01.2024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C5E64-6A1D-4AB5-BAC0-3D404EBD18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0040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025B5-10E8-43EA-BE19-1EC3327B5F44}" type="datetimeFigureOut">
              <a:rPr lang="ru-RU" smtClean="0"/>
              <a:t>23.01.2024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C5E64-6A1D-4AB5-BAC0-3D404EBD18C6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0718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025B5-10E8-43EA-BE19-1EC3327B5F44}" type="datetimeFigureOut">
              <a:rPr lang="ru-RU" smtClean="0"/>
              <a:t>23.01.2024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C5E64-6A1D-4AB5-BAC0-3D404EBD18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9521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025B5-10E8-43EA-BE19-1EC3327B5F44}" type="datetimeFigureOut">
              <a:rPr lang="ru-RU" smtClean="0"/>
              <a:t>23.01.2024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C5E64-6A1D-4AB5-BAC0-3D404EBD18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8485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025B5-10E8-43EA-BE19-1EC3327B5F44}" type="datetimeFigureOut">
              <a:rPr lang="ru-RU" smtClean="0"/>
              <a:t>23.01.2024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C5E64-6A1D-4AB5-BAC0-3D404EBD18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7203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025B5-10E8-43EA-BE19-1EC3327B5F44}" type="datetimeFigureOut">
              <a:rPr lang="ru-RU" smtClean="0"/>
              <a:t>23.01.2024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C5E64-6A1D-4AB5-BAC0-3D404EBD18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1976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99025B5-10E8-43EA-BE19-1EC3327B5F44}" type="datetimeFigureOut">
              <a:rPr lang="ru-RU" smtClean="0"/>
              <a:t>23.01.2024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4C5E64-6A1D-4AB5-BAC0-3D404EBD18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1609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025B5-10E8-43EA-BE19-1EC3327B5F44}" type="datetimeFigureOut">
              <a:rPr lang="ru-RU" smtClean="0"/>
              <a:t>23.01.2024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C5E64-6A1D-4AB5-BAC0-3D404EBD18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5504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99025B5-10E8-43EA-BE19-1EC3327B5F44}" type="datetimeFigureOut">
              <a:rPr lang="ru-RU" smtClean="0"/>
              <a:t>23.01.2024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D4C5E64-6A1D-4AB5-BAC0-3D404EBD18C6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0870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00051" y="301752"/>
            <a:ext cx="10058400" cy="3566160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нализ 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ДОО по изменению вариативной части программы детского сада на основе ФОП ДО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Подготовила: </a:t>
            </a:r>
            <a:r>
              <a:rPr lang="ru-RU" dirty="0" err="1" smtClean="0">
                <a:solidFill>
                  <a:schemeClr val="tx1"/>
                </a:solidFill>
              </a:rPr>
              <a:t>Гучанова</a:t>
            </a:r>
            <a:r>
              <a:rPr lang="ru-RU" dirty="0" smtClean="0">
                <a:solidFill>
                  <a:schemeClr val="tx1"/>
                </a:solidFill>
              </a:rPr>
              <a:t> Ангелина Сергеевна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Старший воспитатель МБДОУ «Детский сад №105» г. Дзержинска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1216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95067" y="174812"/>
            <a:ext cx="76430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Плюсы и минусы новой программы ФОП ДО</a:t>
            </a:r>
            <a:endParaRPr lang="ru-RU" sz="2800" b="1" i="0" dirty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6710" y="897442"/>
            <a:ext cx="5741361" cy="3539430"/>
          </a:xfrm>
          <a:prstGeom prst="rect">
            <a:avLst/>
          </a:prstGeom>
          <a:solidFill>
            <a:srgbClr val="92D050"/>
          </a:solidFill>
          <a:ln w="57150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3200" b="1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Плюсы ФОП: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32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общий стандарт для всех детских садов.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32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нацеленность на подготовку к школе.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32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инклюзивность</a:t>
            </a:r>
            <a:r>
              <a:rPr lang="ru-RU" sz="32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32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сотрудничество с родителями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634949" y="897442"/>
            <a:ext cx="5131227" cy="5347746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32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Минусы ФОП:</a:t>
            </a:r>
            <a:endParaRPr lang="ru-RU" sz="2400" b="1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повышенная нагрузка. </a:t>
            </a:r>
            <a:endParaRPr lang="ru-RU" sz="3200" u="none" strike="noStrike" dirty="0" smtClean="0">
              <a:solidFill>
                <a:srgbClr val="0000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оценка достижений. </a:t>
            </a:r>
          </a:p>
          <a:p>
            <a:pPr marL="342900" lvl="0" indent="-342900">
              <a:lnSpc>
                <a:spcPct val="107000"/>
              </a:lnSpc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затраты на реализацию. </a:t>
            </a:r>
          </a:p>
          <a:p>
            <a:pPr marL="342900" lvl="0" indent="-342900">
              <a:lnSpc>
                <a:spcPct val="107000"/>
              </a:lnSpc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переобучение педагогов. </a:t>
            </a:r>
          </a:p>
          <a:p>
            <a:pPr marL="342900" lvl="0" indent="-342900">
              <a:lnSpc>
                <a:spcPct val="107000"/>
              </a:lnSpc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перегруженная программа мероприятий. </a:t>
            </a:r>
          </a:p>
          <a:p>
            <a:pPr marL="342900" lvl="0" indent="-342900">
              <a:lnSpc>
                <a:spcPct val="107000"/>
              </a:lnSpc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уменьшение времени на игры. </a:t>
            </a:r>
            <a:endParaRPr lang="ru-RU" sz="3200" u="none" strike="noStrike" dirty="0" smtClean="0">
              <a:solidFill>
                <a:srgbClr val="0000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7595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26480" y="5041461"/>
            <a:ext cx="898788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/>
              <a:t>Гучанова</a:t>
            </a:r>
            <a:r>
              <a:rPr lang="ru-RU" sz="2400" dirty="0"/>
              <a:t> Ангелина Сергеевна</a:t>
            </a:r>
          </a:p>
          <a:p>
            <a:pPr algn="just"/>
            <a:r>
              <a:rPr lang="ru-RU" sz="2400" dirty="0"/>
              <a:t>Старший воспитатель </a:t>
            </a:r>
            <a:endParaRPr lang="ru-RU" sz="2400" dirty="0" smtClean="0"/>
          </a:p>
          <a:p>
            <a:pPr algn="just"/>
            <a:r>
              <a:rPr lang="ru-RU" sz="2400" dirty="0" smtClean="0"/>
              <a:t>МБДОУ </a:t>
            </a:r>
            <a:r>
              <a:rPr lang="ru-RU" sz="2400" dirty="0"/>
              <a:t>«Детский сад №105» г. Дзержинска</a:t>
            </a:r>
            <a:endParaRPr lang="ru-RU" sz="24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097280" y="1984917"/>
            <a:ext cx="10058400" cy="305654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деятельности ДОО по изменению вариативной части программы детского сада на основе ФОП ДО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745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xn----7sb3aecmcdb1byd.xn----btbkudnjre.xn--p1ai/wp-content/uploads/2023/05/nwki0fcgcis4c8kooks0ckkgkc48kw-1024x57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"/>
            <a:ext cx="12192001" cy="6333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2607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3753" y="290769"/>
            <a:ext cx="7476565" cy="33547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Сегодня актуальны парциальные программы, так как ФГОС ДО сохранил возможность формирования вариативной части образовательной программы: не менее 60% должно быть взято из Федеральной образовательной программы, и не более 40% можно формировать по своему усмотрению. </a:t>
            </a:r>
          </a:p>
          <a:p>
            <a:pPr indent="450215" algn="just">
              <a:spcAft>
                <a:spcPts val="0"/>
              </a:spcAft>
            </a:pP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Наш детский сад стал ориентироваться на собственные запросы, приоритетные направления, специфику национальных, региональных и других условий.</a:t>
            </a:r>
          </a:p>
          <a:p>
            <a:pPr indent="450215" algn="just">
              <a:spcAft>
                <a:spcPts val="0"/>
              </a:spcAft>
            </a:pPr>
            <a:endParaRPr lang="ru-RU" sz="1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ДОО была создана рабочая группа, которая проработала вариативную часть образовательной программы ДОО </a:t>
            </a:r>
            <a:endParaRPr lang="ru-RU" sz="14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https://sun9-80.userapi.com/impg/B2VEpQpNyaF-JScnVIZ8mDrxONNd2pxq2X4dhQ/eYqneBLdcc4.jpg?size=1280x960&amp;quality=95&amp;sign=362f6bd4fc437d97ce7cca0b3ab52171&amp;type=albu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4549" y="290769"/>
            <a:ext cx="3705757" cy="335476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  <a:extLst/>
        </p:spPr>
      </p:pic>
      <p:pic>
        <p:nvPicPr>
          <p:cNvPr id="2052" name="Picture 4" descr="IMG-8202f0d528b06e2b223d7e282bb34cb0-V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7772" y="4009292"/>
            <a:ext cx="5224633" cy="213220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1795735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2031" y="330632"/>
            <a:ext cx="11043139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Вариативная часть ОП </a:t>
            </a:r>
          </a:p>
          <a:p>
            <a:pPr algn="ctr"/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Самостоятельная часть ОП формируется на основе парциальных программ основного или дополнительного образования, предлагаемых внешними авторами-разработчиками либо созданных внутри коллектива ДОО. </a:t>
            </a: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первом случае допускается оформление программ ссылками на печатные источники, во втором они должны быть приложены к основному документу. </a:t>
            </a: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ФОП ДО: «Часть, формируемая участниками образовательных отношений, может быть «представлена в виде ссылок на соответствующую методическую литературу, позволяющую ознакомиться с содержанием выбранных участниками образовательных отношений парциальных программ, методик, форм организации образовательной работы».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161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6517" y="307591"/>
            <a:ext cx="11564470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Вариативная часть отражает развитие детей в физическом и социально - коммуникативном  направлениях.  Выбор данных  направлений для части, формируемой участниками образовательных отношений, соответствует потребностям и интересам детей, а также возможностям педагогического коллектива.  </a:t>
            </a:r>
          </a:p>
          <a:p>
            <a:pPr indent="450215" algn="just">
              <a:spcAft>
                <a:spcPts val="0"/>
              </a:spcAft>
            </a:pPr>
            <a:endParaRPr lang="ru-RU" sz="20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2400" u="sng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Программы: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0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Федеральная образовательная программа дошкольного образования, приказ №1028 от 25.11.2022г. Министерство просвещения Российской Федерации. </a:t>
            </a:r>
            <a:endParaRPr lang="ru-RU" sz="20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2400" u="sng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Парциальные программы: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0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Парциальная программа рекреационного туризма для детей старшего дошкольного возраста «Весёлый рюкзачок» 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А.А.Чеменевой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А.Ф.Мельниковой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В.С.Волковой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М.:ООО «Русское слово- учебник»,2019г. - 80с. </a:t>
            </a:r>
            <a:endParaRPr lang="ru-RU" sz="20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Парциальная программа «Приобщение детей к истокам русской народной культуры» 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О.Л.Князева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М.Д.Маханева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2-е изд. — СПб. ООО «ИЗДАТЕЛЬСТВО «ДЕТСТВО ПРЕСС», 2016. — 304 с. </a:t>
            </a:r>
            <a:endParaRPr lang="ru-RU" sz="2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5388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91672" y="401721"/>
            <a:ext cx="10690412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Что же нового произошло в работе детского сада?</a:t>
            </a:r>
          </a:p>
          <a:p>
            <a:pPr marL="361950" algn="just"/>
            <a:endParaRPr lang="ru-RU" sz="1400" b="0" i="0" dirty="0" smtClean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61950" algn="just"/>
            <a:r>
              <a:rPr lang="ru-RU" sz="2200" b="0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- появились новые виды деятельности, особенно для младенческого возраста, который раньше не выделяли;</a:t>
            </a:r>
            <a:endParaRPr lang="ru-RU" sz="2200" b="0" i="0" dirty="0" smtClean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61950" algn="just"/>
            <a:r>
              <a:rPr lang="ru-RU" sz="2200" b="0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- внесены корректировки в содержание пяти образовательных областей по  ФГОС, чтобы они не противоречили ФОП;</a:t>
            </a:r>
            <a:endParaRPr lang="ru-RU" sz="2200" b="0" i="0" dirty="0" smtClean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61950" algn="just"/>
            <a:r>
              <a:rPr lang="ru-RU" sz="2200" b="0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- добавлены ценности: жизни, милосердия и добра, а ценность знания преобразовалась в ценность «Познания»;</a:t>
            </a:r>
            <a:endParaRPr lang="ru-RU" sz="2200" b="0" i="0" dirty="0" smtClean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61950" algn="just"/>
            <a:r>
              <a:rPr lang="ru-RU" sz="2200" b="0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- новая аббревиатура: ФОП – «федеральная образовательная программа», ОП – «образовательная программа»,  а ООП – «основные образовательные потребности»;</a:t>
            </a:r>
            <a:endParaRPr lang="ru-RU" sz="2200" b="0" i="0" dirty="0" smtClean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61950" algn="just"/>
            <a:r>
              <a:rPr lang="ru-RU" sz="2200" b="0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- требования к содержанию и планируемым результатам </a:t>
            </a:r>
            <a:r>
              <a:rPr lang="ru-RU" sz="2200" b="0" i="0" u="none" strike="noStrike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полушкольные</a:t>
            </a:r>
            <a:r>
              <a:rPr lang="ru-RU" sz="2200" b="0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и имеют  обязательный характер.</a:t>
            </a:r>
            <a:endParaRPr lang="ru-RU" sz="2200" b="0" i="0" dirty="0" smtClean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61950" algn="just"/>
            <a:r>
              <a:rPr lang="ru-RU" sz="2200" b="0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- целевые ориентиры ФГОС ДО «растворились» в планируемых результатах ФОП ДО;</a:t>
            </a:r>
            <a:endParaRPr lang="ru-RU" sz="2200" b="0" i="0" dirty="0" smtClean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61950" algn="just"/>
            <a:r>
              <a:rPr lang="ru-RU" sz="2200" b="0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- планируемые результаты конкретизированы по годам;</a:t>
            </a:r>
            <a:endParaRPr lang="ru-RU" sz="2200" b="0" i="0" dirty="0" smtClean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61950" algn="just"/>
            <a:r>
              <a:rPr lang="ru-RU" sz="2200" b="0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- патриотические программы стали инструментами реализации базовой части ОП.</a:t>
            </a:r>
            <a:endParaRPr lang="ru-RU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2096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27531" y="380164"/>
            <a:ext cx="11004176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algn="ctr"/>
            <a:r>
              <a:rPr lang="ru-RU" sz="2800" b="1" i="0" u="none" strike="noStrike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Изменения в содержании образовательных областей</a:t>
            </a:r>
          </a:p>
          <a:p>
            <a:pPr marL="361950" algn="just"/>
            <a:endParaRPr lang="ru-RU" sz="1400" b="0" i="0" dirty="0" smtClean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indent="444500" algn="just"/>
            <a:r>
              <a:rPr lang="ru-RU" sz="2400" b="1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«Социально-коммуникативное развитие»</a:t>
            </a:r>
            <a:endParaRPr lang="ru-RU" sz="2400" b="0" i="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4500" algn="just">
              <a:buFont typeface="+mj-lt"/>
              <a:buAutoNum type="arabicPeriod"/>
            </a:pPr>
            <a:r>
              <a:rPr lang="ru-RU" sz="2400" b="0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Много российского и патриотического.</a:t>
            </a:r>
            <a:endParaRPr lang="ru-RU" sz="2400" b="0" i="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4500" algn="just">
              <a:buFont typeface="+mj-lt"/>
              <a:buAutoNum type="arabicPeriod"/>
            </a:pPr>
            <a:r>
              <a:rPr lang="ru-RU" sz="2400" b="0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Указание на то, что ребенок должен уметь планировать свои действия, а надзорные органы должны увидеть, что ребенок это делает САМ.</a:t>
            </a:r>
            <a:endParaRPr lang="ru-RU" sz="2400" b="0" i="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4500" algn="just">
              <a:buFont typeface="+mj-lt"/>
              <a:buAutoNum type="arabicPeriod"/>
            </a:pPr>
            <a:r>
              <a:rPr lang="ru-RU" sz="2400" b="0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Указание на необходимость формирования инициативности ребенка.</a:t>
            </a:r>
            <a:endParaRPr lang="ru-RU" sz="2400" b="0" i="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4500" algn="just">
              <a:buFont typeface="+mj-lt"/>
              <a:buAutoNum type="arabicPeriod"/>
            </a:pPr>
            <a:r>
              <a:rPr lang="ru-RU" sz="2400" b="0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Новая формулировка – основа социальной навигации.</a:t>
            </a:r>
            <a:endParaRPr lang="ru-RU" sz="2400" b="0" i="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4500" algn="just">
              <a:buFont typeface="+mj-lt"/>
              <a:buAutoNum type="arabicPeriod"/>
            </a:pPr>
            <a:r>
              <a:rPr lang="ru-RU" sz="2400" b="0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Появилась цифровая образовательная среда.</a:t>
            </a:r>
          </a:p>
          <a:p>
            <a:pPr indent="444500" algn="just">
              <a:buFont typeface="+mj-lt"/>
              <a:buAutoNum type="arabicPeriod"/>
            </a:pPr>
            <a:endParaRPr lang="ru-RU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4500"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«Познавательное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развитие»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4500"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содержании данной области видим конкретные предметные результате о счете, величине, пространстве, времени и т.д.</a:t>
            </a:r>
          </a:p>
          <a:p>
            <a:pPr indent="444500"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Появился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запрос на конкретное обучающее действие от воспитателя, что должно найти отражение в рабочих программах.</a:t>
            </a:r>
          </a:p>
          <a:p>
            <a:pPr marL="590550" algn="just">
              <a:buFont typeface="+mj-lt"/>
              <a:buAutoNum type="arabicPeriod"/>
            </a:pPr>
            <a:endParaRPr lang="ru-RU" sz="14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20636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97541" y="191851"/>
            <a:ext cx="11308976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algn="ctr"/>
            <a:r>
              <a:rPr lang="ru-RU" sz="2800" b="1" i="0" u="none" strike="noStrike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Изменения в содержании образовательных областей</a:t>
            </a:r>
          </a:p>
          <a:p>
            <a:pPr marL="361950" algn="ctr"/>
            <a:endParaRPr lang="ru-RU" sz="2000" b="1" i="0" u="none" strike="noStrike" dirty="0" smtClean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indent="363538" algn="just"/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 Речевое развитие»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3538" algn="jus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Появилось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«пассивная речь».</a:t>
            </a:r>
          </a:p>
          <a:p>
            <a:pPr indent="363538" algn="jus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Появились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непросто знанию, а осмыслению информации.</a:t>
            </a:r>
          </a:p>
          <a:p>
            <a:pPr indent="363538" algn="jus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В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арсенале воспитателя все инструменты, способствующие обучению грамоте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363538" algn="just"/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3538" algn="just"/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«Художественно-эстетическое развитие»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3538" algn="jus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Существенно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обогатилось содержание данной области, что влечет за собой увеличение нагрузки на воспитателя.</a:t>
            </a:r>
          </a:p>
          <a:p>
            <a:pPr indent="363538" algn="jus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Уделено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огромное внимание формированию умения ребенка подбирать достаточные средства для выразительности своих произведений.</a:t>
            </a:r>
          </a:p>
          <a:p>
            <a:pPr indent="363538" algn="jus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Появился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запрос на формирование ассортимента художественных средств.</a:t>
            </a:r>
          </a:p>
          <a:p>
            <a:pPr indent="363538" algn="just"/>
            <a:endParaRPr lang="ru-RU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3538" algn="just"/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Физическое развитие»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3538" algn="jus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Появились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воспитательные моменты.</a:t>
            </a:r>
          </a:p>
          <a:p>
            <a:pPr indent="363538" algn="jus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Требование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овладению движений: ползанье, метание, лазанье.</a:t>
            </a:r>
          </a:p>
          <a:p>
            <a:pPr indent="363538" algn="jus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Появились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формированию глазомера и чувства равновесия.</a:t>
            </a:r>
          </a:p>
          <a:p>
            <a:pPr marL="361950" algn="ctr"/>
            <a:endParaRPr lang="ru-RU" b="1" i="0" u="none" strike="noStrike" dirty="0" smtClean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78500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3412" y="754065"/>
            <a:ext cx="11268635" cy="5586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1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Патриотическое направление.</a:t>
            </a:r>
            <a:r>
              <a:rPr lang="ru-RU" sz="21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основе - любовь и уважение к своей стране, малой родине, ощущение принадлежности к своему народу.</a:t>
            </a:r>
            <a:endParaRPr lang="ru-RU" sz="21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1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Духовно-нравственное направление</a:t>
            </a:r>
            <a:r>
              <a:rPr lang="ru-RU" sz="21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основано на таких ценностях, как доброта, забота о других и хорошие поступки. Это помогает детям понимать, что такое правильное и неправильное поведение.</a:t>
            </a:r>
            <a:endParaRPr lang="ru-RU" sz="21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1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Социальное воспитание </a:t>
            </a:r>
            <a:r>
              <a:rPr lang="ru-RU" sz="21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направлено на формирование доброжелательного отношения к семье, другим людям, развитие навыков сотрудничества, а также культуры поведения.</a:t>
            </a:r>
            <a:endParaRPr lang="ru-RU" sz="21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1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Познавательное воспитание</a:t>
            </a:r>
            <a:r>
              <a:rPr lang="ru-RU" sz="21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направлено на развитие у ребенка ценности знаний, помогает осваивать и формировать целостную картину мира. Это развивает в том числе самостоятельность.</a:t>
            </a:r>
            <a:endParaRPr lang="ru-RU" sz="21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1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Физическое и оздоровительное направление</a:t>
            </a:r>
            <a:r>
              <a:rPr lang="ru-RU" sz="21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приобщает к здоровому образу жизни. Оно также включает умение заботиться о себе и соблюдать правила безопасности.</a:t>
            </a:r>
            <a:endParaRPr lang="ru-RU" sz="21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1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Трудовое направление</a:t>
            </a:r>
            <a:r>
              <a:rPr lang="ru-RU" sz="21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помогает формировать ответственность, самостоятельность и стремление приносить пользу людям через труд.</a:t>
            </a:r>
            <a:endParaRPr lang="ru-RU" sz="21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1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Эстетическое воспитание</a:t>
            </a:r>
            <a:r>
              <a:rPr lang="ru-RU" sz="21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развивает правильное отношение к красоте в разных проявлениях. Оно воспитывает художественный вкус и обогащает личность ребенка через искусство и красоту окружающего мира.</a:t>
            </a:r>
            <a:endParaRPr lang="ru-RU" sz="2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67435" y="134035"/>
            <a:ext cx="90498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</a:t>
            </a:r>
            <a:r>
              <a:rPr lang="ru-RU" sz="2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еренаправлены ценности, которые стали прививаться детям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85190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111</TotalTime>
  <Words>648</Words>
  <Application>Microsoft Office PowerPoint</Application>
  <PresentationFormat>Широкоэкранный</PresentationFormat>
  <Paragraphs>86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Symbol</vt:lpstr>
      <vt:lpstr>Times New Roman</vt:lpstr>
      <vt:lpstr>Ретро</vt:lpstr>
      <vt:lpstr>Анализ деятельности ДОО по изменению вариативной части программы детского сада на основе ФОП ДО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</cp:lastModifiedBy>
  <cp:revision>10</cp:revision>
  <dcterms:created xsi:type="dcterms:W3CDTF">2024-01-23T08:47:28Z</dcterms:created>
  <dcterms:modified xsi:type="dcterms:W3CDTF">2024-01-23T13:16:42Z</dcterms:modified>
</cp:coreProperties>
</file>