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61"/>
  </p:notesMasterIdLst>
  <p:sldIdLst>
    <p:sldId id="256" r:id="rId2"/>
    <p:sldId id="325" r:id="rId3"/>
    <p:sldId id="282" r:id="rId4"/>
    <p:sldId id="283" r:id="rId5"/>
    <p:sldId id="285" r:id="rId6"/>
    <p:sldId id="286" r:id="rId7"/>
    <p:sldId id="284" r:id="rId8"/>
    <p:sldId id="288" r:id="rId9"/>
    <p:sldId id="290" r:id="rId10"/>
    <p:sldId id="291" r:id="rId11"/>
    <p:sldId id="292" r:id="rId12"/>
    <p:sldId id="302" r:id="rId13"/>
    <p:sldId id="301" r:id="rId14"/>
    <p:sldId id="303" r:id="rId15"/>
    <p:sldId id="304" r:id="rId16"/>
    <p:sldId id="305" r:id="rId17"/>
    <p:sldId id="300" r:id="rId18"/>
    <p:sldId id="299" r:id="rId19"/>
    <p:sldId id="257" r:id="rId20"/>
    <p:sldId id="258" r:id="rId21"/>
    <p:sldId id="259" r:id="rId22"/>
    <p:sldId id="281" r:id="rId23"/>
    <p:sldId id="261" r:id="rId24"/>
    <p:sldId id="260" r:id="rId25"/>
    <p:sldId id="262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  <p:sldId id="274" r:id="rId38"/>
    <p:sldId id="275" r:id="rId39"/>
    <p:sldId id="276" r:id="rId40"/>
    <p:sldId id="277" r:id="rId41"/>
    <p:sldId id="278" r:id="rId42"/>
    <p:sldId id="279" r:id="rId43"/>
    <p:sldId id="306" r:id="rId44"/>
    <p:sldId id="308" r:id="rId45"/>
    <p:sldId id="324" r:id="rId46"/>
    <p:sldId id="309" r:id="rId47"/>
    <p:sldId id="310" r:id="rId48"/>
    <p:sldId id="311" r:id="rId49"/>
    <p:sldId id="312" r:id="rId50"/>
    <p:sldId id="313" r:id="rId51"/>
    <p:sldId id="314" r:id="rId52"/>
    <p:sldId id="316" r:id="rId53"/>
    <p:sldId id="318" r:id="rId54"/>
    <p:sldId id="319" r:id="rId55"/>
    <p:sldId id="320" r:id="rId56"/>
    <p:sldId id="321" r:id="rId57"/>
    <p:sldId id="322" r:id="rId58"/>
    <p:sldId id="323" r:id="rId59"/>
    <p:sldId id="280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2%20&#1101;&#1090;&#1072;&#1087;.pptx" TargetMode="External"/><Relationship Id="rId2" Type="http://schemas.openxmlformats.org/officeDocument/2006/relationships/hyperlink" Target="&#1055;&#1088;&#1080;&#1105;&#1084;&#1099;%20&#1088;&#1072;&#1079;&#1074;&#1080;&#1090;&#1080;&#1103;%20&#1089;&#1084;&#1099;&#1089;&#1083;&#1086;&#1074;&#1086;&#1075;&#1086;%20&#1095;&#1090;&#1077;&#1085;&#1080;&#1103;.pptx#-1,16,&#1057;&#1083;&#1072;&#1081;&#1076; 16" TargetMode="External"/><Relationship Id="rId1" Type="http://schemas.openxmlformats.org/officeDocument/2006/relationships/hyperlink" Target="1%20&#1101;&#1090;&#1072;&#1087;.pptx" TargetMode="External"/><Relationship Id="rId6" Type="http://schemas.openxmlformats.org/officeDocument/2006/relationships/slide" Target="../slides/slide42.xml"/><Relationship Id="rId5" Type="http://schemas.openxmlformats.org/officeDocument/2006/relationships/hyperlink" Target="3%20&#1101;&#1090;&#1072;&#1087;.pptx" TargetMode="External"/><Relationship Id="rId4" Type="http://schemas.openxmlformats.org/officeDocument/2006/relationships/slide" Target="../slides/slide41.xm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2%20&#1101;&#1090;&#1072;&#1087;.pptx" TargetMode="External"/><Relationship Id="rId2" Type="http://schemas.openxmlformats.org/officeDocument/2006/relationships/hyperlink" Target="&#1055;&#1088;&#1080;&#1105;&#1084;&#1099;%20&#1088;&#1072;&#1079;&#1074;&#1080;&#1090;&#1080;&#1103;%20&#1089;&#1084;&#1099;&#1089;&#1083;&#1086;&#1074;&#1086;&#1075;&#1086;%20&#1095;&#1090;&#1077;&#1085;&#1080;&#1103;.pptx#-1,16,&#1057;&#1083;&#1072;&#1081;&#1076; 16" TargetMode="External"/><Relationship Id="rId1" Type="http://schemas.openxmlformats.org/officeDocument/2006/relationships/hyperlink" Target="1%20&#1101;&#1090;&#1072;&#1087;.pptx" TargetMode="External"/><Relationship Id="rId4" Type="http://schemas.openxmlformats.org/officeDocument/2006/relationships/hyperlink" Target="3%20&#1101;&#1090;&#1072;&#1087;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A04504-4AB4-45AF-935C-77EE166D16FC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029CF4-79A4-43BB-820F-50F4B2D134E5}">
      <dgm:prSet phldrT="[Текст]"/>
      <dgm:spPr/>
      <dgm:t>
        <a:bodyPr/>
        <a:lstStyle/>
        <a:p>
          <a:r>
            <a:rPr lang="en-US" b="1" u="sng" dirty="0" smtClean="0">
              <a:solidFill>
                <a:srgbClr val="FF0000"/>
              </a:solidFill>
              <a:hlinkClick xmlns:r="http://schemas.openxmlformats.org/officeDocument/2006/relationships" r:id="rId1" action="ppaction://hlinkpres?slideindex=1&amp;slidetitle="/>
            </a:rPr>
            <a:t>I</a:t>
          </a:r>
          <a:r>
            <a:rPr lang="ru-RU" b="1" u="sng" dirty="0" smtClean="0">
              <a:solidFill>
                <a:srgbClr val="FF0000"/>
              </a:solidFill>
              <a:hlinkClick xmlns:r="http://schemas.openxmlformats.org/officeDocument/2006/relationships" r:id="rId1" action="ppaction://hlinkpres?slideindex=1&amp;slidetitle="/>
            </a:rPr>
            <a:t> этап</a:t>
          </a:r>
          <a:endParaRPr lang="ru-RU" b="1" u="sng" dirty="0" smtClean="0">
            <a:solidFill>
              <a:srgbClr val="FF0000"/>
            </a:solidFill>
          </a:endParaRPr>
        </a:p>
        <a:p>
          <a:r>
            <a:rPr lang="ru-RU" dirty="0" smtClean="0">
              <a:solidFill>
                <a:srgbClr val="FF0000"/>
              </a:solidFill>
              <a:hlinkClick xmlns:r="http://schemas.openxmlformats.org/officeDocument/2006/relationships" r:id="rId2" action="ppaction://hlinkpres?slideindex=16&amp;slidetitle=Слайд 16"/>
            </a:rPr>
            <a:t>Работа до чтения</a:t>
          </a:r>
          <a:endParaRPr lang="ru-RU" dirty="0">
            <a:solidFill>
              <a:srgbClr val="FF0000"/>
            </a:solidFill>
          </a:endParaRPr>
        </a:p>
      </dgm:t>
    </dgm:pt>
    <dgm:pt modelId="{0B373995-2569-4639-AED5-EF0211E93549}" type="parTrans" cxnId="{F83BBBFA-61AE-43E0-A58B-A90B86D47229}">
      <dgm:prSet/>
      <dgm:spPr/>
      <dgm:t>
        <a:bodyPr/>
        <a:lstStyle/>
        <a:p>
          <a:endParaRPr lang="ru-RU"/>
        </a:p>
      </dgm:t>
    </dgm:pt>
    <dgm:pt modelId="{DC4E8907-6FAE-401C-8411-19697E6445BF}" type="sibTrans" cxnId="{F83BBBFA-61AE-43E0-A58B-A90B86D47229}">
      <dgm:prSet/>
      <dgm:spPr/>
      <dgm:t>
        <a:bodyPr/>
        <a:lstStyle/>
        <a:p>
          <a:endParaRPr lang="ru-RU"/>
        </a:p>
      </dgm:t>
    </dgm:pt>
    <dgm:pt modelId="{B8C16229-804D-44FE-AA24-F03CAF16549D}">
      <dgm:prSet phldrT="[Текст]"/>
      <dgm:spPr/>
      <dgm:t>
        <a:bodyPr/>
        <a:lstStyle/>
        <a:p>
          <a:r>
            <a:rPr lang="en-US" b="1" u="sng" dirty="0" smtClean="0">
              <a:hlinkClick xmlns:r="http://schemas.openxmlformats.org/officeDocument/2006/relationships" r:id="rId3" action="ppaction://hlinkpres?slideindex=1&amp;slidetitle="/>
            </a:rPr>
            <a:t>II </a:t>
          </a:r>
          <a:r>
            <a:rPr lang="ru-RU" b="1" u="sng" dirty="0" smtClean="0">
              <a:hlinkClick xmlns:r="http://schemas.openxmlformats.org/officeDocument/2006/relationships" r:id="rId3" action="ppaction://hlinkpres?slideindex=1&amp;slidetitle="/>
            </a:rPr>
            <a:t>этап</a:t>
          </a:r>
          <a:endParaRPr lang="ru-RU" b="1" u="sng" dirty="0" smtClean="0"/>
        </a:p>
        <a:p>
          <a:r>
            <a:rPr lang="ru-RU" dirty="0" smtClean="0">
              <a:hlinkClick xmlns:r="http://schemas.openxmlformats.org/officeDocument/2006/relationships" r:id="rId4" action="ppaction://hlinksldjump"/>
            </a:rPr>
            <a:t>Чтение</a:t>
          </a:r>
          <a:endParaRPr lang="ru-RU" dirty="0"/>
        </a:p>
      </dgm:t>
    </dgm:pt>
    <dgm:pt modelId="{D6015BA1-AAA6-462E-AF7E-5EB1D141169B}" type="parTrans" cxnId="{FA0AFB83-B121-452E-B5CC-E2B657B22873}">
      <dgm:prSet/>
      <dgm:spPr/>
      <dgm:t>
        <a:bodyPr/>
        <a:lstStyle/>
        <a:p>
          <a:endParaRPr lang="ru-RU"/>
        </a:p>
      </dgm:t>
    </dgm:pt>
    <dgm:pt modelId="{49105CFE-5F8B-4913-AAF1-ABD3727C2275}" type="sibTrans" cxnId="{FA0AFB83-B121-452E-B5CC-E2B657B22873}">
      <dgm:prSet/>
      <dgm:spPr/>
      <dgm:t>
        <a:bodyPr/>
        <a:lstStyle/>
        <a:p>
          <a:endParaRPr lang="ru-RU"/>
        </a:p>
      </dgm:t>
    </dgm:pt>
    <dgm:pt modelId="{69B2F830-D2A1-4FA7-B1EA-4650A3D1A298}">
      <dgm:prSet phldrT="[Текст]"/>
      <dgm:spPr/>
      <dgm:t>
        <a:bodyPr/>
        <a:lstStyle/>
        <a:p>
          <a:r>
            <a:rPr lang="en-US" b="1" u="sng" dirty="0" smtClean="0">
              <a:hlinkClick xmlns:r="http://schemas.openxmlformats.org/officeDocument/2006/relationships" r:id="rId5" action="ppaction://hlinkpres?slideindex=1&amp;slidetitle="/>
            </a:rPr>
            <a:t>III</a:t>
          </a:r>
          <a:r>
            <a:rPr lang="ru-RU" b="1" u="sng" dirty="0" smtClean="0">
              <a:hlinkClick xmlns:r="http://schemas.openxmlformats.org/officeDocument/2006/relationships" r:id="rId5" action="ppaction://hlinkpres?slideindex=1&amp;slidetitle="/>
            </a:rPr>
            <a:t> этап</a:t>
          </a:r>
          <a:endParaRPr lang="ru-RU" b="1" u="sng" dirty="0" smtClean="0"/>
        </a:p>
        <a:p>
          <a:r>
            <a:rPr lang="ru-RU" dirty="0" smtClean="0">
              <a:hlinkClick xmlns:r="http://schemas.openxmlformats.org/officeDocument/2006/relationships" r:id="rId6" action="ppaction://hlinksldjump"/>
            </a:rPr>
            <a:t>После чтения</a:t>
          </a:r>
          <a:endParaRPr lang="ru-RU" dirty="0"/>
        </a:p>
      </dgm:t>
    </dgm:pt>
    <dgm:pt modelId="{63E8A65D-6D6E-452F-857E-4AFABC4E5714}" type="parTrans" cxnId="{15DF9757-AABC-42E5-9387-E03BD74DF98A}">
      <dgm:prSet/>
      <dgm:spPr/>
      <dgm:t>
        <a:bodyPr/>
        <a:lstStyle/>
        <a:p>
          <a:endParaRPr lang="ru-RU"/>
        </a:p>
      </dgm:t>
    </dgm:pt>
    <dgm:pt modelId="{D05F53BF-CF98-45CE-AE31-6A360C7D50B8}" type="sibTrans" cxnId="{15DF9757-AABC-42E5-9387-E03BD74DF98A}">
      <dgm:prSet/>
      <dgm:spPr/>
      <dgm:t>
        <a:bodyPr/>
        <a:lstStyle/>
        <a:p>
          <a:endParaRPr lang="ru-RU"/>
        </a:p>
      </dgm:t>
    </dgm:pt>
    <dgm:pt modelId="{BE0705DB-D5BE-44C0-A23E-C13DDBF1E083}">
      <dgm:prSet phldrT="[Текст]"/>
      <dgm:spPr/>
      <dgm:t>
        <a:bodyPr/>
        <a:lstStyle/>
        <a:p>
          <a:r>
            <a:rPr lang="ru-RU" dirty="0" smtClean="0"/>
            <a:t>Дерево знаний</a:t>
          </a:r>
          <a:endParaRPr lang="ru-RU" dirty="0"/>
        </a:p>
      </dgm:t>
    </dgm:pt>
    <dgm:pt modelId="{00EC3F5A-57D0-482F-9885-0E8983BE0BEC}" type="parTrans" cxnId="{1D7BDC7F-6536-4230-805C-6489E600F92D}">
      <dgm:prSet/>
      <dgm:spPr/>
      <dgm:t>
        <a:bodyPr/>
        <a:lstStyle/>
        <a:p>
          <a:endParaRPr lang="ru-RU"/>
        </a:p>
      </dgm:t>
    </dgm:pt>
    <dgm:pt modelId="{3E5432AE-C0A5-4493-89E6-F0EA8CF94F23}" type="sibTrans" cxnId="{1D7BDC7F-6536-4230-805C-6489E600F92D}">
      <dgm:prSet/>
      <dgm:spPr/>
      <dgm:t>
        <a:bodyPr/>
        <a:lstStyle/>
        <a:p>
          <a:endParaRPr lang="ru-RU"/>
        </a:p>
      </dgm:t>
    </dgm:pt>
    <dgm:pt modelId="{5F98D774-1440-4944-8DD4-C2BD9509B0F1}">
      <dgm:prSet phldrT="[Текст]"/>
      <dgm:spPr/>
      <dgm:t>
        <a:bodyPr/>
        <a:lstStyle/>
        <a:p>
          <a:r>
            <a:rPr lang="ru-RU" dirty="0" smtClean="0"/>
            <a:t>Кластер</a:t>
          </a:r>
          <a:endParaRPr lang="ru-RU" dirty="0"/>
        </a:p>
      </dgm:t>
    </dgm:pt>
    <dgm:pt modelId="{5A61126F-70D3-409B-A89F-AC69F864A51C}" type="parTrans" cxnId="{9F3DA4DD-DA6A-4B01-B8E1-13C884A8F6ED}">
      <dgm:prSet/>
      <dgm:spPr/>
      <dgm:t>
        <a:bodyPr/>
        <a:lstStyle/>
        <a:p>
          <a:endParaRPr lang="ru-RU"/>
        </a:p>
      </dgm:t>
    </dgm:pt>
    <dgm:pt modelId="{93F3480B-8480-4DB2-802F-30E9701DCB7A}" type="sibTrans" cxnId="{9F3DA4DD-DA6A-4B01-B8E1-13C884A8F6ED}">
      <dgm:prSet/>
      <dgm:spPr/>
      <dgm:t>
        <a:bodyPr/>
        <a:lstStyle/>
        <a:p>
          <a:endParaRPr lang="ru-RU"/>
        </a:p>
      </dgm:t>
    </dgm:pt>
    <dgm:pt modelId="{E703B2DE-5EAC-478C-9406-AAE052289704}">
      <dgm:prSet phldrT="[Текст]"/>
      <dgm:spPr/>
      <dgm:t>
        <a:bodyPr/>
        <a:lstStyle/>
        <a:p>
          <a:r>
            <a:rPr lang="ru-RU" dirty="0" smtClean="0"/>
            <a:t>Граф-схема</a:t>
          </a:r>
          <a:endParaRPr lang="ru-RU" dirty="0"/>
        </a:p>
      </dgm:t>
    </dgm:pt>
    <dgm:pt modelId="{E3EB1A39-AD34-4FAC-AFEE-E6F344FB4457}" type="parTrans" cxnId="{58547EDA-3AF9-4766-95CF-13CCFCAC7D6D}">
      <dgm:prSet/>
      <dgm:spPr/>
      <dgm:t>
        <a:bodyPr/>
        <a:lstStyle/>
        <a:p>
          <a:endParaRPr lang="ru-RU"/>
        </a:p>
      </dgm:t>
    </dgm:pt>
    <dgm:pt modelId="{F588A7A2-F2A0-47AB-AAB1-EDCAD0DC4C12}" type="sibTrans" cxnId="{58547EDA-3AF9-4766-95CF-13CCFCAC7D6D}">
      <dgm:prSet/>
      <dgm:spPr/>
      <dgm:t>
        <a:bodyPr/>
        <a:lstStyle/>
        <a:p>
          <a:endParaRPr lang="ru-RU"/>
        </a:p>
      </dgm:t>
    </dgm:pt>
    <dgm:pt modelId="{D8E21E50-D626-4016-97A8-1AA37EC5BEFA}">
      <dgm:prSet phldrT="[Текст]"/>
      <dgm:spPr/>
      <dgm:t>
        <a:bodyPr/>
        <a:lstStyle/>
        <a:p>
          <a:r>
            <a:rPr lang="ru-RU" dirty="0" smtClean="0"/>
            <a:t>Синквейн</a:t>
          </a:r>
          <a:endParaRPr lang="ru-RU" dirty="0"/>
        </a:p>
      </dgm:t>
    </dgm:pt>
    <dgm:pt modelId="{AAA3DBA3-9E9F-4008-9E47-9292B26D19E6}" type="parTrans" cxnId="{847AEA35-0E2C-4D0F-B6D5-2A232CBF923C}">
      <dgm:prSet/>
      <dgm:spPr/>
      <dgm:t>
        <a:bodyPr/>
        <a:lstStyle/>
        <a:p>
          <a:endParaRPr lang="ru-RU"/>
        </a:p>
      </dgm:t>
    </dgm:pt>
    <dgm:pt modelId="{F46A9000-FC11-44D6-A8B9-BF1FE3CB724D}" type="sibTrans" cxnId="{847AEA35-0E2C-4D0F-B6D5-2A232CBF923C}">
      <dgm:prSet/>
      <dgm:spPr/>
      <dgm:t>
        <a:bodyPr/>
        <a:lstStyle/>
        <a:p>
          <a:endParaRPr lang="ru-RU"/>
        </a:p>
      </dgm:t>
    </dgm:pt>
    <dgm:pt modelId="{05D8E8C7-7AE4-48CA-910F-A20DC821FB7C}">
      <dgm:prSet phldrT="[Текст]"/>
      <dgm:spPr/>
      <dgm:t>
        <a:bodyPr/>
        <a:lstStyle/>
        <a:p>
          <a:r>
            <a:rPr lang="ru-RU" dirty="0" smtClean="0"/>
            <a:t>Кубик </a:t>
          </a:r>
          <a:r>
            <a:rPr lang="ru-RU" dirty="0" err="1" smtClean="0"/>
            <a:t>Блума</a:t>
          </a:r>
          <a:endParaRPr lang="ru-RU" dirty="0"/>
        </a:p>
      </dgm:t>
    </dgm:pt>
    <dgm:pt modelId="{F12DC8DF-E796-4B5D-A97B-F589931C6CF7}" type="parTrans" cxnId="{3ECA5B3E-83AB-45A8-A7DD-05BD8FF61657}">
      <dgm:prSet/>
      <dgm:spPr/>
      <dgm:t>
        <a:bodyPr/>
        <a:lstStyle/>
        <a:p>
          <a:endParaRPr lang="ru-RU"/>
        </a:p>
      </dgm:t>
    </dgm:pt>
    <dgm:pt modelId="{6E00392D-9F20-4432-B269-A6B7EF17ECB2}" type="sibTrans" cxnId="{3ECA5B3E-83AB-45A8-A7DD-05BD8FF61657}">
      <dgm:prSet/>
      <dgm:spPr/>
      <dgm:t>
        <a:bodyPr/>
        <a:lstStyle/>
        <a:p>
          <a:endParaRPr lang="ru-RU"/>
        </a:p>
      </dgm:t>
    </dgm:pt>
    <dgm:pt modelId="{68DA75F2-ABBE-4B4C-8EE3-C28F6BDF87E0}">
      <dgm:prSet phldrT="[Текст]"/>
      <dgm:spPr/>
      <dgm:t>
        <a:bodyPr/>
        <a:lstStyle/>
        <a:p>
          <a:r>
            <a:rPr lang="ru-RU" dirty="0" smtClean="0"/>
            <a:t>Логические цепочки</a:t>
          </a:r>
          <a:endParaRPr lang="ru-RU" dirty="0"/>
        </a:p>
      </dgm:t>
    </dgm:pt>
    <dgm:pt modelId="{5178F334-F901-4582-A743-A903856B97E3}" type="parTrans" cxnId="{CFE2AFD9-61FD-48A3-B5B7-37072B7679B7}">
      <dgm:prSet/>
      <dgm:spPr/>
      <dgm:t>
        <a:bodyPr/>
        <a:lstStyle/>
        <a:p>
          <a:endParaRPr lang="ru-RU"/>
        </a:p>
      </dgm:t>
    </dgm:pt>
    <dgm:pt modelId="{CF70D14A-6B63-4F0B-926A-DF348EFA0540}" type="sibTrans" cxnId="{CFE2AFD9-61FD-48A3-B5B7-37072B7679B7}">
      <dgm:prSet/>
      <dgm:spPr/>
      <dgm:t>
        <a:bodyPr/>
        <a:lstStyle/>
        <a:p>
          <a:endParaRPr lang="ru-RU"/>
        </a:p>
      </dgm:t>
    </dgm:pt>
    <dgm:pt modelId="{B6ACF8BA-2522-425E-96CF-36708971DC56}">
      <dgm:prSet phldrT="[Текст]"/>
      <dgm:spPr/>
      <dgm:t>
        <a:bodyPr/>
        <a:lstStyle/>
        <a:p>
          <a:r>
            <a:rPr lang="ru-RU" dirty="0" smtClean="0"/>
            <a:t>«Тонкие» и «Толстые» вопросы</a:t>
          </a:r>
          <a:endParaRPr lang="ru-RU" dirty="0"/>
        </a:p>
      </dgm:t>
    </dgm:pt>
    <dgm:pt modelId="{9A12F84C-B74B-4ACF-ADE9-5A2D1838F856}" type="parTrans" cxnId="{8B8FC7C0-85BB-4176-A682-81EFFEEAE15B}">
      <dgm:prSet/>
      <dgm:spPr/>
      <dgm:t>
        <a:bodyPr/>
        <a:lstStyle/>
        <a:p>
          <a:endParaRPr lang="ru-RU"/>
        </a:p>
      </dgm:t>
    </dgm:pt>
    <dgm:pt modelId="{1B760D60-6CC8-49E9-AC93-9E6CC4C60C08}" type="sibTrans" cxnId="{8B8FC7C0-85BB-4176-A682-81EFFEEAE15B}">
      <dgm:prSet/>
      <dgm:spPr/>
      <dgm:t>
        <a:bodyPr/>
        <a:lstStyle/>
        <a:p>
          <a:endParaRPr lang="ru-RU"/>
        </a:p>
      </dgm:t>
    </dgm:pt>
    <dgm:pt modelId="{AFC8824C-21A5-4111-A344-CBCC68B29AAC}">
      <dgm:prSet phldrT="[Текст]"/>
      <dgm:spPr/>
      <dgm:t>
        <a:bodyPr/>
        <a:lstStyle/>
        <a:p>
          <a:endParaRPr lang="ru-RU" dirty="0"/>
        </a:p>
      </dgm:t>
    </dgm:pt>
    <dgm:pt modelId="{5CCB82F0-97E4-4DA9-869E-3931A56A2D74}" type="parTrans" cxnId="{512B9950-76D3-466A-BA71-DF26199835CB}">
      <dgm:prSet/>
      <dgm:spPr/>
      <dgm:t>
        <a:bodyPr/>
        <a:lstStyle/>
        <a:p>
          <a:endParaRPr lang="ru-RU"/>
        </a:p>
      </dgm:t>
    </dgm:pt>
    <dgm:pt modelId="{E04715F7-2503-4032-BE8B-09BC24FC61F8}" type="sibTrans" cxnId="{512B9950-76D3-466A-BA71-DF26199835CB}">
      <dgm:prSet/>
      <dgm:spPr/>
      <dgm:t>
        <a:bodyPr/>
        <a:lstStyle/>
        <a:p>
          <a:endParaRPr lang="ru-RU"/>
        </a:p>
      </dgm:t>
    </dgm:pt>
    <dgm:pt modelId="{B2DE003F-3185-416A-920C-CE5696EFCA5A}">
      <dgm:prSet phldrT="[Текст]"/>
      <dgm:spPr/>
      <dgm:t>
        <a:bodyPr/>
        <a:lstStyle/>
        <a:p>
          <a:r>
            <a:rPr lang="ru-RU" dirty="0" smtClean="0"/>
            <a:t>«Лови ошибку»</a:t>
          </a:r>
          <a:endParaRPr lang="ru-RU" dirty="0"/>
        </a:p>
      </dgm:t>
    </dgm:pt>
    <dgm:pt modelId="{87629B0C-0DC9-4A0C-BBE5-A4BF87762E79}" type="parTrans" cxnId="{7A39ECD7-0A15-48EE-93FF-EDD73179BDD6}">
      <dgm:prSet/>
      <dgm:spPr/>
      <dgm:t>
        <a:bodyPr/>
        <a:lstStyle/>
        <a:p>
          <a:endParaRPr lang="ru-RU"/>
        </a:p>
      </dgm:t>
    </dgm:pt>
    <dgm:pt modelId="{390FDE95-5BCC-494A-84BF-C3F3C336B37E}" type="sibTrans" cxnId="{7A39ECD7-0A15-48EE-93FF-EDD73179BDD6}">
      <dgm:prSet/>
      <dgm:spPr/>
      <dgm:t>
        <a:bodyPr/>
        <a:lstStyle/>
        <a:p>
          <a:endParaRPr lang="ru-RU"/>
        </a:p>
      </dgm:t>
    </dgm:pt>
    <dgm:pt modelId="{B6293E06-D034-4DA4-80D1-7BF7A03B8B2A}">
      <dgm:prSet phldrT="[Текст]"/>
      <dgm:spPr/>
      <dgm:t>
        <a:bodyPr/>
        <a:lstStyle/>
        <a:p>
          <a:r>
            <a:rPr lang="ru-RU" dirty="0" smtClean="0"/>
            <a:t>«Восстанови текст»</a:t>
          </a:r>
          <a:endParaRPr lang="ru-RU" dirty="0"/>
        </a:p>
      </dgm:t>
    </dgm:pt>
    <dgm:pt modelId="{106D5035-5205-4609-B010-A3F4091EFAD2}" type="parTrans" cxnId="{D4A2D623-8AB9-47B5-806B-1680F57E6291}">
      <dgm:prSet/>
      <dgm:spPr/>
      <dgm:t>
        <a:bodyPr/>
        <a:lstStyle/>
        <a:p>
          <a:endParaRPr lang="ru-RU"/>
        </a:p>
      </dgm:t>
    </dgm:pt>
    <dgm:pt modelId="{E542A6D9-BB7A-4F29-9A7A-CD1801600086}" type="sibTrans" cxnId="{D4A2D623-8AB9-47B5-806B-1680F57E6291}">
      <dgm:prSet/>
      <dgm:spPr/>
      <dgm:t>
        <a:bodyPr/>
        <a:lstStyle/>
        <a:p>
          <a:endParaRPr lang="ru-RU"/>
        </a:p>
      </dgm:t>
    </dgm:pt>
    <dgm:pt modelId="{6B5E6AB2-C7BE-4A37-AA2A-BC6684970962}">
      <dgm:prSet phldrT="[Текст]"/>
      <dgm:spPr/>
      <dgm:t>
        <a:bodyPr/>
        <a:lstStyle/>
        <a:p>
          <a:r>
            <a:rPr lang="ru-RU" dirty="0" smtClean="0"/>
            <a:t>Верю – не верю</a:t>
          </a:r>
          <a:endParaRPr lang="ru-RU" dirty="0"/>
        </a:p>
      </dgm:t>
    </dgm:pt>
    <dgm:pt modelId="{F730D9DB-1E72-492F-B199-461AEC86DF2F}" type="sibTrans" cxnId="{9989754E-3B06-4F40-AADF-EA10C0B9F86D}">
      <dgm:prSet/>
      <dgm:spPr/>
      <dgm:t>
        <a:bodyPr/>
        <a:lstStyle/>
        <a:p>
          <a:endParaRPr lang="ru-RU"/>
        </a:p>
      </dgm:t>
    </dgm:pt>
    <dgm:pt modelId="{8E494199-6F74-4B81-A76B-869942CD5481}" type="parTrans" cxnId="{9989754E-3B06-4F40-AADF-EA10C0B9F86D}">
      <dgm:prSet/>
      <dgm:spPr/>
      <dgm:t>
        <a:bodyPr/>
        <a:lstStyle/>
        <a:p>
          <a:endParaRPr lang="ru-RU"/>
        </a:p>
      </dgm:t>
    </dgm:pt>
    <dgm:pt modelId="{BF016181-F6D7-4096-927F-156E2B0AF931}">
      <dgm:prSet phldrT="[Текст]"/>
      <dgm:spPr/>
      <dgm:t>
        <a:bodyPr/>
        <a:lstStyle/>
        <a:p>
          <a:r>
            <a:rPr lang="ru-RU" dirty="0" smtClean="0"/>
            <a:t>Банк гипотез</a:t>
          </a:r>
          <a:endParaRPr lang="ru-RU" dirty="0"/>
        </a:p>
      </dgm:t>
    </dgm:pt>
    <dgm:pt modelId="{227CA3A7-4AAC-4D07-B4AD-E844D1A3DDA3}" type="sibTrans" cxnId="{B88C60D8-71A1-461A-81CC-402D23DFBD98}">
      <dgm:prSet/>
      <dgm:spPr/>
      <dgm:t>
        <a:bodyPr/>
        <a:lstStyle/>
        <a:p>
          <a:endParaRPr lang="ru-RU"/>
        </a:p>
      </dgm:t>
    </dgm:pt>
    <dgm:pt modelId="{5C3E9DA4-EDC4-4882-A5C3-6CFFFB90A6C3}" type="parTrans" cxnId="{B88C60D8-71A1-461A-81CC-402D23DFBD98}">
      <dgm:prSet/>
      <dgm:spPr/>
      <dgm:t>
        <a:bodyPr/>
        <a:lstStyle/>
        <a:p>
          <a:endParaRPr lang="ru-RU"/>
        </a:p>
      </dgm:t>
    </dgm:pt>
    <dgm:pt modelId="{4678679D-46AC-41CC-837A-0F9A4FF39FB9}">
      <dgm:prSet phldrT="[Текст]"/>
      <dgm:spPr/>
      <dgm:t>
        <a:bodyPr/>
        <a:lstStyle/>
        <a:p>
          <a:r>
            <a:rPr lang="ru-RU" dirty="0" smtClean="0"/>
            <a:t>Попробуй найди!</a:t>
          </a:r>
          <a:endParaRPr lang="ru-RU" dirty="0"/>
        </a:p>
      </dgm:t>
    </dgm:pt>
    <dgm:pt modelId="{9EB799BC-AB93-42BE-A17B-F3715DCF3309}" type="sibTrans" cxnId="{32A9EE74-523B-44B2-8098-3EE358CD0AC0}">
      <dgm:prSet/>
      <dgm:spPr/>
      <dgm:t>
        <a:bodyPr/>
        <a:lstStyle/>
        <a:p>
          <a:endParaRPr lang="ru-RU"/>
        </a:p>
      </dgm:t>
    </dgm:pt>
    <dgm:pt modelId="{2C45918B-AE17-4FEF-8D03-52A5B92F939D}" type="parTrans" cxnId="{32A9EE74-523B-44B2-8098-3EE358CD0AC0}">
      <dgm:prSet/>
      <dgm:spPr/>
      <dgm:t>
        <a:bodyPr/>
        <a:lstStyle/>
        <a:p>
          <a:endParaRPr lang="ru-RU"/>
        </a:p>
      </dgm:t>
    </dgm:pt>
    <dgm:pt modelId="{820D3EA8-A171-4472-A56B-3693F55FDCAA}">
      <dgm:prSet/>
      <dgm:spPr/>
      <dgm:t>
        <a:bodyPr/>
        <a:lstStyle/>
        <a:p>
          <a:r>
            <a:rPr lang="ru-RU" smtClean="0"/>
            <a:t>Инсерт</a:t>
          </a:r>
          <a:endParaRPr lang="ru-RU"/>
        </a:p>
      </dgm:t>
    </dgm:pt>
    <dgm:pt modelId="{9B34049C-CDF2-4137-AE16-5C2D82975909}" type="parTrans" cxnId="{CEB45F71-9EBC-4652-A43A-ABEE5EF00CF0}">
      <dgm:prSet/>
      <dgm:spPr/>
      <dgm:t>
        <a:bodyPr/>
        <a:lstStyle/>
        <a:p>
          <a:endParaRPr lang="ru-RU"/>
        </a:p>
      </dgm:t>
    </dgm:pt>
    <dgm:pt modelId="{80230E1E-9E4D-4652-9009-16C0182B51E0}" type="sibTrans" cxnId="{CEB45F71-9EBC-4652-A43A-ABEE5EF00CF0}">
      <dgm:prSet/>
      <dgm:spPr/>
      <dgm:t>
        <a:bodyPr/>
        <a:lstStyle/>
        <a:p>
          <a:endParaRPr lang="ru-RU"/>
        </a:p>
      </dgm:t>
    </dgm:pt>
    <dgm:pt modelId="{68914120-2D3D-4EDD-8611-FF5D7D78013B}">
      <dgm:prSet/>
      <dgm:spPr/>
      <dgm:t>
        <a:bodyPr/>
        <a:lstStyle/>
        <a:p>
          <a:r>
            <a:rPr lang="ru-RU" dirty="0" smtClean="0"/>
            <a:t>План-конспект</a:t>
          </a:r>
          <a:endParaRPr lang="ru-RU" dirty="0"/>
        </a:p>
      </dgm:t>
    </dgm:pt>
    <dgm:pt modelId="{49AB3402-62CC-4186-A864-E4574FE25517}" type="parTrans" cxnId="{7EA69E06-C583-4E5E-9614-B16DAFD7451D}">
      <dgm:prSet/>
      <dgm:spPr/>
      <dgm:t>
        <a:bodyPr/>
        <a:lstStyle/>
        <a:p>
          <a:endParaRPr lang="ru-RU"/>
        </a:p>
      </dgm:t>
    </dgm:pt>
    <dgm:pt modelId="{505D6DCC-4C68-48C7-8FBA-4E525F19ABD2}" type="sibTrans" cxnId="{7EA69E06-C583-4E5E-9614-B16DAFD7451D}">
      <dgm:prSet/>
      <dgm:spPr/>
      <dgm:t>
        <a:bodyPr/>
        <a:lstStyle/>
        <a:p>
          <a:endParaRPr lang="ru-RU"/>
        </a:p>
      </dgm:t>
    </dgm:pt>
    <dgm:pt modelId="{7918C87E-1DBE-41F9-B9EE-70F48ECFA0F9}">
      <dgm:prSet/>
      <dgm:spPr/>
      <dgm:t>
        <a:bodyPr/>
        <a:lstStyle/>
        <a:p>
          <a:r>
            <a:rPr lang="ru-RU" smtClean="0"/>
            <a:t>Тезис</a:t>
          </a:r>
          <a:endParaRPr lang="ru-RU" dirty="0"/>
        </a:p>
      </dgm:t>
    </dgm:pt>
    <dgm:pt modelId="{CF85188C-407D-43E0-A7A4-7A601F9DB118}" type="parTrans" cxnId="{3AE91B36-9A05-43BB-9B43-9CA557ADDD4F}">
      <dgm:prSet/>
      <dgm:spPr/>
      <dgm:t>
        <a:bodyPr/>
        <a:lstStyle/>
        <a:p>
          <a:endParaRPr lang="ru-RU"/>
        </a:p>
      </dgm:t>
    </dgm:pt>
    <dgm:pt modelId="{FF99114B-A29B-46C0-B237-695FA7848F83}" type="sibTrans" cxnId="{3AE91B36-9A05-43BB-9B43-9CA557ADDD4F}">
      <dgm:prSet/>
      <dgm:spPr/>
      <dgm:t>
        <a:bodyPr/>
        <a:lstStyle/>
        <a:p>
          <a:endParaRPr lang="ru-RU"/>
        </a:p>
      </dgm:t>
    </dgm:pt>
    <dgm:pt modelId="{FA7907CE-3E58-43DA-AFF2-6647922FF4E7}">
      <dgm:prSet/>
      <dgm:spPr/>
      <dgm:t>
        <a:bodyPr/>
        <a:lstStyle/>
        <a:p>
          <a:r>
            <a:rPr lang="ru-RU" smtClean="0"/>
            <a:t>Ключевые слова</a:t>
          </a:r>
          <a:endParaRPr lang="ru-RU" dirty="0"/>
        </a:p>
      </dgm:t>
    </dgm:pt>
    <dgm:pt modelId="{16BCE2AE-C5A7-464F-9DF6-9156F5E859B4}" type="parTrans" cxnId="{258BFDF4-86DA-4944-8E4E-6CF4C20EBB28}">
      <dgm:prSet/>
      <dgm:spPr/>
      <dgm:t>
        <a:bodyPr/>
        <a:lstStyle/>
        <a:p>
          <a:endParaRPr lang="ru-RU"/>
        </a:p>
      </dgm:t>
    </dgm:pt>
    <dgm:pt modelId="{C5B2B748-C32C-45ED-AB41-CBAA358516EA}" type="sibTrans" cxnId="{258BFDF4-86DA-4944-8E4E-6CF4C20EBB28}">
      <dgm:prSet/>
      <dgm:spPr/>
      <dgm:t>
        <a:bodyPr/>
        <a:lstStyle/>
        <a:p>
          <a:endParaRPr lang="ru-RU"/>
        </a:p>
      </dgm:t>
    </dgm:pt>
    <dgm:pt modelId="{2997B2F1-845D-44C9-8B34-A289F88BA8C1}">
      <dgm:prSet/>
      <dgm:spPr/>
      <dgm:t>
        <a:bodyPr/>
        <a:lstStyle/>
        <a:p>
          <a:r>
            <a:rPr lang="ru-RU" smtClean="0"/>
            <a:t>Преобразование текстовой информции в хим.формулы.</a:t>
          </a:r>
          <a:endParaRPr lang="ru-RU" dirty="0" smtClean="0"/>
        </a:p>
      </dgm:t>
    </dgm:pt>
    <dgm:pt modelId="{7FA241F1-9B18-4639-A7AA-8ABD20E2D7D5}" type="parTrans" cxnId="{EDCCF0FB-485D-4ADE-BEAC-7A7BDAAE60ED}">
      <dgm:prSet/>
      <dgm:spPr/>
      <dgm:t>
        <a:bodyPr/>
        <a:lstStyle/>
        <a:p>
          <a:endParaRPr lang="ru-RU"/>
        </a:p>
      </dgm:t>
    </dgm:pt>
    <dgm:pt modelId="{9F5082FF-D1C9-4426-95D7-0B89CA8F3027}" type="sibTrans" cxnId="{EDCCF0FB-485D-4ADE-BEAC-7A7BDAAE60ED}">
      <dgm:prSet/>
      <dgm:spPr/>
      <dgm:t>
        <a:bodyPr/>
        <a:lstStyle/>
        <a:p>
          <a:endParaRPr lang="ru-RU"/>
        </a:p>
      </dgm:t>
    </dgm:pt>
    <dgm:pt modelId="{EEACCCCC-72C4-4595-9490-11944B380616}">
      <dgm:prSet/>
      <dgm:spPr/>
      <dgm:t>
        <a:bodyPr/>
        <a:lstStyle/>
        <a:p>
          <a:r>
            <a:rPr lang="ru-RU" smtClean="0"/>
            <a:t>Составление таблиц</a:t>
          </a:r>
          <a:endParaRPr lang="ru-RU" dirty="0"/>
        </a:p>
      </dgm:t>
    </dgm:pt>
    <dgm:pt modelId="{CC7FC22C-D7AE-4940-B603-AB4E50F1DC8C}" type="parTrans" cxnId="{611F9F66-7976-45A3-A60A-FC8D7C49094C}">
      <dgm:prSet/>
      <dgm:spPr/>
      <dgm:t>
        <a:bodyPr/>
        <a:lstStyle/>
        <a:p>
          <a:endParaRPr lang="ru-RU"/>
        </a:p>
      </dgm:t>
    </dgm:pt>
    <dgm:pt modelId="{ED3492CE-2BDD-4B38-A289-3616AB41875C}" type="sibTrans" cxnId="{611F9F66-7976-45A3-A60A-FC8D7C49094C}">
      <dgm:prSet/>
      <dgm:spPr/>
      <dgm:t>
        <a:bodyPr/>
        <a:lstStyle/>
        <a:p>
          <a:endParaRPr lang="ru-RU"/>
        </a:p>
      </dgm:t>
    </dgm:pt>
    <dgm:pt modelId="{9404E89A-D543-4521-A995-D7EBFEEA3FC2}" type="pres">
      <dgm:prSet presAssocID="{CBA04504-4AB4-45AF-935C-77EE166D16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3B6A3-4009-4603-BB3E-6B9BB364AE9E}" type="pres">
      <dgm:prSet presAssocID="{5D029CF4-79A4-43BB-820F-50F4B2D134E5}" presName="composite" presStyleCnt="0"/>
      <dgm:spPr/>
      <dgm:t>
        <a:bodyPr/>
        <a:lstStyle/>
        <a:p>
          <a:endParaRPr lang="ru-RU"/>
        </a:p>
      </dgm:t>
    </dgm:pt>
    <dgm:pt modelId="{13713ACF-8C22-4135-8A85-C54A3ECFC0C7}" type="pres">
      <dgm:prSet presAssocID="{5D029CF4-79A4-43BB-820F-50F4B2D134E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4F781-83B0-4E32-B358-7A9DDE85DEF8}" type="pres">
      <dgm:prSet presAssocID="{5D029CF4-79A4-43BB-820F-50F4B2D134E5}" presName="desTx" presStyleLbl="alignAccFollowNode1" presStyleIdx="0" presStyleCnt="3" custLinFactNeighborY="-1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628503-FF1E-4F99-BBA4-A370129CB399}" type="pres">
      <dgm:prSet presAssocID="{DC4E8907-6FAE-401C-8411-19697E6445BF}" presName="space" presStyleCnt="0"/>
      <dgm:spPr/>
      <dgm:t>
        <a:bodyPr/>
        <a:lstStyle/>
        <a:p>
          <a:endParaRPr lang="ru-RU"/>
        </a:p>
      </dgm:t>
    </dgm:pt>
    <dgm:pt modelId="{CD030248-337E-4C3B-B58E-C1F64B8AB6D2}" type="pres">
      <dgm:prSet presAssocID="{B8C16229-804D-44FE-AA24-F03CAF16549D}" presName="composite" presStyleCnt="0"/>
      <dgm:spPr/>
      <dgm:t>
        <a:bodyPr/>
        <a:lstStyle/>
        <a:p>
          <a:endParaRPr lang="ru-RU"/>
        </a:p>
      </dgm:t>
    </dgm:pt>
    <dgm:pt modelId="{C03754EA-9363-4315-9943-53F5B534E08B}" type="pres">
      <dgm:prSet presAssocID="{B8C16229-804D-44FE-AA24-F03CAF16549D}" presName="parTx" presStyleLbl="alignNode1" presStyleIdx="1" presStyleCnt="3" custLinFactNeighborX="-2901" custLinFactNeighborY="-78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6B302-E340-4DC7-938C-DED006656CA6}" type="pres">
      <dgm:prSet presAssocID="{B8C16229-804D-44FE-AA24-F03CAF16549D}" presName="desTx" presStyleLbl="alignAccFollowNode1" presStyleIdx="1" presStyleCnt="3" custLinFactNeighborX="-1826" custLinFactNeighborY="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6B2FA-3275-437F-8ABF-747C0C78B38B}" type="pres">
      <dgm:prSet presAssocID="{49105CFE-5F8B-4913-AAF1-ABD3727C2275}" presName="space" presStyleCnt="0"/>
      <dgm:spPr/>
      <dgm:t>
        <a:bodyPr/>
        <a:lstStyle/>
        <a:p>
          <a:endParaRPr lang="ru-RU"/>
        </a:p>
      </dgm:t>
    </dgm:pt>
    <dgm:pt modelId="{0517E42F-72B2-4193-98B6-672108AA94CE}" type="pres">
      <dgm:prSet presAssocID="{69B2F830-D2A1-4FA7-B1EA-4650A3D1A298}" presName="composite" presStyleCnt="0"/>
      <dgm:spPr/>
      <dgm:t>
        <a:bodyPr/>
        <a:lstStyle/>
        <a:p>
          <a:endParaRPr lang="ru-RU"/>
        </a:p>
      </dgm:t>
    </dgm:pt>
    <dgm:pt modelId="{C342A1B3-7CFF-4588-BC02-E682F55B98D4}" type="pres">
      <dgm:prSet presAssocID="{69B2F830-D2A1-4FA7-B1EA-4650A3D1A29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4DCBE-F5A1-44E1-9BED-AE8ED145C44E}" type="pres">
      <dgm:prSet presAssocID="{69B2F830-D2A1-4FA7-B1EA-4650A3D1A298}" presName="desTx" presStyleLbl="alignAccFollowNode1" presStyleIdx="2" presStyleCnt="3" custScaleY="98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4B41E1-B480-4D26-9B13-CB2D1E659E83}" type="presOf" srcId="{B6ACF8BA-2522-425E-96CF-36708971DC56}" destId="{5744DCBE-F5A1-44E1-9BED-AE8ED145C44E}" srcOrd="0" destOrd="6" presId="urn:microsoft.com/office/officeart/2005/8/layout/hList1"/>
    <dgm:cxn modelId="{CEB45F71-9EBC-4652-A43A-ABEE5EF00CF0}" srcId="{B8C16229-804D-44FE-AA24-F03CAF16549D}" destId="{820D3EA8-A171-4472-A56B-3693F55FDCAA}" srcOrd="0" destOrd="0" parTransId="{9B34049C-CDF2-4137-AE16-5C2D82975909}" sibTransId="{80230E1E-9E4D-4652-9009-16C0182B51E0}"/>
    <dgm:cxn modelId="{D9D02AB4-9DBC-40A3-A28D-BE0370949CE7}" type="presOf" srcId="{68914120-2D3D-4EDD-8611-FF5D7D78013B}" destId="{4B96B302-E340-4DC7-938C-DED006656CA6}" srcOrd="0" destOrd="1" presId="urn:microsoft.com/office/officeart/2005/8/layout/hList1"/>
    <dgm:cxn modelId="{7A39ECD7-0A15-48EE-93FF-EDD73179BDD6}" srcId="{69B2F830-D2A1-4FA7-B1EA-4650A3D1A298}" destId="{B2DE003F-3185-416A-920C-CE5696EFCA5A}" srcOrd="7" destOrd="0" parTransId="{87629B0C-0DC9-4A0C-BBE5-A4BF87762E79}" sibTransId="{390FDE95-5BCC-494A-84BF-C3F3C336B37E}"/>
    <dgm:cxn modelId="{EDCCF0FB-485D-4ADE-BEAC-7A7BDAAE60ED}" srcId="{B8C16229-804D-44FE-AA24-F03CAF16549D}" destId="{2997B2F1-845D-44C9-8B34-A289F88BA8C1}" srcOrd="4" destOrd="0" parTransId="{7FA241F1-9B18-4639-A7AA-8ABD20E2D7D5}" sibTransId="{9F5082FF-D1C9-4426-95D7-0B89CA8F3027}"/>
    <dgm:cxn modelId="{D4A2D623-8AB9-47B5-806B-1680F57E6291}" srcId="{69B2F830-D2A1-4FA7-B1EA-4650A3D1A298}" destId="{B6293E06-D034-4DA4-80D1-7BF7A03B8B2A}" srcOrd="8" destOrd="0" parTransId="{106D5035-5205-4609-B010-A3F4091EFAD2}" sibTransId="{E542A6D9-BB7A-4F29-9A7A-CD1801600086}"/>
    <dgm:cxn modelId="{B8EB31E4-CF8E-4FCC-966F-E1FBC53BE362}" type="presOf" srcId="{68DA75F2-ABBE-4B4C-8EE3-C28F6BDF87E0}" destId="{5744DCBE-F5A1-44E1-9BED-AE8ED145C44E}" srcOrd="0" destOrd="5" presId="urn:microsoft.com/office/officeart/2005/8/layout/hList1"/>
    <dgm:cxn modelId="{22BD5807-BF6B-4C21-8350-4766F41E3FF8}" type="presOf" srcId="{BE0705DB-D5BE-44C0-A23E-C13DDBF1E083}" destId="{5744DCBE-F5A1-44E1-9BED-AE8ED145C44E}" srcOrd="0" destOrd="0" presId="urn:microsoft.com/office/officeart/2005/8/layout/hList1"/>
    <dgm:cxn modelId="{3ECA5B3E-83AB-45A8-A7DD-05BD8FF61657}" srcId="{69B2F830-D2A1-4FA7-B1EA-4650A3D1A298}" destId="{05D8E8C7-7AE4-48CA-910F-A20DC821FB7C}" srcOrd="4" destOrd="0" parTransId="{F12DC8DF-E796-4B5D-A97B-F589931C6CF7}" sibTransId="{6E00392D-9F20-4432-B269-A6B7EF17ECB2}"/>
    <dgm:cxn modelId="{5F2C158D-1B72-4027-8D9F-A189F70BFE9E}" type="presOf" srcId="{BF016181-F6D7-4096-927F-156E2B0AF931}" destId="{84A4F781-83B0-4E32-B358-7A9DDE85DEF8}" srcOrd="0" destOrd="1" presId="urn:microsoft.com/office/officeart/2005/8/layout/hList1"/>
    <dgm:cxn modelId="{C99AA336-A2E0-4669-8709-5EA414A4BE67}" type="presOf" srcId="{B2DE003F-3185-416A-920C-CE5696EFCA5A}" destId="{5744DCBE-F5A1-44E1-9BED-AE8ED145C44E}" srcOrd="0" destOrd="7" presId="urn:microsoft.com/office/officeart/2005/8/layout/hList1"/>
    <dgm:cxn modelId="{CAC3240B-AF77-47DE-A9AD-1F57F1597CF8}" type="presOf" srcId="{EEACCCCC-72C4-4595-9490-11944B380616}" destId="{4B96B302-E340-4DC7-938C-DED006656CA6}" srcOrd="0" destOrd="5" presId="urn:microsoft.com/office/officeart/2005/8/layout/hList1"/>
    <dgm:cxn modelId="{75CA639B-4402-4014-8F66-0AF7A185273C}" type="presOf" srcId="{05D8E8C7-7AE4-48CA-910F-A20DC821FB7C}" destId="{5744DCBE-F5A1-44E1-9BED-AE8ED145C44E}" srcOrd="0" destOrd="4" presId="urn:microsoft.com/office/officeart/2005/8/layout/hList1"/>
    <dgm:cxn modelId="{15DF9757-AABC-42E5-9387-E03BD74DF98A}" srcId="{CBA04504-4AB4-45AF-935C-77EE166D16FC}" destId="{69B2F830-D2A1-4FA7-B1EA-4650A3D1A298}" srcOrd="2" destOrd="0" parTransId="{63E8A65D-6D6E-452F-857E-4AFABC4E5714}" sibTransId="{D05F53BF-CF98-45CE-AE31-6A360C7D50B8}"/>
    <dgm:cxn modelId="{611F9F66-7976-45A3-A60A-FC8D7C49094C}" srcId="{B8C16229-804D-44FE-AA24-F03CAF16549D}" destId="{EEACCCCC-72C4-4595-9490-11944B380616}" srcOrd="5" destOrd="0" parTransId="{CC7FC22C-D7AE-4940-B603-AB4E50F1DC8C}" sibTransId="{ED3492CE-2BDD-4B38-A289-3616AB41875C}"/>
    <dgm:cxn modelId="{3AE91B36-9A05-43BB-9B43-9CA557ADDD4F}" srcId="{B8C16229-804D-44FE-AA24-F03CAF16549D}" destId="{7918C87E-1DBE-41F9-B9EE-70F48ECFA0F9}" srcOrd="2" destOrd="0" parTransId="{CF85188C-407D-43E0-A7A4-7A601F9DB118}" sibTransId="{FF99114B-A29B-46C0-B237-695FA7848F83}"/>
    <dgm:cxn modelId="{B88C60D8-71A1-461A-81CC-402D23DFBD98}" srcId="{5D029CF4-79A4-43BB-820F-50F4B2D134E5}" destId="{BF016181-F6D7-4096-927F-156E2B0AF931}" srcOrd="1" destOrd="0" parTransId="{5C3E9DA4-EDC4-4882-A5C3-6CFFFB90A6C3}" sibTransId="{227CA3A7-4AAC-4D07-B4AD-E844D1A3DDA3}"/>
    <dgm:cxn modelId="{1F0DFD5D-C259-4D85-A095-B3DC8F23E1C2}" type="presOf" srcId="{5F98D774-1440-4944-8DD4-C2BD9509B0F1}" destId="{5744DCBE-F5A1-44E1-9BED-AE8ED145C44E}" srcOrd="0" destOrd="1" presId="urn:microsoft.com/office/officeart/2005/8/layout/hList1"/>
    <dgm:cxn modelId="{847AEA35-0E2C-4D0F-B6D5-2A232CBF923C}" srcId="{69B2F830-D2A1-4FA7-B1EA-4650A3D1A298}" destId="{D8E21E50-D626-4016-97A8-1AA37EC5BEFA}" srcOrd="3" destOrd="0" parTransId="{AAA3DBA3-9E9F-4008-9E47-9292B26D19E6}" sibTransId="{F46A9000-FC11-44D6-A8B9-BF1FE3CB724D}"/>
    <dgm:cxn modelId="{F0CA7E28-F0EF-4886-949C-A57F46EF0DCB}" type="presOf" srcId="{820D3EA8-A171-4472-A56B-3693F55FDCAA}" destId="{4B96B302-E340-4DC7-938C-DED006656CA6}" srcOrd="0" destOrd="0" presId="urn:microsoft.com/office/officeart/2005/8/layout/hList1"/>
    <dgm:cxn modelId="{FA0AFB83-B121-452E-B5CC-E2B657B22873}" srcId="{CBA04504-4AB4-45AF-935C-77EE166D16FC}" destId="{B8C16229-804D-44FE-AA24-F03CAF16549D}" srcOrd="1" destOrd="0" parTransId="{D6015BA1-AAA6-462E-AF7E-5EB1D141169B}" sibTransId="{49105CFE-5F8B-4913-AAF1-ABD3727C2275}"/>
    <dgm:cxn modelId="{28FB6099-8A96-44F3-B302-90ADF4F23949}" type="presOf" srcId="{6B5E6AB2-C7BE-4A37-AA2A-BC6684970962}" destId="{84A4F781-83B0-4E32-B358-7A9DDE85DEF8}" srcOrd="0" destOrd="2" presId="urn:microsoft.com/office/officeart/2005/8/layout/hList1"/>
    <dgm:cxn modelId="{29AF35B8-05AE-4D5D-B754-80ADFD5151D8}" type="presOf" srcId="{69B2F830-D2A1-4FA7-B1EA-4650A3D1A298}" destId="{C342A1B3-7CFF-4588-BC02-E682F55B98D4}" srcOrd="0" destOrd="0" presId="urn:microsoft.com/office/officeart/2005/8/layout/hList1"/>
    <dgm:cxn modelId="{FCC2A7F1-019E-48F3-A04A-87A39F612FFB}" type="presOf" srcId="{4678679D-46AC-41CC-837A-0F9A4FF39FB9}" destId="{84A4F781-83B0-4E32-B358-7A9DDE85DEF8}" srcOrd="0" destOrd="0" presId="urn:microsoft.com/office/officeart/2005/8/layout/hList1"/>
    <dgm:cxn modelId="{F7D19801-D4A4-45A6-8A0F-EC83DBEB27A6}" type="presOf" srcId="{D8E21E50-D626-4016-97A8-1AA37EC5BEFA}" destId="{5744DCBE-F5A1-44E1-9BED-AE8ED145C44E}" srcOrd="0" destOrd="3" presId="urn:microsoft.com/office/officeart/2005/8/layout/hList1"/>
    <dgm:cxn modelId="{CFE2AFD9-61FD-48A3-B5B7-37072B7679B7}" srcId="{69B2F830-D2A1-4FA7-B1EA-4650A3D1A298}" destId="{68DA75F2-ABBE-4B4C-8EE3-C28F6BDF87E0}" srcOrd="5" destOrd="0" parTransId="{5178F334-F901-4582-A743-A903856B97E3}" sibTransId="{CF70D14A-6B63-4F0B-926A-DF348EFA0540}"/>
    <dgm:cxn modelId="{3C381BD2-B6EB-47EC-A12C-55926F6168F0}" type="presOf" srcId="{2997B2F1-845D-44C9-8B34-A289F88BA8C1}" destId="{4B96B302-E340-4DC7-938C-DED006656CA6}" srcOrd="0" destOrd="4" presId="urn:microsoft.com/office/officeart/2005/8/layout/hList1"/>
    <dgm:cxn modelId="{7EA69E06-C583-4E5E-9614-B16DAFD7451D}" srcId="{B8C16229-804D-44FE-AA24-F03CAF16549D}" destId="{68914120-2D3D-4EDD-8611-FF5D7D78013B}" srcOrd="1" destOrd="0" parTransId="{49AB3402-62CC-4186-A864-E4574FE25517}" sibTransId="{505D6DCC-4C68-48C7-8FBA-4E525F19ABD2}"/>
    <dgm:cxn modelId="{9989754E-3B06-4F40-AADF-EA10C0B9F86D}" srcId="{5D029CF4-79A4-43BB-820F-50F4B2D134E5}" destId="{6B5E6AB2-C7BE-4A37-AA2A-BC6684970962}" srcOrd="2" destOrd="0" parTransId="{8E494199-6F74-4B81-A76B-869942CD5481}" sibTransId="{F730D9DB-1E72-492F-B199-461AEC86DF2F}"/>
    <dgm:cxn modelId="{1AEC0B84-82C9-4C16-8D97-5309EEE66092}" type="presOf" srcId="{AFC8824C-21A5-4111-A344-CBCC68B29AAC}" destId="{5744DCBE-F5A1-44E1-9BED-AE8ED145C44E}" srcOrd="0" destOrd="9" presId="urn:microsoft.com/office/officeart/2005/8/layout/hList1"/>
    <dgm:cxn modelId="{3A1B911D-C9C2-4AA4-AF31-5756DFC42DC5}" type="presOf" srcId="{CBA04504-4AB4-45AF-935C-77EE166D16FC}" destId="{9404E89A-D543-4521-A995-D7EBFEEA3FC2}" srcOrd="0" destOrd="0" presId="urn:microsoft.com/office/officeart/2005/8/layout/hList1"/>
    <dgm:cxn modelId="{32A9EE74-523B-44B2-8098-3EE358CD0AC0}" srcId="{5D029CF4-79A4-43BB-820F-50F4B2D134E5}" destId="{4678679D-46AC-41CC-837A-0F9A4FF39FB9}" srcOrd="0" destOrd="0" parTransId="{2C45918B-AE17-4FEF-8D03-52A5B92F939D}" sibTransId="{9EB799BC-AB93-42BE-A17B-F3715DCF3309}"/>
    <dgm:cxn modelId="{258BFDF4-86DA-4944-8E4E-6CF4C20EBB28}" srcId="{B8C16229-804D-44FE-AA24-F03CAF16549D}" destId="{FA7907CE-3E58-43DA-AFF2-6647922FF4E7}" srcOrd="3" destOrd="0" parTransId="{16BCE2AE-C5A7-464F-9DF6-9156F5E859B4}" sibTransId="{C5B2B748-C32C-45ED-AB41-CBAA358516EA}"/>
    <dgm:cxn modelId="{753602BF-91E7-485F-AD65-C9AEEE885178}" type="presOf" srcId="{E703B2DE-5EAC-478C-9406-AAE052289704}" destId="{5744DCBE-F5A1-44E1-9BED-AE8ED145C44E}" srcOrd="0" destOrd="2" presId="urn:microsoft.com/office/officeart/2005/8/layout/hList1"/>
    <dgm:cxn modelId="{654BD097-45E1-404D-8581-FF3F24CBBD22}" type="presOf" srcId="{B8C16229-804D-44FE-AA24-F03CAF16549D}" destId="{C03754EA-9363-4315-9943-53F5B534E08B}" srcOrd="0" destOrd="0" presId="urn:microsoft.com/office/officeart/2005/8/layout/hList1"/>
    <dgm:cxn modelId="{512B9950-76D3-466A-BA71-DF26199835CB}" srcId="{69B2F830-D2A1-4FA7-B1EA-4650A3D1A298}" destId="{AFC8824C-21A5-4111-A344-CBCC68B29AAC}" srcOrd="9" destOrd="0" parTransId="{5CCB82F0-97E4-4DA9-869E-3931A56A2D74}" sibTransId="{E04715F7-2503-4032-BE8B-09BC24FC61F8}"/>
    <dgm:cxn modelId="{58547EDA-3AF9-4766-95CF-13CCFCAC7D6D}" srcId="{69B2F830-D2A1-4FA7-B1EA-4650A3D1A298}" destId="{E703B2DE-5EAC-478C-9406-AAE052289704}" srcOrd="2" destOrd="0" parTransId="{E3EB1A39-AD34-4FAC-AFEE-E6F344FB4457}" sibTransId="{F588A7A2-F2A0-47AB-AAB1-EDCAD0DC4C12}"/>
    <dgm:cxn modelId="{8B8FC7C0-85BB-4176-A682-81EFFEEAE15B}" srcId="{69B2F830-D2A1-4FA7-B1EA-4650A3D1A298}" destId="{B6ACF8BA-2522-425E-96CF-36708971DC56}" srcOrd="6" destOrd="0" parTransId="{9A12F84C-B74B-4ACF-ADE9-5A2D1838F856}" sibTransId="{1B760D60-6CC8-49E9-AC93-9E6CC4C60C08}"/>
    <dgm:cxn modelId="{6513EF7F-DFD8-492E-89F1-7408011A0BEC}" type="presOf" srcId="{B6293E06-D034-4DA4-80D1-7BF7A03B8B2A}" destId="{5744DCBE-F5A1-44E1-9BED-AE8ED145C44E}" srcOrd="0" destOrd="8" presId="urn:microsoft.com/office/officeart/2005/8/layout/hList1"/>
    <dgm:cxn modelId="{F83BBBFA-61AE-43E0-A58B-A90B86D47229}" srcId="{CBA04504-4AB4-45AF-935C-77EE166D16FC}" destId="{5D029CF4-79A4-43BB-820F-50F4B2D134E5}" srcOrd="0" destOrd="0" parTransId="{0B373995-2569-4639-AED5-EF0211E93549}" sibTransId="{DC4E8907-6FAE-401C-8411-19697E6445BF}"/>
    <dgm:cxn modelId="{9F3DA4DD-DA6A-4B01-B8E1-13C884A8F6ED}" srcId="{69B2F830-D2A1-4FA7-B1EA-4650A3D1A298}" destId="{5F98D774-1440-4944-8DD4-C2BD9509B0F1}" srcOrd="1" destOrd="0" parTransId="{5A61126F-70D3-409B-A89F-AC69F864A51C}" sibTransId="{93F3480B-8480-4DB2-802F-30E9701DCB7A}"/>
    <dgm:cxn modelId="{DD6A836F-F40D-49E3-8315-0C6C6EF5FDFD}" type="presOf" srcId="{5D029CF4-79A4-43BB-820F-50F4B2D134E5}" destId="{13713ACF-8C22-4135-8A85-C54A3ECFC0C7}" srcOrd="0" destOrd="0" presId="urn:microsoft.com/office/officeart/2005/8/layout/hList1"/>
    <dgm:cxn modelId="{9457C80F-A038-467F-AD2A-6D647419A175}" type="presOf" srcId="{7918C87E-1DBE-41F9-B9EE-70F48ECFA0F9}" destId="{4B96B302-E340-4DC7-938C-DED006656CA6}" srcOrd="0" destOrd="2" presId="urn:microsoft.com/office/officeart/2005/8/layout/hList1"/>
    <dgm:cxn modelId="{1D7BDC7F-6536-4230-805C-6489E600F92D}" srcId="{69B2F830-D2A1-4FA7-B1EA-4650A3D1A298}" destId="{BE0705DB-D5BE-44C0-A23E-C13DDBF1E083}" srcOrd="0" destOrd="0" parTransId="{00EC3F5A-57D0-482F-9885-0E8983BE0BEC}" sibTransId="{3E5432AE-C0A5-4493-89E6-F0EA8CF94F23}"/>
    <dgm:cxn modelId="{054101FB-52D3-426D-B874-768C0701D7D4}" type="presOf" srcId="{FA7907CE-3E58-43DA-AFF2-6647922FF4E7}" destId="{4B96B302-E340-4DC7-938C-DED006656CA6}" srcOrd="0" destOrd="3" presId="urn:microsoft.com/office/officeart/2005/8/layout/hList1"/>
    <dgm:cxn modelId="{CA9AB734-4363-4934-AB66-1D06596EBBBE}" type="presParOf" srcId="{9404E89A-D543-4521-A995-D7EBFEEA3FC2}" destId="{5BA3B6A3-4009-4603-BB3E-6B9BB364AE9E}" srcOrd="0" destOrd="0" presId="urn:microsoft.com/office/officeart/2005/8/layout/hList1"/>
    <dgm:cxn modelId="{B01A1341-A3A2-4633-9F06-B60C06339B9A}" type="presParOf" srcId="{5BA3B6A3-4009-4603-BB3E-6B9BB364AE9E}" destId="{13713ACF-8C22-4135-8A85-C54A3ECFC0C7}" srcOrd="0" destOrd="0" presId="urn:microsoft.com/office/officeart/2005/8/layout/hList1"/>
    <dgm:cxn modelId="{D382E1B7-1470-4F8C-9197-CDAC656DBC89}" type="presParOf" srcId="{5BA3B6A3-4009-4603-BB3E-6B9BB364AE9E}" destId="{84A4F781-83B0-4E32-B358-7A9DDE85DEF8}" srcOrd="1" destOrd="0" presId="urn:microsoft.com/office/officeart/2005/8/layout/hList1"/>
    <dgm:cxn modelId="{F9789B87-79BE-413A-8CEF-38609B9E6B5B}" type="presParOf" srcId="{9404E89A-D543-4521-A995-D7EBFEEA3FC2}" destId="{F2628503-FF1E-4F99-BBA4-A370129CB399}" srcOrd="1" destOrd="0" presId="urn:microsoft.com/office/officeart/2005/8/layout/hList1"/>
    <dgm:cxn modelId="{FC5EDF03-1F76-4D2E-8D5B-5B05C274285C}" type="presParOf" srcId="{9404E89A-D543-4521-A995-D7EBFEEA3FC2}" destId="{CD030248-337E-4C3B-B58E-C1F64B8AB6D2}" srcOrd="2" destOrd="0" presId="urn:microsoft.com/office/officeart/2005/8/layout/hList1"/>
    <dgm:cxn modelId="{7529F817-CDC1-4CE6-AFF6-BCB8037A2336}" type="presParOf" srcId="{CD030248-337E-4C3B-B58E-C1F64B8AB6D2}" destId="{C03754EA-9363-4315-9943-53F5B534E08B}" srcOrd="0" destOrd="0" presId="urn:microsoft.com/office/officeart/2005/8/layout/hList1"/>
    <dgm:cxn modelId="{2D07A150-AE50-4BA3-A117-FF6B5A4CD2A1}" type="presParOf" srcId="{CD030248-337E-4C3B-B58E-C1F64B8AB6D2}" destId="{4B96B302-E340-4DC7-938C-DED006656CA6}" srcOrd="1" destOrd="0" presId="urn:microsoft.com/office/officeart/2005/8/layout/hList1"/>
    <dgm:cxn modelId="{8CE9522E-220D-4806-9710-C51F4BD991F1}" type="presParOf" srcId="{9404E89A-D543-4521-A995-D7EBFEEA3FC2}" destId="{E666B2FA-3275-437F-8ABF-747C0C78B38B}" srcOrd="3" destOrd="0" presId="urn:microsoft.com/office/officeart/2005/8/layout/hList1"/>
    <dgm:cxn modelId="{1ABEF5CE-5967-4649-8E4C-8E703CECA887}" type="presParOf" srcId="{9404E89A-D543-4521-A995-D7EBFEEA3FC2}" destId="{0517E42F-72B2-4193-98B6-672108AA94CE}" srcOrd="4" destOrd="0" presId="urn:microsoft.com/office/officeart/2005/8/layout/hList1"/>
    <dgm:cxn modelId="{B6B77DA4-253E-4D1E-83A0-AAF92A505DCF}" type="presParOf" srcId="{0517E42F-72B2-4193-98B6-672108AA94CE}" destId="{C342A1B3-7CFF-4588-BC02-E682F55B98D4}" srcOrd="0" destOrd="0" presId="urn:microsoft.com/office/officeart/2005/8/layout/hList1"/>
    <dgm:cxn modelId="{DD0CA102-ACBD-4BE9-B335-FE3A0470E922}" type="presParOf" srcId="{0517E42F-72B2-4193-98B6-672108AA94CE}" destId="{5744DCBE-F5A1-44E1-9BED-AE8ED145C44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13ACF-8C22-4135-8A85-C54A3ECFC0C7}">
      <dsp:nvSpPr>
        <dsp:cNvPr id="0" name=""/>
        <dsp:cNvSpPr/>
      </dsp:nvSpPr>
      <dsp:spPr>
        <a:xfrm>
          <a:off x="2656" y="221771"/>
          <a:ext cx="2590185" cy="6765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>
              <a:solidFill>
                <a:srgbClr val="FF0000"/>
              </a:solidFill>
              <a:hlinkClick xmlns:r="http://schemas.openxmlformats.org/officeDocument/2006/relationships" r:id="rId1" action="ppaction://hlinkpres?slideindex=1&amp;slidetitle="/>
            </a:rPr>
            <a:t>I</a:t>
          </a:r>
          <a:r>
            <a:rPr lang="ru-RU" sz="1500" b="1" u="sng" kern="1200" dirty="0" smtClean="0">
              <a:solidFill>
                <a:srgbClr val="FF0000"/>
              </a:solidFill>
              <a:hlinkClick xmlns:r="http://schemas.openxmlformats.org/officeDocument/2006/relationships" r:id="rId1" action="ppaction://hlinkpres?slideindex=1&amp;slidetitle="/>
            </a:rPr>
            <a:t> этап</a:t>
          </a:r>
          <a:endParaRPr lang="ru-RU" sz="1500" b="1" u="sng" kern="1200" dirty="0" smtClean="0">
            <a:solidFill>
              <a:srgbClr val="FF00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FF0000"/>
              </a:solidFill>
              <a:hlinkClick xmlns:r="http://schemas.openxmlformats.org/officeDocument/2006/relationships" r:id="rId2" action="ppaction://hlinkpres?slideindex=16&amp;slidetitle=Слайд 16"/>
            </a:rPr>
            <a:t>Работа до чтения</a:t>
          </a:r>
          <a:endParaRPr lang="ru-RU" sz="1500" kern="1200" dirty="0">
            <a:solidFill>
              <a:srgbClr val="FF0000"/>
            </a:solidFill>
          </a:endParaRPr>
        </a:p>
      </dsp:txBody>
      <dsp:txXfrm>
        <a:off x="2656" y="221771"/>
        <a:ext cx="2590185" cy="676527"/>
      </dsp:txXfrm>
    </dsp:sp>
    <dsp:sp modelId="{84A4F781-83B0-4E32-B358-7A9DDE85DEF8}">
      <dsp:nvSpPr>
        <dsp:cNvPr id="0" name=""/>
        <dsp:cNvSpPr/>
      </dsp:nvSpPr>
      <dsp:spPr>
        <a:xfrm>
          <a:off x="2656" y="840624"/>
          <a:ext cx="2590185" cy="30563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Попробуй найди!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Банк гипотез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Верю – не верю</a:t>
          </a:r>
          <a:endParaRPr lang="ru-RU" sz="1500" kern="1200" dirty="0"/>
        </a:p>
      </dsp:txBody>
      <dsp:txXfrm>
        <a:off x="2656" y="840624"/>
        <a:ext cx="2590185" cy="3056393"/>
      </dsp:txXfrm>
    </dsp:sp>
    <dsp:sp modelId="{C03754EA-9363-4315-9943-53F5B534E08B}">
      <dsp:nvSpPr>
        <dsp:cNvPr id="0" name=""/>
        <dsp:cNvSpPr/>
      </dsp:nvSpPr>
      <dsp:spPr>
        <a:xfrm>
          <a:off x="2880326" y="168751"/>
          <a:ext cx="2590185" cy="6765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>
              <a:hlinkClick xmlns:r="http://schemas.openxmlformats.org/officeDocument/2006/relationships" r:id="rId3" action="ppaction://hlinkpres?slideindex=1&amp;slidetitle="/>
            </a:rPr>
            <a:t>II </a:t>
          </a:r>
          <a:r>
            <a:rPr lang="ru-RU" sz="1500" b="1" u="sng" kern="1200" dirty="0" smtClean="0">
              <a:hlinkClick xmlns:r="http://schemas.openxmlformats.org/officeDocument/2006/relationships" r:id="rId3" action="ppaction://hlinkpres?slideindex=1&amp;slidetitle="/>
            </a:rPr>
            <a:t>этап</a:t>
          </a:r>
          <a:endParaRPr lang="ru-RU" sz="1500" b="1" u="sng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hlinkClick xmlns:r="http://schemas.openxmlformats.org/officeDocument/2006/relationships" r:id="" action="ppaction://hlinksldjump"/>
            </a:rPr>
            <a:t>Чтение</a:t>
          </a:r>
          <a:endParaRPr lang="ru-RU" sz="1500" kern="1200" dirty="0"/>
        </a:p>
      </dsp:txBody>
      <dsp:txXfrm>
        <a:off x="2880326" y="168751"/>
        <a:ext cx="2590185" cy="676527"/>
      </dsp:txXfrm>
    </dsp:sp>
    <dsp:sp modelId="{4B96B302-E340-4DC7-938C-DED006656CA6}">
      <dsp:nvSpPr>
        <dsp:cNvPr id="0" name=""/>
        <dsp:cNvSpPr/>
      </dsp:nvSpPr>
      <dsp:spPr>
        <a:xfrm>
          <a:off x="2908171" y="911319"/>
          <a:ext cx="2590185" cy="30563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Инсерт</a:t>
          </a:r>
          <a:endParaRPr lang="ru-RU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План-конспект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Тезис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Ключевые слова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Преобразование текстовой информции в хим.формулы.</a:t>
          </a:r>
          <a:endParaRPr lang="ru-RU" sz="1500" kern="1200" dirty="0" smtClean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Составление таблиц</a:t>
          </a:r>
          <a:endParaRPr lang="ru-RU" sz="1500" kern="1200" dirty="0"/>
        </a:p>
      </dsp:txBody>
      <dsp:txXfrm>
        <a:off x="2908171" y="911319"/>
        <a:ext cx="2590185" cy="3056393"/>
      </dsp:txXfrm>
    </dsp:sp>
    <dsp:sp modelId="{C342A1B3-7CFF-4588-BC02-E682F55B98D4}">
      <dsp:nvSpPr>
        <dsp:cNvPr id="0" name=""/>
        <dsp:cNvSpPr/>
      </dsp:nvSpPr>
      <dsp:spPr>
        <a:xfrm>
          <a:off x="5908279" y="233935"/>
          <a:ext cx="2590185" cy="6765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>
              <a:hlinkClick xmlns:r="http://schemas.openxmlformats.org/officeDocument/2006/relationships" r:id="rId4" action="ppaction://hlinkpres?slideindex=1&amp;slidetitle="/>
            </a:rPr>
            <a:t>III</a:t>
          </a:r>
          <a:r>
            <a:rPr lang="ru-RU" sz="1500" b="1" u="sng" kern="1200" dirty="0" smtClean="0">
              <a:hlinkClick xmlns:r="http://schemas.openxmlformats.org/officeDocument/2006/relationships" r:id="rId4" action="ppaction://hlinkpres?slideindex=1&amp;slidetitle="/>
            </a:rPr>
            <a:t> этап</a:t>
          </a:r>
          <a:endParaRPr lang="ru-RU" sz="1500" b="1" u="sng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hlinkClick xmlns:r="http://schemas.openxmlformats.org/officeDocument/2006/relationships" r:id="" action="ppaction://hlinksldjump"/>
            </a:rPr>
            <a:t>После чтения</a:t>
          </a:r>
          <a:endParaRPr lang="ru-RU" sz="1500" kern="1200" dirty="0"/>
        </a:p>
      </dsp:txBody>
      <dsp:txXfrm>
        <a:off x="5908279" y="233935"/>
        <a:ext cx="2590185" cy="676527"/>
      </dsp:txXfrm>
    </dsp:sp>
    <dsp:sp modelId="{5744DCBE-F5A1-44E1-9BED-AE8ED145C44E}">
      <dsp:nvSpPr>
        <dsp:cNvPr id="0" name=""/>
        <dsp:cNvSpPr/>
      </dsp:nvSpPr>
      <dsp:spPr>
        <a:xfrm>
          <a:off x="5908279" y="934792"/>
          <a:ext cx="2590185" cy="300773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Дерево знаний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Кластер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Граф-схема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Синквейн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Кубик </a:t>
          </a:r>
          <a:r>
            <a:rPr lang="ru-RU" sz="1500" kern="1200" dirty="0" err="1" smtClean="0"/>
            <a:t>Блума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Логические цепочки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«Тонкие» и «Толстые» вопросы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«Лови ошибку»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«Восстанови текст»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5908279" y="934792"/>
        <a:ext cx="2590185" cy="3007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70AEB-1EFA-4DC2-B42A-C8E5125ABDF8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7F6CA-D202-45C1-87BA-A9EAB2324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18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7CC2C-692C-4A31-B7AC-D969A272E922}" type="slidenum">
              <a:rPr lang="ru-RU" smtClean="0"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72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anchor="b"/>
          <a:lstStyle/>
          <a:p>
            <a:pPr eaLnBrk="0" hangingPunct="0">
              <a:defRPr/>
            </a:pPr>
            <a:endParaRPr lang="ru-RU" sz="38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ru-RU" sz="3000"/>
          </a:p>
        </p:txBody>
      </p:sp>
    </p:spTree>
    <p:extLst>
      <p:ext uri="{BB962C8B-B14F-4D97-AF65-F5344CB8AC3E}">
        <p14:creationId xmlns:p14="http://schemas.microsoft.com/office/powerpoint/2010/main" val="1526293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A4C8B0-4067-4BB0-83B7-2331FECE1A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37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59.xml"/><Relationship Id="rId4" Type="http://schemas.openxmlformats.org/officeDocument/2006/relationships/slide" Target="slide2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&#1052;&#1086;&#1083;&#1077;&#1074;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slide" Target="slide4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886200"/>
            <a:ext cx="32004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 учитель филиала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6629400" cy="3600400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Дидактические </a:t>
            </a:r>
            <a:r>
              <a:rPr lang="ru-RU" b="1" dirty="0"/>
              <a:t>и методические аспекты урока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b="1" dirty="0" smtClean="0"/>
              <a:t>Дзержинск , 2024</a:t>
            </a:r>
            <a:br>
              <a:rPr lang="ru-RU" sz="1800" b="1" dirty="0" smtClean="0"/>
            </a:b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II этап. Актуализация и фиксирование индивидуального затруднения в пробном учебном </a:t>
            </a:r>
            <a:r>
              <a:rPr lang="ru-RU" sz="2400" dirty="0" smtClean="0">
                <a:solidFill>
                  <a:srgbClr val="FF0000"/>
                </a:solidFill>
              </a:rPr>
              <a:t>действии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/>
              <a:t>Цел</a:t>
            </a:r>
            <a:r>
              <a:rPr lang="ru-RU" dirty="0"/>
              <a:t>ь: повторение изученного материала, необходимого для «открытия нового знания», и выявление затруднений в индивидуальной деятельности каждого учащегося. 4-5мин. </a:t>
            </a:r>
            <a:r>
              <a:rPr lang="ru-RU" b="1" u="sng" dirty="0"/>
              <a:t>Требования к этапу</a:t>
            </a:r>
            <a:r>
              <a:rPr lang="ru-RU" dirty="0"/>
              <a:t>: Возникновение проблемной ситуации. • актуализация знаний; • создание проблемной ситуации; • выявление и фиксирование в громкой речи: где и почему возникло затруднение; темы и цели урока. Вначале актуализируются знания, необходимые для работы над новым материалом. Затем создаётся проблемная ситуация, чётко проговаривается цель урока.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7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III этап. Выявление места и причины затруднения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/>
              <a:t>Цель</a:t>
            </a:r>
            <a:r>
              <a:rPr lang="ru-RU" dirty="0"/>
              <a:t>: обсуждение затруднений («Почему возникли затруднения?», «Чего мы ещё не знаем?»); 4-5 мин; проговаривание цели урока в виде вопроса, на который предстоит </a:t>
            </a:r>
            <a:r>
              <a:rPr lang="ru-RU" dirty="0" err="1"/>
              <a:t>ответить,или</a:t>
            </a:r>
            <a:r>
              <a:rPr lang="ru-RU" dirty="0"/>
              <a:t> в виде темы урока. Методы постановки учебной задачи: побуждающий от проблемной ситуации диалог, подводящий к теме диалог. </a:t>
            </a:r>
            <a:endParaRPr lang="ru-RU" dirty="0" smtClean="0"/>
          </a:p>
          <a:p>
            <a:r>
              <a:rPr lang="ru-RU" b="1" u="sng" dirty="0" smtClean="0"/>
              <a:t>Требования </a:t>
            </a:r>
            <a:r>
              <a:rPr lang="ru-RU" b="1" u="sng" dirty="0"/>
              <a:t>к этапу</a:t>
            </a:r>
            <a:r>
              <a:rPr lang="ru-RU" dirty="0"/>
              <a:t>: ● сопоставление детьми действий с используемым способом (где?); ● выявление и вербальное фиксирование причины затруднения (почему?); ● на этой основе учащиеся ставят цель деятельности, предлагают вариант формулировки темы урока, который уточняется учителем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47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60672" cy="144016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IV этап. Построение и реализация проекта выхода из затруднения (цель и тема, способ, план, средство) Этап изучения новых знаний и способов действий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373563"/>
          </a:xfrm>
        </p:spPr>
        <p:txBody>
          <a:bodyPr/>
          <a:lstStyle/>
          <a:p>
            <a:r>
              <a:rPr lang="ru-RU" b="1" u="sng" dirty="0"/>
              <a:t>Цель</a:t>
            </a:r>
            <a:r>
              <a:rPr lang="ru-RU" dirty="0"/>
              <a:t>: решение УЗ (устных задач) и обсуждение проекта их решения. 7-8мин мин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u="sng" dirty="0"/>
              <a:t>Требование к этапу</a:t>
            </a:r>
            <a:r>
              <a:rPr lang="ru-RU" dirty="0"/>
              <a:t>: ● учащиеся выбирают метод решения учебной задачи – свойство, понятия, алгоритм, модель и т.д. – и на его основе выдвигают и обосновывают гипотезы; ● используются предметные действия с моделями, схемами и пр.; ● новый способ действий фиксируется – вербально и знаково; ● учащиеся преодолевают возникшие затруднения с помощью нового способа действия.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143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V этап. Первичное закрепление с проговариванием во внешней речи Этап закрепления знаний и способов действий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/>
              <a:t>Цель</a:t>
            </a:r>
            <a:r>
              <a:rPr lang="ru-RU" dirty="0"/>
              <a:t>: проговаривание нового знания, запись в виде опорного сигнала. 4-5 минут; </a:t>
            </a:r>
            <a:endParaRPr lang="ru-RU" dirty="0" smtClean="0"/>
          </a:p>
          <a:p>
            <a:r>
              <a:rPr lang="ru-RU" b="1" u="sng" dirty="0" smtClean="0"/>
              <a:t>Рекомендации </a:t>
            </a:r>
            <a:r>
              <a:rPr lang="ru-RU" b="1" u="sng" dirty="0"/>
              <a:t>к проведению</a:t>
            </a:r>
            <a:r>
              <a:rPr lang="ru-RU" dirty="0"/>
              <a:t>: • Способы: фронтальная работа, работа в парах; • Средства: комментирование, обозначение знаковыми символами, выполнение продуктивных заданий. • выполнение заданий с проговариванием в громкой </a:t>
            </a:r>
            <a:r>
              <a:rPr lang="ru-RU" dirty="0" smtClean="0"/>
              <a:t>речи</a:t>
            </a:r>
          </a:p>
          <a:p>
            <a:r>
              <a:rPr lang="ru-RU" dirty="0" smtClean="0"/>
              <a:t> </a:t>
            </a:r>
            <a:r>
              <a:rPr lang="ru-RU" b="1" u="sng" dirty="0"/>
              <a:t>Требования к этапу</a:t>
            </a:r>
            <a:r>
              <a:rPr lang="ru-RU" dirty="0"/>
              <a:t>: </a:t>
            </a:r>
            <a:r>
              <a:rPr lang="ru-RU" dirty="0" smtClean="0"/>
              <a:t> </a:t>
            </a:r>
            <a:r>
              <a:rPr lang="ru-RU" dirty="0"/>
              <a:t>решение типовых заданий на новый способ действий с проговариванием вслух алгоритма, понятия, свойства. Учитель организует усвоение детьми нового способа действий при решении данного класса задач с их проговариванием во внешней речи: - фронтально; - в парах или группах; - индивидуально.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3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VI этап. Самостоятельная работа с самопроверкой по эталону Этап применения знаний и способов действий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/>
              <a:t>Цель: </a:t>
            </a:r>
            <a:r>
              <a:rPr lang="ru-RU" dirty="0"/>
              <a:t>каждый для себя должен сделать вывод о том, что он уже умеет. 4-5минут; </a:t>
            </a:r>
            <a:endParaRPr lang="ru-RU" dirty="0" smtClean="0"/>
          </a:p>
          <a:p>
            <a:r>
              <a:rPr lang="ru-RU" b="1" u="sng" dirty="0" smtClean="0"/>
              <a:t>Требования </a:t>
            </a:r>
            <a:r>
              <a:rPr lang="ru-RU" b="1" u="sng" dirty="0"/>
              <a:t>к этапу</a:t>
            </a:r>
            <a:r>
              <a:rPr lang="ru-RU" dirty="0"/>
              <a:t>: • небольшой объем самостоятельной работы (не более 2-3 типовых заданий); • выполняется письменно; • методы: самоконтроль, самооценка. </a:t>
            </a:r>
            <a:endParaRPr lang="ru-RU" dirty="0" smtClean="0"/>
          </a:p>
          <a:p>
            <a:r>
              <a:rPr lang="ru-RU" b="1" u="sng" dirty="0" smtClean="0"/>
              <a:t>Рекомендации </a:t>
            </a:r>
            <a:r>
              <a:rPr lang="ru-RU" b="1" u="sng" dirty="0"/>
              <a:t>к проведению</a:t>
            </a:r>
            <a:r>
              <a:rPr lang="ru-RU" dirty="0"/>
              <a:t>: При проведении самостоятельной работы в классе каждый ребёнок проговаривает новые правила про себя. При проверке работы каждый должен себя проверить - всё ли он понял, запомнил ли новые правила. Здесь необходимо создать для каждого ребёнка ситуацию успеха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73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VII этап. Включение в систему знаний и повторение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/>
              <a:t>Цели</a:t>
            </a:r>
            <a:r>
              <a:rPr lang="ru-RU" dirty="0"/>
              <a:t>: включение «открытия» в систему знаний; повторение и закрепление ранее изученного 7-8 минут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u="sng" dirty="0"/>
              <a:t>Требования к этапу</a:t>
            </a:r>
            <a:r>
              <a:rPr lang="ru-RU" dirty="0"/>
              <a:t>: • сначала предложить учащимся из набора заданий выбрать только те, которые содержат новый алгоритм или новое понятие; • затем выполняются упражнения, в которых новое знание используется вместе с изученными ранее. </a:t>
            </a:r>
            <a:endParaRPr lang="ru-RU" dirty="0" smtClean="0"/>
          </a:p>
          <a:p>
            <a:r>
              <a:rPr lang="ru-RU" b="1" u="sng" dirty="0" smtClean="0"/>
              <a:t>Рекомендации </a:t>
            </a:r>
            <a:r>
              <a:rPr lang="ru-RU" b="1" u="sng" dirty="0"/>
              <a:t>к проведению</a:t>
            </a:r>
            <a:r>
              <a:rPr lang="ru-RU" dirty="0"/>
              <a:t>: При повторении ранее изученного материала используются игровые элементы - сказочные персонажи, соревнования. Это создаёт положительный эмоциональный фон, способствует развитию у детей интереса к урокам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889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VIII этап. Рефлексия учебной деятельности (итог)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/>
              <a:t>Цел</a:t>
            </a:r>
            <a:r>
              <a:rPr lang="ru-RU" dirty="0"/>
              <a:t>ь: осознание учащимися своей УД (учебной деятельности), самооценка результатов деятельности своей и всего класса. 2-3 минуты; </a:t>
            </a:r>
            <a:endParaRPr lang="ru-RU" dirty="0" smtClean="0"/>
          </a:p>
          <a:p>
            <a:r>
              <a:rPr lang="ru-RU" b="1" u="sng" dirty="0" smtClean="0"/>
              <a:t>Требования </a:t>
            </a:r>
            <a:r>
              <a:rPr lang="ru-RU" b="1" u="sng" dirty="0"/>
              <a:t>к этапу</a:t>
            </a:r>
            <a:r>
              <a:rPr lang="ru-RU" dirty="0"/>
              <a:t>: организация рефлексии и самооценки учениками своей деятельности на уроке; фиксация соответствия результатов деятельности и поставленной цели; планирование дальнейшей деятельности и определение заданий для самоподготовки (домашнее задание с элементами </a:t>
            </a:r>
            <a:r>
              <a:rPr lang="ru-RU" dirty="0" err="1"/>
              <a:t>выбора,творчества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b="1" u="sng" dirty="0" smtClean="0"/>
              <a:t>Рекомендации </a:t>
            </a:r>
            <a:r>
              <a:rPr lang="ru-RU" b="1" u="sng" dirty="0"/>
              <a:t>по </a:t>
            </a:r>
            <a:r>
              <a:rPr lang="ru-RU" b="1" u="sng"/>
              <a:t>проведению</a:t>
            </a:r>
            <a:r>
              <a:rPr lang="ru-RU" smtClean="0"/>
              <a:t>:</a:t>
            </a:r>
          </a:p>
          <a:p>
            <a:r>
              <a:rPr lang="ru-RU" smtClean="0"/>
              <a:t> </a:t>
            </a:r>
            <a:r>
              <a:rPr lang="ru-RU" dirty="0"/>
              <a:t>– беседа, самостоятельная работа; – обсуждение вопросов: • Какую задачу ставили? • Удалось решить поставленную задачу? • Каким способом? • Какие получили результаты? • Что нужно сделать ещё? • Где можно применить новые </a:t>
            </a:r>
            <a:r>
              <a:rPr lang="ru-RU" dirty="0" smtClean="0"/>
              <a:t>знания?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61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Игра </a:t>
            </a:r>
          </a:p>
          <a:p>
            <a:r>
              <a:rPr lang="ru-RU" sz="4000" b="1" dirty="0" smtClean="0"/>
              <a:t>Подбери </a:t>
            </a:r>
            <a:r>
              <a:rPr lang="ru-RU" sz="4000" b="1" dirty="0"/>
              <a:t>ассоциации словосочетанию «современный урок», опираясь на каждую букву слова «Комфорт»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82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Закончите фразу:</a:t>
            </a:r>
            <a:br>
              <a:rPr lang="ru-RU" b="1" dirty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Я </a:t>
            </a:r>
            <a:r>
              <a:rPr lang="ru-RU" b="1" dirty="0"/>
              <a:t>повторил</a:t>
            </a:r>
            <a:r>
              <a:rPr lang="ru-RU" b="1" dirty="0" smtClean="0"/>
              <a:t>……</a:t>
            </a:r>
          </a:p>
          <a:p>
            <a:r>
              <a:rPr lang="ru-RU" b="1" dirty="0" smtClean="0"/>
              <a:t> </a:t>
            </a:r>
            <a:r>
              <a:rPr lang="ru-RU" b="1" dirty="0"/>
              <a:t>У меня возникли трудности</a:t>
            </a:r>
            <a:r>
              <a:rPr lang="ru-RU" b="1" dirty="0" smtClean="0"/>
              <a:t>…..</a:t>
            </a:r>
          </a:p>
          <a:p>
            <a:r>
              <a:rPr lang="ru-RU" b="1" dirty="0" smtClean="0"/>
              <a:t> </a:t>
            </a:r>
            <a:r>
              <a:rPr lang="ru-RU" b="1" dirty="0"/>
              <a:t>Могу научить другого</a:t>
            </a:r>
            <a:r>
              <a:rPr lang="ru-RU" b="1" dirty="0" smtClean="0"/>
              <a:t>……</a:t>
            </a:r>
          </a:p>
          <a:p>
            <a:r>
              <a:rPr lang="ru-RU" b="1" dirty="0" smtClean="0"/>
              <a:t> </a:t>
            </a:r>
            <a:r>
              <a:rPr lang="ru-RU" b="1" dirty="0"/>
              <a:t>Мне необходимо повторить……… </a:t>
            </a:r>
            <a:endParaRPr lang="ru-RU" b="1" dirty="0" smtClean="0"/>
          </a:p>
          <a:p>
            <a:r>
              <a:rPr lang="ru-RU" b="1" dirty="0" smtClean="0"/>
              <a:t>Больше </a:t>
            </a:r>
            <a:r>
              <a:rPr lang="ru-RU" b="1" dirty="0"/>
              <a:t>всего мне понравилось…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414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Определения </a:t>
            </a:r>
            <a:r>
              <a:rPr lang="ru-RU" b="1" dirty="0">
                <a:solidFill>
                  <a:srgbClr val="FF0000"/>
                </a:solidFill>
              </a:rPr>
              <a:t>термина «метод»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Наиболее </a:t>
            </a:r>
            <a:r>
              <a:rPr lang="ru-RU" dirty="0"/>
              <a:t>часто употребляемой </a:t>
            </a:r>
            <a:r>
              <a:rPr lang="ru-RU" dirty="0" err="1"/>
              <a:t>дидактами</a:t>
            </a:r>
            <a:r>
              <a:rPr lang="ru-RU" dirty="0"/>
              <a:t> и методистами является следующая формулировка: метод – это способ целенаправленной совместной деятельности учителя и руководимых им учащихся, который проявляется в использовании различных источников познания и логических приемов мышления, предполагает разнообразные виды познавательной деятельности учащихся и способов руководства ими со стороны учителя.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педагогике </a:t>
            </a:r>
            <a:r>
              <a:rPr lang="ru-RU" b="1" dirty="0">
                <a:solidFill>
                  <a:srgbClr val="FF0000"/>
                </a:solidFill>
              </a:rPr>
              <a:t>дидактикой</a:t>
            </a:r>
            <a:r>
              <a:rPr lang="ru-RU" dirty="0"/>
              <a:t> называют раздел, занимающийся основами теории воспитания и обучения. Здесь раскрывается сущность образования, законы, принципы и способы контроля процесса обучения, методики преподавания, особенности различные дисциплин для разных возрастных категорий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Методика в образовании </a:t>
            </a:r>
            <a:r>
              <a:rPr lang="ru-RU" dirty="0"/>
              <a:t>— описание конкретных приёмов, способов, техник педагогической деятельности в отдельных образовательных процессах; «собирание правил воспитательной деятельности».</a:t>
            </a:r>
          </a:p>
        </p:txBody>
      </p:sp>
    </p:spTree>
    <p:extLst>
      <p:ext uri="{BB962C8B-B14F-4D97-AF65-F5344CB8AC3E}">
        <p14:creationId xmlns:p14="http://schemas.microsoft.com/office/powerpoint/2010/main" val="177728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362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Классификация методов обучения в зависимости от источника </a:t>
            </a:r>
            <a:r>
              <a:rPr lang="ru-RU" b="1" dirty="0" smtClean="0">
                <a:solidFill>
                  <a:srgbClr val="FF0000"/>
                </a:solidFill>
              </a:rPr>
              <a:t>знаний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060" y="1556792"/>
            <a:ext cx="7429499" cy="496855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С.Г</a:t>
            </a:r>
            <a:r>
              <a:rPr lang="ru-RU" dirty="0"/>
              <a:t>. Шаповаленко рассматривает их как </a:t>
            </a:r>
            <a:r>
              <a:rPr lang="ru-RU" u="sng" dirty="0"/>
              <a:t>словесные, наглядные и практические методы. </a:t>
            </a:r>
            <a:endParaRPr lang="ru-RU" u="sng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И.Я</a:t>
            </a:r>
            <a:r>
              <a:rPr lang="ru-RU" dirty="0"/>
              <a:t>. </a:t>
            </a:r>
            <a:r>
              <a:rPr lang="ru-RU" dirty="0" err="1"/>
              <a:t>Лернер</a:t>
            </a:r>
            <a:r>
              <a:rPr lang="ru-RU" dirty="0"/>
              <a:t> и М.Н. </a:t>
            </a:r>
            <a:r>
              <a:rPr lang="ru-RU" dirty="0" err="1"/>
              <a:t>Скаткин</a:t>
            </a:r>
            <a:r>
              <a:rPr lang="ru-RU" dirty="0"/>
              <a:t> классифицируют методы в зависимости от степени самостоятельности познавательной деятельности учащихся, разделив методы на следующие группы: </a:t>
            </a:r>
            <a:r>
              <a:rPr lang="ru-RU" u="sng" dirty="0"/>
              <a:t>объяснительно-иллюстративный, проблемный, частично-поисковый и исследовательский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Ю.К</a:t>
            </a:r>
            <a:r>
              <a:rPr lang="ru-RU" dirty="0"/>
              <a:t>. </a:t>
            </a:r>
            <a:r>
              <a:rPr lang="ru-RU" dirty="0" err="1"/>
              <a:t>Бабанский</a:t>
            </a:r>
            <a:r>
              <a:rPr lang="ru-RU" dirty="0"/>
              <a:t> классифицирует методы в зависимости от функций</a:t>
            </a:r>
            <a:r>
              <a:rPr lang="ru-RU" u="sng" dirty="0"/>
              <a:t>: методы организации и осуществления учебно-познавательной деятельности учащихся, методы стимулирования и мотивации познавательной деятельности учащихся, методы контроля и самоконтроля учебно- познавательной деятельности учащихся.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1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Три группы методов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В.П. Гаркунов классифицирует методы на три группы: </a:t>
            </a:r>
            <a:r>
              <a:rPr lang="ru-RU" u="sng" dirty="0" err="1"/>
              <a:t>общелогические</a:t>
            </a:r>
            <a:r>
              <a:rPr lang="ru-RU" u="sng" dirty="0"/>
              <a:t>, </a:t>
            </a:r>
            <a:r>
              <a:rPr lang="ru-RU" u="sng" dirty="0" smtClean="0"/>
              <a:t>общепедагогические, методы </a:t>
            </a:r>
            <a:r>
              <a:rPr lang="ru-RU" u="sng" dirty="0"/>
              <a:t>химического исследования</a:t>
            </a:r>
            <a:r>
              <a:rPr lang="ru-RU" u="sng" dirty="0" smtClean="0"/>
              <a:t>,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К </a:t>
            </a:r>
            <a:r>
              <a:rPr lang="ru-RU" dirty="0" err="1"/>
              <a:t>общелогическим</a:t>
            </a:r>
            <a:r>
              <a:rPr lang="ru-RU" dirty="0"/>
              <a:t> методам обучения относят индукцию, дедукцию, аналогию.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23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Индукция, дедукция, аналогия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C00000"/>
                </a:solidFill>
              </a:rPr>
              <a:t>Под индукцией понимают расчленение содержания и на основе его анализа обобщение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ru-RU" dirty="0">
                <a:solidFill>
                  <a:srgbClr val="C00000"/>
                </a:solidFill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Под </a:t>
            </a:r>
            <a:r>
              <a:rPr lang="ru-RU" dirty="0">
                <a:solidFill>
                  <a:srgbClr val="0070C0"/>
                </a:solidFill>
              </a:rPr>
              <a:t>дедукцией понимает объяснение явлений и фактов, исходя из установленных принципов, законов и теорий.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/>
              <a:t>Под </a:t>
            </a:r>
            <a:r>
              <a:rPr lang="ru-RU" dirty="0"/>
              <a:t>аналогией понимают такие умозаключения, при которых на основании сходства определенных свойств и отношений двух или нескольких веществ, предметов и явлений делают заключение о возможном сходстве и других их свойств. </a:t>
            </a:r>
          </a:p>
          <a:p>
            <a:pPr algn="just"/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08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9382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Классификация </a:t>
            </a:r>
            <a:r>
              <a:rPr lang="ru-RU" b="1" dirty="0">
                <a:solidFill>
                  <a:srgbClr val="FF0000"/>
                </a:solidFill>
              </a:rPr>
              <a:t>методов </a:t>
            </a:r>
            <a:r>
              <a:rPr lang="ru-RU" b="1" dirty="0" smtClean="0">
                <a:solidFill>
                  <a:srgbClr val="FF0000"/>
                </a:solidFill>
              </a:rPr>
              <a:t>обучения Р.Г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r>
              <a:rPr lang="ru-RU" b="1" dirty="0" smtClean="0">
                <a:solidFill>
                  <a:srgbClr val="FF0000"/>
                </a:solidFill>
              </a:rPr>
              <a:t>Ивановой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060" y="1844824"/>
            <a:ext cx="7429499" cy="453650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/>
              <a:t>  </a:t>
            </a:r>
            <a:r>
              <a:rPr lang="ru-RU" sz="1800" i="1" dirty="0"/>
              <a:t>П</a:t>
            </a:r>
            <a:r>
              <a:rPr lang="ru-RU" sz="1800" i="1" dirty="0" smtClean="0"/>
              <a:t>о </a:t>
            </a:r>
            <a:r>
              <a:rPr lang="ru-RU" sz="1800" i="1" dirty="0"/>
              <a:t>характеру познавательной деятельности </a:t>
            </a:r>
            <a:r>
              <a:rPr lang="ru-RU" sz="1800" i="1" dirty="0" smtClean="0"/>
              <a:t>учащихся</a:t>
            </a:r>
            <a:r>
              <a:rPr lang="ru-RU" sz="1800" dirty="0" smtClean="0"/>
              <a:t>: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     </a:t>
            </a:r>
            <a:r>
              <a:rPr lang="ru-RU" sz="1800" u="sng" dirty="0"/>
              <a:t>общие методы, группы частных методов и методические приемы</a:t>
            </a:r>
            <a:r>
              <a:rPr lang="ru-RU" sz="1800" u="sng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Наличие </a:t>
            </a:r>
            <a:r>
              <a:rPr lang="ru-RU" sz="1800" dirty="0"/>
              <a:t>общего метода диктует определенную последовательность действий учителя и учащихся, особую логику построения материала и т.п. </a:t>
            </a:r>
            <a:endParaRPr lang="ru-RU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Общие </a:t>
            </a:r>
            <a:r>
              <a:rPr lang="ru-RU" sz="1800" dirty="0"/>
              <a:t>методы классифицируются так: объяснительно-иллюстративный, частично- поисковый и исследовательский. </a:t>
            </a:r>
            <a:endParaRPr lang="ru-RU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/>
              <a:t>О</a:t>
            </a:r>
            <a:r>
              <a:rPr lang="ru-RU" sz="1800" dirty="0" smtClean="0"/>
              <a:t>бщий </a:t>
            </a:r>
            <a:r>
              <a:rPr lang="ru-RU" sz="1800" dirty="0"/>
              <a:t>метод реализуется группой частных методов: словесных, словесно-наглядных, словесно-наглядно- практических.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50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188640"/>
            <a:ext cx="7429499" cy="9361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Методы обучения химии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060" y="1124744"/>
            <a:ext cx="7429499" cy="4666457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/>
              <a:t>О</a:t>
            </a:r>
            <a:r>
              <a:rPr lang="ru-RU" sz="1800" b="1" dirty="0" smtClean="0"/>
              <a:t>бъяснительно-иллюстративный</a:t>
            </a:r>
            <a:r>
              <a:rPr lang="ru-RU" sz="1800" dirty="0" smtClean="0"/>
              <a:t> </a:t>
            </a:r>
            <a:r>
              <a:rPr lang="ru-RU" sz="1800" dirty="0"/>
              <a:t>метод реализуется посредством частных методов</a:t>
            </a:r>
            <a:r>
              <a:rPr lang="ru-RU" sz="1800" dirty="0" smtClean="0"/>
              <a:t>:</a:t>
            </a:r>
          </a:p>
          <a:p>
            <a:pPr marL="0" indent="0" algn="just">
              <a:buNone/>
            </a:pPr>
            <a:r>
              <a:rPr lang="ru-RU" sz="1800" dirty="0" smtClean="0"/>
              <a:t> </a:t>
            </a:r>
            <a:r>
              <a:rPr lang="ru-RU" sz="1800" dirty="0"/>
              <a:t>1) словесных, которые включают изложение, беседу, самостоятельную работу.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2</a:t>
            </a:r>
            <a:r>
              <a:rPr lang="ru-RU" sz="1800" dirty="0"/>
              <a:t>) словесно-наглядных, которые включают изложение с демонстрацией средств наглядности, беседу с демонстрацией, самостоятельную работу учащихся с текстом и наглядными пособиями.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3</a:t>
            </a:r>
            <a:r>
              <a:rPr lang="ru-RU" sz="1800" dirty="0"/>
              <a:t>) словесно-наглядно-практических, включающих работу учащихся с раздаточным материалом, выполнение химических опытов, конструирование приборов, моделирование, выполнение письменных, графических работ.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188640"/>
            <a:ext cx="7429499" cy="86409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Методы обучения химии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060" y="1052736"/>
            <a:ext cx="7429499" cy="54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В частично-поисковом и исследовательском методах </a:t>
            </a:r>
            <a:r>
              <a:rPr lang="ru-RU" dirty="0"/>
              <a:t>могут быть использованы те же частичные методы, однако назначение их будет другим. 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-</a:t>
            </a:r>
            <a:r>
              <a:rPr lang="ru-RU" u="sng" dirty="0"/>
              <a:t>Классификация методов обучения по критериям: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- источник </a:t>
            </a:r>
            <a:r>
              <a:rPr lang="ru-RU" dirty="0"/>
              <a:t>познания (словесные, наглядные, практические</a:t>
            </a:r>
            <a:r>
              <a:rPr lang="ru-RU" dirty="0" smtClean="0"/>
              <a:t>);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- решение основных дидактических задач (приобретение знаний, формирование умений и навыков, применение знаний, творческой деятельности, закрепление и проверка знаний, умений, навыков</a:t>
            </a:r>
            <a:r>
              <a:rPr lang="ru-RU" dirty="0" smtClean="0"/>
              <a:t>);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- характер познавательной деятельности при усвоении содержания образования (исследовательский, эвристический, репродуктивный, объяснительно-иллюстративный</a:t>
            </a:r>
            <a:r>
              <a:rPr lang="ru-RU" dirty="0" smtClean="0"/>
              <a:t>);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- сочетание методов преподавания и учения (информационно- сообщающий и исполнительный, объяснительный и репродуктивный, инструктивно-практический и продуктивно-практический, объяснительно- побуждающий и частично-поисковый, побуждающий и поисковый) и др.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5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Группа словесных </a:t>
            </a:r>
            <a:r>
              <a:rPr lang="ru-RU" b="1" dirty="0" smtClean="0">
                <a:solidFill>
                  <a:srgbClr val="FF0000"/>
                </a:solidFill>
              </a:rPr>
              <a:t>методов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825755"/>
              </p:ext>
            </p:extLst>
          </p:nvPr>
        </p:nvGraphicFramePr>
        <p:xfrm>
          <a:off x="1403648" y="1600200"/>
          <a:ext cx="6408712" cy="4614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356"/>
                <a:gridCol w="3204356"/>
              </a:tblGrid>
              <a:tr h="159451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Основной источник познания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Примеры применения методов в качестве основного источника познания</a:t>
                      </a:r>
                      <a:endParaRPr lang="ru-RU" sz="2400" dirty="0"/>
                    </a:p>
                  </a:txBody>
                  <a:tcPr/>
                </a:tc>
              </a:tr>
              <a:tr h="196247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Устная и письменная речь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Словесное изложение: объяснение, рассказ, лекция, беседа, письменное изложение, работа с учебником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2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332656"/>
            <a:ext cx="7429499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Группа наглядных методов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 В </a:t>
            </a:r>
            <a:r>
              <a:rPr lang="ru-RU" sz="2000" dirty="0"/>
              <a:t>основе наглядных методов обучения лежит непосредственное восприятие учащимися изучаемых предметов, явлений и процессов природы, общественной жизни, языка, искусства или плоскостных и объемных наглядных пособий, изображающих эти предметы и явления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231035"/>
              </p:ext>
            </p:extLst>
          </p:nvPr>
        </p:nvGraphicFramePr>
        <p:xfrm>
          <a:off x="2123728" y="2946809"/>
          <a:ext cx="6096000" cy="36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402432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 источник познания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 применения методов в качестве основного источника познания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Устная и письменная речь </a:t>
                      </a:r>
                    </a:p>
                    <a:p>
                      <a:r>
                        <a:rPr lang="ru-RU" dirty="0" smtClean="0"/>
                        <a:t>Демонстрация опытов, раздаточного материала и наблюдение их учащимися на уроке. </a:t>
                      </a:r>
                    </a:p>
                    <a:p>
                      <a:r>
                        <a:rPr lang="ru-RU" dirty="0" smtClean="0"/>
                        <a:t>Экскурсии.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Демонстрация и восприятие учащимися таблиц, кино- и видеофильмов, диапозитивов, моделей и других плоскостных и объемных пособий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7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260648"/>
            <a:ext cx="7429499" cy="129614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Группа практических методов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7749480"/>
            <a:ext cx="341784" cy="4330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 общепедагогическим методам исследования относятся: а) педагогическое наблюдение; б) беседа исследователя с </a:t>
            </a:r>
            <a:r>
              <a:rPr lang="ru-RU" dirty="0" smtClean="0"/>
              <a:t>эксперимент</a:t>
            </a:r>
            <a:r>
              <a:rPr lang="ru-RU" dirty="0"/>
              <a:t>; д) моделирование экспериментальной системы обучения.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951624"/>
              </p:ext>
            </p:extLst>
          </p:nvPr>
        </p:nvGraphicFramePr>
        <p:xfrm>
          <a:off x="755576" y="1412777"/>
          <a:ext cx="7632848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16346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Основной источник познания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Примеры применения методов в качестве основного источника познания </a:t>
                      </a:r>
                      <a:endParaRPr lang="ru-RU" sz="2400" dirty="0"/>
                    </a:p>
                  </a:txBody>
                  <a:tcPr/>
                </a:tc>
              </a:tr>
              <a:tr h="362191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Практическая деятельность обучающихся </a:t>
                      </a:r>
                    </a:p>
                    <a:p>
                      <a:pPr algn="just"/>
                      <a:r>
                        <a:rPr lang="ru-RU" sz="2000" dirty="0" smtClean="0"/>
                        <a:t>Эксперимент и практические занятия в кабинете, лаборатории, на учебно-опытном участке, на предприятии, самостоятельно выполняемые обучающимися.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2000" dirty="0" smtClean="0"/>
                        <a:t>Планирование, проектирование, конструирование, изготовление приборов и моделей, творческие организационно-технические работы, проекты. Решение химических задач. Составление тезисов, конспектов, докладов.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9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Общепедагогические методы исследования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а) педагогическое наблюдение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б) беседа исследователя с учителями и учащимися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в) анкетирование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г) педагогический эксперимент;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</a:t>
            </a:r>
            <a:r>
              <a:rPr lang="ru-RU" dirty="0"/>
              <a:t>) моделирование экспериментальной системы обучения.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932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Современный урок – это урок, характеризующийся следующими признаками: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b="1" dirty="0" smtClean="0"/>
              <a:t>Каждый </a:t>
            </a:r>
            <a:r>
              <a:rPr lang="ru-RU" b="1" dirty="0"/>
              <a:t>урок направлен на развитие универсальных учебных действий (УУД): личностных, коммуникативных, регулятивных и </a:t>
            </a:r>
            <a:r>
              <a:rPr lang="ru-RU" b="1" dirty="0" smtClean="0"/>
              <a:t>познавательных;</a:t>
            </a:r>
          </a:p>
          <a:p>
            <a:pPr>
              <a:buFontTx/>
              <a:buChar char="-"/>
            </a:pPr>
            <a:r>
              <a:rPr lang="ru-RU" b="1" dirty="0" smtClean="0"/>
              <a:t> </a:t>
            </a:r>
            <a:r>
              <a:rPr lang="ru-RU" b="1" dirty="0"/>
              <a:t>- на уроке реализуется личностно – ориентированный подход к обучению</a:t>
            </a:r>
            <a:r>
              <a:rPr lang="ru-RU" b="1" dirty="0" smtClean="0"/>
              <a:t>;</a:t>
            </a:r>
          </a:p>
          <a:p>
            <a:pPr>
              <a:buFontTx/>
              <a:buChar char="-"/>
            </a:pPr>
            <a:r>
              <a:rPr lang="ru-RU" b="1" dirty="0" smtClean="0"/>
              <a:t> </a:t>
            </a:r>
            <a:r>
              <a:rPr lang="ru-RU" b="1" dirty="0"/>
              <a:t>- на уроке реализуется практический, </a:t>
            </a:r>
            <a:r>
              <a:rPr lang="ru-RU" b="1" dirty="0" err="1"/>
              <a:t>деятельностный</a:t>
            </a:r>
            <a:r>
              <a:rPr lang="ru-RU" b="1" dirty="0"/>
              <a:t> подход</a:t>
            </a:r>
            <a:r>
              <a:rPr lang="ru-RU" b="1" dirty="0" smtClean="0"/>
              <a:t>;</a:t>
            </a:r>
          </a:p>
          <a:p>
            <a:pPr>
              <a:buFontTx/>
              <a:buChar char="-"/>
            </a:pPr>
            <a:r>
              <a:rPr lang="ru-RU" b="1" dirty="0" smtClean="0"/>
              <a:t> </a:t>
            </a:r>
            <a:r>
              <a:rPr lang="ru-RU" b="1" dirty="0"/>
              <a:t>- организация урока динамична и вариативна</a:t>
            </a:r>
            <a:r>
              <a:rPr lang="ru-RU" b="1" dirty="0" smtClean="0"/>
              <a:t>;</a:t>
            </a:r>
          </a:p>
          <a:p>
            <a:pPr>
              <a:buFontTx/>
              <a:buChar char="-"/>
            </a:pPr>
            <a:r>
              <a:rPr lang="ru-RU" b="1" dirty="0" smtClean="0"/>
              <a:t> </a:t>
            </a:r>
            <a:r>
              <a:rPr lang="ru-RU" b="1" dirty="0"/>
              <a:t>- на уроке используются современные педагогические технологии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24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Методы активного обучения (МАО)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/>
              <a:t>это совокупность педагогических действий и приёмов, направленных на организацию учебного процесса и создающего специальными средствами те условия, которые мотивируют учащихся к самостоятельному, инициативному и творческому освоению учебного материала в процессе познавательной деятельности.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260648"/>
            <a:ext cx="7429499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Признаки методов активного </a:t>
            </a:r>
            <a:r>
              <a:rPr lang="ru-RU" b="1" dirty="0" smtClean="0">
                <a:solidFill>
                  <a:srgbClr val="FF0000"/>
                </a:solidFill>
              </a:rPr>
              <a:t>обучения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7848872" cy="504056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 smtClean="0"/>
              <a:t>Формирование </a:t>
            </a:r>
            <a:r>
              <a:rPr lang="ru-RU" sz="1300" dirty="0"/>
              <a:t>адекватности учебно-познавательной деятельности характеру будущих практических задач и функций учащихся. При этом происходит формирование эмоционально-личностного восприятия обучающимися профессиональной деятельности</a:t>
            </a:r>
            <a:r>
              <a:rPr lang="ru-RU" sz="13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 smtClean="0"/>
              <a:t> Формирование </a:t>
            </a:r>
            <a:r>
              <a:rPr lang="ru-RU" sz="1300" dirty="0" err="1"/>
              <a:t>взаимообучения</a:t>
            </a:r>
            <a:r>
              <a:rPr lang="ru-RU" sz="1300" dirty="0"/>
              <a:t>. Основным компонентом МАО является коллективная деятельность и дискуссионная форма обсуждения. </a:t>
            </a:r>
            <a:endParaRPr lang="ru-RU" sz="13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 smtClean="0"/>
              <a:t>Применение </a:t>
            </a:r>
            <a:r>
              <a:rPr lang="ru-RU" sz="1300" dirty="0"/>
              <a:t>индивидуализации. </a:t>
            </a:r>
            <a:endParaRPr lang="ru-RU" sz="13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 smtClean="0"/>
              <a:t>Исследование </a:t>
            </a:r>
            <a:r>
              <a:rPr lang="ru-RU" sz="1300" dirty="0"/>
              <a:t>изучаемых проблем и явлений, когда формируются начальные навыки, необходимые для успешного самообразования, основанного на умении анализировать, обобщать, творчески подходить к использованию знаний и опыта. </a:t>
            </a:r>
            <a:endParaRPr lang="ru-RU" sz="13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 smtClean="0"/>
              <a:t>Учет </a:t>
            </a:r>
            <a:r>
              <a:rPr lang="ru-RU" sz="1300" dirty="0"/>
              <a:t>непосредственности и самостоятельности взаимодействия учащихся с учебной информацией. Используется принцип педагогики сотрудничества, когда учитель в роли помощника участвует в процессе взаимодействия учеников с учебным материалом, т.е., становится руководителем их самостоятельной работы. </a:t>
            </a:r>
            <a:endParaRPr lang="ru-RU" sz="13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300" dirty="0" smtClean="0"/>
              <a:t>Использование </a:t>
            </a:r>
            <a:r>
              <a:rPr lang="ru-RU" sz="1300" dirty="0"/>
              <a:t>принципа мотивации. Индивидуальная и коллективная активность, как самостоятельная, так и регламентируемая учебно- познавательной деятельностью учащихся, развивается и поддерживается системой мотивации. Формирование </a:t>
            </a:r>
            <a:r>
              <a:rPr lang="ru-RU" sz="1300" dirty="0" err="1"/>
              <a:t>проблемности</a:t>
            </a:r>
            <a:r>
              <a:rPr lang="ru-RU" sz="1300" dirty="0"/>
              <a:t>. Основная задача при этом состоит во введении учащегося в проблемную ситуацию, для выхода из которой (то есть, для принятия решения или нахождения ответа) ему не хватает имеющихся знаний, и он вынужден сам активно формировать новые знания с помощью учителя химии и с участием своих одноклассников. Оптимальный вариант проблемной задачи — это та задача, решение которой неоднозначно даже для специалиста, преподавателя.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73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Классификация методов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060" y="1700808"/>
            <a:ext cx="7429499" cy="4752527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sz="2800" b="1" dirty="0"/>
              <a:t>По характеру учебно-познавательной деятельности </a:t>
            </a:r>
            <a:r>
              <a:rPr lang="ru-RU" sz="2800" dirty="0"/>
              <a:t>(чаще всего используют именно эту классификацию) методы активного обучения подразделяют на: </a:t>
            </a:r>
            <a:r>
              <a:rPr lang="ru-RU" sz="2800" i="1" dirty="0"/>
              <a:t>имитационные методы</a:t>
            </a:r>
            <a:r>
              <a:rPr lang="ru-RU" sz="2800" dirty="0"/>
              <a:t>, базирующиеся на имитации профессиональной деятельности, и </a:t>
            </a:r>
            <a:r>
              <a:rPr lang="ru-RU" sz="2800" i="1" dirty="0" err="1"/>
              <a:t>неимитационные</a:t>
            </a:r>
            <a:r>
              <a:rPr lang="ru-RU" sz="2800" i="1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160878" y="-279916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Классификация методов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01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260648"/>
            <a:ext cx="7429499" cy="9361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Классификация методов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24744"/>
            <a:ext cx="7429499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/>
              <a:t>По типу деятельности участников </a:t>
            </a:r>
            <a:r>
              <a:rPr lang="ru-RU" dirty="0"/>
              <a:t>при поиске решения задач выделяют методы, построенные по принципу: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ранжировании </a:t>
            </a:r>
            <a:r>
              <a:rPr lang="ru-RU" dirty="0"/>
              <a:t>по различным признакам предметов или действий; оптимизации процессов и структур;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проектировании </a:t>
            </a:r>
            <a:r>
              <a:rPr lang="ru-RU" dirty="0"/>
              <a:t>и конструировании объектов</a:t>
            </a:r>
            <a:r>
              <a:rPr lang="ru-RU" dirty="0" smtClean="0"/>
              <a:t>;</a:t>
            </a:r>
          </a:p>
          <a:p>
            <a:pPr algn="just"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выборе тактики действий в управлении, общении и конфликтных ситуациях;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решении </a:t>
            </a:r>
            <a:r>
              <a:rPr lang="ru-RU" dirty="0"/>
              <a:t>инженерно- конструкторской, исследовательской, управленческой или социально- психологической задачи;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демонстрации </a:t>
            </a:r>
            <a:r>
              <a:rPr lang="ru-RU" dirty="0"/>
              <a:t>и тренинг навыков внимания, выдумки, оригинальности, быстроты мышления и другие.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3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79425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Классификация методов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060" y="1412776"/>
            <a:ext cx="7429499" cy="4378425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По численности участвующих </a:t>
            </a:r>
            <a:r>
              <a:rPr lang="ru-RU" dirty="0"/>
              <a:t>выделяют: индивидуальные, групповые, коллективные методы, а также методы, предполагающие работу участников в диадах и триадах. </a:t>
            </a:r>
            <a:endParaRPr lang="ru-RU" dirty="0" smtClean="0"/>
          </a:p>
          <a:p>
            <a:pPr algn="just"/>
            <a:r>
              <a:rPr lang="ru-RU" b="1" dirty="0" smtClean="0"/>
              <a:t>По </a:t>
            </a:r>
            <a:r>
              <a:rPr lang="ru-RU" b="1" dirty="0"/>
              <a:t>месту проведения </a:t>
            </a:r>
            <a:r>
              <a:rPr lang="ru-RU" dirty="0"/>
              <a:t>различают: аудиторные и внеаудиторные, выездные, экскурсионные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b="1" dirty="0"/>
              <a:t>По принципу использования вычислительной техники </a:t>
            </a:r>
            <a:r>
              <a:rPr lang="ru-RU" dirty="0"/>
              <a:t>— ручные, (без использования ВТ); компьютерные — игры с компьютерным обеспечением.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1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79912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Тип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 - </a:t>
            </a:r>
            <a:r>
              <a:rPr lang="ru-RU" b="1" dirty="0"/>
              <a:t>это способ организации мыслей новой деятельности </a:t>
            </a:r>
            <a:r>
              <a:rPr lang="ru-RU" b="1" dirty="0" smtClean="0"/>
              <a:t>человека.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Определение типа обучения осуществляется на основе анализа определенных структурных элементов: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1) характера </a:t>
            </a:r>
            <a:r>
              <a:rPr lang="ru-RU" dirty="0"/>
              <a:t>деятельности учителя в процессе преподавания,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2) в </a:t>
            </a:r>
            <a:r>
              <a:rPr lang="ru-RU" dirty="0"/>
              <a:t>особенностей запоминания знаний учащимися,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3) характера </a:t>
            </a:r>
            <a:r>
              <a:rPr lang="ru-RU" dirty="0"/>
              <a:t>деятельности учащихся;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smtClean="0"/>
              <a:t>специфики </a:t>
            </a:r>
            <a:r>
              <a:rPr lang="ru-RU" dirty="0"/>
              <a:t>применения знаний на </a:t>
            </a:r>
            <a:r>
              <a:rPr lang="ru-RU" dirty="0" smtClean="0"/>
              <a:t>практике.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60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Основные </a:t>
            </a:r>
            <a:r>
              <a:rPr lang="ru-RU" b="1" dirty="0">
                <a:solidFill>
                  <a:srgbClr val="FF0000"/>
                </a:solidFill>
              </a:rPr>
              <a:t>типы обучения: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догматический</a:t>
            </a:r>
          </a:p>
          <a:p>
            <a:pPr algn="just"/>
            <a:r>
              <a:rPr lang="ru-RU" dirty="0" smtClean="0"/>
              <a:t>объяснительно-иллюстративный </a:t>
            </a:r>
          </a:p>
          <a:p>
            <a:pPr algn="just"/>
            <a:r>
              <a:rPr lang="ru-RU" dirty="0" smtClean="0"/>
              <a:t>проблемный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1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Особенности догматического типа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учитель </a:t>
            </a:r>
            <a:r>
              <a:rPr lang="ru-RU" dirty="0"/>
              <a:t>сообщает учащимся определенный объем знаний в </a:t>
            </a:r>
            <a:r>
              <a:rPr lang="ru-RU" b="1" dirty="0"/>
              <a:t>готовом виде без объяснений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ученики </a:t>
            </a:r>
            <a:r>
              <a:rPr lang="ru-RU" b="1" dirty="0"/>
              <a:t>заучивают </a:t>
            </a:r>
            <a:r>
              <a:rPr lang="ru-RU" b="1" dirty="0" smtClean="0"/>
              <a:t> </a:t>
            </a:r>
            <a:r>
              <a:rPr lang="ru-RU" b="1" dirty="0"/>
              <a:t>знание без осознания </a:t>
            </a:r>
            <a:r>
              <a:rPr lang="ru-RU" dirty="0"/>
              <a:t>и </a:t>
            </a:r>
            <a:r>
              <a:rPr lang="ru-RU" dirty="0" smtClean="0"/>
              <a:t>понимания и </a:t>
            </a:r>
            <a:r>
              <a:rPr lang="ru-RU" dirty="0"/>
              <a:t>механически воспроизводят заученное, от учеников не требуется применение знаний на практике.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5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Догматический тип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В определенной </a:t>
            </a:r>
            <a:r>
              <a:rPr lang="ru-RU" b="1" dirty="0"/>
              <a:t>степени способствует развитию механической памяти, но не создает условий для развития интеллектуальных потенций личности и не обеспечивает подготовку человека к практической деятельности на </a:t>
            </a:r>
            <a:r>
              <a:rPr lang="ru-RU" b="1" dirty="0" smtClean="0"/>
              <a:t>основе приобретенных знаний.</a:t>
            </a:r>
            <a:endParaRPr lang="ru-RU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2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Особенности объяснительно </a:t>
            </a:r>
            <a:r>
              <a:rPr lang="ru-RU" b="1" dirty="0">
                <a:solidFill>
                  <a:srgbClr val="FF0000"/>
                </a:solidFill>
              </a:rPr>
              <a:t>- </a:t>
            </a:r>
            <a:r>
              <a:rPr lang="ru-RU" b="1" dirty="0" smtClean="0">
                <a:solidFill>
                  <a:srgbClr val="FF0000"/>
                </a:solidFill>
              </a:rPr>
              <a:t>иллюстративного типа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/>
              <a:t>учитель сообщает учащимся </a:t>
            </a:r>
            <a:r>
              <a:rPr lang="ru-RU" b="1" dirty="0"/>
              <a:t>определенную сумму знаний, объясняя сущность </a:t>
            </a:r>
            <a:r>
              <a:rPr lang="ru-RU" b="1" dirty="0" smtClean="0"/>
              <a:t> </a:t>
            </a:r>
            <a:r>
              <a:rPr lang="ru-RU" b="1" dirty="0"/>
              <a:t>явлений</a:t>
            </a:r>
            <a:r>
              <a:rPr lang="ru-RU" dirty="0"/>
              <a:t>, процессов, законов, правил, и другое с использованием иллюстративного материала; </a:t>
            </a:r>
            <a:endParaRPr lang="ru-RU" dirty="0" smtClean="0"/>
          </a:p>
          <a:p>
            <a:pPr algn="just"/>
            <a:r>
              <a:rPr lang="ru-RU" dirty="0" smtClean="0"/>
              <a:t>ученики </a:t>
            </a:r>
            <a:r>
              <a:rPr lang="ru-RU" dirty="0"/>
              <a:t>должны </a:t>
            </a:r>
            <a:r>
              <a:rPr lang="ru-RU" b="1" dirty="0"/>
              <a:t>сознательно</a:t>
            </a:r>
            <a:r>
              <a:rPr lang="ru-RU" dirty="0"/>
              <a:t> усвоить предлагаемый объем знаний, воспроизвести его на уровне глубокого понимания и эффективно </a:t>
            </a:r>
            <a:r>
              <a:rPr lang="ru-RU" dirty="0" smtClean="0"/>
              <a:t>использовать </a:t>
            </a:r>
            <a:r>
              <a:rPr lang="ru-RU" dirty="0"/>
              <a:t>полученные знания на практике в конкретных жизненных ситуациях.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95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Характеристика деятельности педагога, работающего по традиционной системе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412436"/>
              </p:ext>
            </p:extLst>
          </p:nvPr>
        </p:nvGraphicFramePr>
        <p:xfrm>
          <a:off x="539552" y="1556792"/>
          <a:ext cx="8064896" cy="3963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534"/>
                <a:gridCol w="46783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изменений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Традиционная деятельность учителя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Подготовка уроку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Учитель пользуется жестко структурным конспектом урока.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409016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этапы урока Объявление темы урока Сообщение целей и задач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Объяснение и закрепление учебного материала. Учитель формулирует и сообщает учащимся тему и чему должны научиться Большое количество времени занимает речь учителя.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50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Объяснительно-иллюстративный тип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b="1" dirty="0" smtClean="0"/>
              <a:t>Способствует </a:t>
            </a:r>
            <a:r>
              <a:rPr lang="ru-RU" b="1" dirty="0"/>
              <a:t>рациональному подходу к овладению значительным объемом устоявшихся знаний, развития </a:t>
            </a:r>
            <a:r>
              <a:rPr lang="ru-RU" b="1" dirty="0" smtClean="0"/>
              <a:t>логического мышления </a:t>
            </a:r>
            <a:r>
              <a:rPr lang="ru-RU" b="1" dirty="0"/>
              <a:t>и оперативной </a:t>
            </a:r>
            <a:r>
              <a:rPr lang="ru-RU" b="1" dirty="0" smtClean="0"/>
              <a:t>памяти.</a:t>
            </a:r>
          </a:p>
          <a:p>
            <a:pPr algn="just"/>
            <a:r>
              <a:rPr lang="ru-RU" b="1" dirty="0" smtClean="0"/>
              <a:t>Вместе </a:t>
            </a:r>
            <a:r>
              <a:rPr lang="ru-RU" b="1" dirty="0"/>
              <a:t>с тем такое обучение не способствует привлечению учащихся к активной самостоятельной деятельности и развития их интеллектуальных возможностей, овладению методами </a:t>
            </a:r>
            <a:r>
              <a:rPr lang="ru-RU" b="1" dirty="0" smtClean="0"/>
              <a:t>самостоятельной познавательной деятельности.</a:t>
            </a:r>
            <a:endParaRPr lang="ru-RU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6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Особенности проблемного типа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060" y="2249486"/>
            <a:ext cx="7429499" cy="3987825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 учитель </a:t>
            </a:r>
            <a:r>
              <a:rPr lang="ru-RU" b="1" dirty="0"/>
              <a:t>создает определенную проблемную ситуацию</a:t>
            </a:r>
            <a:r>
              <a:rPr lang="ru-RU" dirty="0"/>
              <a:t>, помогает учащимся выделить познавательную задачу и принять ее, направляет их на решение </a:t>
            </a:r>
            <a:r>
              <a:rPr lang="ru-RU" dirty="0" smtClean="0"/>
              <a:t>задачи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учащиеся </a:t>
            </a:r>
            <a:r>
              <a:rPr lang="ru-RU" b="1" dirty="0"/>
              <a:t>самостоятельно</a:t>
            </a:r>
            <a:r>
              <a:rPr lang="ru-RU" dirty="0"/>
              <a:t> овладевают необходимыми знаниями и умениями, которые являются предпосылкой успешной познавательной деятельности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учитель предлагает широкий спектр применения приобретенных знаний, умений и </a:t>
            </a:r>
            <a:r>
              <a:rPr lang="ru-RU" dirty="0" smtClean="0"/>
              <a:t>навыков </a:t>
            </a:r>
            <a:r>
              <a:rPr lang="ru-RU" b="1" dirty="0"/>
              <a:t>на практике</a:t>
            </a:r>
            <a:r>
              <a:rPr lang="ru-RU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8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86626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Проблемный тип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060" y="1628800"/>
            <a:ext cx="7429499" cy="4680520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Включение учащихся в систему проблемного обучения способствует созданию оптимальных условий для интеллектуального развития школьников, овладению ими инструментами (методами) познавательной деятельности, формированию </a:t>
            </a:r>
            <a:r>
              <a:rPr lang="ru-RU" b="1" dirty="0" smtClean="0"/>
              <a:t>мотивов </a:t>
            </a:r>
            <a:r>
              <a:rPr lang="ru-RU" b="1" dirty="0"/>
              <a:t>учения, социально-психологической подготовки личности к практической деятельности.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3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641339"/>
            <a:ext cx="8001000" cy="1216025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Ведущая педагогическая идея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66738" y="1752600"/>
            <a:ext cx="8001000" cy="3962416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dirty="0" smtClean="0">
              <a:latin typeface="Tahoma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Tahoma" pitchFamily="34" charset="0"/>
              </a:rPr>
              <a:t/>
            </a:r>
            <a:br>
              <a:rPr lang="ru-RU" sz="3200" dirty="0" smtClean="0">
                <a:latin typeface="Tahoma" pitchFamily="34" charset="0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4286256"/>
            <a:ext cx="8429684" cy="148590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latin typeface="Tahoma" pitchFamily="34" charset="0"/>
              </a:rPr>
              <a:t> </a:t>
            </a:r>
            <a:r>
              <a:rPr lang="ru-RU" u="sng" dirty="0" smtClean="0"/>
              <a:t>Системно организованная работа </a:t>
            </a:r>
            <a:r>
              <a:rPr lang="ru-RU" dirty="0" smtClean="0">
                <a:latin typeface="Tahoma" pitchFamily="34" charset="0"/>
              </a:rPr>
              <a:t>обеспечивает необходимый и достаточный уровень усвоения прочных знаний по химии через развитие </a:t>
            </a:r>
            <a:r>
              <a:rPr lang="ru-RU" b="1" u="sng" dirty="0" smtClean="0">
                <a:solidFill>
                  <a:schemeClr val="accent5"/>
                </a:solidFill>
                <a:latin typeface="Tahoma" pitchFamily="34" charset="0"/>
              </a:rPr>
              <a:t>познавательных </a:t>
            </a:r>
            <a:r>
              <a:rPr lang="ru-RU" dirty="0" smtClean="0">
                <a:solidFill>
                  <a:schemeClr val="accent5"/>
                </a:solidFill>
                <a:latin typeface="Tahoma" pitchFamily="34" charset="0"/>
              </a:rPr>
              <a:t> </a:t>
            </a:r>
            <a:r>
              <a:rPr lang="ru-RU" b="1" i="1" dirty="0" smtClean="0">
                <a:latin typeface="Tahoma" pitchFamily="34" charset="0"/>
              </a:rPr>
              <a:t>УУД</a:t>
            </a:r>
            <a:r>
              <a:rPr lang="ru-RU" dirty="0" smtClean="0">
                <a:latin typeface="Tahoma" pitchFamily="34" charset="0"/>
              </a:rPr>
              <a:t>  через </a:t>
            </a:r>
            <a:r>
              <a:rPr lang="ru-RU" b="1" i="1" u="sng" dirty="0" smtClean="0">
                <a:solidFill>
                  <a:schemeClr val="accent5"/>
                </a:solidFill>
                <a:latin typeface="Tahoma" pitchFamily="34" charset="0"/>
              </a:rPr>
              <a:t>смысловое чтение </a:t>
            </a:r>
            <a:r>
              <a:rPr lang="ru-RU" dirty="0" smtClean="0">
                <a:latin typeface="Tahoma" pitchFamily="34" charset="0"/>
              </a:rPr>
              <a:t>, формирование способностей школьников к самообразованию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0298" y="1714488"/>
            <a:ext cx="5715040" cy="184309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Введение приемов технологии критического мышления для совершенствования навыков смыслового чтения</a:t>
            </a:r>
          </a:p>
          <a:p>
            <a:pPr algn="ctr"/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5214942" y="3571876"/>
            <a:ext cx="484632" cy="71438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857364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517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01000" cy="1216025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/>
              <a:t>Познавательные УУД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66738" y="714356"/>
            <a:ext cx="8001000" cy="585791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endParaRPr lang="ru-RU" sz="1400" dirty="0" smtClean="0"/>
          </a:p>
          <a:p>
            <a:pPr algn="ct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Общеучебные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универсальные учебные действия: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800" dirty="0" smtClean="0"/>
              <a:t>•  поиск и выделение необходимой информации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•  проявление познавательной инициативы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•  знаково-символические действия, где выделены существенные характеристики объекта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•  структурирование знаний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•  постижение речевого высказывания в устной и письменной форме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•  </a:t>
            </a:r>
            <a:r>
              <a:rPr lang="ru-RU" sz="1800" b="1" dirty="0" smtClean="0">
                <a:solidFill>
                  <a:srgbClr val="FF0000"/>
                </a:solidFill>
              </a:rPr>
              <a:t>смысловое чтение</a:t>
            </a: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800" dirty="0" smtClean="0"/>
              <a:t>•  контроль и оценка процесса и результатов деятельности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60112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Познавательные УУД</a:t>
            </a:r>
            <a:br>
              <a:rPr lang="ru-RU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smtClean="0"/>
          </a:p>
          <a:p>
            <a:r>
              <a:rPr lang="ru-RU" smtClean="0"/>
              <a:t>   Общеучебные универсальные учебные действия:</a:t>
            </a:r>
          </a:p>
          <a:p>
            <a:endParaRPr lang="ru-RU" smtClean="0"/>
          </a:p>
          <a:p>
            <a:r>
              <a:rPr lang="ru-RU" smtClean="0"/>
              <a:t>•  поиск и выделение необходимой информации</a:t>
            </a:r>
          </a:p>
          <a:p>
            <a:endParaRPr lang="ru-RU" smtClean="0"/>
          </a:p>
          <a:p>
            <a:r>
              <a:rPr lang="ru-RU" smtClean="0"/>
              <a:t>•  проявление познавательной инициативы</a:t>
            </a:r>
          </a:p>
          <a:p>
            <a:endParaRPr lang="ru-RU" smtClean="0"/>
          </a:p>
          <a:p>
            <a:r>
              <a:rPr lang="ru-RU" smtClean="0"/>
              <a:t>•  знаково-символические действия, где выделены существенные характеристики объекта</a:t>
            </a:r>
          </a:p>
          <a:p>
            <a:endParaRPr lang="ru-RU" smtClean="0"/>
          </a:p>
          <a:p>
            <a:r>
              <a:rPr lang="ru-RU" smtClean="0"/>
              <a:t>•  структурирование знаний</a:t>
            </a:r>
          </a:p>
          <a:p>
            <a:endParaRPr lang="ru-RU" smtClean="0"/>
          </a:p>
          <a:p>
            <a:r>
              <a:rPr lang="ru-RU" smtClean="0"/>
              <a:t>•  постижение речевого высказывания в устной и письменной форме</a:t>
            </a:r>
          </a:p>
          <a:p>
            <a:endParaRPr lang="ru-RU" smtClean="0"/>
          </a:p>
          <a:p>
            <a:r>
              <a:rPr lang="ru-RU" smtClean="0"/>
              <a:t>•  смысловое чтение</a:t>
            </a:r>
          </a:p>
          <a:p>
            <a:endParaRPr lang="ru-RU" smtClean="0"/>
          </a:p>
          <a:p>
            <a:r>
              <a:rPr lang="ru-RU" smtClean="0"/>
              <a:t>•  контроль и оценка процесса и результатов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064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91680" y="548680"/>
            <a:ext cx="6512511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rgbClr val="8A0000"/>
                </a:solidFill>
              </a:rPr>
              <a:t>Работа с текстом учебника</a:t>
            </a:r>
            <a:endParaRPr lang="ru-RU" sz="2400" b="1" dirty="0">
              <a:solidFill>
                <a:srgbClr val="8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01355533"/>
              </p:ext>
            </p:extLst>
          </p:nvPr>
        </p:nvGraphicFramePr>
        <p:xfrm>
          <a:off x="323528" y="1484784"/>
          <a:ext cx="850112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2340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37768" y="-891480"/>
            <a:ext cx="8786844" cy="200025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4550" y="0"/>
            <a:ext cx="83582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0" dirty="0" err="1" smtClean="0">
                <a:solidFill>
                  <a:schemeClr val="tx2"/>
                </a:solidFill>
              </a:rPr>
              <a:t>Деятельностный</a:t>
            </a:r>
            <a:r>
              <a:rPr lang="ru-RU" sz="2400" b="1" kern="0" dirty="0" smtClean="0">
                <a:solidFill>
                  <a:schemeClr val="tx2"/>
                </a:solidFill>
              </a:rPr>
              <a:t> аспект личного вклада педагога в развитие образования</a:t>
            </a:r>
          </a:p>
          <a:p>
            <a:pPr algn="ctr"/>
            <a:endParaRPr 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kern="0" dirty="0" smtClean="0">
                <a:solidFill>
                  <a:schemeClr val="tx2"/>
                </a:solidFill>
              </a:rPr>
              <a:t/>
            </a:r>
            <a:br>
              <a:rPr lang="ru-RU" b="1" kern="0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445498"/>
              </p:ext>
            </p:extLst>
          </p:nvPr>
        </p:nvGraphicFramePr>
        <p:xfrm>
          <a:off x="184552" y="894791"/>
          <a:ext cx="8781327" cy="5851169"/>
        </p:xfrm>
        <a:graphic>
          <a:graphicData uri="http://schemas.openxmlformats.org/drawingml/2006/table">
            <a:tbl>
              <a:tblPr/>
              <a:tblGrid>
                <a:gridCol w="2997007"/>
                <a:gridCol w="2787313"/>
                <a:gridCol w="2997007"/>
              </a:tblGrid>
              <a:tr h="46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Смысловое чтение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сравнения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РКМЧП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1.Смысло-ориентирующий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Результат: общая ориентация в тексте.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AutoNum type="arabicPeriod"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Этапы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Стадия вызова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Результат: </a:t>
                      </a:r>
                      <a:r>
                        <a:rPr lang="ru-RU" sz="160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Информация, полученная на первой стадии, выслушивается, записывается, обсуждается, работа ведется индивидуально - в парах - группах. </a:t>
                      </a:r>
                      <a:endParaRPr lang="ru-RU" sz="160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4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2.Содержательно-смысловой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Результат: глубокое понимание текста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AutoNum type="arabicPeriod"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Стадия осмысления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Результат: </a:t>
                      </a:r>
                      <a:r>
                        <a:rPr lang="ru-RU" sz="160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Непосредственный контакт с новой информацией (текст, фильм, лекция, материал параграфа), работа ведется индивидуально или в парах.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3.Рефлексивно-личностный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Результат: Применение полученной информации в практической деятельности.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Стадия рефлексии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i="0" dirty="0" smtClean="0">
                          <a:solidFill>
                            <a:srgbClr val="FF0000"/>
                          </a:solidFill>
                        </a:rPr>
                        <a:t>Творческая переработка, анализ, интерпретация и т.д. изученной информации, работа ведется индивидуально - в парах - группах. </a:t>
                      </a:r>
                      <a:endParaRPr lang="ru-RU" sz="140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5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48415169"/>
              </p:ext>
            </p:extLst>
          </p:nvPr>
        </p:nvGraphicFramePr>
        <p:xfrm>
          <a:off x="457200" y="285750"/>
          <a:ext cx="8229600" cy="5734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857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Приемы смыслового чтения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Приемы технологии РКМЧП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87588">
                <a:tc>
                  <a:txBody>
                    <a:bodyPr/>
                    <a:lstStyle/>
                    <a:p>
                      <a:r>
                        <a:rPr lang="ru-RU" sz="1600" u="none" dirty="0" smtClean="0"/>
                        <a:t>Чтение в паре</a:t>
                      </a:r>
                      <a:endParaRPr lang="ru-RU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Методы активного чтения</a:t>
                      </a:r>
                    </a:p>
                    <a:p>
                      <a:r>
                        <a:rPr lang="ru-RU" sz="1600" u="sng" dirty="0" smtClean="0">
                          <a:hlinkClick r:id="rId2" action="ppaction://hlinksldjump"/>
                        </a:rPr>
                        <a:t>Контекстные</a:t>
                      </a:r>
                      <a:r>
                        <a:rPr lang="ru-RU" sz="1600" u="sng" baseline="0" dirty="0" smtClean="0">
                          <a:hlinkClick r:id="rId2" action="ppaction://hlinksldjump"/>
                        </a:rPr>
                        <a:t> задачи</a:t>
                      </a:r>
                      <a:endParaRPr lang="ru-RU" sz="1600" u="sng" dirty="0"/>
                    </a:p>
                  </a:txBody>
                  <a:tcPr/>
                </a:tc>
              </a:tr>
              <a:tr h="6875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Чтение по частям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Методы активного чтения</a:t>
                      </a:r>
                      <a:endParaRPr lang="ru-RU" sz="1600" dirty="0"/>
                    </a:p>
                  </a:txBody>
                  <a:tcPr/>
                </a:tc>
              </a:tr>
              <a:tr h="6875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Мозговой штурм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hlinkClick r:id="rId3" action="ppaction://hlinksldjump"/>
                        </a:rPr>
                        <a:t>Фишбоун</a:t>
                      </a:r>
                      <a:r>
                        <a:rPr lang="ru-RU" sz="1600" dirty="0" smtClean="0"/>
                        <a:t>, дерево предсказаний</a:t>
                      </a:r>
                    </a:p>
                    <a:p>
                      <a:r>
                        <a:rPr lang="ru-RU" sz="1600" dirty="0" smtClean="0"/>
                        <a:t>кольца</a:t>
                      </a:r>
                      <a:r>
                        <a:rPr lang="ru-RU" sz="1600" baseline="0" dirty="0" smtClean="0"/>
                        <a:t> Венна</a:t>
                      </a:r>
                      <a:endParaRPr lang="ru-RU" sz="1600" dirty="0"/>
                    </a:p>
                  </a:txBody>
                  <a:tcPr/>
                </a:tc>
              </a:tr>
              <a:tr h="6875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Заполнение</a:t>
                      </a:r>
                      <a:r>
                        <a:rPr lang="ru-RU" sz="1600" baseline="0" dirty="0" smtClean="0"/>
                        <a:t> пропусков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u="sng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hlinkClick r:id="rId4" action="ppaction://hlinksldjump"/>
                        </a:rPr>
                        <a:t>Ключевые слова</a:t>
                      </a:r>
                      <a:endParaRPr lang="ru-RU" sz="1600" b="0" u="sng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75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Кластер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hlinkClick r:id="rId5" action="ppaction://hlinksldjump"/>
                        </a:rPr>
                        <a:t>Кластер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6875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Сопоставление/ нахождение сходств и</a:t>
                      </a:r>
                      <a:r>
                        <a:rPr lang="ru-RU" sz="1600" baseline="0" dirty="0" smtClean="0"/>
                        <a:t> различий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Кольца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Венна</a:t>
                      </a: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</a:rPr>
                        <a:t>, ключевые слова, </a:t>
                      </a:r>
                      <a:r>
                        <a:rPr lang="ru-RU" sz="1600" u="none" dirty="0" smtClean="0"/>
                        <a:t> </a:t>
                      </a:r>
                      <a:r>
                        <a:rPr lang="ru-RU" sz="1600" dirty="0" smtClean="0"/>
                        <a:t>таблица З-Х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6875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Создание викторины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Методы</a:t>
                      </a:r>
                      <a:r>
                        <a:rPr lang="ru-RU" sz="1600" baseline="0" dirty="0" smtClean="0"/>
                        <a:t> активного чтения, ключевые слова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523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b="1" dirty="0" err="1" smtClean="0">
                <a:solidFill>
                  <a:schemeClr val="tx1"/>
                </a:solidFill>
                <a:hlinkClick r:id="" action="ppaction://noaction"/>
              </a:rPr>
              <a:t>Фишбоун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pSp>
        <p:nvGrpSpPr>
          <p:cNvPr id="4" name="Группа 38"/>
          <p:cNvGrpSpPr>
            <a:grpSpLocks/>
          </p:cNvGrpSpPr>
          <p:nvPr/>
        </p:nvGrpSpPr>
        <p:grpSpPr bwMode="auto">
          <a:xfrm>
            <a:off x="1428728" y="2010902"/>
            <a:ext cx="7066778" cy="4132742"/>
            <a:chOff x="214282" y="2000240"/>
            <a:chExt cx="4286280" cy="428628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4282" y="2000240"/>
              <a:ext cx="4286280" cy="4286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6" name="Группа 30"/>
            <p:cNvGrpSpPr>
              <a:grpSpLocks/>
            </p:cNvGrpSpPr>
            <p:nvPr/>
          </p:nvGrpSpPr>
          <p:grpSpPr bwMode="auto">
            <a:xfrm rot="-5400000">
              <a:off x="1068765" y="2068905"/>
              <a:ext cx="2571768" cy="4148960"/>
              <a:chOff x="1071539" y="2066121"/>
              <a:chExt cx="2571768" cy="4148960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 rot="16200000" flipH="1">
                <a:off x="1031058" y="4245774"/>
                <a:ext cx="2643205" cy="9525"/>
              </a:xfrm>
              <a:prstGeom prst="line">
                <a:avLst/>
              </a:prstGeom>
              <a:ln w="38100">
                <a:solidFill>
                  <a:srgbClr val="4A7EB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Равнобедренный треугольник 19"/>
              <p:cNvSpPr/>
              <p:nvPr/>
            </p:nvSpPr>
            <p:spPr>
              <a:xfrm>
                <a:off x="1214415" y="2071678"/>
                <a:ext cx="2286016" cy="857256"/>
              </a:xfrm>
              <a:prstGeom prst="triangle">
                <a:avLst/>
              </a:prstGeom>
              <a:solidFill>
                <a:schemeClr val="bg1"/>
              </a:solidFill>
              <a:ln w="28575">
                <a:solidFill>
                  <a:srgbClr val="00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 rot="16200000" flipH="1">
                <a:off x="840556" y="4341025"/>
                <a:ext cx="3024208" cy="9525"/>
              </a:xfrm>
              <a:prstGeom prst="line">
                <a:avLst/>
              </a:prstGeom>
              <a:ln w="38100">
                <a:solidFill>
                  <a:srgbClr val="4A7EB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2357423" y="3286124"/>
                <a:ext cx="1285884" cy="785818"/>
              </a:xfrm>
              <a:prstGeom prst="line">
                <a:avLst/>
              </a:prstGeom>
              <a:ln w="28575">
                <a:solidFill>
                  <a:srgbClr val="00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357423" y="4000504"/>
                <a:ext cx="1285884" cy="785818"/>
              </a:xfrm>
              <a:prstGeom prst="line">
                <a:avLst/>
              </a:prstGeom>
              <a:ln w="28575">
                <a:solidFill>
                  <a:srgbClr val="00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357423" y="4714884"/>
                <a:ext cx="1285884" cy="785818"/>
              </a:xfrm>
              <a:prstGeom prst="line">
                <a:avLst/>
              </a:prstGeom>
              <a:ln w="28575">
                <a:solidFill>
                  <a:srgbClr val="00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Прямоугольник 24"/>
              <p:cNvSpPr/>
              <p:nvPr/>
            </p:nvSpPr>
            <p:spPr>
              <a:xfrm>
                <a:off x="1539854" y="5715015"/>
                <a:ext cx="1643074" cy="500066"/>
              </a:xfrm>
              <a:prstGeom prst="rect">
                <a:avLst/>
              </a:prstGeom>
              <a:solidFill>
                <a:srgbClr val="00B0F0"/>
              </a:solidFill>
              <a:ln w="28575">
                <a:solidFill>
                  <a:srgbClr val="00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Вывод</a:t>
                </a:r>
                <a:endParaRPr lang="ru-RU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6" name="Прямая соединительная линия 25"/>
              <p:cNvCxnSpPr/>
              <p:nvPr/>
            </p:nvCxnSpPr>
            <p:spPr>
              <a:xfrm flipH="1">
                <a:off x="1071539" y="3279773"/>
                <a:ext cx="1285884" cy="785818"/>
              </a:xfrm>
              <a:prstGeom prst="line">
                <a:avLst/>
              </a:prstGeom>
              <a:ln w="28575">
                <a:solidFill>
                  <a:srgbClr val="00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flipH="1">
                <a:off x="1071539" y="3995741"/>
                <a:ext cx="1285884" cy="785817"/>
              </a:xfrm>
              <a:prstGeom prst="line">
                <a:avLst/>
              </a:prstGeom>
              <a:ln w="28575">
                <a:solidFill>
                  <a:srgbClr val="00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H="1">
                <a:off x="1071539" y="4710121"/>
                <a:ext cx="1285884" cy="785817"/>
              </a:xfrm>
              <a:prstGeom prst="line">
                <a:avLst/>
              </a:prstGeom>
              <a:ln w="28575">
                <a:solidFill>
                  <a:srgbClr val="00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Равнобедренный треугольник 28"/>
              <p:cNvSpPr/>
              <p:nvPr/>
            </p:nvSpPr>
            <p:spPr>
              <a:xfrm>
                <a:off x="1218383" y="2066121"/>
                <a:ext cx="2286016" cy="857256"/>
              </a:xfrm>
              <a:prstGeom prst="triangle">
                <a:avLst/>
              </a:prstGeom>
              <a:solidFill>
                <a:srgbClr val="00B0F0"/>
              </a:solidFill>
              <a:ln w="28575">
                <a:solidFill>
                  <a:srgbClr val="00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Проблема</a:t>
                </a:r>
                <a:endParaRPr lang="ru-RU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2357423" y="3286124"/>
                <a:ext cx="1285884" cy="785818"/>
              </a:xfrm>
              <a:prstGeom prst="line">
                <a:avLst/>
              </a:prstGeom>
              <a:ln w="28575">
                <a:solidFill>
                  <a:srgbClr val="00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Прямоугольник 6"/>
            <p:cNvSpPr/>
            <p:nvPr/>
          </p:nvSpPr>
          <p:spPr>
            <a:xfrm>
              <a:off x="1108051" y="5786455"/>
              <a:ext cx="2500329" cy="428628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Факты, аргументы</a:t>
              </a:r>
              <a:endPara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00166" y="2071679"/>
              <a:ext cx="1714512" cy="5000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71473" y="3857628"/>
              <a:ext cx="285752" cy="2857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642910" y="3929067"/>
              <a:ext cx="71439" cy="7143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Дуга 10"/>
            <p:cNvSpPr/>
            <p:nvPr/>
          </p:nvSpPr>
          <p:spPr>
            <a:xfrm rot="6775838">
              <a:off x="367478" y="4056860"/>
              <a:ext cx="519116" cy="365128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571473" y="3857628"/>
              <a:ext cx="285752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642910" y="3929067"/>
              <a:ext cx="71439" cy="7143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Дуга 13"/>
            <p:cNvSpPr/>
            <p:nvPr/>
          </p:nvSpPr>
          <p:spPr>
            <a:xfrm rot="6775838">
              <a:off x="367478" y="4056860"/>
              <a:ext cx="519116" cy="365128"/>
            </a:xfrm>
            <a:prstGeom prst="arc">
              <a:avLst/>
            </a:prstGeom>
            <a:ln w="28575">
              <a:solidFill>
                <a:srgbClr val="0066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19015" y="2041849"/>
              <a:ext cx="1714512" cy="500065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Причины</a:t>
              </a:r>
              <a:endPara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571473" y="3857628"/>
              <a:ext cx="285752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642910" y="3929067"/>
              <a:ext cx="71439" cy="7143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6775838">
              <a:off x="367478" y="4056860"/>
              <a:ext cx="519116" cy="365128"/>
            </a:xfrm>
            <a:prstGeom prst="arc">
              <a:avLst/>
            </a:prstGeom>
            <a:ln w="28575">
              <a:solidFill>
                <a:srgbClr val="0066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520073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Характеристика деятельности педагога, работающего по </a:t>
            </a:r>
            <a:r>
              <a:rPr lang="ru-RU" sz="2400" dirty="0" smtClean="0">
                <a:solidFill>
                  <a:srgbClr val="FF0000"/>
                </a:solidFill>
              </a:rPr>
              <a:t>традиционной системе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163622"/>
              </p:ext>
            </p:extLst>
          </p:nvPr>
        </p:nvGraphicFramePr>
        <p:xfrm>
          <a:off x="467544" y="1556792"/>
          <a:ext cx="8136904" cy="434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06"/>
                <a:gridCol w="4667098"/>
              </a:tblGrid>
              <a:tr h="135311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изменений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Традиционная деятельность учителя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99402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Формулировка заданий для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Формулировки: решите, спишите, сравните, найдите и т.д.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486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Преимущественно фронтальная</a:t>
                      </a:r>
                      <a:endParaRPr lang="ru-RU" dirty="0"/>
                    </a:p>
                  </a:txBody>
                  <a:tcPr/>
                </a:tc>
              </a:tr>
              <a:tr h="948640">
                <a:tc>
                  <a:txBody>
                    <a:bodyPr/>
                    <a:lstStyle/>
                    <a:p>
                      <a:r>
                        <a:rPr lang="ru-RU" dirty="0" smtClean="0"/>
                        <a:t>Взаимодействие с родителями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 не включены в образовательный процесс.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57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093" y="219736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err="1" smtClean="0">
                <a:hlinkClick r:id="rId3" action="ppaction://hlinkpres?slideindex=1&amp;slidetitle="/>
              </a:rPr>
              <a:t>Фишбоун</a:t>
            </a:r>
            <a:r>
              <a:rPr lang="ru-RU" sz="2400" b="1" dirty="0" smtClean="0"/>
              <a:t> к уроку в 10 классе «Нефть, ее промышленная переработка»</a:t>
            </a:r>
            <a:endParaRPr lang="ru-RU" sz="2400" b="1" dirty="0"/>
          </a:p>
        </p:txBody>
      </p:sp>
      <p:grpSp>
        <p:nvGrpSpPr>
          <p:cNvPr id="4" name="Группа 38"/>
          <p:cNvGrpSpPr>
            <a:grpSpLocks/>
          </p:cNvGrpSpPr>
          <p:nvPr/>
        </p:nvGrpSpPr>
        <p:grpSpPr bwMode="auto">
          <a:xfrm>
            <a:off x="428596" y="1928802"/>
            <a:ext cx="8501123" cy="4286280"/>
            <a:chOff x="251579" y="2000240"/>
            <a:chExt cx="4438385" cy="444552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51579" y="2000240"/>
              <a:ext cx="4438385" cy="444552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i="1" dirty="0"/>
            </a:p>
          </p:txBody>
        </p:sp>
        <p:grpSp>
          <p:nvGrpSpPr>
            <p:cNvPr id="6" name="Группа 30"/>
            <p:cNvGrpSpPr>
              <a:grpSpLocks/>
            </p:cNvGrpSpPr>
            <p:nvPr/>
          </p:nvGrpSpPr>
          <p:grpSpPr bwMode="auto">
            <a:xfrm rot="-5400000">
              <a:off x="1143238" y="1994436"/>
              <a:ext cx="2571768" cy="4297902"/>
              <a:chOff x="1071539" y="2066121"/>
              <a:chExt cx="2571768" cy="4297902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 rot="16200000" flipH="1">
                <a:off x="1031058" y="4245774"/>
                <a:ext cx="2643205" cy="9525"/>
              </a:xfrm>
              <a:prstGeom prst="line">
                <a:avLst/>
              </a:prstGeom>
              <a:ln w="38100">
                <a:solidFill>
                  <a:srgbClr val="4A7EB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16200000" flipH="1">
                <a:off x="840556" y="4341025"/>
                <a:ext cx="3024208" cy="9525"/>
              </a:xfrm>
              <a:prstGeom prst="line">
                <a:avLst/>
              </a:prstGeom>
              <a:ln w="38100">
                <a:solidFill>
                  <a:srgbClr val="4A7EB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2357423" y="3286124"/>
                <a:ext cx="1285884" cy="785818"/>
              </a:xfrm>
              <a:prstGeom prst="line">
                <a:avLst/>
              </a:prstGeom>
              <a:ln w="28575">
                <a:solidFill>
                  <a:srgbClr val="00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357423" y="4000504"/>
                <a:ext cx="1285884" cy="785818"/>
              </a:xfrm>
              <a:prstGeom prst="line">
                <a:avLst/>
              </a:prstGeom>
              <a:ln w="28575">
                <a:solidFill>
                  <a:srgbClr val="00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357423" y="4714884"/>
                <a:ext cx="1285884" cy="785818"/>
              </a:xfrm>
              <a:prstGeom prst="line">
                <a:avLst/>
              </a:prstGeom>
              <a:ln w="28575">
                <a:solidFill>
                  <a:srgbClr val="00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Прямоугольник 24"/>
              <p:cNvSpPr/>
              <p:nvPr/>
            </p:nvSpPr>
            <p:spPr>
              <a:xfrm>
                <a:off x="1523839" y="5729968"/>
                <a:ext cx="1643074" cy="63405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ru-RU" sz="1200" b="1" i="1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Вывод:Да</a:t>
                </a:r>
                <a:r>
                  <a:rPr lang="ru-RU" sz="1200" b="1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200" b="1" i="1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сущес</a:t>
                </a:r>
                <a:r>
                  <a:rPr lang="ru-RU" sz="1200" b="1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200" b="1" i="1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твуют</a:t>
                </a:r>
                <a:r>
                  <a:rPr lang="ru-RU" sz="1200" b="1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альтернативные виды топлива (водород, спирты, </a:t>
                </a:r>
                <a:r>
                  <a:rPr lang="ru-RU" sz="1200" b="1" i="1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биотопливо</a:t>
                </a:r>
                <a:r>
                  <a:rPr lang="ru-RU" sz="1200" b="1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1200" b="1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6" name="Прямая соединительная линия 25"/>
              <p:cNvCxnSpPr/>
              <p:nvPr/>
            </p:nvCxnSpPr>
            <p:spPr>
              <a:xfrm flipH="1">
                <a:off x="1071539" y="3279773"/>
                <a:ext cx="1285884" cy="785818"/>
              </a:xfrm>
              <a:prstGeom prst="line">
                <a:avLst/>
              </a:prstGeom>
              <a:ln w="28575">
                <a:solidFill>
                  <a:srgbClr val="00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flipH="1">
                <a:off x="1071539" y="3995741"/>
                <a:ext cx="1285884" cy="785817"/>
              </a:xfrm>
              <a:prstGeom prst="line">
                <a:avLst/>
              </a:prstGeom>
              <a:ln w="28575">
                <a:solidFill>
                  <a:srgbClr val="00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H="1">
                <a:off x="1071539" y="4710121"/>
                <a:ext cx="1285884" cy="785817"/>
              </a:xfrm>
              <a:prstGeom prst="line">
                <a:avLst/>
              </a:prstGeom>
              <a:ln w="28575">
                <a:solidFill>
                  <a:srgbClr val="00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Равнобедренный треугольник 28"/>
              <p:cNvSpPr/>
              <p:nvPr/>
            </p:nvSpPr>
            <p:spPr>
              <a:xfrm>
                <a:off x="1218383" y="2066121"/>
                <a:ext cx="2170804" cy="1104022"/>
              </a:xfrm>
              <a:prstGeom prst="triangle">
                <a:avLst/>
              </a:prstGeom>
              <a:solidFill>
                <a:srgbClr val="CCFED4"/>
              </a:solidFill>
              <a:ln w="28575">
                <a:solidFill>
                  <a:srgbClr val="00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Есть ли </a:t>
                </a:r>
                <a:r>
                  <a:rPr lang="ru-RU" sz="1600" b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альтернатива нефти?</a:t>
                </a:r>
                <a:endParaRPr lang="ru-RU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2357423" y="3286124"/>
                <a:ext cx="1285884" cy="785818"/>
              </a:xfrm>
              <a:prstGeom prst="line">
                <a:avLst/>
              </a:prstGeom>
              <a:ln w="28575">
                <a:solidFill>
                  <a:srgbClr val="00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Прямоугольник 6"/>
            <p:cNvSpPr/>
            <p:nvPr/>
          </p:nvSpPr>
          <p:spPr>
            <a:xfrm rot="2313716">
              <a:off x="1349105" y="4995740"/>
              <a:ext cx="1163336" cy="428628"/>
            </a:xfrm>
            <a:prstGeom prst="rect">
              <a:avLst/>
            </a:prstGeom>
            <a:solidFill>
              <a:srgbClr val="CCECFF"/>
            </a:solidFill>
            <a:ln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b="1" i="1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Разрыв нефтепровода</a:t>
              </a:r>
              <a:endParaRPr lang="ru-RU" sz="1200" b="1" i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 rot="19228175">
              <a:off x="1245000" y="2430992"/>
              <a:ext cx="1696254" cy="4274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b="1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Загрязнение окружающей среды</a:t>
              </a:r>
              <a:endParaRPr lang="ru-RU" sz="1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71473" y="3857628"/>
              <a:ext cx="285752" cy="28575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642910" y="3929067"/>
              <a:ext cx="71439" cy="7143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Дуга 10"/>
            <p:cNvSpPr/>
            <p:nvPr/>
          </p:nvSpPr>
          <p:spPr>
            <a:xfrm rot="6775838">
              <a:off x="367478" y="4056860"/>
              <a:ext cx="519116" cy="365128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571473" y="3857628"/>
              <a:ext cx="285752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642910" y="3929067"/>
              <a:ext cx="71439" cy="7143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Дуга 13"/>
            <p:cNvSpPr/>
            <p:nvPr/>
          </p:nvSpPr>
          <p:spPr>
            <a:xfrm rot="6775838">
              <a:off x="367478" y="4056860"/>
              <a:ext cx="519116" cy="365128"/>
            </a:xfrm>
            <a:prstGeom prst="arc">
              <a:avLst/>
            </a:prstGeom>
            <a:ln w="28575">
              <a:solidFill>
                <a:srgbClr val="0066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 rot="19181084">
              <a:off x="1918879" y="2498520"/>
              <a:ext cx="1863189" cy="3878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b="1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Возрастающее воздействие человека на природу</a:t>
              </a:r>
              <a:endParaRPr lang="ru-RU" sz="1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571473" y="3857628"/>
              <a:ext cx="285752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642910" y="3929067"/>
              <a:ext cx="71439" cy="7143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6775838">
              <a:off x="367478" y="4056860"/>
              <a:ext cx="519116" cy="365128"/>
            </a:xfrm>
            <a:prstGeom prst="arc">
              <a:avLst/>
            </a:prstGeom>
            <a:ln w="28575">
              <a:solidFill>
                <a:srgbClr val="0066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34" name="Прямоугольник 33"/>
          <p:cNvSpPr/>
          <p:nvPr/>
        </p:nvSpPr>
        <p:spPr bwMode="auto">
          <a:xfrm rot="19132508">
            <a:off x="4657906" y="2238692"/>
            <a:ext cx="3914338" cy="4121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Ограниченный ресурс природных источников углеводородов</a:t>
            </a:r>
            <a:endParaRPr lang="ru-RU" sz="1200" b="1" i="1" dirty="0" smtClean="0"/>
          </a:p>
          <a:p>
            <a:pPr algn="ctr">
              <a:defRPr/>
            </a:pPr>
            <a:endParaRPr lang="ru-RU" sz="12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 rot="19252599">
            <a:off x="5932733" y="2528950"/>
            <a:ext cx="3201016" cy="4689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Существование альтернативных видов топлива</a:t>
            </a:r>
            <a:endParaRPr lang="ru-RU" sz="12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 rot="2340455">
            <a:off x="3101010" y="4644174"/>
            <a:ext cx="2024759" cy="582969"/>
          </a:xfrm>
          <a:prstGeom prst="rect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Аварийное фонтанирование скважин</a:t>
            </a:r>
            <a:endParaRPr lang="ru-RU" sz="1200" b="1" i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 rot="2453067">
            <a:off x="4520878" y="4516196"/>
            <a:ext cx="1715803" cy="530933"/>
          </a:xfrm>
          <a:prstGeom prst="rect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Авария транспортных средств</a:t>
            </a:r>
            <a:endParaRPr lang="ru-RU" sz="1200" b="1" i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 rot="2511213">
            <a:off x="5844468" y="4535520"/>
            <a:ext cx="1715803" cy="530933"/>
          </a:xfrm>
          <a:prstGeom prst="rect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Нарушение герметичности оборудования</a:t>
            </a:r>
            <a:endParaRPr lang="ru-RU" sz="1200" b="1" i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 rot="2517019">
            <a:off x="4386423" y="5435752"/>
            <a:ext cx="2228212" cy="413274"/>
          </a:xfrm>
          <a:prstGeom prst="rect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Сброс сточных вод в поверхностные водоемы</a:t>
            </a:r>
            <a:endParaRPr lang="ru-RU" sz="1200" b="1" i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 bwMode="auto">
          <a:xfrm rot="2511213">
            <a:off x="5744683" y="5291005"/>
            <a:ext cx="1715803" cy="530933"/>
          </a:xfrm>
          <a:prstGeom prst="rect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 применения альтернативных источников топлива</a:t>
            </a:r>
            <a:endParaRPr lang="ru-RU" sz="1200" b="1" i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 bwMode="auto">
          <a:xfrm rot="10800000">
            <a:off x="3643306" y="4000504"/>
            <a:ext cx="1071570" cy="857256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 bwMode="auto">
          <a:xfrm rot="10800000">
            <a:off x="5072066" y="4000504"/>
            <a:ext cx="1000132" cy="857256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 bwMode="auto">
          <a:xfrm rot="10800000">
            <a:off x="2571736" y="4000504"/>
            <a:ext cx="285752" cy="214314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Рисунок 39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43900" y="5572140"/>
            <a:ext cx="640135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569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узел 3"/>
          <p:cNvSpPr/>
          <p:nvPr/>
        </p:nvSpPr>
        <p:spPr>
          <a:xfrm>
            <a:off x="1582320" y="3500438"/>
            <a:ext cx="1550203" cy="11001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Химический элемент</a:t>
            </a:r>
            <a:endParaRPr lang="ru-RU" sz="1200" dirty="0"/>
          </a:p>
        </p:txBody>
      </p:sp>
      <p:sp>
        <p:nvSpPr>
          <p:cNvPr id="17" name="Блок-схема: узел 16"/>
          <p:cNvSpPr/>
          <p:nvPr/>
        </p:nvSpPr>
        <p:spPr>
          <a:xfrm>
            <a:off x="3286116" y="3621881"/>
            <a:ext cx="1214446" cy="857256"/>
          </a:xfrm>
          <a:prstGeom prst="flowChartConnector">
            <a:avLst/>
          </a:prstGeom>
          <a:solidFill>
            <a:srgbClr val="CCFED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Углерод</a:t>
            </a:r>
          </a:p>
          <a:p>
            <a:pPr algn="ctr"/>
            <a:r>
              <a:rPr lang="ru-RU" sz="1200" dirty="0" smtClean="0"/>
              <a:t>С</a:t>
            </a:r>
            <a:endParaRPr lang="ru-RU" sz="1200" dirty="0"/>
          </a:p>
        </p:txBody>
      </p:sp>
      <p:sp>
        <p:nvSpPr>
          <p:cNvPr id="22" name="Блок-схема: узел 21"/>
          <p:cNvSpPr/>
          <p:nvPr/>
        </p:nvSpPr>
        <p:spPr>
          <a:xfrm>
            <a:off x="4857752" y="3500438"/>
            <a:ext cx="1428760" cy="100013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Соединения углерода</a:t>
            </a:r>
            <a:endParaRPr lang="ru-RU" sz="1200" dirty="0"/>
          </a:p>
        </p:txBody>
      </p:sp>
      <p:sp>
        <p:nvSpPr>
          <p:cNvPr id="51" name="Блок-схема: узел 50"/>
          <p:cNvSpPr/>
          <p:nvPr/>
        </p:nvSpPr>
        <p:spPr>
          <a:xfrm>
            <a:off x="4572000" y="5000636"/>
            <a:ext cx="1785950" cy="6429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Бинарные соединения</a:t>
            </a:r>
            <a:endParaRPr lang="ru-RU" sz="1200" dirty="0"/>
          </a:p>
        </p:txBody>
      </p:sp>
      <p:sp>
        <p:nvSpPr>
          <p:cNvPr id="56" name="Блок-схема: узел 55"/>
          <p:cNvSpPr/>
          <p:nvPr/>
        </p:nvSpPr>
        <p:spPr>
          <a:xfrm>
            <a:off x="4857752" y="2428868"/>
            <a:ext cx="1500198" cy="6429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Органические вещества</a:t>
            </a:r>
            <a:endParaRPr lang="ru-RU" sz="1200" dirty="0"/>
          </a:p>
        </p:txBody>
      </p:sp>
      <p:sp>
        <p:nvSpPr>
          <p:cNvPr id="57" name="Блок-схема: узел 56"/>
          <p:cNvSpPr/>
          <p:nvPr/>
        </p:nvSpPr>
        <p:spPr>
          <a:xfrm>
            <a:off x="6572264" y="3571876"/>
            <a:ext cx="1785950" cy="814390"/>
          </a:xfrm>
          <a:prstGeom prst="flowChartConnector">
            <a:avLst/>
          </a:prstGeom>
          <a:solidFill>
            <a:srgbClr val="CCECFF"/>
          </a:solidFill>
          <a:ln>
            <a:solidFill>
              <a:srgbClr val="33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Гидроксид</a:t>
            </a:r>
            <a:endParaRPr lang="ru-RU" sz="1200" dirty="0" smtClean="0"/>
          </a:p>
          <a:p>
            <a:pPr algn="ctr"/>
            <a:r>
              <a:rPr lang="ru-RU" sz="1200" dirty="0" smtClean="0"/>
              <a:t>(кислота)</a:t>
            </a:r>
            <a:endParaRPr lang="ru-RU" sz="1200" dirty="0"/>
          </a:p>
        </p:txBody>
      </p:sp>
      <p:sp>
        <p:nvSpPr>
          <p:cNvPr id="69" name="Блок-схема: узел 68"/>
          <p:cNvSpPr/>
          <p:nvPr/>
        </p:nvSpPr>
        <p:spPr>
          <a:xfrm>
            <a:off x="1500166" y="2357430"/>
            <a:ext cx="1214446" cy="671514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1.Положение в ПС</a:t>
            </a:r>
            <a:endParaRPr lang="ru-RU" sz="1200" dirty="0"/>
          </a:p>
        </p:txBody>
      </p:sp>
      <p:sp>
        <p:nvSpPr>
          <p:cNvPr id="70" name="Блок-схема: узел 69"/>
          <p:cNvSpPr/>
          <p:nvPr/>
        </p:nvSpPr>
        <p:spPr>
          <a:xfrm>
            <a:off x="224165" y="3593310"/>
            <a:ext cx="1214446" cy="90726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2.Строение атомов</a:t>
            </a:r>
            <a:endParaRPr lang="ru-RU" sz="1200" dirty="0"/>
          </a:p>
        </p:txBody>
      </p:sp>
      <p:sp>
        <p:nvSpPr>
          <p:cNvPr id="71" name="Блок-схема: узел 70"/>
          <p:cNvSpPr/>
          <p:nvPr/>
        </p:nvSpPr>
        <p:spPr>
          <a:xfrm>
            <a:off x="1142976" y="5000636"/>
            <a:ext cx="1214446" cy="671514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3.Нахождение в природе</a:t>
            </a:r>
            <a:endParaRPr lang="ru-RU" sz="1200" dirty="0"/>
          </a:p>
        </p:txBody>
      </p:sp>
      <p:sp>
        <p:nvSpPr>
          <p:cNvPr id="74" name="Блок-схема: узел 73"/>
          <p:cNvSpPr/>
          <p:nvPr/>
        </p:nvSpPr>
        <p:spPr>
          <a:xfrm>
            <a:off x="6786578" y="5000636"/>
            <a:ext cx="1214446" cy="671514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Оксиды</a:t>
            </a:r>
            <a:endParaRPr lang="ru-RU" sz="12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642910" y="1176021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 урокам в 9 классе:«Углерод, его  физические и  химические свойства» и «Кислородные соединения углерода»</a:t>
            </a:r>
            <a:endParaRPr lang="ru-RU" b="1" dirty="0"/>
          </a:p>
        </p:txBody>
      </p:sp>
      <p:sp>
        <p:nvSpPr>
          <p:cNvPr id="108" name="Блок-схема: узел 107"/>
          <p:cNvSpPr/>
          <p:nvPr/>
        </p:nvSpPr>
        <p:spPr>
          <a:xfrm>
            <a:off x="7072330" y="2500306"/>
            <a:ext cx="1500198" cy="642942"/>
          </a:xfrm>
          <a:prstGeom prst="flowChartConnector">
            <a:avLst/>
          </a:prstGeom>
          <a:solidFill>
            <a:srgbClr val="FFFF99"/>
          </a:solidFill>
          <a:ln>
            <a:solidFill>
              <a:srgbClr val="33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Соли</a:t>
            </a:r>
            <a:endParaRPr lang="ru-RU" sz="1200" dirty="0"/>
          </a:p>
        </p:txBody>
      </p:sp>
      <p:sp>
        <p:nvSpPr>
          <p:cNvPr id="113" name="Блок-схема: узел 112"/>
          <p:cNvSpPr/>
          <p:nvPr/>
        </p:nvSpPr>
        <p:spPr>
          <a:xfrm>
            <a:off x="2928926" y="5357826"/>
            <a:ext cx="1500198" cy="64294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 металлами</a:t>
            </a:r>
            <a:endParaRPr lang="ru-RU" sz="1200" dirty="0"/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dirty="0"/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384283" y="424167"/>
            <a:ext cx="8229600" cy="52400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hlinkClick r:id="rId2" action="ppaction://hlinksldjump"/>
              </a:rPr>
              <a:t>Кластер</a:t>
            </a:r>
            <a:endParaRPr lang="ru-RU" sz="2400" dirty="0"/>
          </a:p>
        </p:txBody>
      </p:sp>
      <p:cxnSp>
        <p:nvCxnSpPr>
          <p:cNvPr id="3" name="Прямая соединительная линия 2"/>
          <p:cNvCxnSpPr>
            <a:stCxn id="56" idx="3"/>
            <a:endCxn id="113" idx="7"/>
          </p:cNvCxnSpPr>
          <p:nvPr/>
        </p:nvCxnSpPr>
        <p:spPr>
          <a:xfrm flipH="1">
            <a:off x="4209425" y="2977653"/>
            <a:ext cx="868026" cy="2474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4" idx="0"/>
          </p:cNvCxnSpPr>
          <p:nvPr/>
        </p:nvCxnSpPr>
        <p:spPr>
          <a:xfrm>
            <a:off x="2232405" y="3028944"/>
            <a:ext cx="125017" cy="471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2082155" y="4600580"/>
            <a:ext cx="61179" cy="46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4" idx="6"/>
            <a:endCxn id="17" idx="2"/>
          </p:cNvCxnSpPr>
          <p:nvPr/>
        </p:nvCxnSpPr>
        <p:spPr>
          <a:xfrm>
            <a:off x="3132523" y="4050509"/>
            <a:ext cx="1535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70" idx="6"/>
            <a:endCxn id="4" idx="2"/>
          </p:cNvCxnSpPr>
          <p:nvPr/>
        </p:nvCxnSpPr>
        <p:spPr>
          <a:xfrm>
            <a:off x="1438611" y="4046940"/>
            <a:ext cx="143709" cy="3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17" idx="6"/>
          </p:cNvCxnSpPr>
          <p:nvPr/>
        </p:nvCxnSpPr>
        <p:spPr>
          <a:xfrm>
            <a:off x="4500562" y="4050509"/>
            <a:ext cx="35719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endCxn id="57" idx="0"/>
          </p:cNvCxnSpPr>
          <p:nvPr/>
        </p:nvCxnSpPr>
        <p:spPr>
          <a:xfrm flipH="1">
            <a:off x="7465239" y="3143248"/>
            <a:ext cx="203105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57" idx="4"/>
          </p:cNvCxnSpPr>
          <p:nvPr/>
        </p:nvCxnSpPr>
        <p:spPr>
          <a:xfrm>
            <a:off x="7465239" y="4386266"/>
            <a:ext cx="0" cy="605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22" idx="4"/>
          </p:cNvCxnSpPr>
          <p:nvPr/>
        </p:nvCxnSpPr>
        <p:spPr>
          <a:xfrm flipH="1">
            <a:off x="5534542" y="4500570"/>
            <a:ext cx="37590" cy="491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17" idx="4"/>
            <a:endCxn id="113" idx="0"/>
          </p:cNvCxnSpPr>
          <p:nvPr/>
        </p:nvCxnSpPr>
        <p:spPr>
          <a:xfrm flipH="1">
            <a:off x="3679025" y="4479137"/>
            <a:ext cx="214314" cy="878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51" idx="6"/>
            <a:endCxn id="74" idx="2"/>
          </p:cNvCxnSpPr>
          <p:nvPr/>
        </p:nvCxnSpPr>
        <p:spPr>
          <a:xfrm>
            <a:off x="6357950" y="5322107"/>
            <a:ext cx="428628" cy="14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22" idx="6"/>
            <a:endCxn id="57" idx="2"/>
          </p:cNvCxnSpPr>
          <p:nvPr/>
        </p:nvCxnSpPr>
        <p:spPr>
          <a:xfrm flipV="1">
            <a:off x="6286512" y="3979071"/>
            <a:ext cx="285752" cy="21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endCxn id="113" idx="6"/>
          </p:cNvCxnSpPr>
          <p:nvPr/>
        </p:nvCxnSpPr>
        <p:spPr>
          <a:xfrm flipH="1">
            <a:off x="4429124" y="5451983"/>
            <a:ext cx="250033" cy="227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>
            <a:stCxn id="56" idx="4"/>
            <a:endCxn id="22" idx="0"/>
          </p:cNvCxnSpPr>
          <p:nvPr/>
        </p:nvCxnSpPr>
        <p:spPr>
          <a:xfrm flipH="1">
            <a:off x="5572132" y="3071810"/>
            <a:ext cx="35719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108" idx="2"/>
            <a:endCxn id="56" idx="6"/>
          </p:cNvCxnSpPr>
          <p:nvPr/>
        </p:nvCxnSpPr>
        <p:spPr>
          <a:xfrm flipH="1" flipV="1">
            <a:off x="6357950" y="2750339"/>
            <a:ext cx="71438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705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err="1" smtClean="0"/>
              <a:t>Синквейн</a:t>
            </a:r>
            <a:endParaRPr lang="ru-RU" sz="2000" b="1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14282" y="1785926"/>
            <a:ext cx="2928958" cy="206210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Урок в 10 классе: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 Многоатомные спирты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Helvetic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1. Глицерин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2. Сладкий, густой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3. Растворяется, притягивает,    предохраняет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4. Сиропообразная жидкость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5. Трехатомный спирт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214810" y="1857364"/>
            <a:ext cx="3000396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Урок в 9,11 </a:t>
            </a:r>
            <a:r>
              <a:rPr lang="ru-RU" sz="1600" b="1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Helvetica" charset="0"/>
              </a:rPr>
              <a:t> классе: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1. Полимеры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2. Легкие, прочные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3. Горят, разлагаются, плавятся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4. Широко используются в наше время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5. Макромолекулы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85720" y="3929066"/>
            <a:ext cx="2428892" cy="1815882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600" b="1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Helvetica"/>
              </a:rPr>
              <a:t>Урок в 9 классе: </a:t>
            </a:r>
          </a:p>
          <a:p>
            <a:pPr lvl="0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.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Галогены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2. Простые, сильные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3. Образуют, проявляют, реагируют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4. Рождающие соли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5. Элементы.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071802" y="3929066"/>
            <a:ext cx="2857520" cy="255454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600" b="1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Helvetica"/>
              </a:rPr>
              <a:t>Урок в 10 классе: </a:t>
            </a:r>
          </a:p>
          <a:p>
            <a:pPr lvl="0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1.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?</a:t>
            </a:r>
          </a:p>
          <a:p>
            <a:pPr eaLnBrk="0" hangingPunct="0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2. </a:t>
            </a:r>
            <a:r>
              <a:rPr lang="ru-RU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Helvetica" charset="0"/>
              </a:rPr>
              <a:t>Предельные, непредельные, ароматические</a:t>
            </a:r>
            <a:endParaRPr lang="ru-RU" sz="1600" dirty="0" smtClean="0">
              <a:latin typeface="Arial" pitchFamily="34" charset="0"/>
            </a:endParaRPr>
          </a:p>
          <a:p>
            <a:pPr eaLnBrk="0" hangingPunct="0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3. </a:t>
            </a:r>
            <a:r>
              <a:rPr lang="ru-RU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Helvetica" charset="0"/>
              </a:rPr>
              <a:t>Горят, взаимодействуют, синтезируют</a:t>
            </a:r>
            <a:endParaRPr lang="ru-RU" sz="1600" dirty="0" smtClean="0">
              <a:latin typeface="Arial" pitchFamily="34" charset="0"/>
            </a:endParaRPr>
          </a:p>
          <a:p>
            <a:pPr eaLnBrk="0" hangingPunct="0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4. </a:t>
            </a:r>
            <a:r>
              <a:rPr lang="ru-RU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Helvetica" charset="0"/>
              </a:rPr>
              <a:t>Состоят из атомов углерода и водорода</a:t>
            </a:r>
            <a:endParaRPr lang="ru-RU" sz="16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5.Вещества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34" y="3786190"/>
            <a:ext cx="2714708" cy="2062103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 в 9 классе: </a:t>
            </a:r>
          </a:p>
          <a:p>
            <a:r>
              <a:rPr lang="ru-RU" sz="1400" dirty="0" smtClean="0"/>
              <a:t>1. Кислород</a:t>
            </a:r>
          </a:p>
          <a:p>
            <a:r>
              <a:rPr lang="ru-RU" sz="1400" dirty="0" smtClean="0"/>
              <a:t>2. Бесцветный, незаметный</a:t>
            </a:r>
          </a:p>
          <a:p>
            <a:r>
              <a:rPr lang="ru-RU" sz="1400" dirty="0" smtClean="0"/>
              <a:t>3. Вступает, разносится, содержится</a:t>
            </a:r>
          </a:p>
          <a:p>
            <a:r>
              <a:rPr lang="ru-RU" sz="1400" dirty="0" smtClean="0"/>
              <a:t>4. Самый необходимый газ на планете</a:t>
            </a:r>
          </a:p>
          <a:p>
            <a:r>
              <a:rPr lang="ru-RU" sz="1400" dirty="0" smtClean="0"/>
              <a:t>5. Жизнь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66433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/>
              <a:t>Кольца Венна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2967" y="1428482"/>
            <a:ext cx="8001000" cy="47167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      Круг 1. Вещества с ионной связью                      Круг 2. Соединения серы</a:t>
            </a:r>
          </a:p>
          <a:p>
            <a:endParaRPr lang="ru-RU" sz="14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dirty="0" smtClean="0"/>
              <a:t>Разместите в кругах формулы следующих веществ:</a:t>
            </a:r>
          </a:p>
          <a:p>
            <a:pPr>
              <a:buNone/>
            </a:pPr>
            <a:r>
              <a:rPr lang="en-US" sz="2000" dirty="0" smtClean="0"/>
              <a:t>Na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S, SO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, </a:t>
            </a:r>
            <a:r>
              <a:rPr lang="en-US" sz="2000" dirty="0" err="1" smtClean="0"/>
              <a:t>NaCl</a:t>
            </a:r>
            <a:r>
              <a:rPr lang="en-US" sz="2000" dirty="0" smtClean="0"/>
              <a:t>, H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</a:t>
            </a:r>
            <a:r>
              <a:rPr lang="en-US" sz="2000" dirty="0" err="1" smtClean="0"/>
              <a:t>CuS</a:t>
            </a:r>
            <a:r>
              <a:rPr lang="en-US" sz="2000" dirty="0" smtClean="0"/>
              <a:t>, H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S, K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1200" dirty="0" smtClean="0"/>
          </a:p>
        </p:txBody>
      </p:sp>
      <p:sp>
        <p:nvSpPr>
          <p:cNvPr id="4" name="Блок-схема: узел 3"/>
          <p:cNvSpPr/>
          <p:nvPr/>
        </p:nvSpPr>
        <p:spPr>
          <a:xfrm>
            <a:off x="1500166" y="2285992"/>
            <a:ext cx="3286148" cy="2814654"/>
          </a:xfrm>
          <a:prstGeom prst="flowChartConnector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3571868" y="2285992"/>
            <a:ext cx="3143272" cy="2814654"/>
          </a:xfrm>
          <a:prstGeom prst="flowChartConnector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620688"/>
            <a:ext cx="3943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Кольца Венна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6183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66" y="404664"/>
            <a:ext cx="8229600" cy="152413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/>
              <a:t>Верите ли вы?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18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85786" y="1159362"/>
            <a:ext cx="7858180" cy="467820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/>
              <a:t>К уроку «Обобщение и систематизация знаний по теме </a:t>
            </a:r>
            <a:br>
              <a:rPr lang="ru-RU" sz="2000" b="1" dirty="0"/>
            </a:br>
            <a:r>
              <a:rPr lang="ru-RU" sz="2000" b="1" dirty="0"/>
              <a:t>«Металлы» (9 класс) </a:t>
            </a:r>
            <a:endParaRPr lang="ru-RU" sz="20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Электропроводность многих металлов обусловлена присутствием в их кристаллических решётках относительно свободных электронов.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Железо является самым пластичным металлом.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По плотности все металлы делят на лёгкие и тяжёлые.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Золото, серебро, натрий встречаются в природе в самородном виде.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Металлы – простые вещества, которые проявляют в химических реакциях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окислительно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-восстановительную двойственность.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Сплав – это система, состоящая из двух или более компонентов, хотя бы один из которых является металлом.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/>
              <a:t/>
            </a:r>
            <a:br>
              <a:rPr lang="ru-RU" sz="2000" dirty="0"/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11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hlinkClick r:id="rId2" action="ppaction://hlinksldjump"/>
              </a:rPr>
              <a:t>Таблица</a:t>
            </a:r>
            <a:r>
              <a:rPr lang="ru-RU" sz="2400" b="1" dirty="0" smtClean="0"/>
              <a:t> ЗХУ (доска)</a:t>
            </a:r>
            <a:endParaRPr lang="ru-RU" sz="2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53649664"/>
              </p:ext>
            </p:extLst>
          </p:nvPr>
        </p:nvGraphicFramePr>
        <p:xfrm>
          <a:off x="500036" y="1571613"/>
          <a:ext cx="8301064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266"/>
                <a:gridCol w="2075266"/>
                <a:gridCol w="2075266"/>
                <a:gridCol w="2075266"/>
              </a:tblGrid>
              <a:tr h="942972">
                <a:tc>
                  <a:txBody>
                    <a:bodyPr/>
                    <a:lstStyle/>
                    <a:p>
                      <a:pPr algn="ctr"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Знаю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Хочу узнать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Узнал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 err="1">
                          <a:latin typeface="Arial"/>
                          <a:ea typeface="Times New Roman"/>
                        </a:rPr>
                        <a:t>Синквейн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771936">
                <a:tc>
                  <a:txBody>
                    <a:bodyPr/>
                    <a:lstStyle/>
                    <a:p>
                      <a:pPr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Гипотезы: 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1. Глюкоза – кислородосодержащее вещество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2. Глюкоза - углевод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3. С</a:t>
                      </a:r>
                      <a:r>
                        <a:rPr lang="ru-RU" sz="1400" baseline="-25000" dirty="0">
                          <a:latin typeface="Arial"/>
                          <a:ea typeface="Times New Roman"/>
                        </a:rPr>
                        <a:t>6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Н</a:t>
                      </a:r>
                      <a:r>
                        <a:rPr lang="ru-RU" sz="1400" baseline="-25000" dirty="0">
                          <a:latin typeface="Arial"/>
                          <a:ea typeface="Times New Roman"/>
                        </a:rPr>
                        <a:t>12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О</a:t>
                      </a:r>
                      <a:r>
                        <a:rPr lang="ru-RU" sz="1400" baseline="-25000" dirty="0">
                          <a:latin typeface="Arial"/>
                          <a:ea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E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7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1 </a:t>
                      </a:r>
                      <a:r>
                        <a:rPr lang="ru-RU" sz="1400" dirty="0">
                          <a:solidFill>
                            <a:srgbClr val="007F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К какому классу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веществ можно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отнести глюкозу?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а)к альдегидам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б)к многоатомным спиртам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в)к карбоновым  кислотам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2.Какая углеродная цепь - линейная или разветвленная?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17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3.Сколько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F00"/>
                          </a:solidFill>
                          <a:latin typeface="Arial"/>
                          <a:ea typeface="Times New Roman"/>
                        </a:rPr>
                        <a:t>гидроксильных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 групп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содержит глюкоза?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E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Лабораторный опыт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"Изучение свойств глюкозы"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E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существительное                                                                                                 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три </a:t>
                      </a:r>
                      <a:r>
                        <a:rPr lang="ru-RU" sz="1400" spc="-100" dirty="0">
                          <a:latin typeface="Arial"/>
                          <a:ea typeface="Times New Roman"/>
                        </a:rPr>
                        <a:t>прилагательных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два глагола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крылатая фраза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существительное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ED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982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hlinkClick r:id="rId2" action="ppaction://hlinksldjump"/>
              </a:rPr>
              <a:t>Таблица</a:t>
            </a:r>
            <a:r>
              <a:rPr lang="ru-RU" sz="2400" b="1" dirty="0" smtClean="0"/>
              <a:t> ЗХУ (ученик)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69163785"/>
              </p:ext>
            </p:extLst>
          </p:nvPr>
        </p:nvGraphicFramePr>
        <p:xfrm>
          <a:off x="357158" y="928670"/>
          <a:ext cx="8229600" cy="586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43616">
                <a:tc>
                  <a:txBody>
                    <a:bodyPr/>
                    <a:lstStyle/>
                    <a:p>
                      <a:pPr algn="ctr"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Знаю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Хочу узнать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Узнал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4914184">
                <a:tc>
                  <a:txBody>
                    <a:bodyPr/>
                    <a:lstStyle/>
                    <a:p>
                      <a:pPr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b="1" dirty="0">
                          <a:latin typeface="Arial"/>
                          <a:ea typeface="Times New Roman"/>
                        </a:rPr>
                        <a:t>Гипотезы: 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1. Глюкоза – кислородосодержащее вещество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2. Глюкоза - углевод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3. С</a:t>
                      </a:r>
                      <a:r>
                        <a:rPr lang="ru-RU" sz="1400" baseline="-25000" dirty="0">
                          <a:latin typeface="Arial"/>
                          <a:ea typeface="Times New Roman"/>
                        </a:rPr>
                        <a:t>6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Н</a:t>
                      </a:r>
                      <a:r>
                        <a:rPr lang="ru-RU" sz="1400" baseline="-25000" dirty="0">
                          <a:latin typeface="Arial"/>
                          <a:ea typeface="Times New Roman"/>
                        </a:rPr>
                        <a:t>12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О</a:t>
                      </a:r>
                      <a:r>
                        <a:rPr lang="ru-RU" sz="1400" baseline="-25000" dirty="0">
                          <a:latin typeface="Arial"/>
                          <a:ea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E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7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1 </a:t>
                      </a:r>
                      <a:r>
                        <a:rPr lang="ru-RU" sz="1400" dirty="0">
                          <a:solidFill>
                            <a:srgbClr val="007F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К какому классу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веществ можно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отнести глюкозу?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а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) к 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альдегидам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б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) к 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многоатомным спиртам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в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) к 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карбоновым  кислотам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Bef>
                          <a:spcPts val="1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2.Какая углеродная цепь - линейная или разветвленная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17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3.Сколько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F00"/>
                          </a:solidFill>
                          <a:latin typeface="Arial"/>
                          <a:ea typeface="Times New Roman"/>
                        </a:rPr>
                        <a:t>гидроксильных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 групп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содержит глюкоза?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E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0"/>
                        </a:spcBef>
                        <a:spcAft>
                          <a:spcPts val="0"/>
                        </a:spcAft>
                        <a:tabLst>
                          <a:tab pos="300990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Лабораторный</a:t>
                      </a:r>
                      <a:r>
                        <a:rPr lang="ru-RU" sz="1400" baseline="0" dirty="0" smtClean="0">
                          <a:latin typeface="Arial"/>
                          <a:ea typeface="Times New Roman"/>
                        </a:rPr>
                        <a:t> опыт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: 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"Изучение свойств глюкозы"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R="63500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400" dirty="0" smtClean="0">
                          <a:solidFill>
                            <a:srgbClr val="007F00"/>
                          </a:solidFill>
                          <a:latin typeface="Arial"/>
                          <a:ea typeface="Times New Roman"/>
                        </a:rPr>
                        <a:t>.Гидроксид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меди               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(II) от раствора                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глюкозы синеет </a:t>
                      </a:r>
                      <a:r>
                        <a:rPr lang="ru-RU" sz="1400" baseline="30000" dirty="0">
                          <a:solidFill>
                            <a:srgbClr val="007F00"/>
                          </a:solidFill>
                          <a:latin typeface="Arial"/>
                          <a:ea typeface="Times New Roman"/>
                        </a:rPr>
                        <a:t>—&gt;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 глюкоза многоатомный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спирт.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2.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Раствор 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глюкозы с </a:t>
                      </a:r>
                      <a:r>
                        <a:rPr lang="ru-RU" sz="1400" dirty="0">
                          <a:solidFill>
                            <a:srgbClr val="007F00"/>
                          </a:solidFill>
                          <a:latin typeface="Arial"/>
                          <a:ea typeface="Times New Roman"/>
                        </a:rPr>
                        <a:t>гидроксидом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меди (II) при нагревании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краснеет </a:t>
                      </a:r>
                      <a:r>
                        <a:rPr lang="ru-RU" sz="1400" baseline="30000" dirty="0">
                          <a:solidFill>
                            <a:srgbClr val="007F00"/>
                          </a:solidFill>
                          <a:latin typeface="Arial"/>
                          <a:ea typeface="Times New Roman"/>
                        </a:rPr>
                        <a:t>—&gt;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 глюкоза содержит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альдегидную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группу.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3.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Присоединяет 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до 5  молекул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уксусной кислоты—</a:t>
                      </a:r>
                      <a:r>
                        <a:rPr lang="ru-RU" sz="1400" dirty="0">
                          <a:solidFill>
                            <a:srgbClr val="007F00"/>
                          </a:solidFill>
                          <a:latin typeface="Arial"/>
                          <a:ea typeface="Times New Roman"/>
                        </a:rPr>
                        <a:t>&gt;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 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</a:rPr>
                        <a:t>гидроксильных групп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Arial"/>
                          <a:ea typeface="Times New Roman"/>
                        </a:rPr>
                        <a:t>Синквейн</a:t>
                      </a:r>
                      <a:r>
                        <a:rPr lang="ru-RU" sz="1400" dirty="0">
                          <a:latin typeface="Arial"/>
                          <a:ea typeface="Times New Roman"/>
                        </a:rPr>
                        <a:t>: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</a:rPr>
                        <a:t>Глюкоза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</a:rPr>
                        <a:t>Сладкая, растворимая, энергетическая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Arial"/>
                          <a:ea typeface="Times New Roman"/>
                        </a:rPr>
                        <a:t>Желтеет,краснеет</a:t>
                      </a:r>
                      <a:r>
                        <a:rPr lang="ru-RU" sz="14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latin typeface="Arial"/>
                          <a:ea typeface="Times New Roman"/>
                        </a:rPr>
                        <a:t>и синеет от </a:t>
                      </a:r>
                      <a:r>
                        <a:rPr lang="en-US" sz="1400" b="1" dirty="0">
                          <a:latin typeface="Arial"/>
                          <a:ea typeface="Times New Roman"/>
                        </a:rPr>
                        <a:t>Cu</a:t>
                      </a:r>
                      <a:r>
                        <a:rPr lang="ru-RU" sz="1400" b="1" dirty="0"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en-US" sz="1400" b="1" dirty="0">
                          <a:latin typeface="Arial"/>
                          <a:ea typeface="Times New Roman"/>
                        </a:rPr>
                        <a:t>OH</a:t>
                      </a:r>
                      <a:r>
                        <a:rPr lang="ru-RU" sz="1400" b="1" dirty="0">
                          <a:latin typeface="Arial"/>
                          <a:ea typeface="Times New Roman"/>
                        </a:rPr>
                        <a:t>)</a:t>
                      </a:r>
                      <a:r>
                        <a:rPr lang="ru-RU" sz="1400" b="1" baseline="-25000" dirty="0">
                          <a:latin typeface="Arial"/>
                          <a:ea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</a:rPr>
                        <a:t>Хочешь лучше думать – съешь глюкозу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Arial"/>
                          <a:ea typeface="Times New Roman"/>
                        </a:rPr>
                        <a:t>Альдегидоспирт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ED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554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b="1" dirty="0" smtClean="0"/>
              <a:t>Ситуационные задания</a:t>
            </a:r>
            <a:endParaRPr lang="ru-RU" sz="2400" b="1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899592" y="1988840"/>
            <a:ext cx="7429488" cy="31393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передаче на радиостанции было рассказано о тяжёлой экологической обстановке в г.Тольятти, вызванной работой одного промышленного предприятия. В частности, сообщалось о повышенном содержании в воздухе оксидов азота, механизм воздействия которых на организм человека журналисты объяснили так: «Окислы азота, смешиваясь с водяной пылью, образуют азотную кислоту, которая, попадая при дыхании в организм, смешивается с соляной кислотой, содержащейся в желудочном соке, образуя гремучую смесь, которая называется «царской водкой». Журналисты утверждают также, что «окислы азота легко  можно увидеть, так как они представляют собой бурый газ». Насколько эта информация грамотна с точки зрения химии?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</p:spTree>
    <p:extLst>
      <p:ext uri="{BB962C8B-B14F-4D97-AF65-F5344CB8AC3E}">
        <p14:creationId xmlns:p14="http://schemas.microsoft.com/office/powerpoint/2010/main" val="3422391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object 2"/>
          <p:cNvSpPr>
            <a:spLocks noChangeArrowheads="1"/>
          </p:cNvSpPr>
          <p:nvPr/>
        </p:nvSpPr>
        <p:spPr bwMode="auto">
          <a:xfrm>
            <a:off x="606424" y="533400"/>
            <a:ext cx="8004175" cy="5891213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409903" y="49424"/>
            <a:ext cx="8734097" cy="52026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Контекстные задачи</a:t>
            </a:r>
          </a:p>
        </p:txBody>
      </p:sp>
    </p:spTree>
    <p:extLst>
      <p:ext uri="{BB962C8B-B14F-4D97-AF65-F5344CB8AC3E}">
        <p14:creationId xmlns:p14="http://schemas.microsoft.com/office/powerpoint/2010/main" val="279621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Заключение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Химику-педагогу необходимо знать достоинства и слабые стороны </a:t>
            </a:r>
            <a:r>
              <a:rPr lang="ru-RU" dirty="0" smtClean="0"/>
              <a:t>каждого типа и </a:t>
            </a:r>
            <a:r>
              <a:rPr lang="ru-RU" dirty="0"/>
              <a:t>метода </a:t>
            </a:r>
            <a:r>
              <a:rPr lang="ru-RU" dirty="0" smtClean="0"/>
              <a:t>обучения и </a:t>
            </a:r>
            <a:r>
              <a:rPr lang="ru-RU" dirty="0"/>
              <a:t>использовать его дидактические возможности.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3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Характеристика деятельности педагога, работающего по традиционной системе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079797"/>
              </p:ext>
            </p:extLst>
          </p:nvPr>
        </p:nvGraphicFramePr>
        <p:xfrm>
          <a:off x="467544" y="1556792"/>
          <a:ext cx="8136904" cy="471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06"/>
                <a:gridCol w="4667098"/>
              </a:tblGrid>
              <a:tr h="135311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изменений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Традиционная деятельность учителя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129248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Образовательная среда.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Создается учителем. Выставки работ обучающихся.</a:t>
                      </a:r>
                      <a:endParaRPr lang="ru-RU" dirty="0"/>
                    </a:p>
                  </a:txBody>
                  <a:tcPr/>
                </a:tc>
              </a:tr>
              <a:tr h="2228008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dirty="0" smtClean="0"/>
                        <a:t> предметные результаты;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dirty="0" smtClean="0"/>
                        <a:t>  нет портфолио обучающегося;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dirty="0" smtClean="0"/>
                        <a:t> основная оценка учителя;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dirty="0" smtClean="0"/>
                        <a:t> важны положительные оценки учеников по итогам контрольных работ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9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Типы уроков по ФГОС (4 типа)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b="1" dirty="0"/>
              <a:t>Урок «открытия» новых знаний</a:t>
            </a:r>
            <a:r>
              <a:rPr lang="ru-RU" b="1" dirty="0" smtClean="0"/>
              <a:t>, обретения </a:t>
            </a:r>
            <a:r>
              <a:rPr lang="ru-RU" b="1" dirty="0"/>
              <a:t>новых умений и навыков</a:t>
            </a:r>
            <a:r>
              <a:rPr lang="ru-RU" b="1" dirty="0" smtClean="0"/>
              <a:t>.</a:t>
            </a:r>
          </a:p>
          <a:p>
            <a:pPr marL="114300" indent="0">
              <a:buNone/>
            </a:pPr>
            <a:endParaRPr lang="ru-RU" b="1" dirty="0" smtClean="0"/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  </a:t>
            </a:r>
            <a:r>
              <a:rPr lang="ru-RU" b="1" dirty="0"/>
              <a:t>Урок рефлексии </a:t>
            </a:r>
            <a:endParaRPr lang="ru-RU" b="1" dirty="0" smtClean="0"/>
          </a:p>
          <a:p>
            <a:pPr marL="114300" indent="0">
              <a:buNone/>
            </a:pPr>
            <a:endParaRPr lang="ru-RU" b="1" dirty="0" smtClean="0"/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 </a:t>
            </a:r>
            <a:r>
              <a:rPr lang="ru-RU" b="1" dirty="0"/>
              <a:t>Урок систематизации знаний (общеметодологической направленности</a:t>
            </a:r>
            <a:r>
              <a:rPr lang="ru-RU" b="1" dirty="0" smtClean="0"/>
              <a:t>)</a:t>
            </a:r>
          </a:p>
          <a:p>
            <a:pPr marL="114300" indent="0">
              <a:buNone/>
            </a:pPr>
            <a:endParaRPr lang="ru-RU" b="1" dirty="0" smtClean="0"/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  </a:t>
            </a:r>
            <a:r>
              <a:rPr lang="ru-RU" b="1" dirty="0"/>
              <a:t>Урок развивающего </a:t>
            </a:r>
            <a:r>
              <a:rPr lang="ru-RU" b="1" dirty="0" smtClean="0"/>
              <a:t>контроля</a:t>
            </a:r>
            <a:endParaRPr lang="ru-RU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401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Структура урока в рамках </a:t>
            </a:r>
            <a:r>
              <a:rPr lang="ru-RU" b="1" dirty="0" err="1">
                <a:solidFill>
                  <a:srgbClr val="FF0000"/>
                </a:solidFill>
              </a:rPr>
              <a:t>деятельностного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подхода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dirty="0">
                <a:solidFill>
                  <a:srgbClr val="0070C0"/>
                </a:solidFill>
              </a:rPr>
              <a:t>I этап. </a:t>
            </a:r>
            <a:r>
              <a:rPr lang="ru-RU" sz="2000" dirty="0"/>
              <a:t>Мотивирование к учебной </a:t>
            </a:r>
            <a:r>
              <a:rPr lang="ru-RU" sz="2000" dirty="0" smtClean="0"/>
              <a:t>деятельности</a:t>
            </a:r>
          </a:p>
          <a:p>
            <a:pPr marL="114300" indent="0">
              <a:buNone/>
            </a:pPr>
            <a:r>
              <a:rPr lang="ru-RU" sz="2000" dirty="0" smtClean="0"/>
              <a:t> </a:t>
            </a:r>
            <a:r>
              <a:rPr lang="ru-RU" sz="2000" b="1" dirty="0">
                <a:solidFill>
                  <a:srgbClr val="0070C0"/>
                </a:solidFill>
              </a:rPr>
              <a:t>II этап. </a:t>
            </a:r>
            <a:r>
              <a:rPr lang="ru-RU" sz="2000" dirty="0"/>
              <a:t>Актуализация и фиксирование индивидуального затруднения в пробном учебном </a:t>
            </a:r>
            <a:r>
              <a:rPr lang="ru-RU" sz="2000" dirty="0" smtClean="0"/>
              <a:t>действии</a:t>
            </a: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III этап. </a:t>
            </a:r>
            <a:r>
              <a:rPr lang="ru-RU" sz="2000" dirty="0"/>
              <a:t>Выявление места и причины затруднения </a:t>
            </a:r>
            <a:endParaRPr lang="ru-RU" sz="2000" dirty="0" smtClean="0"/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IV </a:t>
            </a:r>
            <a:r>
              <a:rPr lang="ru-RU" sz="2000" b="1" dirty="0">
                <a:solidFill>
                  <a:srgbClr val="0070C0"/>
                </a:solidFill>
              </a:rPr>
              <a:t>этап. </a:t>
            </a:r>
            <a:r>
              <a:rPr lang="ru-RU" sz="2000" dirty="0"/>
              <a:t>Построение и реализация проекта выхода из затруднения (цель и тема, способ, план, средство) </a:t>
            </a:r>
            <a:endParaRPr lang="ru-RU" sz="2000" dirty="0" smtClean="0"/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V </a:t>
            </a:r>
            <a:r>
              <a:rPr lang="ru-RU" sz="2000" b="1" dirty="0">
                <a:solidFill>
                  <a:srgbClr val="0070C0"/>
                </a:solidFill>
              </a:rPr>
              <a:t>этап. </a:t>
            </a:r>
            <a:r>
              <a:rPr lang="ru-RU" sz="2000" dirty="0"/>
              <a:t>Первичное закрепление с проговариванием во внешней речи </a:t>
            </a:r>
            <a:endParaRPr lang="ru-RU" sz="2000" dirty="0" smtClean="0"/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VI </a:t>
            </a:r>
            <a:r>
              <a:rPr lang="ru-RU" sz="2000" b="1" dirty="0">
                <a:solidFill>
                  <a:srgbClr val="0070C0"/>
                </a:solidFill>
              </a:rPr>
              <a:t>этап. </a:t>
            </a:r>
            <a:r>
              <a:rPr lang="ru-RU" sz="2000" dirty="0"/>
              <a:t>Самостоятельная работа с самопроверкой по эталону </a:t>
            </a:r>
            <a:endParaRPr lang="ru-RU" sz="2000" dirty="0" smtClean="0"/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VII </a:t>
            </a:r>
            <a:r>
              <a:rPr lang="ru-RU" sz="2000" b="1" dirty="0">
                <a:solidFill>
                  <a:srgbClr val="0070C0"/>
                </a:solidFill>
              </a:rPr>
              <a:t>этап. </a:t>
            </a:r>
            <a:r>
              <a:rPr lang="ru-RU" sz="2000" dirty="0"/>
              <a:t>Включение в систему знаний и </a:t>
            </a:r>
            <a:r>
              <a:rPr lang="ru-RU" sz="2000" dirty="0" smtClean="0"/>
              <a:t>повторение</a:t>
            </a:r>
          </a:p>
          <a:p>
            <a:pPr marL="114300" indent="0">
              <a:buNone/>
            </a:pPr>
            <a:r>
              <a:rPr lang="ru-RU" sz="2000" dirty="0" smtClean="0"/>
              <a:t> </a:t>
            </a:r>
            <a:r>
              <a:rPr lang="ru-RU" sz="2000" b="1" dirty="0">
                <a:solidFill>
                  <a:srgbClr val="0070C0"/>
                </a:solidFill>
              </a:rPr>
              <a:t>VIII этап. </a:t>
            </a:r>
            <a:r>
              <a:rPr lang="ru-RU" sz="2000" dirty="0"/>
              <a:t>Рефлексия учебной деятельности (итог)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63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I этап. Мотивирование к учебной деятельности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/>
              <a:t>Цель: </a:t>
            </a:r>
            <a:r>
              <a:rPr lang="ru-RU" dirty="0"/>
              <a:t>включение учащихся в деятельность на личностно- значимом уровне. «Хочу, потому что могу». (1-2 мин) </a:t>
            </a:r>
            <a:endParaRPr lang="ru-RU" dirty="0" smtClean="0"/>
          </a:p>
          <a:p>
            <a:r>
              <a:rPr lang="ru-RU" b="1" u="sng" dirty="0" smtClean="0"/>
              <a:t>Требования </a:t>
            </a:r>
            <a:r>
              <a:rPr lang="ru-RU" b="1" u="sng" dirty="0"/>
              <a:t>к этапу</a:t>
            </a:r>
            <a:r>
              <a:rPr lang="ru-RU" dirty="0"/>
              <a:t>: • у учащихся должна возникнуть положительная эмоциональная направленность; • включение детей в деятельность; • выделение содержательной области. • учитель в начале урока высказывает добрые пожелания детям; предлагает пожелать друг другу удачи; • учитель предлагает детям подумать, что пригодится для успешной работы на уроке; дети высказываются; • девиз, эпиграф («С малой удачи начинается большой успех»); • самопроверка домашнего задания по образцу. Настроить детей на работу, проговаривая с ними план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16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733</TotalTime>
  <Words>3692</Words>
  <Application>Microsoft Office PowerPoint</Application>
  <PresentationFormat>Экран (4:3)</PresentationFormat>
  <Paragraphs>487</Paragraphs>
  <Slides>59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0" baseType="lpstr">
      <vt:lpstr>Аптека</vt:lpstr>
      <vt:lpstr>     Дидактические и методические аспекты урока   Дзержинск , 2024 </vt:lpstr>
      <vt:lpstr>Презентация PowerPoint</vt:lpstr>
      <vt:lpstr>Современный урок – это урок, характеризующийся следующими признаками:</vt:lpstr>
      <vt:lpstr>Характеристика деятельности педагога, работающего по традиционной системе</vt:lpstr>
      <vt:lpstr>Характеристика деятельности педагога, работающего по традиционной системе</vt:lpstr>
      <vt:lpstr>Характеристика деятельности педагога, работающего по традиционной системе</vt:lpstr>
      <vt:lpstr>Типы уроков по ФГОС (4 типа)</vt:lpstr>
      <vt:lpstr>Структура урока в рамках деятельностного подхода</vt:lpstr>
      <vt:lpstr>I этап. Мотивирование к учебной деятельности </vt:lpstr>
      <vt:lpstr>II этап. Актуализация и фиксирование индивидуального затруднения в пробном учебном действии</vt:lpstr>
      <vt:lpstr>III этап. Выявление места и причины затруднения</vt:lpstr>
      <vt:lpstr>IV этап. Построение и реализация проекта выхода из затруднения (цель и тема, способ, план, средство) Этап изучения новых знаний и способов действий</vt:lpstr>
      <vt:lpstr>V этап. Первичное закрепление с проговариванием во внешней речи Этап закрепления знаний и способов действий </vt:lpstr>
      <vt:lpstr>VI этап. Самостоятельная работа с самопроверкой по эталону Этап применения знаний и способов действий</vt:lpstr>
      <vt:lpstr>VII этап. Включение в систему знаний и повторение</vt:lpstr>
      <vt:lpstr>VIII этап. Рефлексия учебной деятельности (итог) </vt:lpstr>
      <vt:lpstr>Презентация PowerPoint</vt:lpstr>
      <vt:lpstr>Закончите фразу: </vt:lpstr>
      <vt:lpstr>Определения термина «метод»</vt:lpstr>
      <vt:lpstr> Классификация методов обучения в зависимости от источника знаний</vt:lpstr>
      <vt:lpstr>Три группы методов</vt:lpstr>
      <vt:lpstr>Индукция, дедукция, аналогия </vt:lpstr>
      <vt:lpstr>Классификация методов обучения Р.Г. Ивановой </vt:lpstr>
      <vt:lpstr>Методы обучения химии</vt:lpstr>
      <vt:lpstr>Методы обучения химии</vt:lpstr>
      <vt:lpstr>Группа словесных методов </vt:lpstr>
      <vt:lpstr>Группа наглядных методов </vt:lpstr>
      <vt:lpstr>Группа практических методов </vt:lpstr>
      <vt:lpstr>Общепедагогические методы исследования </vt:lpstr>
      <vt:lpstr>Методы активного обучения (МАО) </vt:lpstr>
      <vt:lpstr>Признаки методов активного обучения</vt:lpstr>
      <vt:lpstr>Классификация методов</vt:lpstr>
      <vt:lpstr>Классификация методов</vt:lpstr>
      <vt:lpstr>Классификация методов</vt:lpstr>
      <vt:lpstr>Тип обучения</vt:lpstr>
      <vt:lpstr>Основные типы обучения:</vt:lpstr>
      <vt:lpstr>Особенности догматического типа</vt:lpstr>
      <vt:lpstr>Догматический тип</vt:lpstr>
      <vt:lpstr>Особенности объяснительно - иллюстративного типа  </vt:lpstr>
      <vt:lpstr>Объяснительно-иллюстративный тип</vt:lpstr>
      <vt:lpstr>Особенности проблемного типа</vt:lpstr>
      <vt:lpstr>Проблемный тип</vt:lpstr>
      <vt:lpstr>Ведущая педагогическая идея</vt:lpstr>
      <vt:lpstr>Познавательные УУД </vt:lpstr>
      <vt:lpstr>Познавательные УУД </vt:lpstr>
      <vt:lpstr>Работа с текстом учебника</vt:lpstr>
      <vt:lpstr>   </vt:lpstr>
      <vt:lpstr>Презентация PowerPoint</vt:lpstr>
      <vt:lpstr>Фишбоун</vt:lpstr>
      <vt:lpstr>Фишбоун к уроку в 10 классе «Нефть, ее промышленная переработка»</vt:lpstr>
      <vt:lpstr>Кластер</vt:lpstr>
      <vt:lpstr>Синквейн</vt:lpstr>
      <vt:lpstr>Кольца Венна</vt:lpstr>
      <vt:lpstr>Верите ли вы?  </vt:lpstr>
      <vt:lpstr>Таблица ЗХУ (доска)</vt:lpstr>
      <vt:lpstr>Таблица ЗХУ (ученик)</vt:lpstr>
      <vt:lpstr>Ситуационные задания</vt:lpstr>
      <vt:lpstr>Презентация PowerPoint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и методы обучения химии</dc:title>
  <dc:creator>user</dc:creator>
  <cp:lastModifiedBy>Natasha Kovylina</cp:lastModifiedBy>
  <cp:revision>94</cp:revision>
  <dcterms:created xsi:type="dcterms:W3CDTF">2018-01-03T21:20:19Z</dcterms:created>
  <dcterms:modified xsi:type="dcterms:W3CDTF">2024-04-21T17:20:09Z</dcterms:modified>
</cp:coreProperties>
</file>