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  <p:sldMasterId id="2147484080" r:id="rId2"/>
  </p:sldMasterIdLst>
  <p:notesMasterIdLst>
    <p:notesMasterId r:id="rId20"/>
  </p:notesMasterIdLst>
  <p:sldIdLst>
    <p:sldId id="256" r:id="rId3"/>
    <p:sldId id="261" r:id="rId4"/>
    <p:sldId id="272" r:id="rId5"/>
    <p:sldId id="273" r:id="rId6"/>
    <p:sldId id="259" r:id="rId7"/>
    <p:sldId id="264" r:id="rId8"/>
    <p:sldId id="274" r:id="rId9"/>
    <p:sldId id="267" r:id="rId10"/>
    <p:sldId id="276" r:id="rId11"/>
    <p:sldId id="278" r:id="rId12"/>
    <p:sldId id="309" r:id="rId13"/>
    <p:sldId id="319" r:id="rId14"/>
    <p:sldId id="332" r:id="rId15"/>
    <p:sldId id="334" r:id="rId16"/>
    <p:sldId id="335" r:id="rId17"/>
    <p:sldId id="336" r:id="rId18"/>
    <p:sldId id="33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FF33CC"/>
    <a:srgbClr val="FBFBFB"/>
    <a:srgbClr val="FADDCA"/>
    <a:srgbClr val="FBE2D1"/>
    <a:srgbClr val="FFFFFF"/>
    <a:srgbClr val="F6F1F0"/>
    <a:srgbClr val="7EEE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0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DF0ED-0A32-46BA-A694-C1E9F31DDF0D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8145D-15D5-4678-97E0-5437292155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497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42E0F-8F37-4BE5-82D7-023609B16ADF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420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42E0F-8F37-4BE5-82D7-023609B16ADF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67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2889" y="671987"/>
            <a:ext cx="7461913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3561" y="3151662"/>
            <a:ext cx="658404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65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8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425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F6341-0EE8-4C9D-BF78-0512122635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5414E-46EC-431C-93DF-72E8F2DAFBD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450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83576-FE67-411F-981D-4421E91906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9D4CD-181C-48E4-BC27-596E6B4BECB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75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B8617-39BD-49EF-91E4-96854D27B1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A5EE1-10BF-4B6E-BE15-37718F5B70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03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F8FC4-C403-42F8-9315-B3F002773B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2D655-805A-4247-94BE-1F36A528F9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003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4CA9B-05C0-4AB9-9BB7-B22044EA1D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17898-B2BD-4FB8-974D-2109871FB7D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600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0B0D4-2326-4D8F-BA93-1CA0BAF940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8861B-A377-4CC4-9CD1-684E14C496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656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38CF1-1EEB-4DFA-8943-4981EAC47E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FCED3-B10D-45B8-80FA-3BDC59F4685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949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4470C-C420-4BAE-ACBA-E6C3D5E24D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6917F-6584-4565-849E-F2E154AD7FE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68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morning" dir="t"/>
            </a:scene3d>
            <a:sp3d extrusionH="57150" contourW="12700" prstMaterial="matte">
              <a:bevelT w="38100" h="38100"/>
              <a:contourClr>
                <a:srgbClr val="777777"/>
              </a:contourClr>
            </a:sp3d>
          </a:bodyPr>
          <a:lstStyle>
            <a:lvl1pPr>
              <a:defRPr>
                <a:solidFill>
                  <a:srgbClr val="8A87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9152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4EE43-5134-4802-9AA3-EB972DF7FD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ED1CB-0193-476D-B008-D47FC302659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298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1EA9F-AD96-46A1-94E2-20085B0A7C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BF54D-AA6B-44AE-A1B4-C7CABBA1D51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076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28255-CF66-42FB-942D-E948EBC67A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736A5-66AE-44FA-9F2B-190851E9CB3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59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842" y="576263"/>
            <a:ext cx="7315200" cy="285273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842" y="3551524"/>
            <a:ext cx="7315200" cy="10341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793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89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97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716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17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525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811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morning" dir="t"/>
            </a:scene3d>
            <a:sp3d extrusionH="57150" contourW="12700" prstMaterial="matte">
              <a:bevelT w="38100" h="38100"/>
              <a:contourClr>
                <a:srgbClr val="777777"/>
              </a:contourClr>
            </a:sp3d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5F458-6A3E-4B0B-AF47-FB9313319433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11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ACA800"/>
          </a:solidFill>
          <a:effectLst/>
          <a:latin typeface="Intro 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08807FE7-3E90-4BF1-8675-56DC7D00D3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omic Sans MS" panose="030F0702030302020204" pitchFamily="66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89A4248-0A8B-4262-81F6-2ECFBDF5AE41}" type="slidenum">
              <a:rPr lang="ru-RU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  <p:pic>
        <p:nvPicPr>
          <p:cNvPr id="1031" name="Picture 8" descr="schoolhouse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71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483DC-FE5F-40E2-BF98-9004B9D0B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719" y="360609"/>
            <a:ext cx="7461913" cy="45039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5000" b="1" dirty="0"/>
              <a:t>Виды </a:t>
            </a:r>
            <a:r>
              <a:rPr lang="ru-RU" sz="5000" b="1" dirty="0" smtClean="0"/>
              <a:t/>
            </a:r>
            <a:br>
              <a:rPr lang="ru-RU" sz="5000" b="1" dirty="0" smtClean="0"/>
            </a:br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</a:t>
            </a: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обучающихся, формируемые на уроках в начальной школе </a:t>
            </a:r>
          </a:p>
        </p:txBody>
      </p:sp>
    </p:spTree>
    <p:extLst>
      <p:ext uri="{BB962C8B-B14F-4D97-AF65-F5344CB8AC3E}">
        <p14:creationId xmlns:p14="http://schemas.microsoft.com/office/powerpoint/2010/main" val="33862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021982" y="1738648"/>
            <a:ext cx="6581105" cy="296294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 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базовый 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 функциональной грамотности. </a:t>
            </a:r>
            <a:b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Гарантия 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успеха  в любой предметной области, 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ключевых компетентностей.</a:t>
            </a:r>
            <a:b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786" y="137180"/>
            <a:ext cx="1573014" cy="64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5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009103" y="1423272"/>
            <a:ext cx="6581105" cy="3908425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Естественнонаучная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 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человеку использовать  теорию на практике и на основе этих знаний уметь описывать и объяснять явления, прогнозировать их развитие. 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786" y="137180"/>
            <a:ext cx="1573014" cy="64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996224" y="540913"/>
            <a:ext cx="7006108" cy="5331697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  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способность распознавать проблемы, возникающие в окружающей действительности и которые можно решить средствами математики; формулировать эти проблемы на языке математики; решать эти проблемы, используя математические факты и </a:t>
            </a:r>
            <a:r>
              <a:rPr lang="ru-RU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методы.</a:t>
            </a:r>
            <a:endParaRPr lang="ru-RU" sz="2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786" y="137180"/>
            <a:ext cx="1573014" cy="64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7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828800" y="592428"/>
            <a:ext cx="7006108" cy="5331697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  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и понимание финансовых понятий и финансовых рисков, а также навыки, мотивация и уверенность,</a:t>
            </a:r>
            <a:br>
              <a:rPr lang="ru-RU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для принятия эффективных решений в разнообразных финансовых </a:t>
            </a:r>
            <a:r>
              <a:rPr lang="ru-RU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ситуациях.</a:t>
            </a:r>
            <a:endParaRPr lang="ru-RU" sz="2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786" y="137180"/>
            <a:ext cx="1573014" cy="64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5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828800" y="592428"/>
            <a:ext cx="7006108" cy="5331697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Креативное мышление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умение смотреть на вещи с уникальной точки зрения, замечать неочевидные закономерности, подходить к решению проблем нетрадиционно и использовать воображение при выполнении задач.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786" y="137180"/>
            <a:ext cx="1573014" cy="64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1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738648" y="321972"/>
            <a:ext cx="7096260" cy="6295818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Глобальные компетенции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критически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рассматривать с различных точек зрения проблемы глобального характера и межкультурного взаимодействия;</a:t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осознавать, как культурные, религиозные, политические, расовые и иные различия влияют на восприятие, суждения и взгляды людей;</a:t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вступать в открытое, уважительное и эффективное взаимодействие с другими людьми на основе разделяемого всеми уважения к человеческому достоинству.</a:t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786" y="137180"/>
            <a:ext cx="1573014" cy="64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6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33340" y="622368"/>
            <a:ext cx="7065962" cy="11414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«Образование — это умение правильно действовать в любых житейских ситуациях.»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841227" y="2817656"/>
            <a:ext cx="3684587" cy="3409950"/>
          </a:xfrm>
        </p:spPr>
        <p:txBody>
          <a:bodyPr/>
          <a:lstStyle/>
          <a:p>
            <a:pPr algn="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Джон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Хиббен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президент</a:t>
            </a: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Принстонского </a:t>
            </a: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университета</a:t>
            </a: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 1912-1932 гг.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100" name="AutoShape 4" descr="⬇ Скачать картинки Букет цветов, стоковые фото Букет цветов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2" name="AutoShape 6" descr="⬇ Скачать картинки Букет цветов, стоковые фото Букет цветов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4" name="AutoShape 8" descr="⬇ Скачать картинки Букет цветов, стоковые фото Букет цветов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6" name="AutoShape 10" descr="Картинки по запросу картинка букета цвет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2" name="AutoShape 2" descr="Джон Хиббен: &quot;Образование —... - Executive MBA ИБДА РАНХиГС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4" name="AutoShape 4" descr="Джон Хиббен: &quot;Образование —... - Executive MBA ИБДА РАНХиГС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6" name="AutoShape 6" descr="Джон Хиббен: &quot;Образование —... - Executive MBA ИБДА РАНХиГС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127" name="Picture 7" descr="C:\Users\dino2\OneDrive\Рабочий стол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3340" y="2990912"/>
            <a:ext cx="3500462" cy="3500462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036" y="160338"/>
            <a:ext cx="1311507" cy="644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7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школа11н-ск.рф/files/2018-19/im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5888"/>
            <a:ext cx="817245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72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532" y="246935"/>
            <a:ext cx="2548349" cy="63525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75856" y="1268760"/>
            <a:ext cx="49320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/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36837" y="4352749"/>
            <a:ext cx="68407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2800" b="1" spc="-3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 1 сентября 2022 года </a:t>
            </a:r>
            <a:r>
              <a:rPr lang="ru-RU" sz="2800" b="1" spc="-3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1,5 классы перешли </a:t>
            </a:r>
            <a:r>
              <a:rPr lang="ru-RU" sz="2800" b="1" spc="-3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 обновленные федеральные государственные образовательные стандарты (ФГОС).</a:t>
            </a:r>
            <a:r>
              <a:rPr lang="ru-RU" sz="2800" b="1" dirty="0"/>
              <a:t>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46935"/>
            <a:ext cx="4892788" cy="3664744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94160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 rotWithShape="1">
          <a:blip r:embed="rId2" cstate="print"/>
          <a:srcRect r="68865" b="4851"/>
          <a:stretch/>
        </p:blipFill>
        <p:spPr bwMode="auto">
          <a:xfrm>
            <a:off x="311492" y="283336"/>
            <a:ext cx="2547617" cy="63492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75856" y="1268760"/>
            <a:ext cx="49320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/>
            <a:endParaRPr lang="ru-RU" sz="2000" b="1" dirty="0" smtClean="0">
              <a:solidFill>
                <a:srgbClr val="C00000"/>
              </a:solidFill>
            </a:endParaRPr>
          </a:p>
          <a:p>
            <a:pPr algn="ctr" defTabSz="914400"/>
            <a:r>
              <a:rPr lang="ru-RU" sz="4400" b="1" dirty="0" smtClean="0">
                <a:solidFill>
                  <a:srgbClr val="7030A0"/>
                </a:solidFill>
              </a:rPr>
              <a:t>«Функциональная грамотность - одна из составляющих обновлённых ФГОС»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0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3943" y="364902"/>
            <a:ext cx="82296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«функциональная грамотность»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Объект 2"/>
          <p:cNvSpPr>
            <a:spLocks noGrp="1"/>
          </p:cNvSpPr>
          <p:nvPr>
            <p:ph idx="4294967295"/>
          </p:nvPr>
        </p:nvSpPr>
        <p:spPr>
          <a:xfrm>
            <a:off x="360609" y="1355502"/>
            <a:ext cx="8358388" cy="4525963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ru-RU" altLang="ru-RU" sz="3200" b="1" dirty="0" smtClean="0"/>
              <a:t>Грамотность</a:t>
            </a:r>
            <a:r>
              <a:rPr lang="ru-RU" altLang="ru-RU" sz="3200" dirty="0" smtClean="0"/>
              <a:t> – это навыки чтения, письма, счёта и работы с документами.</a:t>
            </a:r>
          </a:p>
          <a:p>
            <a:pPr>
              <a:buFont typeface="Arial" charset="0"/>
              <a:buChar char="•"/>
              <a:defRPr/>
            </a:pPr>
            <a:r>
              <a:rPr lang="ru-RU" altLang="ru-RU" sz="3200" b="1" dirty="0" smtClean="0"/>
              <a:t>Минимальная грамотность </a:t>
            </a:r>
            <a:r>
              <a:rPr lang="ru-RU" altLang="ru-RU" sz="3200" dirty="0" smtClean="0"/>
              <a:t>– это способность читать и писать простые сообщения.</a:t>
            </a:r>
          </a:p>
          <a:p>
            <a:pPr>
              <a:buFont typeface="Arial" charset="0"/>
              <a:buChar char="•"/>
              <a:defRPr/>
            </a:pPr>
            <a:r>
              <a:rPr lang="ru-RU" altLang="ru-RU" sz="3200" b="1" dirty="0" smtClean="0"/>
              <a:t>Функциональная грамотность </a:t>
            </a:r>
            <a:r>
              <a:rPr lang="ru-RU" altLang="ru-RU" sz="3200" dirty="0" smtClean="0"/>
              <a:t>– совокупность умений читать и писать для использования в повседневной жизни и удовлетворения житейских проблем.</a:t>
            </a:r>
          </a:p>
        </p:txBody>
      </p:sp>
    </p:spTree>
    <p:extLst>
      <p:ext uri="{BB962C8B-B14F-4D97-AF65-F5344CB8AC3E}">
        <p14:creationId xmlns:p14="http://schemas.microsoft.com/office/powerpoint/2010/main" val="250193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9398" y="1498583"/>
            <a:ext cx="2485622" cy="37577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398" y="481179"/>
            <a:ext cx="8355532" cy="5620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9036" y="1226292"/>
            <a:ext cx="540268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2800" b="1" i="1" dirty="0">
                <a:solidFill>
                  <a:srgbClr val="006500"/>
                </a:solidFill>
              </a:rPr>
              <a:t>Функциональная грамотность </a:t>
            </a:r>
            <a:r>
              <a:rPr lang="ru-RU" sz="2800" dirty="0">
                <a:solidFill>
                  <a:srgbClr val="000000"/>
                </a:solidFill>
              </a:rPr>
              <a:t>— </a:t>
            </a:r>
            <a:r>
              <a:rPr lang="ru-RU" sz="2800" b="1" dirty="0">
                <a:solidFill>
                  <a:srgbClr val="000000"/>
                </a:solidFill>
              </a:rPr>
              <a:t>способность </a:t>
            </a:r>
            <a:r>
              <a:rPr lang="ru-RU" sz="2800" dirty="0">
                <a:solidFill>
                  <a:srgbClr val="000000"/>
                </a:solidFill>
              </a:rPr>
              <a:t>человека </a:t>
            </a:r>
            <a:r>
              <a:rPr lang="ru-RU" sz="2800" b="1" dirty="0">
                <a:solidFill>
                  <a:srgbClr val="000000"/>
                </a:solidFill>
              </a:rPr>
              <a:t>использовать </a:t>
            </a:r>
            <a:r>
              <a:rPr lang="ru-RU" sz="2800" dirty="0">
                <a:solidFill>
                  <a:srgbClr val="000000"/>
                </a:solidFill>
              </a:rPr>
              <a:t>приобретаемые в течение жизни </a:t>
            </a:r>
            <a:r>
              <a:rPr lang="ru-RU" sz="2800" b="1" dirty="0">
                <a:solidFill>
                  <a:srgbClr val="000000"/>
                </a:solidFill>
              </a:rPr>
              <a:t>знания для решения </a:t>
            </a:r>
            <a:r>
              <a:rPr lang="ru-RU" sz="2800" dirty="0">
                <a:solidFill>
                  <a:srgbClr val="000000"/>
                </a:solidFill>
              </a:rPr>
              <a:t>широкого диапазона </a:t>
            </a:r>
            <a:r>
              <a:rPr lang="ru-RU" sz="2800" b="1" dirty="0">
                <a:solidFill>
                  <a:srgbClr val="000000"/>
                </a:solidFill>
              </a:rPr>
              <a:t>жизненных задач </a:t>
            </a:r>
            <a:r>
              <a:rPr lang="ru-RU" sz="2800" dirty="0">
                <a:solidFill>
                  <a:srgbClr val="000000"/>
                </a:solidFill>
              </a:rPr>
              <a:t>в различных сферах человеческой деятельности, общения и социальных отношений </a:t>
            </a:r>
          </a:p>
          <a:p>
            <a:r>
              <a:rPr lang="ru-RU" sz="2800" i="1" dirty="0" smtClean="0">
                <a:solidFill>
                  <a:srgbClr val="000000"/>
                </a:solidFill>
              </a:rPr>
              <a:t>                                 А</a:t>
            </a:r>
            <a:r>
              <a:rPr lang="ru-RU" sz="2800" i="1" dirty="0">
                <a:solidFill>
                  <a:srgbClr val="000000"/>
                </a:solidFill>
              </a:rPr>
              <a:t>. А. Леонтьев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700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 rotWithShape="1">
          <a:blip r:embed="rId3" cstate="print"/>
          <a:srcRect l="2536" t="2680" r="74507" b="4851"/>
          <a:stretch/>
        </p:blipFill>
        <p:spPr bwMode="auto">
          <a:xfrm>
            <a:off x="231820" y="274637"/>
            <a:ext cx="1994498" cy="6332225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63262" y="6972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spcBef>
                <a:spcPct val="0"/>
              </a:spcBef>
              <a:defRPr/>
            </a:pPr>
            <a:endParaRPr lang="ru-RU" sz="24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ctr" defTabSz="914400">
              <a:spcBef>
                <a:spcPct val="0"/>
              </a:spcBef>
              <a:defRPr/>
            </a:pPr>
            <a:endParaRPr lang="ru-RU" sz="2400" dirty="0">
              <a:solidFill>
                <a:prstClr val="black"/>
              </a:solidFill>
              <a:ea typeface="+mj-ea"/>
              <a:cs typeface="+mj-cs"/>
            </a:endParaRPr>
          </a:p>
          <a:p>
            <a:pPr algn="ctr" defTabSz="914400">
              <a:spcBef>
                <a:spcPct val="0"/>
              </a:spcBef>
              <a:defRPr/>
            </a:pPr>
            <a:endParaRPr lang="ru-RU" sz="24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ctr" defTabSz="914400">
              <a:spcBef>
                <a:spcPct val="0"/>
              </a:spcBef>
              <a:defRPr/>
            </a:pPr>
            <a:endParaRPr lang="ru-RU" sz="2400" dirty="0">
              <a:solidFill>
                <a:prstClr val="black"/>
              </a:solidFill>
              <a:ea typeface="+mj-ea"/>
              <a:cs typeface="+mj-cs"/>
            </a:endParaRPr>
          </a:p>
          <a:p>
            <a:pPr algn="ctr" defTabSz="914400">
              <a:spcBef>
                <a:spcPct val="0"/>
              </a:spcBef>
              <a:defRPr/>
            </a:pPr>
            <a:endParaRPr lang="ru-RU" sz="24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ctr" defTabSz="914400">
              <a:spcBef>
                <a:spcPct val="0"/>
              </a:spcBef>
              <a:defRPr/>
            </a:pPr>
            <a:endParaRPr lang="ru-RU" sz="2400" dirty="0">
              <a:solidFill>
                <a:prstClr val="black"/>
              </a:solidFill>
              <a:ea typeface="+mj-ea"/>
              <a:cs typeface="+mj-cs"/>
            </a:endParaRPr>
          </a:p>
          <a:p>
            <a:pPr algn="ctr" defTabSz="914400">
              <a:spcBef>
                <a:spcPct val="0"/>
              </a:spcBef>
              <a:defRPr/>
            </a:pPr>
            <a:endParaRPr lang="ru-RU" sz="24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ctr" defTabSz="914400">
              <a:spcBef>
                <a:spcPct val="0"/>
              </a:spcBef>
              <a:defRPr/>
            </a:pPr>
            <a:endParaRPr lang="ru-RU" sz="2400" dirty="0">
              <a:solidFill>
                <a:prstClr val="black"/>
              </a:solidFill>
              <a:ea typeface="+mj-ea"/>
              <a:cs typeface="+mj-cs"/>
            </a:endParaRPr>
          </a:p>
          <a:p>
            <a:pPr algn="ctr" defTabSz="914400">
              <a:spcBef>
                <a:spcPct val="0"/>
              </a:spcBef>
              <a:defRPr/>
            </a:pPr>
            <a:endParaRPr lang="ru-RU" sz="24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ctr" defTabSz="914400">
              <a:spcBef>
                <a:spcPct val="0"/>
              </a:spcBef>
              <a:defRPr/>
            </a:pPr>
            <a:endParaRPr lang="ru-RU" sz="2400" dirty="0">
              <a:solidFill>
                <a:prstClr val="black"/>
              </a:solidFill>
              <a:ea typeface="+mj-ea"/>
              <a:cs typeface="+mj-cs"/>
            </a:endParaRPr>
          </a:p>
          <a:p>
            <a:pPr algn="ctr" defTabSz="914400">
              <a:spcBef>
                <a:spcPct val="0"/>
              </a:spcBef>
              <a:defRPr/>
            </a:pPr>
            <a:endParaRPr lang="ru-RU" sz="24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ctr" defTabSz="914400">
              <a:spcBef>
                <a:spcPct val="0"/>
              </a:spcBef>
              <a:defRPr/>
            </a:pPr>
            <a:endParaRPr lang="ru-RU" sz="2400" dirty="0">
              <a:solidFill>
                <a:prstClr val="black"/>
              </a:solidFill>
              <a:ea typeface="+mj-ea"/>
              <a:cs typeface="+mj-cs"/>
            </a:endParaRPr>
          </a:p>
          <a:p>
            <a:pPr algn="ctr" defTabSz="914400">
              <a:spcBef>
                <a:spcPct val="0"/>
              </a:spcBef>
              <a:defRPr/>
            </a:pPr>
            <a:endParaRPr lang="ru-RU" sz="2400" dirty="0" smtClean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268760"/>
            <a:ext cx="5760640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 defTabSz="914400">
              <a:lnSpc>
                <a:spcPct val="115000"/>
              </a:lnSpc>
            </a:pP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26318" y="697260"/>
            <a:ext cx="6912768" cy="370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 defTabSz="914400">
              <a:lnSpc>
                <a:spcPct val="115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же такое функциональная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450215" algn="ctr" defTabSz="914400">
              <a:lnSpc>
                <a:spcPct val="115000"/>
              </a:lnSpc>
            </a:pP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 defTabSz="914400">
              <a:lnSpc>
                <a:spcPct val="115000"/>
              </a:lnSpc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Простыми словами - то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применять в жизни знания и навыки, полученные в школе. </a:t>
            </a:r>
            <a:endParaRPr lang="ru-RU" sz="3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98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 rotWithShape="1">
          <a:blip r:embed="rId3" cstate="print"/>
          <a:srcRect l="2536" t="2680" r="74507" b="4851"/>
          <a:stretch/>
        </p:blipFill>
        <p:spPr bwMode="auto">
          <a:xfrm>
            <a:off x="231820" y="274637"/>
            <a:ext cx="1502050" cy="6332225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63262" y="6972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spcBef>
                <a:spcPct val="0"/>
              </a:spcBef>
              <a:defRPr/>
            </a:pPr>
            <a:endParaRPr lang="ru-RU" sz="24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ctr" defTabSz="914400">
              <a:spcBef>
                <a:spcPct val="0"/>
              </a:spcBef>
              <a:defRPr/>
            </a:pPr>
            <a:endParaRPr lang="ru-RU" sz="2400" dirty="0">
              <a:solidFill>
                <a:prstClr val="black"/>
              </a:solidFill>
              <a:ea typeface="+mj-ea"/>
              <a:cs typeface="+mj-cs"/>
            </a:endParaRPr>
          </a:p>
          <a:p>
            <a:pPr algn="ctr" defTabSz="914400">
              <a:spcBef>
                <a:spcPct val="0"/>
              </a:spcBef>
              <a:defRPr/>
            </a:pPr>
            <a:endParaRPr lang="ru-RU" sz="24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ctr" defTabSz="914400">
              <a:spcBef>
                <a:spcPct val="0"/>
              </a:spcBef>
              <a:defRPr/>
            </a:pPr>
            <a:endParaRPr lang="ru-RU" sz="2400" dirty="0">
              <a:solidFill>
                <a:prstClr val="black"/>
              </a:solidFill>
              <a:ea typeface="+mj-ea"/>
              <a:cs typeface="+mj-cs"/>
            </a:endParaRPr>
          </a:p>
          <a:p>
            <a:pPr algn="ctr" defTabSz="914400">
              <a:spcBef>
                <a:spcPct val="0"/>
              </a:spcBef>
              <a:defRPr/>
            </a:pPr>
            <a:endParaRPr lang="ru-RU" sz="24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ctr" defTabSz="914400">
              <a:spcBef>
                <a:spcPct val="0"/>
              </a:spcBef>
              <a:defRPr/>
            </a:pPr>
            <a:endParaRPr lang="ru-RU" sz="2400" dirty="0">
              <a:solidFill>
                <a:prstClr val="black"/>
              </a:solidFill>
              <a:ea typeface="+mj-ea"/>
              <a:cs typeface="+mj-cs"/>
            </a:endParaRPr>
          </a:p>
          <a:p>
            <a:pPr algn="ctr" defTabSz="914400">
              <a:spcBef>
                <a:spcPct val="0"/>
              </a:spcBef>
              <a:defRPr/>
            </a:pPr>
            <a:endParaRPr lang="ru-RU" sz="24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ctr" defTabSz="914400">
              <a:spcBef>
                <a:spcPct val="0"/>
              </a:spcBef>
              <a:defRPr/>
            </a:pPr>
            <a:endParaRPr lang="ru-RU" sz="2400" dirty="0">
              <a:solidFill>
                <a:prstClr val="black"/>
              </a:solidFill>
              <a:ea typeface="+mj-ea"/>
              <a:cs typeface="+mj-cs"/>
            </a:endParaRPr>
          </a:p>
          <a:p>
            <a:pPr algn="ctr" defTabSz="914400">
              <a:spcBef>
                <a:spcPct val="0"/>
              </a:spcBef>
              <a:defRPr/>
            </a:pPr>
            <a:endParaRPr lang="ru-RU" sz="24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ctr" defTabSz="914400">
              <a:spcBef>
                <a:spcPct val="0"/>
              </a:spcBef>
              <a:defRPr/>
            </a:pPr>
            <a:endParaRPr lang="ru-RU" sz="2400" dirty="0">
              <a:solidFill>
                <a:prstClr val="black"/>
              </a:solidFill>
              <a:ea typeface="+mj-ea"/>
              <a:cs typeface="+mj-cs"/>
            </a:endParaRPr>
          </a:p>
          <a:p>
            <a:pPr algn="ctr" defTabSz="914400">
              <a:spcBef>
                <a:spcPct val="0"/>
              </a:spcBef>
              <a:defRPr/>
            </a:pPr>
            <a:endParaRPr lang="ru-RU" sz="24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ctr" defTabSz="914400">
              <a:spcBef>
                <a:spcPct val="0"/>
              </a:spcBef>
              <a:defRPr/>
            </a:pPr>
            <a:endParaRPr lang="ru-RU" sz="2400" dirty="0">
              <a:solidFill>
                <a:prstClr val="black"/>
              </a:solidFill>
              <a:ea typeface="+mj-ea"/>
              <a:cs typeface="+mj-cs"/>
            </a:endParaRPr>
          </a:p>
          <a:p>
            <a:pPr algn="ctr" defTabSz="914400">
              <a:spcBef>
                <a:spcPct val="0"/>
              </a:spcBef>
              <a:defRPr/>
            </a:pPr>
            <a:endParaRPr lang="ru-RU" sz="2400" dirty="0" smtClean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268760"/>
            <a:ext cx="5760640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 defTabSz="914400">
              <a:lnSpc>
                <a:spcPct val="115000"/>
              </a:lnSpc>
            </a:pP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33870" y="555593"/>
            <a:ext cx="7158992" cy="547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 defTabSz="914400">
              <a:lnSpc>
                <a:spcPct val="115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 такое функциональная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грамотность с точки зрения ученика начальной школы? </a:t>
            </a:r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 defTabSz="914400">
              <a:lnSpc>
                <a:spcPct val="115000"/>
              </a:lnSpc>
            </a:pP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defTabSz="914400">
              <a:lnSpc>
                <a:spcPct val="115000"/>
              </a:lnSpc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способность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человека вступать в отношения с внешней средой и максимально быстро адаптироваться и функционировать в ней.</a:t>
            </a:r>
            <a:endParaRPr lang="ru-RU" sz="3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2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699" y="328464"/>
            <a:ext cx="8474678" cy="639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5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021982" y="793169"/>
            <a:ext cx="6581105" cy="3908425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 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способность понимать и использовать письменную речь во всем разнообразии ее форм, для целей, требуемых обществом и ценных для индивида.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786" y="137180"/>
            <a:ext cx="1573014" cy="64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4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лово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делово1.potx" id="{B2C06A0E-DD6E-4262-8CF3-0C2C15A3B77F}" vid="{AC2CDB72-C6D3-4039-978C-7A7053917B9C}"/>
    </a:ext>
  </a:extLst>
</a:theme>
</file>

<file path=ppt/theme/theme2.xml><?xml version="1.0" encoding="utf-8"?>
<a:theme xmlns:a="http://schemas.openxmlformats.org/drawingml/2006/main" name="Тема1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Kids Zon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делово1</Template>
  <TotalTime>5851</TotalTime>
  <Words>202</Words>
  <Application>Microsoft Office PowerPoint</Application>
  <PresentationFormat>Экран (4:3)</PresentationFormat>
  <Paragraphs>55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Comic Sans MS</vt:lpstr>
      <vt:lpstr>Intro </vt:lpstr>
      <vt:lpstr>Times New Roman</vt:lpstr>
      <vt:lpstr>делово1</vt:lpstr>
      <vt:lpstr>Тема1</vt:lpstr>
      <vt:lpstr>Виды  функциональной грамотности обучающихся, формируемые на уроках в начальной школе </vt:lpstr>
      <vt:lpstr>Презентация PowerPoint</vt:lpstr>
      <vt:lpstr>Презентация PowerPoint</vt:lpstr>
      <vt:lpstr>Термин «функциональная грамотность»</vt:lpstr>
      <vt:lpstr>Презентация PowerPoint</vt:lpstr>
      <vt:lpstr>Презентация PowerPoint</vt:lpstr>
      <vt:lpstr>Презентация PowerPoint</vt:lpstr>
      <vt:lpstr>Презентация PowerPoint</vt:lpstr>
      <vt:lpstr>Читательская грамотность – это способность понимать и использовать письменную речь во всем разнообразии ее форм, для целей, требуемых обществом и ценных для индивида. </vt:lpstr>
      <vt:lpstr>Читательская грамотность – это базовый навык функциональной грамотности.  Гарантия успеха  в любой предметной области, основа развития ключевых компетентностей. </vt:lpstr>
      <vt:lpstr>Естественнонаучная грамотность   позволяет человеку использовать  теорию на практике и на основе этих знаний уметь описывать и объяснять явления, прогнозировать их развитие.  </vt:lpstr>
      <vt:lpstr>Математическая грамотность   – способность распознавать проблемы, возникающие в окружающей действительности и которые можно решить средствами математики; формулировать эти проблемы на языке математики; решать эти проблемы, используя математические факты и методы.</vt:lpstr>
      <vt:lpstr>Финансовая грамотность   знание и понимание финансовых понятий и финансовых рисков, а также навыки, мотивация и уверенность, необходимые для принятия эффективных решений в разнообразных финансовых ситуациях.</vt:lpstr>
      <vt:lpstr>Креативное мышление  это умение смотреть на вещи с уникальной точки зрения, замечать неочевидные закономерности, подходить к решению проблем нетрадиционно и использовать воображение при выполнении задач.</vt:lpstr>
      <vt:lpstr>Глобальные компетенции  – это способность критически рассматривать с различных точек зрения проблемы глобального характера и межкультурного взаимодействия; — осознавать, как культурные, религиозные, политические, расовые и иные различия влияют на восприятие, суждения и взгляды людей; — вступать в открытое, уважительное и эффективное взаимодействие с другими людьми на основе разделяемого всеми уважения к человеческому достоинству. </vt:lpstr>
      <vt:lpstr>   «Образование — это умение правильно действовать в любых житейских ситуациях.»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деловой</dc:title>
  <dc:creator>Марина</dc:creator>
  <cp:lastModifiedBy>Kab26</cp:lastModifiedBy>
  <cp:revision>126</cp:revision>
  <dcterms:created xsi:type="dcterms:W3CDTF">2019-07-28T09:59:28Z</dcterms:created>
  <dcterms:modified xsi:type="dcterms:W3CDTF">2023-03-29T09:38:00Z</dcterms:modified>
</cp:coreProperties>
</file>