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89" r:id="rId5"/>
    <p:sldId id="286" r:id="rId6"/>
    <p:sldId id="274" r:id="rId7"/>
    <p:sldId id="276" r:id="rId8"/>
    <p:sldId id="295" r:id="rId9"/>
    <p:sldId id="277" r:id="rId10"/>
    <p:sldId id="296" r:id="rId11"/>
    <p:sldId id="279" r:id="rId12"/>
    <p:sldId id="288" r:id="rId13"/>
    <p:sldId id="278" r:id="rId14"/>
    <p:sldId id="283" r:id="rId15"/>
    <p:sldId id="294" r:id="rId16"/>
    <p:sldId id="293" r:id="rId17"/>
    <p:sldId id="285" r:id="rId18"/>
    <p:sldId id="266" r:id="rId19"/>
    <p:sldId id="291" r:id="rId20"/>
    <p:sldId id="297" r:id="rId21"/>
    <p:sldId id="29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53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163F6-FD6C-4CD8-B94E-577F75BEE67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17BDE-5403-49C6-A867-BDA97709D8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BDE-5403-49C6-A867-BDA97709D85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999D-8006-41E3-BDC0-D6EF3445766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5A81-1F58-4243-99B3-3BF4D8E97A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644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999D-8006-41E3-BDC0-D6EF3445766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5A81-1F58-4243-99B3-3BF4D8E97A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918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999D-8006-41E3-BDC0-D6EF3445766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5A81-1F58-4243-99B3-3BF4D8E97A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52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999D-8006-41E3-BDC0-D6EF3445766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5A81-1F58-4243-99B3-3BF4D8E97A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358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999D-8006-41E3-BDC0-D6EF3445766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5A81-1F58-4243-99B3-3BF4D8E97A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9479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999D-8006-41E3-BDC0-D6EF3445766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5A81-1F58-4243-99B3-3BF4D8E97A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616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999D-8006-41E3-BDC0-D6EF3445766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5A81-1F58-4243-99B3-3BF4D8E97A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8445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999D-8006-41E3-BDC0-D6EF3445766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5A81-1F58-4243-99B3-3BF4D8E97A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636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999D-8006-41E3-BDC0-D6EF3445766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5A81-1F58-4243-99B3-3BF4D8E97A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3840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999D-8006-41E3-BDC0-D6EF3445766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5A81-1F58-4243-99B3-3BF4D8E97A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9324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999D-8006-41E3-BDC0-D6EF3445766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5A81-1F58-4243-99B3-3BF4D8E97A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752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3999D-8006-41E3-BDC0-D6EF3445766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25A81-1F58-4243-99B3-3BF4D8E97A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162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image" Target="../media/image2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2377" y="-225083"/>
            <a:ext cx="9144000" cy="4979963"/>
          </a:xfrm>
        </p:spPr>
        <p:txBody>
          <a:bodyPr anchor="ctr">
            <a:normAutofit/>
          </a:bodyPr>
          <a:lstStyle/>
          <a:p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Гражданско-патриотическое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воспитание обучающихся с ОВЗ через модуль «Внеурочная деятельность»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96554" y="4825218"/>
            <a:ext cx="4595445" cy="1463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Учитель начальных классов </a:t>
            </a:r>
          </a:p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МБОУ «Средняя школа № 33»          </a:t>
            </a:r>
          </a:p>
          <a:p>
            <a:pPr algn="l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4881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657" y="0"/>
            <a:ext cx="12192000" cy="69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7439" y="73885"/>
            <a:ext cx="7350035" cy="144059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Всероссийские патриотические викторины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Desktop\0-02-05-2264a578c28a30e3445ddc7e8deefaa54611c3c5092eb42eef8db98ef0adfbf7_4053d1a1.jpg"/>
          <p:cNvPicPr/>
          <p:nvPr/>
        </p:nvPicPr>
        <p:blipFill>
          <a:blip r:embed="rId3" cstate="print"/>
          <a:srcRect l="3614" t="4188" r="11748" b="4523"/>
          <a:stretch>
            <a:fillRect/>
          </a:stretch>
        </p:blipFill>
        <p:spPr bwMode="auto">
          <a:xfrm>
            <a:off x="2700337" y="1831790"/>
            <a:ext cx="2900363" cy="435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D:\Desktop\0-02-05-10e705b3b87fadcf5d40e9302b7af90c40a6075ae7ed7cff89dd9f5158c2c0af_4db6306a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 l="4193" t="5368" r="8710" b="1271"/>
          <a:stretch>
            <a:fillRect/>
          </a:stretch>
        </p:blipFill>
        <p:spPr bwMode="auto">
          <a:xfrm>
            <a:off x="5786219" y="1852660"/>
            <a:ext cx="2955782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Desktop\0-02-05-85392abaa90f1a5055745300b928aa4f7010afa13ed07d6216102cb714f24e05_4f4e2a4b.jpg"/>
          <p:cNvPicPr/>
          <p:nvPr/>
        </p:nvPicPr>
        <p:blipFill>
          <a:blip r:embed="rId5" cstate="print"/>
          <a:srcRect l="5262" t="6711" r="7994" b="1070"/>
          <a:stretch>
            <a:fillRect/>
          </a:stretch>
        </p:blipFill>
        <p:spPr bwMode="auto">
          <a:xfrm>
            <a:off x="8914521" y="1897818"/>
            <a:ext cx="2871786" cy="436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8395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6258" y="0"/>
            <a:ext cx="7514829" cy="120982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Военно-патриотическая игра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Зарничка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Каб311\Desktop\фото2 для семинара\DSC018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15" y="1308091"/>
            <a:ext cx="2509284" cy="176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Каб311\Desktop\фото2 для семинара\DSC018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0659" y="3204570"/>
            <a:ext cx="2481918" cy="165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Каб311\Desktop\фото2 для семинара\DSC018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4018" y="5002890"/>
            <a:ext cx="2892891" cy="16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C:\Users\Каб311\Desktop\фото2 для семинара\DSC00605.JPG"/>
          <p:cNvPicPr>
            <a:picLocks noGrp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7223" y="678167"/>
            <a:ext cx="2920218" cy="181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Каб311\Desktop\фото2 для семинара\DSC0062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9681" y="1684803"/>
            <a:ext cx="1933998" cy="239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Каб311\Desktop\фото2 для семинара\DSC0061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60737" y="2550693"/>
            <a:ext cx="2772580" cy="168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Каб311\Desktop\фото\Зарничка\DSC00742.JPG"/>
          <p:cNvPicPr/>
          <p:nvPr/>
        </p:nvPicPr>
        <p:blipFill>
          <a:blip r:embed="rId9" cstate="print"/>
          <a:srcRect t="12968" r="25407" b="19198"/>
          <a:stretch>
            <a:fillRect/>
          </a:stretch>
        </p:blipFill>
        <p:spPr bwMode="auto">
          <a:xfrm>
            <a:off x="5792495" y="4256776"/>
            <a:ext cx="1760560" cy="239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Каб311\Desktop\фото2 для семинара\DSC00589.JPG"/>
          <p:cNvPicPr/>
          <p:nvPr/>
        </p:nvPicPr>
        <p:blipFill>
          <a:blip r:embed="rId10" cstate="print"/>
          <a:srcRect l="13007" r="11636" b="-41"/>
          <a:stretch>
            <a:fillRect/>
          </a:stretch>
        </p:blipFill>
        <p:spPr bwMode="auto">
          <a:xfrm>
            <a:off x="9001716" y="4513602"/>
            <a:ext cx="2375963" cy="210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963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4056" y="365126"/>
            <a:ext cx="7557032" cy="62765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Экскурсии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:\Desktop\0-02-05-68f09e6230bf5a5274b804efb1469aa12d148f723ab703801d9474d731472fe7_43474e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" y="1243432"/>
            <a:ext cx="3529012" cy="237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Desktop\0-02-05-9539a5c102afa8444a0a51f57ed1756bff3c91866890004727d6fe6fb90b01cc_1654cd8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748" y="3986758"/>
            <a:ext cx="2824828" cy="219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Desktop\0-02-05-3ba1f2253dd41278a78fd61fcf0d7bd44f61fb248734df0206cbdaea4cb71b86_adae02d7.jpg"/>
          <p:cNvPicPr/>
          <p:nvPr/>
        </p:nvPicPr>
        <p:blipFill>
          <a:blip r:embed="rId5" cstate="print"/>
          <a:srcRect b="26557"/>
          <a:stretch>
            <a:fillRect/>
          </a:stretch>
        </p:blipFill>
        <p:spPr bwMode="auto">
          <a:xfrm>
            <a:off x="4425249" y="1243013"/>
            <a:ext cx="2175576" cy="261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Desktop\0-02-05-39c3da494368853580bc140eb3ce0b5fade653e2b942af957928b9dac4c64d17_3d325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53254" y="3815988"/>
            <a:ext cx="2390533" cy="259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Содержимое 14" descr="D:\Desktop\0-02-05-d49f3fd3c4cc956e83e0ede6c081d7279e15dad970e32c70c1fbe822ed25246e_52e71d78.jpg"/>
          <p:cNvPicPr>
            <a:picLocks noGrp="1"/>
          </p:cNvPicPr>
          <p:nvPr>
            <p:ph sz="half" idx="2"/>
          </p:nvPr>
        </p:nvPicPr>
        <p:blipFill>
          <a:blip r:embed="rId7" cstate="print"/>
          <a:srcRect l="4119" t="8696" r="5393" b="3919"/>
          <a:stretch>
            <a:fillRect/>
          </a:stretch>
        </p:blipFill>
        <p:spPr bwMode="auto">
          <a:xfrm>
            <a:off x="6886575" y="1422367"/>
            <a:ext cx="2714625" cy="194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Desktop\0-02-05-a37b341586145e14dc08e15c5f99aa010250f8efe0f2116592c967bec9146dbc_cca48ce0.jpg"/>
          <p:cNvPicPr/>
          <p:nvPr/>
        </p:nvPicPr>
        <p:blipFill>
          <a:blip r:embed="rId8" cstate="print"/>
          <a:srcRect t="5332" b="24447"/>
          <a:stretch>
            <a:fillRect/>
          </a:stretch>
        </p:blipFill>
        <p:spPr bwMode="auto">
          <a:xfrm>
            <a:off x="10038388" y="1162936"/>
            <a:ext cx="1887875" cy="236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Z:\Коптева\IMG_20230519_11070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66518" y="3924887"/>
            <a:ext cx="4148485" cy="229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963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-82731"/>
            <a:ext cx="12192000" cy="69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5912" y="298968"/>
            <a:ext cx="7350035" cy="60152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вывода войск из Афганистана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Каб311\Desktop\фото2 для семинара\DSC077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9167" y="1671684"/>
            <a:ext cx="3257740" cy="244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Каб311\Desktop\фото2 для семинара\dyl2pXTcvKI.jpg"/>
          <p:cNvPicPr/>
          <p:nvPr/>
        </p:nvPicPr>
        <p:blipFill>
          <a:blip r:embed="rId4" cstate="print"/>
          <a:srcRect t="13716" r="1930" b="16958"/>
          <a:stretch>
            <a:fillRect/>
          </a:stretch>
        </p:blipFill>
        <p:spPr bwMode="auto">
          <a:xfrm>
            <a:off x="4417255" y="4287343"/>
            <a:ext cx="3108959" cy="239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Каб311\Desktop\фото2 для семинара\Изображение 0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73794" y="4293566"/>
            <a:ext cx="3262719" cy="2177573"/>
          </a:xfrm>
          <a:prstGeom prst="rect">
            <a:avLst/>
          </a:prstGeom>
          <a:noFill/>
        </p:spPr>
      </p:pic>
      <p:pic>
        <p:nvPicPr>
          <p:cNvPr id="8" name="Рисунок 7" descr="C:\Users\Каб311\Desktop\фото\Для сайта 15.02.2016 Фото Афганистан\DSC0777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1637" y="1662767"/>
            <a:ext cx="3094892" cy="214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Каб311\Desktop\фото\Для сайта 15.02.2016 Фото Афганистан\DSC07768.JPG"/>
          <p:cNvPicPr/>
          <p:nvPr/>
        </p:nvPicPr>
        <p:blipFill>
          <a:blip r:embed="rId7" cstate="print"/>
          <a:srcRect l="14276" t="12630" b="23557"/>
          <a:stretch>
            <a:fillRect/>
          </a:stretch>
        </p:blipFill>
        <p:spPr bwMode="auto">
          <a:xfrm>
            <a:off x="436099" y="4839286"/>
            <a:ext cx="3362178" cy="201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8395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-82731"/>
            <a:ext cx="12192000" cy="69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7439" y="73886"/>
            <a:ext cx="7350035" cy="60152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Победы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Каб311\Desktop\фото2 для семинара\DSC082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779" y="858129"/>
            <a:ext cx="4149969" cy="23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Каб311\Desktop\фото2 для семинара\DSC08235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8717" y="3446585"/>
            <a:ext cx="4267200" cy="294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Каб311\Desktop\фото2 для семинара\DSC082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8394" y="844062"/>
            <a:ext cx="3820540" cy="249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Каб311\Desktop\фото2 для семинара\Изображение 094.jpg"/>
          <p:cNvPicPr/>
          <p:nvPr/>
        </p:nvPicPr>
        <p:blipFill>
          <a:blip r:embed="rId6" cstate="print"/>
          <a:srcRect l="6095" t="2612" r="12078"/>
          <a:stretch>
            <a:fillRect/>
          </a:stretch>
        </p:blipFill>
        <p:spPr bwMode="auto">
          <a:xfrm>
            <a:off x="3177526" y="3573195"/>
            <a:ext cx="3842252" cy="272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8395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5051" y="365125"/>
            <a:ext cx="5826036" cy="6276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6" name="Рисунок 5" descr="C:\Users\Каб311\Desktop\семинар 24\семинар 24\фото для семинара\SAM_1153.JPG"/>
          <p:cNvPicPr/>
          <p:nvPr/>
        </p:nvPicPr>
        <p:blipFill>
          <a:blip r:embed="rId3" cstate="print"/>
          <a:srcRect l="7547" t="17742" r="-163" b="4301"/>
          <a:stretch>
            <a:fillRect/>
          </a:stretch>
        </p:blipFill>
        <p:spPr bwMode="auto">
          <a:xfrm>
            <a:off x="7946983" y="4473526"/>
            <a:ext cx="3841743" cy="218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Каб311\Desktop\семинар 24\семинар 24\фото для семинара\SAM_116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376" y="4318782"/>
            <a:ext cx="3708000" cy="226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C:\Users\Каб311\Desktop\семинар 24\семинар 24\фото для семинара\SAM_1164.JPG"/>
          <p:cNvPicPr>
            <a:picLocks noGrp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6392" y="1345627"/>
            <a:ext cx="4135903" cy="267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Каб311\Desktop\семинар 24\семинар 24\фото для семинара\SAM_116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2540" y="1301260"/>
            <a:ext cx="4312334" cy="270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405575" y="407962"/>
            <a:ext cx="82014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Поздравление ветеранов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Каб311\Desktop\семинар 24\семинар 24\фото для семинара\SAM_1183.JPG"/>
          <p:cNvPicPr/>
          <p:nvPr/>
        </p:nvPicPr>
        <p:blipFill>
          <a:blip r:embed="rId7" cstate="print"/>
          <a:srcRect t="5914" r="17676" b="2914"/>
          <a:stretch>
            <a:fillRect/>
          </a:stretch>
        </p:blipFill>
        <p:spPr bwMode="auto">
          <a:xfrm>
            <a:off x="4389020" y="4230053"/>
            <a:ext cx="3245146" cy="239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963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5051" y="365126"/>
            <a:ext cx="5826036" cy="62765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Всероссийская акция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«Окна Победы»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Каб311\Desktop\0317d536d6_fit-in_1280x800_filters_no_upscale()__f1612_8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3773" y="1370329"/>
            <a:ext cx="2028382" cy="322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Каб311\Desktop\96e6652bf7_fit-in_1280x800_filters_no_upscale()__f1618_c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36324">
            <a:off x="719398" y="1334530"/>
            <a:ext cx="2256317" cy="300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C:\Users\Каб311\Desktop\50b16c1d4f_fit-in_1280x800_filters_no_upscale()__f1633_0c.jpg"/>
          <p:cNvPicPr>
            <a:picLocks noGrp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702438">
            <a:off x="8539087" y="1488001"/>
            <a:ext cx="2657521" cy="2943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Каб311\Desktop\d336b9325e_fit-in_1280x800_filters_no_upscale()__f1628_5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8159" y="4777617"/>
            <a:ext cx="2974366" cy="186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Каб311\Desktop\867881e657_fit-in_1280x800_filters_no_upscale()__f1631_2b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89999" y="4530287"/>
            <a:ext cx="2071120" cy="215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963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7440" y="351058"/>
            <a:ext cx="6867715" cy="62765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Всероссийская  акция «Письмо солдату»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Каб311\Desktop\семинар 24\семинар 24\фото для семинара\0-02-05-c44be48fbe316f3eb697d2f8e060e9755bbe4b368099e8a2ac392622471e3e3b_72e66443.jpg"/>
          <p:cNvPicPr/>
          <p:nvPr/>
        </p:nvPicPr>
        <p:blipFill>
          <a:blip r:embed="rId3" cstate="print"/>
          <a:srcRect l="2524" t="33280" r="2260" b="33937"/>
          <a:stretch>
            <a:fillRect/>
          </a:stretch>
        </p:blipFill>
        <p:spPr bwMode="auto">
          <a:xfrm>
            <a:off x="620160" y="1420837"/>
            <a:ext cx="3768960" cy="24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Каб311\Desktop\семинар 24\семинар 24\фото для семинара\0-02-05-434edfbf772f91d1504f91c406d57781a5314222aa7f40635e703982bcf8c9c1_48d72abd.jpg"/>
          <p:cNvPicPr/>
          <p:nvPr/>
        </p:nvPicPr>
        <p:blipFill>
          <a:blip r:embed="rId4" cstate="print"/>
          <a:srcRect l="5470" t="33081" r="1631" b="34026"/>
          <a:stretch>
            <a:fillRect/>
          </a:stretch>
        </p:blipFill>
        <p:spPr bwMode="auto">
          <a:xfrm>
            <a:off x="7090117" y="1533380"/>
            <a:ext cx="3810798" cy="22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C:\Users\Каб311\Desktop\семинар 24\семинар 24\фото для семинара\0-02-05-a9d525798a9453ba2e35d9eaf063d234d6e5ab4b1d81766c8225b7fc765695b1_bca83320.jpg"/>
          <p:cNvPicPr>
            <a:picLocks noGrp="1"/>
          </p:cNvPicPr>
          <p:nvPr>
            <p:ph sz="half" idx="2"/>
          </p:nvPr>
        </p:nvPicPr>
        <p:blipFill>
          <a:blip r:embed="rId5" cstate="print"/>
          <a:srcRect t="35644" b="35973"/>
          <a:stretch>
            <a:fillRect/>
          </a:stretch>
        </p:blipFill>
        <p:spPr bwMode="auto">
          <a:xfrm rot="542859">
            <a:off x="7412503" y="4113330"/>
            <a:ext cx="3576756" cy="220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Каб311\Desktop\семинар 24\семинар 24\фото для семинара\0-02-05-fe531a5308055c6d9be54e721b727ac46b978eb79a1cda1c478d8066606b098a_c1ba8c1a.jpg"/>
          <p:cNvPicPr/>
          <p:nvPr/>
        </p:nvPicPr>
        <p:blipFill>
          <a:blip r:embed="rId6" cstate="print"/>
          <a:srcRect t="10153" r="1452" b="12388"/>
          <a:stretch>
            <a:fillRect/>
          </a:stretch>
        </p:blipFill>
        <p:spPr bwMode="auto">
          <a:xfrm rot="20964051">
            <a:off x="689339" y="4272847"/>
            <a:ext cx="3481605" cy="20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Каб311\Desktop\семинар 24\семинар 24\фото для семинара\0-02-05-e9b15712cf2fa2cb970269f6bc71243a829927ecc0ac4acbcfee0c0efa1ba6ed_596469d1.jpg"/>
          <p:cNvPicPr/>
          <p:nvPr/>
        </p:nvPicPr>
        <p:blipFill>
          <a:blip r:embed="rId7" cstate="print"/>
          <a:srcRect l="7786" t="20513" r="9728" b="20101"/>
          <a:stretch>
            <a:fillRect/>
          </a:stretch>
        </p:blipFill>
        <p:spPr bwMode="auto">
          <a:xfrm>
            <a:off x="4527981" y="3528536"/>
            <a:ext cx="2320113" cy="308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963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1348" y="351057"/>
            <a:ext cx="9580098" cy="1220567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Всероссийская  патриотическая  акция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«Блокадная ласточка»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 flipV="1">
            <a:off x="6172200" y="6625882"/>
            <a:ext cx="51816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8129" y="1055077"/>
            <a:ext cx="9945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:\Desktop\0-02-05-8c4b694076ccc8507dfe6c6ee114e07a5dcca08a79a68ddb8e0f42e188f92103_860b7967.jpg"/>
          <p:cNvPicPr/>
          <p:nvPr/>
        </p:nvPicPr>
        <p:blipFill>
          <a:blip r:embed="rId3" cstate="print"/>
          <a:srcRect l="16686" t="26042" r="19874" b="27222"/>
          <a:stretch>
            <a:fillRect/>
          </a:stretch>
        </p:blipFill>
        <p:spPr bwMode="auto">
          <a:xfrm>
            <a:off x="185738" y="301365"/>
            <a:ext cx="1500188" cy="144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Desktop\0-02-05-340e8c06ad2e568574150ad9633a49ad4b8f2d8fe80824f541a25322136108ef_42d1b494.jpg"/>
          <p:cNvPicPr/>
          <p:nvPr/>
        </p:nvPicPr>
        <p:blipFill>
          <a:blip r:embed="rId4" cstate="print"/>
          <a:srcRect l="12025" t="16644" r="17194" b="31409"/>
          <a:stretch>
            <a:fillRect/>
          </a:stretch>
        </p:blipFill>
        <p:spPr bwMode="auto">
          <a:xfrm>
            <a:off x="10315575" y="228601"/>
            <a:ext cx="1590673" cy="148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16" y="0"/>
            <a:ext cx="12154483" cy="683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D:\Desktop\0-02-05-340e8c06ad2e568574150ad9633a49ad4b8f2d8fe80824f541a25322136108ef_42d1b494.jpg"/>
          <p:cNvPicPr/>
          <p:nvPr/>
        </p:nvPicPr>
        <p:blipFill>
          <a:blip r:embed="rId4" cstate="print"/>
          <a:srcRect l="12025" t="16644" r="17194" b="31409"/>
          <a:stretch>
            <a:fillRect/>
          </a:stretch>
        </p:blipFill>
        <p:spPr bwMode="auto">
          <a:xfrm>
            <a:off x="10313230" y="198122"/>
            <a:ext cx="1590673" cy="148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963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1348" y="351058"/>
            <a:ext cx="9580098" cy="6276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«Живая память»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 flipV="1">
            <a:off x="6172200" y="6625882"/>
            <a:ext cx="51816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8129" y="1055077"/>
            <a:ext cx="9945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:\Desktop\0-02-05-039360942d81bd209a2776c93c97436bb68012ee9cde98ca3d41ae20d060d9b5_c336b2a2.jpg"/>
          <p:cNvPicPr/>
          <p:nvPr/>
        </p:nvPicPr>
        <p:blipFill>
          <a:blip r:embed="rId4" cstate="print"/>
          <a:srcRect r="5828" b="12649"/>
          <a:stretch>
            <a:fillRect/>
          </a:stretch>
        </p:blipFill>
        <p:spPr bwMode="auto">
          <a:xfrm>
            <a:off x="315423" y="1305520"/>
            <a:ext cx="2019813" cy="241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Каб311\Desktop\15 февраля\image1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150" y="168813"/>
            <a:ext cx="2630660" cy="80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Каб311\Desktop\15 февраля\IMG-4d63aec09ca384fe051f42a460b0aa5e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98558" y="2185989"/>
            <a:ext cx="3170394" cy="188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Каб311\Desktop\15 февраля\IMG-cbfa791502ada3743af164a077f9a981-V.jpg"/>
          <p:cNvPicPr/>
          <p:nvPr/>
        </p:nvPicPr>
        <p:blipFill>
          <a:blip r:embed="rId7" cstate="print"/>
          <a:srcRect t="14894" r="9353"/>
          <a:stretch>
            <a:fillRect/>
          </a:stretch>
        </p:blipFill>
        <p:spPr bwMode="auto">
          <a:xfrm>
            <a:off x="2534970" y="1524293"/>
            <a:ext cx="2724150" cy="1927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Каб311\Desktop\15 февраля\20240215_094511.jpg"/>
          <p:cNvPicPr/>
          <p:nvPr/>
        </p:nvPicPr>
        <p:blipFill>
          <a:blip r:embed="rId8" cstate="print"/>
          <a:srcRect l="2963" t="7443" r="13256" b="9709"/>
          <a:stretch>
            <a:fillRect/>
          </a:stretch>
        </p:blipFill>
        <p:spPr bwMode="auto">
          <a:xfrm rot="5400000">
            <a:off x="2264592" y="4307660"/>
            <a:ext cx="2535488" cy="172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Каб311\Desktop\15 февраля\20240215_100112.jpg"/>
          <p:cNvPicPr/>
          <p:nvPr/>
        </p:nvPicPr>
        <p:blipFill>
          <a:blip r:embed="rId9" cstate="print"/>
          <a:srcRect l="14617" t="15858" r="2595" b="-64"/>
          <a:stretch>
            <a:fillRect/>
          </a:stretch>
        </p:blipFill>
        <p:spPr bwMode="auto">
          <a:xfrm rot="5400000">
            <a:off x="4504734" y="4435173"/>
            <a:ext cx="2328319" cy="17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Каб311\Desktop\15 февраля\IMG-ee966ad68b18ded2206d28e0e1b220ba-V.jpg"/>
          <p:cNvPicPr/>
          <p:nvPr/>
        </p:nvPicPr>
        <p:blipFill>
          <a:blip r:embed="rId10" cstate="print"/>
          <a:srcRect l="18414" t="30914" r="25705" b="16489"/>
          <a:stretch>
            <a:fillRect/>
          </a:stretch>
        </p:blipFill>
        <p:spPr bwMode="auto">
          <a:xfrm>
            <a:off x="457200" y="4057650"/>
            <a:ext cx="1957387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Каб311\Desktop\IMG-607d5b17d2666cbf570b7179805cc373-V.jpg"/>
          <p:cNvPicPr/>
          <p:nvPr/>
        </p:nvPicPr>
        <p:blipFill>
          <a:blip r:embed="rId11" cstate="print"/>
          <a:srcRect t="2878" r="-2401" b="30935"/>
          <a:stretch>
            <a:fillRect/>
          </a:stretch>
        </p:blipFill>
        <p:spPr bwMode="auto">
          <a:xfrm>
            <a:off x="6732636" y="4350162"/>
            <a:ext cx="2266950" cy="195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Каб311\Desktop\IMG-c9a9b102e4670d32b0988b2806d9675f-V.jpg"/>
          <p:cNvPicPr/>
          <p:nvPr/>
        </p:nvPicPr>
        <p:blipFill>
          <a:blip r:embed="rId12" cstate="print"/>
          <a:srcRect l="4351" t="9139" r="3075" b="20900"/>
          <a:stretch>
            <a:fillRect/>
          </a:stretch>
        </p:blipFill>
        <p:spPr bwMode="auto">
          <a:xfrm>
            <a:off x="9168967" y="3864899"/>
            <a:ext cx="2490750" cy="250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Desktop\0-02-05-8921a343030237301e2082ab28751ca76151ae94f15e1be25f13dd3462073f88_4c16f875.jpg"/>
          <p:cNvPicPr/>
          <p:nvPr/>
        </p:nvPicPr>
        <p:blipFill>
          <a:blip r:embed="rId13" cstate="print"/>
          <a:srcRect l="6881" t="16545" r="5444"/>
          <a:stretch>
            <a:fillRect/>
          </a:stretch>
        </p:blipFill>
        <p:spPr bwMode="auto">
          <a:xfrm>
            <a:off x="10186295" y="1444699"/>
            <a:ext cx="1777105" cy="2254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Desktop\0-02-05-2c98849ee5a30bcd9a23d3dc56a32e3c91e02a9f1063202b8faf31bfac750d94_73d739f4.jpg"/>
          <p:cNvPicPr/>
          <p:nvPr/>
        </p:nvPicPr>
        <p:blipFill>
          <a:blip r:embed="rId14" cstate="print"/>
          <a:srcRect l="10936" t="7119" r="2784" b="3029"/>
          <a:stretch>
            <a:fillRect/>
          </a:stretch>
        </p:blipFill>
        <p:spPr bwMode="auto">
          <a:xfrm>
            <a:off x="8215313" y="1424431"/>
            <a:ext cx="1885950" cy="233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963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92778"/>
            <a:ext cx="12192000" cy="785077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936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 	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Патриотизм —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это не значит только одна любовь к своей Родине. Это гораздо больше... Это — сознание своей неотъемлемости от Родины и неотъемлемое переживание вместе с ней ее счастливых и ее несчастных дней.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А.Н. Толстой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7290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3486149" y="1214436"/>
            <a:ext cx="4186239" cy="385763"/>
          </a:xfrm>
        </p:spPr>
        <p:txBody>
          <a:bodyPr>
            <a:normAutofit fontScale="90000"/>
          </a:bodyPr>
          <a:lstStyle/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 flipV="1">
            <a:off x="6172200" y="6625882"/>
            <a:ext cx="51816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8129" y="1055077"/>
            <a:ext cx="9945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62" y="428625"/>
            <a:ext cx="7743825" cy="611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963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FCD27A7-D2BC-BB25-E993-621F7524E48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1CB239-58C8-D9A8-E42D-6D30CEA794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4EF62E2-6E90-E918-02E6-7CE97290AA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02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4900" b="1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патриотического воспитания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вырастить сознательного, ответственного гражданина России, способного и готового жить во имя ее процветания и развития</a:t>
            </a:r>
          </a:p>
        </p:txBody>
      </p:sp>
    </p:spTree>
    <p:extLst>
      <p:ext uri="{BB962C8B-B14F-4D97-AF65-F5344CB8AC3E}">
        <p14:creationId xmlns:p14="http://schemas.microsoft.com/office/powerpoint/2010/main" xmlns="" val="171747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228" y="351058"/>
            <a:ext cx="9397218" cy="6276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 патриотического воспитания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 flipV="1">
            <a:off x="6172200" y="6625882"/>
            <a:ext cx="51816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8129" y="1055077"/>
            <a:ext cx="994585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формировать осознанное отношение к Отечеству, его прошлому, настоящему и будущему на основе исторических фактов, памяти к событиям ВОВ;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создать условия для реализации каждым учащимся собственной гражданской позиции;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расширять и углублять знания об истории и культуре родного края;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прививать любовь к своей малой родине, чувства патриотизма, чувства долга и ответственности перед Отечеством.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63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3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5309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Формы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работы:</a:t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внеурочные занятия «Разговоры о важном»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- классные часы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викторины и конкурсы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библиотечные уроки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экскурсии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 военно-патриотическая игра «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Зарничка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мероприятия, приуроченные к 15 и 23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февраля, 9 мая                              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- участие в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различных  проектах и акциях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769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3" descr="D:\Desktop\семинар 24\фото для семинара\0-02-05-11784eeb33f79c3a52e6841b0c8b839b059d6bba39a9acc550b0486a0493e77d_fc69413a.jpg"/>
          <p:cNvPicPr>
            <a:picLocks noChangeAspect="1" noChangeArrowheads="1"/>
          </p:cNvPicPr>
          <p:nvPr/>
        </p:nvPicPr>
        <p:blipFill>
          <a:blip r:embed="rId3" cstate="print"/>
          <a:srcRect l="869" t="32984" r="-435" b="33403"/>
          <a:stretch>
            <a:fillRect/>
          </a:stretch>
        </p:blipFill>
        <p:spPr bwMode="auto">
          <a:xfrm rot="793261">
            <a:off x="8403713" y="4144299"/>
            <a:ext cx="3163709" cy="2214153"/>
          </a:xfrm>
          <a:prstGeom prst="rect">
            <a:avLst/>
          </a:prstGeom>
          <a:noFill/>
        </p:spPr>
      </p:pic>
      <p:pic>
        <p:nvPicPr>
          <p:cNvPr id="2050" name="Picture 2" descr="D:\Desktop\семинар 24\фото для семинара\0-02-05-93a2a565d92726daf88dce1b5dea544b58861bf01264ae76509bf7c94db37874_48edfe3b.jpg"/>
          <p:cNvPicPr>
            <a:picLocks noChangeAspect="1" noChangeArrowheads="1"/>
          </p:cNvPicPr>
          <p:nvPr/>
        </p:nvPicPr>
        <p:blipFill>
          <a:blip r:embed="rId4" cstate="print"/>
          <a:srcRect l="7813" t="15798" r="9375"/>
          <a:stretch>
            <a:fillRect/>
          </a:stretch>
        </p:blipFill>
        <p:spPr bwMode="auto">
          <a:xfrm rot="21194410">
            <a:off x="485776" y="928687"/>
            <a:ext cx="3328987" cy="2543176"/>
          </a:xfrm>
          <a:prstGeom prst="rect">
            <a:avLst/>
          </a:prstGeom>
          <a:noFill/>
        </p:spPr>
      </p:pic>
      <p:pic>
        <p:nvPicPr>
          <p:cNvPr id="2051" name="Picture 3" descr="D:\Desktop\семинар 24\фото для семинара\0-02-05-80d3f2f5fc0b5a0c28bb6ed3c137dee2114438e967c0a2cd90fd547be34029a4_878868c1.jpg"/>
          <p:cNvPicPr>
            <a:picLocks noChangeAspect="1" noChangeArrowheads="1"/>
          </p:cNvPicPr>
          <p:nvPr/>
        </p:nvPicPr>
        <p:blipFill>
          <a:blip r:embed="rId5" cstate="print"/>
          <a:srcRect l="4240" t="33542" r="8017" b="37618"/>
          <a:stretch>
            <a:fillRect/>
          </a:stretch>
        </p:blipFill>
        <p:spPr bwMode="auto">
          <a:xfrm>
            <a:off x="4599259" y="4496364"/>
            <a:ext cx="3514725" cy="2071687"/>
          </a:xfrm>
          <a:prstGeom prst="rect">
            <a:avLst/>
          </a:prstGeom>
          <a:noFill/>
        </p:spPr>
      </p:pic>
      <p:pic>
        <p:nvPicPr>
          <p:cNvPr id="2052" name="Picture 4" descr="D:\Desktop\семинар 24\фото для семинара\0-02-05-a02fafc3a0efe0f91278f3fe4a0675536223cd6d545f3ae86430a9170bb322e5_2e58f600.jpg"/>
          <p:cNvPicPr>
            <a:picLocks noChangeAspect="1" noChangeArrowheads="1"/>
          </p:cNvPicPr>
          <p:nvPr/>
        </p:nvPicPr>
        <p:blipFill>
          <a:blip r:embed="rId6" cstate="print"/>
          <a:srcRect t="33505" r="1511" b="32732"/>
          <a:stretch>
            <a:fillRect/>
          </a:stretch>
        </p:blipFill>
        <p:spPr bwMode="auto">
          <a:xfrm rot="21087949">
            <a:off x="780671" y="3921440"/>
            <a:ext cx="3325763" cy="225742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14387" y="171451"/>
            <a:ext cx="1074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«Разговоры о важном» - это новый формат внеурочной деятельности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3" name="Picture 15" descr="D:\Desktop\семинар 24\фото для семинара\0-02-05-92d7ee0844917cdb80eeb8d5b221733132bf5dac1226ba8c614e512bf9528404_7c545987.jpg"/>
          <p:cNvPicPr>
            <a:picLocks noChangeAspect="1" noChangeArrowheads="1"/>
          </p:cNvPicPr>
          <p:nvPr/>
        </p:nvPicPr>
        <p:blipFill>
          <a:blip r:embed="rId7" cstate="print"/>
          <a:srcRect l="13644" t="7511" r="14022"/>
          <a:stretch>
            <a:fillRect/>
          </a:stretch>
        </p:blipFill>
        <p:spPr bwMode="auto">
          <a:xfrm rot="612845">
            <a:off x="8483497" y="1000540"/>
            <a:ext cx="3128400" cy="24968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5051" y="365126"/>
            <a:ext cx="5826036" cy="6276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Классные часы </a:t>
            </a:r>
            <a:endParaRPr lang="ru-RU" b="1" dirty="0"/>
          </a:p>
        </p:txBody>
      </p:sp>
      <p:pic>
        <p:nvPicPr>
          <p:cNvPr id="9" name="Picture 2" descr="D:\Desktop\семинар 24\фото для семинара\0-02-05-7b952a4476a8ab56fdedcea034541bc5c94b40e3a4142098371b5a0d9f75477d_85922418.jpg"/>
          <p:cNvPicPr>
            <a:picLocks noChangeAspect="1" noChangeArrowheads="1"/>
          </p:cNvPicPr>
          <p:nvPr/>
        </p:nvPicPr>
        <p:blipFill>
          <a:blip r:embed="rId3" cstate="print"/>
          <a:srcRect l="3820" t="10081" r="16508" b="20231"/>
          <a:stretch>
            <a:fillRect/>
          </a:stretch>
        </p:blipFill>
        <p:spPr bwMode="auto">
          <a:xfrm>
            <a:off x="414336" y="1214439"/>
            <a:ext cx="3657203" cy="2851124"/>
          </a:xfrm>
          <a:prstGeom prst="rect">
            <a:avLst/>
          </a:prstGeom>
          <a:noFill/>
        </p:spPr>
      </p:pic>
      <p:pic>
        <p:nvPicPr>
          <p:cNvPr id="6" name="Содержимое 5" descr="C:\Users\Каб311\Desktop\фото2 для семинара\IMG_8974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 l="3547" r="6300" b="3301"/>
          <a:stretch>
            <a:fillRect/>
          </a:stretch>
        </p:blipFill>
        <p:spPr bwMode="auto">
          <a:xfrm>
            <a:off x="8101013" y="1133550"/>
            <a:ext cx="3859602" cy="26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Каб311\Desktop\фото2 для семинара\IMG_0418.JPG"/>
          <p:cNvPicPr/>
          <p:nvPr/>
        </p:nvPicPr>
        <p:blipFill>
          <a:blip r:embed="rId5" cstate="print"/>
          <a:srcRect l="11024" t="23396" r="19238" b="23352"/>
          <a:stretch>
            <a:fillRect/>
          </a:stretch>
        </p:blipFill>
        <p:spPr bwMode="auto">
          <a:xfrm>
            <a:off x="7845157" y="3952623"/>
            <a:ext cx="4046806" cy="263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Desktop\0-02-05-dee64096bdf78907f78722298510b5bc179277d1e5279d2bdba1a3a4d38387b4_6ae74292.jpg"/>
          <p:cNvPicPr/>
          <p:nvPr/>
        </p:nvPicPr>
        <p:blipFill>
          <a:blip r:embed="rId6" cstate="print"/>
          <a:srcRect t="20718" r="-231" b="20247"/>
          <a:stretch>
            <a:fillRect/>
          </a:stretch>
        </p:blipFill>
        <p:spPr bwMode="auto">
          <a:xfrm>
            <a:off x="4561186" y="2178854"/>
            <a:ext cx="3079154" cy="298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Desktop\0-02-05-d5a25c97311765c2147d67dc5711978f919e44ddc19d46aec5869bd56f2bc25a_ac89c6f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6778" y="4214818"/>
            <a:ext cx="2695646" cy="247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963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5051" y="0"/>
            <a:ext cx="5826036" cy="82999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Библиотечный урок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Каб311\Desktop\фото2 для семинара\IMG_8986.jpg"/>
          <p:cNvPicPr/>
          <p:nvPr/>
        </p:nvPicPr>
        <p:blipFill>
          <a:blip r:embed="rId3" cstate="print"/>
          <a:srcRect l="17265" r="3902" b="5931"/>
          <a:stretch>
            <a:fillRect/>
          </a:stretch>
        </p:blipFill>
        <p:spPr bwMode="auto">
          <a:xfrm>
            <a:off x="920680" y="1179794"/>
            <a:ext cx="3004205" cy="222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Каб311\Desktop\фото2 для семинара\IMG_89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5608" y="1360463"/>
            <a:ext cx="3075024" cy="222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C:\Users\Каб311\Desktop\фото2 для семинара\IMG_8987.jpg"/>
          <p:cNvPicPr>
            <a:picLocks noGrp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7230" y="1015793"/>
            <a:ext cx="4172243" cy="254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Каб311\Desktop\фото2 для семинара\IMG_89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0535" y="3829292"/>
            <a:ext cx="4042117" cy="2697752"/>
          </a:xfrm>
          <a:prstGeom prst="rect">
            <a:avLst/>
          </a:prstGeom>
          <a:noFill/>
        </p:spPr>
      </p:pic>
      <p:pic>
        <p:nvPicPr>
          <p:cNvPr id="10" name="Рисунок 9" descr="C:\Users\Каб311\Desktop\фото\сталинград\IMG_8995.jpg"/>
          <p:cNvPicPr/>
          <p:nvPr/>
        </p:nvPicPr>
        <p:blipFill>
          <a:blip r:embed="rId7" cstate="print"/>
          <a:srcRect l="12364" t="1401" r="13672" b="15384"/>
          <a:stretch>
            <a:fillRect/>
          </a:stretch>
        </p:blipFill>
        <p:spPr bwMode="auto">
          <a:xfrm>
            <a:off x="623950" y="3882683"/>
            <a:ext cx="2963311" cy="2566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Каб311\Desktop\фото\сталинград\IMG_8997.jpg"/>
          <p:cNvPicPr/>
          <p:nvPr/>
        </p:nvPicPr>
        <p:blipFill>
          <a:blip r:embed="rId8" cstate="print"/>
          <a:srcRect l="15352" r="14382" b="-17"/>
          <a:stretch>
            <a:fillRect/>
          </a:stretch>
        </p:blipFill>
        <p:spPr bwMode="auto">
          <a:xfrm>
            <a:off x="8468751" y="3854548"/>
            <a:ext cx="2978781" cy="239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963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5051" y="257175"/>
            <a:ext cx="5826036" cy="73560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Викторины и конкурсы</a:t>
            </a:r>
            <a:endParaRPr lang="ru-RU" b="1" dirty="0"/>
          </a:p>
        </p:txBody>
      </p:sp>
      <p:pic>
        <p:nvPicPr>
          <p:cNvPr id="6" name="Рисунок 5" descr="D:\Desktop\семинар 24\фото для семинара\0-02-05-964dcef3cd418e92ac8904f0aa5418107adb0349b049f5349525a27fb5e76746_ef95816b.jpg"/>
          <p:cNvPicPr/>
          <p:nvPr/>
        </p:nvPicPr>
        <p:blipFill>
          <a:blip r:embed="rId3" cstate="print"/>
          <a:srcRect l="11092" t="10319" r="8632" b="23317"/>
          <a:stretch>
            <a:fillRect/>
          </a:stretch>
        </p:blipFill>
        <p:spPr bwMode="auto">
          <a:xfrm>
            <a:off x="655136" y="1134028"/>
            <a:ext cx="3302502" cy="248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D:\Desktop\семинар 24\фото для семинара\SAM_1105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 l="1332" t="2524" r="14970" b="9412"/>
          <a:stretch>
            <a:fillRect/>
          </a:stretch>
        </p:blipFill>
        <p:spPr bwMode="auto">
          <a:xfrm>
            <a:off x="4957763" y="1428750"/>
            <a:ext cx="32861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Desktop\семинар 24\фото для семинара\SAM_1106.JPG"/>
          <p:cNvPicPr/>
          <p:nvPr/>
        </p:nvPicPr>
        <p:blipFill>
          <a:blip r:embed="rId5" cstate="print"/>
          <a:srcRect r="1416" b="8696"/>
          <a:stretch>
            <a:fillRect/>
          </a:stretch>
        </p:blipFill>
        <p:spPr bwMode="auto">
          <a:xfrm>
            <a:off x="1373039" y="4058315"/>
            <a:ext cx="3702345" cy="245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Desktop\семинар 24\фото для семинара\0-02-05-16e0b329b1abd363e6d98079e6e0c479aecdbec7f6bdf6a73085c11ea198da1a_61032cca.jpg"/>
          <p:cNvPicPr/>
          <p:nvPr/>
        </p:nvPicPr>
        <p:blipFill>
          <a:blip r:embed="rId6" cstate="print"/>
          <a:srcRect r="2199" b="6484"/>
          <a:stretch>
            <a:fillRect/>
          </a:stretch>
        </p:blipFill>
        <p:spPr bwMode="auto">
          <a:xfrm>
            <a:off x="9015413" y="1292520"/>
            <a:ext cx="2814637" cy="260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Desktop\0-02-05-1781e94561d22f85f1c14bb2337c563dc86c662cc60c9f2b42698c14f5a19665_32591df3.jpg"/>
          <p:cNvPicPr/>
          <p:nvPr/>
        </p:nvPicPr>
        <p:blipFill>
          <a:blip r:embed="rId7" cstate="print"/>
          <a:srcRect l="13044" r="3043" b="17907"/>
          <a:stretch>
            <a:fillRect/>
          </a:stretch>
        </p:blipFill>
        <p:spPr bwMode="auto">
          <a:xfrm>
            <a:off x="6357939" y="4171951"/>
            <a:ext cx="3743324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963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108</Words>
  <Application>Microsoft Office PowerPoint</Application>
  <PresentationFormat>Произвольный</PresentationFormat>
  <Paragraphs>26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Гражданско-патриотическое воспитание обучающихся с ОВЗ через модуль «Внеурочная деятельность»</vt:lpstr>
      <vt:lpstr>             Патриотизм — это не значит только одна любовь к своей Родине. Это гораздо больше... Это — сознание своей неотъемлемости от Родины и неотъемлемое переживание вместе с ней ее счастливых и ее несчастных дней.                                                           А.Н. Толстой </vt:lpstr>
      <vt:lpstr>        Цель патриотического воспитания - вырастить сознательного, ответственного гражданина России, способного и готового жить во имя ее процветания и развития</vt:lpstr>
      <vt:lpstr>Задачи патриотического воспитания</vt:lpstr>
      <vt:lpstr>        Формы работы: - внеурочные занятия «Разговоры о важном» - классные часы - викторины и конкурсы - библиотечные уроки - экскурсии - военно-патриотическая игра «Зарничка»  -  мероприятия, приуроченные к 15 и 23    февраля, 9 мая                                - участие в различных  проектах и акциях  </vt:lpstr>
      <vt:lpstr>Слайд 6</vt:lpstr>
      <vt:lpstr>Классные часы </vt:lpstr>
      <vt:lpstr>Библиотечный урок</vt:lpstr>
      <vt:lpstr>Викторины и конкурсы</vt:lpstr>
      <vt:lpstr>Всероссийские патриотические викторины</vt:lpstr>
      <vt:lpstr>Военно-патриотическая игра «Зарничка»</vt:lpstr>
      <vt:lpstr>Экскурсии</vt:lpstr>
      <vt:lpstr>День вывода войск из Афганистана</vt:lpstr>
      <vt:lpstr>День Победы</vt:lpstr>
      <vt:lpstr> </vt:lpstr>
      <vt:lpstr>Всероссийская акция  «Окна Победы»</vt:lpstr>
      <vt:lpstr>Всероссийская  акция «Письмо солдату»</vt:lpstr>
      <vt:lpstr>Всероссийская  патриотическая  акция  «Блокадная ласточка»</vt:lpstr>
      <vt:lpstr>Проект «Живая память»</vt:lpstr>
      <vt:lpstr>Слайд 20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Пользователь Windows</cp:lastModifiedBy>
  <cp:revision>104</cp:revision>
  <dcterms:created xsi:type="dcterms:W3CDTF">2023-03-19T13:42:38Z</dcterms:created>
  <dcterms:modified xsi:type="dcterms:W3CDTF">2024-02-26T12:58:55Z</dcterms:modified>
</cp:coreProperties>
</file>