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80" r:id="rId2"/>
    <p:sldId id="282" r:id="rId3"/>
    <p:sldId id="283" r:id="rId4"/>
    <p:sldId id="284" r:id="rId5"/>
    <p:sldId id="285" r:id="rId6"/>
    <p:sldId id="286" r:id="rId7"/>
    <p:sldId id="299" r:id="rId8"/>
    <p:sldId id="300" r:id="rId9"/>
    <p:sldId id="301" r:id="rId10"/>
    <p:sldId id="302" r:id="rId11"/>
    <p:sldId id="303" r:id="rId12"/>
    <p:sldId id="287" r:id="rId13"/>
    <p:sldId id="304" r:id="rId14"/>
    <p:sldId id="305" r:id="rId15"/>
    <p:sldId id="306" r:id="rId16"/>
    <p:sldId id="307" r:id="rId17"/>
    <p:sldId id="308" r:id="rId18"/>
    <p:sldId id="288" r:id="rId19"/>
    <p:sldId id="289" r:id="rId20"/>
    <p:sldId id="290" r:id="rId21"/>
    <p:sldId id="30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BF6"/>
    <a:srgbClr val="F1FCFE"/>
    <a:srgbClr val="DBF6FE"/>
    <a:srgbClr val="6BC5C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7849" autoAdjust="0"/>
  </p:normalViewPr>
  <p:slideViewPr>
    <p:cSldViewPr snapToGrid="0">
      <p:cViewPr>
        <p:scale>
          <a:sx n="75" d="100"/>
          <a:sy n="75" d="100"/>
        </p:scale>
        <p:origin x="-2670" y="-9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4FF9B-DE04-4C6D-A682-D811548F1AF5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521D1-FF8F-40D2-A2B0-89B6B91C66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938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43914243"/>
      </p:ext>
    </p:extLst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1494358"/>
      </p:ext>
    </p:extLst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8002404"/>
      </p:ext>
    </p:extLst>
  </p:cSld>
  <p:clrMapOvr>
    <a:masterClrMapping/>
  </p:clrMapOvr>
  <p:transition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5464324"/>
      </p:ext>
    </p:extLst>
  </p:cSld>
  <p:clrMapOvr>
    <a:masterClrMapping/>
  </p:clrMapOvr>
  <p:transition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2076799"/>
      </p:ext>
    </p:extLst>
  </p:cSld>
  <p:clrMapOvr>
    <a:masterClrMapping/>
  </p:clrMapOvr>
  <p:transition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074372"/>
      </p:ext>
    </p:extLst>
  </p:cSld>
  <p:clrMapOvr>
    <a:masterClrMapping/>
  </p:clrMapOvr>
  <p:transition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1097153"/>
      </p:ext>
    </p:extLst>
  </p:cSld>
  <p:clrMapOvr>
    <a:masterClrMapping/>
  </p:clrMapOvr>
  <p:transition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1073231"/>
      </p:ext>
    </p:extLst>
  </p:cSld>
  <p:clrMapOvr>
    <a:masterClrMapping/>
  </p:clrMapOvr>
  <p:transition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46137033"/>
      </p:ext>
    </p:extLst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48878316"/>
      </p:ext>
    </p:extLst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67276554"/>
      </p:ext>
    </p:extLst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blinds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45475" y="914400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Коррекционно-развивающая работа учителя-логопеда в соответствии с ФОП»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4148" y="5016137"/>
            <a:ext cx="3317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учитель-логопед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МБОУ Школа №9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978465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Технология развития связной речи</a:t>
            </a:r>
            <a:endParaRPr lang="ru-RU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30604" y="1308509"/>
            <a:ext cx="2485513" cy="254287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4904" t="22022"/>
          <a:stretch>
            <a:fillRect/>
          </a:stretch>
        </p:blipFill>
        <p:spPr bwMode="auto">
          <a:xfrm>
            <a:off x="3158829" y="1387990"/>
            <a:ext cx="2657772" cy="242201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729" y="1411749"/>
            <a:ext cx="2594271" cy="24296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22" y="4140199"/>
            <a:ext cx="2834978" cy="22098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62" y="4102100"/>
            <a:ext cx="2929467" cy="2235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7" y="4127500"/>
            <a:ext cx="2864444" cy="2235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технологии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9" name="Picture 5" descr="Изображение 0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4145" y="1071356"/>
            <a:ext cx="3131747" cy="23488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" name="Picture 6" descr="Изображение 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5822" y="1101865"/>
            <a:ext cx="3091344" cy="234785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1" name="Picture 8" descr="Изображение 0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2574" y="3828766"/>
            <a:ext cx="3101009" cy="235626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2" name="Picture 10" descr="Изображение 0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3820" y="3819042"/>
            <a:ext cx="3157606" cy="24032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6873" y="0"/>
            <a:ext cx="8354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технологии</a:t>
            </a:r>
            <a:endParaRPr lang="ru-RU" sz="3200" dirty="0"/>
          </a:p>
        </p:txBody>
      </p:sp>
      <p:pic>
        <p:nvPicPr>
          <p:cNvPr id="13313" name="Picture 1" descr="D:\МАРАФОН ФОТО 1\Фото занятий\Изображение 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356" y="614940"/>
            <a:ext cx="3337299" cy="25028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" name="Picture 8" descr="S60013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4940" y="583343"/>
            <a:ext cx="2447925" cy="25209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6" name="Picture 7" descr="S60013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9195" y="606051"/>
            <a:ext cx="2341353" cy="25056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" name="Picture 6" descr="Изображение 0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1761" y="3483437"/>
            <a:ext cx="4176713" cy="29114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8" name="Picture 5" descr="Изображение 00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721" y="3492139"/>
            <a:ext cx="4013200" cy="28924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71068478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406" y="219352"/>
            <a:ext cx="7886700" cy="58903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Инновационные технологии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05208"/>
            <a:ext cx="9144000" cy="605279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7000" b="1" dirty="0" err="1" smtClean="0">
                <a:latin typeface="Times New Roman" pitchFamily="18" charset="0"/>
                <a:cs typeface="Times New Roman" pitchFamily="18" charset="0"/>
              </a:rPr>
              <a:t>Телесноориентированные</a:t>
            </a:r>
            <a:r>
              <a:rPr lang="ru-RU" sz="7000" b="1" dirty="0" smtClean="0">
                <a:latin typeface="Times New Roman" pitchFamily="18" charset="0"/>
                <a:cs typeface="Times New Roman" pitchFamily="18" charset="0"/>
              </a:rPr>
              <a:t> технологии </a:t>
            </a:r>
            <a:r>
              <a:rPr lang="ru-RU" sz="51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100" b="1" dirty="0" err="1" smtClean="0">
                <a:latin typeface="Times New Roman" pitchFamily="18" charset="0"/>
                <a:cs typeface="Times New Roman" pitchFamily="18" charset="0"/>
              </a:rPr>
              <a:t>биоэнергопластика</a:t>
            </a:r>
            <a:r>
              <a:rPr lang="ru-RU" sz="5100" b="1" dirty="0" smtClean="0">
                <a:latin typeface="Times New Roman" pitchFamily="18" charset="0"/>
                <a:cs typeface="Times New Roman" pitchFamily="18" charset="0"/>
              </a:rPr>
              <a:t>, упражнения для релаксации)</a:t>
            </a:r>
          </a:p>
          <a:p>
            <a:pPr>
              <a:buNone/>
            </a:pPr>
            <a:r>
              <a:rPr lang="ru-RU" sz="7000" b="1" dirty="0" err="1" smtClean="0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7000" b="1" dirty="0" smtClean="0">
                <a:latin typeface="Times New Roman" pitchFamily="18" charset="0"/>
                <a:cs typeface="Times New Roman" pitchFamily="18" charset="0"/>
              </a:rPr>
              <a:t> технологии  с применением нейропсихологии </a:t>
            </a:r>
            <a:r>
              <a:rPr lang="ru-RU" sz="51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100" b="1" i="1" dirty="0" err="1" smtClean="0">
                <a:latin typeface="Times New Roman" pitchFamily="18" charset="0"/>
                <a:cs typeface="Times New Roman" pitchFamily="18" charset="0"/>
              </a:rPr>
              <a:t>кинезиология</a:t>
            </a:r>
            <a:r>
              <a:rPr lang="ru-RU" sz="5100" b="1" i="1" dirty="0" smtClean="0">
                <a:latin typeface="Times New Roman" pitchFamily="18" charset="0"/>
                <a:cs typeface="Times New Roman" pitchFamily="18" charset="0"/>
              </a:rPr>
              <a:t>, межполушарные доски, </a:t>
            </a:r>
            <a:r>
              <a:rPr lang="ru-RU" sz="5100" b="1" i="1" dirty="0" err="1" smtClean="0">
                <a:latin typeface="Times New Roman" pitchFamily="18" charset="0"/>
                <a:cs typeface="Times New Roman" pitchFamily="18" charset="0"/>
              </a:rPr>
              <a:t>логопальцеход</a:t>
            </a:r>
            <a:r>
              <a:rPr lang="ru-RU" sz="5100" b="1" i="1" dirty="0" smtClean="0">
                <a:latin typeface="Times New Roman" pitchFamily="18" charset="0"/>
                <a:cs typeface="Times New Roman" pitchFamily="18" charset="0"/>
              </a:rPr>
              <a:t>, «Су – </a:t>
            </a:r>
            <a:r>
              <a:rPr lang="ru-RU" sz="5100" b="1" i="1" dirty="0" err="1" smtClean="0"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sz="5100" b="1" i="1" dirty="0" smtClean="0">
                <a:latin typeface="Times New Roman" pitchFamily="18" charset="0"/>
                <a:cs typeface="Times New Roman" pitchFamily="18" charset="0"/>
              </a:rPr>
              <a:t>» – терапия)</a:t>
            </a:r>
          </a:p>
          <a:p>
            <a:pPr>
              <a:buNone/>
            </a:pPr>
            <a:r>
              <a:rPr lang="ru-RU" sz="7000" b="1" dirty="0" smtClean="0">
                <a:latin typeface="Times New Roman" pitchFamily="18" charset="0"/>
                <a:cs typeface="Times New Roman" pitchFamily="18" charset="0"/>
              </a:rPr>
              <a:t>Игровые технологии </a:t>
            </a:r>
            <a:r>
              <a:rPr lang="ru-RU" sz="51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100" b="1" i="1" dirty="0" smtClean="0">
                <a:latin typeface="Times New Roman" pitchFamily="18" charset="0"/>
                <a:cs typeface="Times New Roman" pitchFamily="18" charset="0"/>
              </a:rPr>
              <a:t>LEGO</a:t>
            </a:r>
            <a:r>
              <a:rPr lang="ru-RU" sz="5100" b="1" i="1" dirty="0" smtClean="0">
                <a:latin typeface="Times New Roman" pitchFamily="18" charset="0"/>
                <a:cs typeface="Times New Roman" pitchFamily="18" charset="0"/>
              </a:rPr>
              <a:t>-конструирование, ТИКО конструирование)</a:t>
            </a:r>
          </a:p>
          <a:p>
            <a:pPr>
              <a:buNone/>
            </a:pPr>
            <a:r>
              <a:rPr lang="ru-RU" sz="7000" b="1" dirty="0" smtClean="0">
                <a:latin typeface="Times New Roman" pitchFamily="18" charset="0"/>
                <a:cs typeface="Times New Roman" pitchFamily="18" charset="0"/>
              </a:rPr>
              <a:t>Информационно-коммуникативные</a:t>
            </a:r>
          </a:p>
          <a:p>
            <a:pPr>
              <a:buNone/>
            </a:pPr>
            <a:r>
              <a:rPr lang="ru-RU" sz="7000" b="1" dirty="0" smtClean="0">
                <a:latin typeface="Times New Roman" pitchFamily="18" charset="0"/>
                <a:cs typeface="Times New Roman" pitchFamily="18" charset="0"/>
              </a:rPr>
              <a:t>технологии</a:t>
            </a:r>
          </a:p>
          <a:p>
            <a:pPr>
              <a:buNone/>
            </a:pPr>
            <a:r>
              <a:rPr lang="ru-RU" sz="7000" b="1" dirty="0" err="1" smtClean="0">
                <a:latin typeface="Times New Roman" pitchFamily="18" charset="0"/>
                <a:cs typeface="Times New Roman" pitchFamily="18" charset="0"/>
              </a:rPr>
              <a:t>Литотерапия</a:t>
            </a:r>
            <a:endParaRPr lang="ru-RU" sz="7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000" b="1" dirty="0" smtClean="0">
                <a:latin typeface="Times New Roman" pitchFamily="18" charset="0"/>
                <a:cs typeface="Times New Roman" pitchFamily="18" charset="0"/>
              </a:rPr>
              <a:t>Песочная терапия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Телесноориентированные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технологии</a:t>
            </a:r>
            <a:endParaRPr lang="ru-RU" sz="3200" dirty="0"/>
          </a:p>
        </p:txBody>
      </p:sp>
      <p:pic>
        <p:nvPicPr>
          <p:cNvPr id="2050" name="Picture 2" descr="D:\МАРАФОН ФОТО 1\фото 1 кл\IMG20240220084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387" y="1467816"/>
            <a:ext cx="2690008" cy="201750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4039" y="1444486"/>
            <a:ext cx="2703444" cy="202758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2" name="Picture 4" descr="D:\МАРАФОН ФОТО 1\фото 1-4\IMG202402160932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6245" y="1457739"/>
            <a:ext cx="2668105" cy="200107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053" name="Picture 5" descr="D:\МАРАФОН ФОТО 1\фото 1-4\IMG202402160933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305" y="3813115"/>
            <a:ext cx="2716695" cy="21901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054" name="Picture 6" descr="D:\МАРАФОН ФОТО 1\фото 1-4\IMG202402160933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5872" y="3798269"/>
            <a:ext cx="2654432" cy="21917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055" name="Picture 7" descr="D:\МАРАФОН ФОТО 1\фото 1-4\IMG202402160933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68258" y="3829877"/>
            <a:ext cx="2831186" cy="21203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технологии  с применением нейропсихологии</a:t>
            </a:r>
            <a:endParaRPr lang="ru-RU" sz="3200" dirty="0"/>
          </a:p>
        </p:txBody>
      </p:sp>
      <p:pic>
        <p:nvPicPr>
          <p:cNvPr id="4" name="Picture 8" descr="DSCN15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150" y="1255781"/>
            <a:ext cx="2622597" cy="18973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" name="Picture 10" descr="RSCN15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061" y="1230382"/>
            <a:ext cx="2513806" cy="18973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591" y="3421410"/>
            <a:ext cx="3803374" cy="307215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8261" y="3477165"/>
            <a:ext cx="4061491" cy="308266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7" descr="Изображение 0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8277" y="1201324"/>
            <a:ext cx="2646431" cy="19240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технологии  с применением нейропсихологии</a:t>
            </a:r>
            <a:endParaRPr lang="ru-RU" sz="3200" dirty="0"/>
          </a:p>
        </p:txBody>
      </p:sp>
      <p:pic>
        <p:nvPicPr>
          <p:cNvPr id="4" name="Picture 14" descr="Изображение 0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360" y="1560581"/>
            <a:ext cx="2778355" cy="20837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" name="Picture 15" descr="Изображение 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320" y="1554439"/>
            <a:ext cx="2824269" cy="208990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6" name="Picture 16" descr="Изображение 0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8429" y="1544982"/>
            <a:ext cx="2838445" cy="20872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784600"/>
            <a:ext cx="2190750" cy="290192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894" y="3746500"/>
            <a:ext cx="2197906" cy="29337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007">
            <a:off x="3756807" y="4132240"/>
            <a:ext cx="1654980" cy="22066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830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Игровые технологии</a:t>
            </a:r>
            <a:endParaRPr lang="ru-RU" sz="3200" dirty="0"/>
          </a:p>
        </p:txBody>
      </p:sp>
      <p:pic>
        <p:nvPicPr>
          <p:cNvPr id="5122" name="Picture 2" descr="D:\МАРАФОН ФОТО 1\фото 1-2\IMG202402200858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173" y="983008"/>
            <a:ext cx="3073170" cy="230487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124" name="Picture 4" descr="D:\МАРАФОН ФОТО 1\фото 1-2\IMG20240220085927.jpg"/>
          <p:cNvPicPr>
            <a:picLocks noChangeAspect="1" noChangeArrowheads="1"/>
          </p:cNvPicPr>
          <p:nvPr/>
        </p:nvPicPr>
        <p:blipFill>
          <a:blip r:embed="rId3" cstate="print"/>
          <a:srcRect r="21605"/>
          <a:stretch>
            <a:fillRect/>
          </a:stretch>
        </p:blipFill>
        <p:spPr bwMode="auto">
          <a:xfrm>
            <a:off x="3457159" y="939800"/>
            <a:ext cx="2168941" cy="23543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3645" y="949738"/>
            <a:ext cx="3163841" cy="230587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126" name="Picture 6" descr="D:\МАРАФОН ФОТО 1\фото 1-1\IMG202402201425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601733" y="3766567"/>
            <a:ext cx="2097419" cy="287766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127" name="Picture 7" descr="D:\МАРАФОН ФОТО 1\фото 1-1\IMG202402201427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412" y="3551873"/>
            <a:ext cx="2018204" cy="26909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128" name="Picture 8" descr="D:\МАРАФОН ФОТО 1\фото 1-1\IMG20240220142716.jpg"/>
          <p:cNvPicPr>
            <a:picLocks noChangeAspect="1" noChangeArrowheads="1"/>
          </p:cNvPicPr>
          <p:nvPr/>
        </p:nvPicPr>
        <p:blipFill>
          <a:blip r:embed="rId7" cstate="print"/>
          <a:srcRect l="6478" t="7429" b="6741"/>
          <a:stretch>
            <a:fillRect/>
          </a:stretch>
        </p:blipFill>
        <p:spPr bwMode="auto">
          <a:xfrm rot="5400000">
            <a:off x="6190172" y="3853372"/>
            <a:ext cx="2679656" cy="2034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57414" y="0"/>
            <a:ext cx="40545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Игровые технологии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881350"/>
            <a:ext cx="3263900" cy="24479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682" y="835312"/>
            <a:ext cx="3240617" cy="24304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" y="3606799"/>
            <a:ext cx="3244850" cy="24336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32200"/>
            <a:ext cx="3251200" cy="24098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Рисунок 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9300" t="1568" r="9354" b="5643"/>
          <a:stretch/>
        </p:blipFill>
        <p:spPr bwMode="auto">
          <a:xfrm>
            <a:off x="3670300" y="2564841"/>
            <a:ext cx="1568450" cy="12711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  <p:extLst>
      <p:ext uri="{BB962C8B-B14F-4D97-AF65-F5344CB8AC3E}">
        <p14:creationId xmlns="" xmlns:p14="http://schemas.microsoft.com/office/powerpoint/2010/main" val="171068478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3300" y="0"/>
            <a:ext cx="7010400" cy="1106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Информационно-коммуникативные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технологии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29" r="7115"/>
          <a:stretch>
            <a:fillRect/>
          </a:stretch>
        </p:blipFill>
        <p:spPr>
          <a:xfrm rot="20709409">
            <a:off x="962961" y="921037"/>
            <a:ext cx="1700160" cy="24615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727" b="3965"/>
          <a:stretch>
            <a:fillRect/>
          </a:stretch>
        </p:blipFill>
        <p:spPr>
          <a:xfrm rot="17532898">
            <a:off x="6253165" y="998539"/>
            <a:ext cx="2162175" cy="26035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3070" y="1417333"/>
            <a:ext cx="2745758" cy="20700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9" y="4128607"/>
            <a:ext cx="2838451" cy="21288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66" y="4509606"/>
            <a:ext cx="2741726" cy="21451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1" y="4070394"/>
            <a:ext cx="2813049" cy="21097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71068478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0327" y="494851"/>
            <a:ext cx="80425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/>
              <a:t>          </a:t>
            </a:r>
            <a:endParaRPr lang="ru-RU" sz="2600" dirty="0"/>
          </a:p>
        </p:txBody>
      </p:sp>
      <p:pic>
        <p:nvPicPr>
          <p:cNvPr id="18433" name="Picture 1" descr="C:\Users\samsung\Desktop\документы\IMG20240216100343.jpg"/>
          <p:cNvPicPr>
            <a:picLocks noChangeAspect="1" noChangeArrowheads="1"/>
          </p:cNvPicPr>
          <p:nvPr/>
        </p:nvPicPr>
        <p:blipFill>
          <a:blip r:embed="rId2" cstate="print"/>
          <a:srcRect t="27614" r="304" b="20487"/>
          <a:stretch>
            <a:fillRect/>
          </a:stretch>
        </p:blipFill>
        <p:spPr bwMode="auto">
          <a:xfrm rot="16200000">
            <a:off x="54733" y="655346"/>
            <a:ext cx="2652089" cy="18408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8434" name="Picture 2" descr="C:\Users\samsung\Desktop\документы\IMG20240216100331.jpg"/>
          <p:cNvPicPr>
            <a:picLocks noChangeAspect="1" noChangeArrowheads="1"/>
          </p:cNvPicPr>
          <p:nvPr/>
        </p:nvPicPr>
        <p:blipFill>
          <a:blip r:embed="rId3" cstate="print"/>
          <a:srcRect l="4548" r="2635"/>
          <a:stretch>
            <a:fillRect/>
          </a:stretch>
        </p:blipFill>
        <p:spPr bwMode="auto">
          <a:xfrm rot="16200000">
            <a:off x="5532626" y="-228422"/>
            <a:ext cx="2652090" cy="360834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8435" name="Picture 3" descr="C:\Users\samsung\Desktop\документы\IMG20240216100306.jpg"/>
          <p:cNvPicPr>
            <a:picLocks noChangeAspect="1" noChangeArrowheads="1"/>
          </p:cNvPicPr>
          <p:nvPr/>
        </p:nvPicPr>
        <p:blipFill>
          <a:blip r:embed="rId4" cstate="print"/>
          <a:srcRect l="13932" r="24920"/>
          <a:stretch>
            <a:fillRect/>
          </a:stretch>
        </p:blipFill>
        <p:spPr bwMode="auto">
          <a:xfrm rot="10800000">
            <a:off x="1351876" y="3283111"/>
            <a:ext cx="2018041" cy="24752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8436" name="Picture 4" descr="C:\Users\samsung\Desktop\документы\IMG20240216100227.jpg"/>
          <p:cNvPicPr>
            <a:picLocks noChangeAspect="1" noChangeArrowheads="1"/>
          </p:cNvPicPr>
          <p:nvPr/>
        </p:nvPicPr>
        <p:blipFill>
          <a:blip r:embed="rId5" cstate="print"/>
          <a:srcRect l="8554" t="2905" b="4602"/>
          <a:stretch>
            <a:fillRect/>
          </a:stretch>
        </p:blipFill>
        <p:spPr bwMode="auto">
          <a:xfrm rot="16200000">
            <a:off x="3528108" y="3621344"/>
            <a:ext cx="2398174" cy="18399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8438" name="AutoShape 6" descr="https://p.calameoassets.com/111207231133-75803725de6c11bf30eb53bc9dd93780/p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0" name="AutoShape 8" descr="https://p.calameoassets.com/111207231133-75803725de6c11bf30eb53bc9dd93780/p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42" name="AutoShape 10" descr="https://p.calameoassets.com/111207231133-75803725de6c11bf30eb53bc9dd93780/p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44" name="Picture 12" descr="C:\Users\samsung\Desktop\5.02.24\письмо.jpg"/>
          <p:cNvPicPr>
            <a:picLocks noChangeAspect="1" noChangeArrowheads="1"/>
          </p:cNvPicPr>
          <p:nvPr/>
        </p:nvPicPr>
        <p:blipFill>
          <a:blip r:embed="rId6" cstate="print"/>
          <a:srcRect l="14547" b="24816"/>
          <a:stretch>
            <a:fillRect/>
          </a:stretch>
        </p:blipFill>
        <p:spPr bwMode="auto">
          <a:xfrm>
            <a:off x="6134355" y="3367669"/>
            <a:ext cx="1907176" cy="23745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26" name="Picture 2" descr="D:\МАРАФОН ФОТО 1\фото 1 кл\IMG20240219162917.jpg"/>
          <p:cNvPicPr>
            <a:picLocks noChangeAspect="1" noChangeArrowheads="1"/>
          </p:cNvPicPr>
          <p:nvPr/>
        </p:nvPicPr>
        <p:blipFill>
          <a:blip r:embed="rId7" cstate="print"/>
          <a:srcRect l="4997" r="4243"/>
          <a:stretch>
            <a:fillRect/>
          </a:stretch>
        </p:blipFill>
        <p:spPr bwMode="auto">
          <a:xfrm>
            <a:off x="2701461" y="249703"/>
            <a:ext cx="1896037" cy="265209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71068478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663" y="165100"/>
            <a:ext cx="8156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Литотерапия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Песочная терапия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69578"/>
            <a:ext cx="2705099" cy="20288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86" y="2785920"/>
            <a:ext cx="2484914" cy="18358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4724383"/>
            <a:ext cx="2679699" cy="19685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67" y="2955578"/>
            <a:ext cx="2103733" cy="29626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32" y="770824"/>
            <a:ext cx="2711867" cy="20358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86" y="4575234"/>
            <a:ext cx="2702813" cy="20033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71068478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дифференцированного обучения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9" y="1576389"/>
            <a:ext cx="2918351" cy="2093911"/>
          </a:xfrm>
          <a:ln w="2857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928" y="1589088"/>
            <a:ext cx="2869671" cy="20939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54" y="1589088"/>
            <a:ext cx="2847446" cy="20431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4040189"/>
            <a:ext cx="2889250" cy="20685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87" y="4078289"/>
            <a:ext cx="2855913" cy="20558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530" y="4057652"/>
            <a:ext cx="2869670" cy="21018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54157567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8372" y="408306"/>
            <a:ext cx="81568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 smtClean="0"/>
              <a:t>       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Направления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логопедической работы: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776547" y="2119246"/>
            <a:ext cx="633548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Диагностическое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Коррекционно-развивающее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Консультативно-методическое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Информационно-просветительское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068478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56489"/>
            <a:ext cx="91440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Традиционные технологии</a:t>
            </a: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Технология логопедического обследования.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Технология коррекции звукопроизношения.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Технология развития фонематического слуха.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Технология формирования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слоговой структуры слова.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Технология формирования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лексико-грамматических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представлений.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Технология развития связной речи.</a:t>
            </a:r>
          </a:p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технологии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Динамические паузы в сочетании с речевым материалом.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Зрительная гимнастика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Гимнастика для пальчиков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Технологии формирования речевого дыхания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171068478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3553" y="277913"/>
            <a:ext cx="8171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Технология логопедического обследования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Picture 1" descr="C:\Users\samsung\Desktop\документы\IMG20240216100118.jpg"/>
          <p:cNvPicPr>
            <a:picLocks noChangeAspect="1" noChangeArrowheads="1"/>
          </p:cNvPicPr>
          <p:nvPr/>
        </p:nvPicPr>
        <p:blipFill>
          <a:blip r:embed="rId2" cstate="print"/>
          <a:srcRect l="20958" r="20888"/>
          <a:stretch>
            <a:fillRect/>
          </a:stretch>
        </p:blipFill>
        <p:spPr bwMode="auto">
          <a:xfrm rot="10800000">
            <a:off x="1933302" y="891925"/>
            <a:ext cx="1423852" cy="226634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5362" name="Picture 2" descr="C:\Users\samsung\Desktop\документы\IMG20240216100015.jpg"/>
          <p:cNvPicPr>
            <a:picLocks noChangeAspect="1" noChangeArrowheads="1"/>
          </p:cNvPicPr>
          <p:nvPr/>
        </p:nvPicPr>
        <p:blipFill>
          <a:blip r:embed="rId3" cstate="print"/>
          <a:srcRect t="6598" b="4081"/>
          <a:stretch>
            <a:fillRect/>
          </a:stretch>
        </p:blipFill>
        <p:spPr bwMode="auto">
          <a:xfrm>
            <a:off x="3453081" y="901338"/>
            <a:ext cx="3457171" cy="223374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5363" name="Picture 3" descr="C:\Users\samsung\Desktop\документы\IMG20240216100025.jpg"/>
          <p:cNvPicPr>
            <a:picLocks noChangeAspect="1" noChangeArrowheads="1"/>
          </p:cNvPicPr>
          <p:nvPr/>
        </p:nvPicPr>
        <p:blipFill>
          <a:blip r:embed="rId4" cstate="print"/>
          <a:srcRect t="17762" b="28399"/>
          <a:stretch>
            <a:fillRect/>
          </a:stretch>
        </p:blipFill>
        <p:spPr bwMode="auto">
          <a:xfrm rot="5400000">
            <a:off x="-140565" y="1155706"/>
            <a:ext cx="2292810" cy="16459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5364" name="Picture 4" descr="C:\Users\samsung\Desktop\документы\IMG20240216100110.jpg"/>
          <p:cNvPicPr>
            <a:picLocks noChangeAspect="1" noChangeArrowheads="1"/>
          </p:cNvPicPr>
          <p:nvPr/>
        </p:nvPicPr>
        <p:blipFill>
          <a:blip r:embed="rId5" cstate="print"/>
          <a:srcRect l="30435" r="10806"/>
          <a:stretch>
            <a:fillRect/>
          </a:stretch>
        </p:blipFill>
        <p:spPr bwMode="auto">
          <a:xfrm rot="10800000">
            <a:off x="7001692" y="883477"/>
            <a:ext cx="1776548" cy="226760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5366" name="Picture 6" descr="https://sun9-44.userapi.com/impg/UZYM9fk128gOGcVa4nPnlzZV-s1V7NmVg16PPA/rS4T9lsQ4ic.jpg?size=604x604&amp;quality=96&amp;sign=f4d70321ba51cf2aecaf40e3f61ff591&amp;type=album"/>
          <p:cNvPicPr>
            <a:picLocks noChangeAspect="1" noChangeArrowheads="1"/>
          </p:cNvPicPr>
          <p:nvPr/>
        </p:nvPicPr>
        <p:blipFill>
          <a:blip r:embed="rId6" cstate="print"/>
          <a:srcRect l="5016" t="16142" r="8929" b="18692"/>
          <a:stretch>
            <a:fillRect/>
          </a:stretch>
        </p:blipFill>
        <p:spPr bwMode="auto">
          <a:xfrm>
            <a:off x="457201" y="3409406"/>
            <a:ext cx="3174273" cy="24037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8966" y="3213847"/>
            <a:ext cx="3251199" cy="1828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70494" y="4656044"/>
            <a:ext cx="2998694" cy="197335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71068478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457199" y="203067"/>
            <a:ext cx="88616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Технология коррекции звукопроизношения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C:\Users\samsung\Desktop\для Елены\S6000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110" y="982857"/>
            <a:ext cx="3293714" cy="24730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4339" name="Picture 3" descr="C:\Users\samsung\Desktop\для Елены\S6000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6744" y="975525"/>
            <a:ext cx="3289230" cy="24669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7812" y="3724942"/>
            <a:ext cx="3307978" cy="248569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7495" y="3735080"/>
            <a:ext cx="3303508" cy="24774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71068478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644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Технология развития фонематического слуха</a:t>
            </a:r>
            <a:endParaRPr lang="ru-RU" dirty="0"/>
          </a:p>
        </p:txBody>
      </p:sp>
      <p:pic>
        <p:nvPicPr>
          <p:cNvPr id="2050" name="Picture 2" descr="D:\МАРАФОН ФОТО 1\фото логопед.зан\IMG_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462" y="2762763"/>
            <a:ext cx="2430244" cy="18226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053" name="Picture 5" descr="D:\МАРАФОН ФОТО 1\фото логопед.зан\IMG_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7173" y="847140"/>
            <a:ext cx="2326898" cy="174509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130" y="4847665"/>
            <a:ext cx="2501154" cy="187586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4318" y="4746812"/>
            <a:ext cx="2568388" cy="192629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2" descr="G:\Аттестация лог\фото логопед\20161118_1503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0912" y="795083"/>
            <a:ext cx="2364408" cy="177330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5" descr="G:\Аттестация лог\фото логопед\20161118_1534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96462" y="839778"/>
            <a:ext cx="2340672" cy="175550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 descr="C:\Users\samsung\Desktop\фото логопед 1\20161121_1547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39270" y="2766158"/>
            <a:ext cx="2390128" cy="182404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Технология формирования слоговой структуры слова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4107" y="1716168"/>
            <a:ext cx="1397249" cy="17241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69362"/>
            <a:ext cx="2375596" cy="21625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683" y="3746500"/>
            <a:ext cx="2466381" cy="21843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3739322"/>
            <a:ext cx="2501900" cy="22053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lum contrast="20000"/>
          </a:blip>
          <a:stretch>
            <a:fillRect/>
          </a:stretch>
        </p:blipFill>
        <p:spPr>
          <a:xfrm>
            <a:off x="1884028" y="1683765"/>
            <a:ext cx="2142776" cy="17496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02919" y="1716168"/>
            <a:ext cx="2080763" cy="17241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/>
          <a:srcRect l="5942" t="10638" r="5689" b="5645"/>
          <a:stretch/>
        </p:blipFill>
        <p:spPr>
          <a:xfrm>
            <a:off x="4227777" y="1683765"/>
            <a:ext cx="2222470" cy="1756584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Технология формирования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лексико-грамматических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представлений</a:t>
            </a:r>
            <a:endParaRPr lang="ru-RU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513" y="1825624"/>
            <a:ext cx="3513648" cy="22141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5671" y="1813978"/>
            <a:ext cx="3450759" cy="21992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11118" t="15756" r="4052"/>
          <a:stretch>
            <a:fillRect/>
          </a:stretch>
        </p:blipFill>
        <p:spPr bwMode="auto">
          <a:xfrm>
            <a:off x="824553" y="4260945"/>
            <a:ext cx="3493826" cy="225415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t="25397" r="5102"/>
          <a:stretch>
            <a:fillRect/>
          </a:stretch>
        </p:blipFill>
        <p:spPr bwMode="auto">
          <a:xfrm>
            <a:off x="4640808" y="4234596"/>
            <a:ext cx="3512592" cy="225510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2787</TotalTime>
  <Words>161</Words>
  <Application>Microsoft Office PowerPoint</Application>
  <PresentationFormat>Экран (4:3)</PresentationFormat>
  <Paragraphs>50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Технология развития фонематического слуха</vt:lpstr>
      <vt:lpstr>Технология формирования слоговой структуры слова</vt:lpstr>
      <vt:lpstr>Технология формирования  лексико-грамматических представлений</vt:lpstr>
      <vt:lpstr>Технология развития связной речи</vt:lpstr>
      <vt:lpstr>Здоровьесберегающие технологии </vt:lpstr>
      <vt:lpstr>Слайд 12</vt:lpstr>
      <vt:lpstr>Инновационные технологии</vt:lpstr>
      <vt:lpstr>Телесноориентированные технологии</vt:lpstr>
      <vt:lpstr>Здоровьесберегающие технологии  с применением нейропсихологии</vt:lpstr>
      <vt:lpstr>Здоровьесберегающие технологии  с применением нейропсихологии</vt:lpstr>
      <vt:lpstr>Игровые технологии</vt:lpstr>
      <vt:lpstr>Слайд 18</vt:lpstr>
      <vt:lpstr>Слайд 19</vt:lpstr>
      <vt:lpstr>Слайд 20</vt:lpstr>
      <vt:lpstr>Технология дифференцированного обучения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Пользователь Windows</cp:lastModifiedBy>
  <cp:revision>140</cp:revision>
  <dcterms:created xsi:type="dcterms:W3CDTF">2018-09-04T12:10:47Z</dcterms:created>
  <dcterms:modified xsi:type="dcterms:W3CDTF">2024-03-01T05:44:57Z</dcterms:modified>
</cp:coreProperties>
</file>