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sldIdLst>
    <p:sldId id="257" r:id="rId2"/>
    <p:sldId id="275" r:id="rId3"/>
    <p:sldId id="260" r:id="rId4"/>
    <p:sldId id="280" r:id="rId5"/>
    <p:sldId id="258" r:id="rId6"/>
    <p:sldId id="265" r:id="rId7"/>
    <p:sldId id="273" r:id="rId8"/>
    <p:sldId id="276" r:id="rId9"/>
    <p:sldId id="278" r:id="rId10"/>
    <p:sldId id="279" r:id="rId11"/>
    <p:sldId id="266" r:id="rId12"/>
    <p:sldId id="267" r:id="rId13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9" autoAdjust="0"/>
    <p:restoredTop sz="86887" autoAdjust="0"/>
  </p:normalViewPr>
  <p:slideViewPr>
    <p:cSldViewPr>
      <p:cViewPr varScale="1">
        <p:scale>
          <a:sx n="101" d="100"/>
          <a:sy n="101" d="100"/>
        </p:scale>
        <p:origin x="-780" y="-84"/>
      </p:cViewPr>
      <p:guideLst>
        <p:guide orient="horz" pos="2160"/>
        <p:guide pos="37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51DC-2FFC-4621-A975-312D3F36E439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DBE38-D217-4114-823C-2745A0B08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05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стимулирования учащихся организуются соревнования роботов. Ради победы в соревнованиях у детей возникает стимул изучить и более сложные темы, такие как логика, или более сложный язык программирования робота. К соревнованиям мы активно готовимся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занятиях.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BE38-D217-4114-823C-2745A0B086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61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BE38-D217-4114-823C-2745A0B086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42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Прежде чем говорить о программировании, мы должны собрать простейших роботов-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беспилотников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этом нам поможет инструкция (Приложение 1). Действуя по аналогии с инструкцией,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крепим датчик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освещенности!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BE38-D217-4114-823C-2745A0B086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65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робот следует по черной линии на белом фоне, датчик будет определять один из двух цветов: белый или черный. Поэтому, чтобы создать программу, определяющую трассу в черно-белой среде, вы можете использовать «блок Переключатель», который отслеживает черный цвет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BE38-D217-4114-823C-2745A0B086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972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датчик определяет черный цвет, «блок Переключатель» запускает «блок Рулевое управление» для выполнения одного движения; если «блок Переключатель» определяет белый цвет, робот выполняет другое движение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BE38-D217-4114-823C-2745A0B0863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58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датчик фиксирует черную линию 6% и  белую бумагу 62%, значение будет находиться в середине указанного диапазона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как будто датчик фиксирует серую поверхность.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BE38-D217-4114-823C-2745A0B0863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362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BE38-D217-4114-823C-2745A0B0863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27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4834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17427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798499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8010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1144871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0376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36939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0057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76070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9619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4900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3189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39565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2550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45917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86555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33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562" y="620688"/>
            <a:ext cx="8138885" cy="64807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Муниципальное бюджетное учреждение дополнительного образования «Станция юных техников» город  Дзержинск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5600" y="3933056"/>
            <a:ext cx="4713878" cy="1584176"/>
          </a:xfrm>
        </p:spPr>
        <p:txBody>
          <a:bodyPr>
            <a:normAutofit fontScale="92500" lnSpcReduction="20000"/>
          </a:bodyPr>
          <a:lstStyle/>
          <a:p>
            <a:pPr marL="0" indent="0" algn="ctr"/>
            <a:endParaRPr lang="ru-RU" dirty="0" smtClean="0"/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педагог 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дополнительного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образования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объединение  «Робототехника» 		 			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1544" y="1988840"/>
            <a:ext cx="547260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Обучающий семинар-практикум </a:t>
            </a:r>
            <a:endParaRPr lang="ru-RU" b="1" dirty="0" smtClean="0"/>
          </a:p>
          <a:p>
            <a:pPr algn="ctr"/>
            <a:r>
              <a:rPr lang="ru-RU" b="1" dirty="0" smtClean="0"/>
              <a:t>по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соревновательной робототехнике</a:t>
            </a:r>
            <a:endParaRPr lang="ru-RU" dirty="0"/>
          </a:p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«Траектория роботов» </a:t>
            </a:r>
          </a:p>
          <a:p>
            <a:pPr algn="ctr"/>
            <a:endParaRPr lang="ru-RU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Picture 2" descr="C:\Users\ruJurVir\Desktop\LEGO_Mindstorms_NXT_jpg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2184" y="1928035"/>
            <a:ext cx="3423019" cy="4386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8518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1847528" y="432088"/>
            <a:ext cx="9924784" cy="5486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Движение </a:t>
            </a:r>
            <a:r>
              <a:rPr lang="ru-RU" sz="3100" b="1" dirty="0">
                <a:solidFill>
                  <a:schemeClr val="tx1"/>
                </a:solidFill>
              </a:rPr>
              <a:t>по трассе с двумя датчиками «Цвета</a:t>
            </a:r>
            <a:r>
              <a:rPr lang="ru-RU" sz="3100" b="1" dirty="0" smtClean="0">
                <a:solidFill>
                  <a:schemeClr val="tx1"/>
                </a:solidFill>
              </a:rPr>
              <a:t>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87488" y="1052736"/>
            <a:ext cx="10153128" cy="295232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chemeClr val="tx1"/>
                </a:solidFill>
              </a:rPr>
              <a:t>оба датчика над белой поверхностью, то это нормальная ситуация, в которой линия находится между датчиками, поэтому робот должен ехать прямо.</a:t>
            </a:r>
          </a:p>
          <a:p>
            <a:r>
              <a:rPr lang="ru-RU" dirty="0">
                <a:solidFill>
                  <a:schemeClr val="tx1"/>
                </a:solidFill>
              </a:rPr>
              <a:t>Если левый датчик еще над светлой поверхностью, а правый датчик уже над темной, значит, робот заехал своей правой частью на линию и ему нужно поворачивать направо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Если левый датчик оказался над темной поверхностью, а правый еще над светлой, то для выравнивания роботу нужно поворачивать налево.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Если </a:t>
            </a:r>
            <a:r>
              <a:rPr lang="ru-RU" dirty="0" smtClean="0">
                <a:solidFill>
                  <a:schemeClr val="tx1"/>
                </a:solidFill>
              </a:rPr>
              <a:t>оба </a:t>
            </a:r>
            <a:r>
              <a:rPr lang="ru-RU" dirty="0">
                <a:solidFill>
                  <a:schemeClr val="tx1"/>
                </a:solidFill>
              </a:rPr>
              <a:t>датчика над темной поверхностью, то в общем случае, робот опять продолжает двигаться прямо</a:t>
            </a:r>
            <a:r>
              <a:rPr lang="ru-RU" dirty="0"/>
              <a:t>.</a:t>
            </a:r>
          </a:p>
        </p:txBody>
      </p:sp>
      <p:pic>
        <p:nvPicPr>
          <p:cNvPr id="5" name="Объект 12" descr="роб1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576" y="4221088"/>
            <a:ext cx="756083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83137090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39503"/>
            <a:ext cx="9361040" cy="8132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</a:rPr>
              <a:t>рограмму </a:t>
            </a:r>
            <a:r>
              <a:rPr lang="ru-RU" sz="2400" b="1" dirty="0">
                <a:solidFill>
                  <a:schemeClr val="tx1"/>
                </a:solidFill>
              </a:rPr>
              <a:t>для движения </a:t>
            </a:r>
            <a:r>
              <a:rPr lang="ru-RU" sz="2400" b="1" dirty="0" smtClean="0">
                <a:solidFill>
                  <a:schemeClr val="tx1"/>
                </a:solidFill>
              </a:rPr>
              <a:t>по </a:t>
            </a:r>
            <a:r>
              <a:rPr lang="ru-RU" sz="2400" b="1" dirty="0">
                <a:solidFill>
                  <a:schemeClr val="tx1"/>
                </a:solidFill>
              </a:rPr>
              <a:t>траектории с двумя датчиками «цвета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43472" y="4299075"/>
            <a:ext cx="10369152" cy="21171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0" dirty="0">
                <a:latin typeface="Calibri" panose="020F0502020204030204" pitchFamily="34" charset="0"/>
              </a:rPr>
              <a:t>Два первых блока внутри цикла, желтого цвета, отвечают за работу датчиков «Цвета</a:t>
            </a:r>
            <a:r>
              <a:rPr lang="ru-RU" b="0" dirty="0" smtClean="0">
                <a:latin typeface="Calibri" panose="020F0502020204030204" pitchFamily="34" charset="0"/>
              </a:rPr>
              <a:t>».</a:t>
            </a:r>
            <a:r>
              <a:rPr lang="ru-RU" b="0" dirty="0">
                <a:latin typeface="Calibri" panose="020F0502020204030204" pitchFamily="34" charset="0"/>
              </a:rPr>
              <a:t> определяют яркость отраженного света</a:t>
            </a:r>
            <a:r>
              <a:rPr lang="ru-RU" b="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ru-RU" b="0" dirty="0">
                <a:latin typeface="Calibri" panose="020F0502020204030204" pitchFamily="34" charset="0"/>
              </a:rPr>
              <a:t>Далее Блок Математика. Он автоматизирует вычисления данных, поступающих из внешних источников. и вычитает. Так в нашей программе, посредством соединительных шин, блок «Математика» получает данные от датчиков цвета и освещенности и находит их </a:t>
            </a:r>
            <a:r>
              <a:rPr lang="ru-RU" b="0" dirty="0" smtClean="0">
                <a:latin typeface="Calibri" panose="020F0502020204030204" pitchFamily="34" charset="0"/>
              </a:rPr>
              <a:t>разность</a:t>
            </a:r>
          </a:p>
          <a:p>
            <a:pPr algn="just"/>
            <a:r>
              <a:rPr lang="ru-RU" b="0" dirty="0">
                <a:latin typeface="Calibri" panose="020F0502020204030204" pitchFamily="34" charset="0"/>
              </a:rPr>
              <a:t>Полученный результат в блоке «Математика» выводится на блок «Рулевое управление моторами». Данный блок контролирует направление</a:t>
            </a:r>
            <a:endParaRPr lang="ru-RU" sz="1400" b="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Рисунок 6" descr="программа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100946"/>
            <a:ext cx="8568952" cy="2288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99456" y="1052735"/>
            <a:ext cx="102971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В случае использования двух датчиков «Цвета», в качестве регулируемой величины выступает разница между показаниями датчиков, её называют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</a:rPr>
              <a:t>рассогласованием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. Наша цель – свести рассогласование к нулю, то есть добиться того,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чтобы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оба датчика показывали одинаковые значения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6820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482" y="620688"/>
            <a:ext cx="3744416" cy="50063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Заключительная часть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1340768"/>
            <a:ext cx="9361040" cy="1080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Данный  семинар познакомил с некоторыми алгоритмами для движения робота LEGO </a:t>
            </a:r>
            <a:r>
              <a:rPr lang="ru-RU" sz="2000" dirty="0">
                <a:solidFill>
                  <a:schemeClr val="tx1"/>
                </a:solidFill>
              </a:rPr>
              <a:t>MINDSTORMS </a:t>
            </a:r>
            <a:r>
              <a:rPr lang="en-US" sz="2000" dirty="0">
                <a:solidFill>
                  <a:schemeClr val="tx1"/>
                </a:solidFill>
              </a:rPr>
              <a:t>EV</a:t>
            </a:r>
            <a:r>
              <a:rPr lang="ru-RU" sz="2000" dirty="0">
                <a:solidFill>
                  <a:schemeClr val="tx1"/>
                </a:solidFill>
              </a:rPr>
              <a:t>3 по </a:t>
            </a:r>
            <a:r>
              <a:rPr lang="ru-RU" sz="2000" dirty="0" smtClean="0">
                <a:solidFill>
                  <a:schemeClr val="tx1"/>
                </a:solidFill>
              </a:rPr>
              <a:t>траектории.  Это самая популярная номинация в соревновательной робототехнике</a:t>
            </a:r>
          </a:p>
          <a:p>
            <a:endParaRPr lang="ru-RU" sz="2000" dirty="0" smtClean="0"/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92" b="100000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25" r="17285"/>
          <a:stretch/>
        </p:blipFill>
        <p:spPr bwMode="auto">
          <a:xfrm>
            <a:off x="2063552" y="3789040"/>
            <a:ext cx="2078183" cy="252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82" b="98182" l="588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789039"/>
            <a:ext cx="2834282" cy="252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9" t="7887" r="10641" b="6086"/>
          <a:stretch/>
        </p:blipFill>
        <p:spPr bwMode="auto">
          <a:xfrm>
            <a:off x="7837006" y="3694923"/>
            <a:ext cx="2619223" cy="270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87365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444090"/>
            <a:ext cx="9945116" cy="6446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Соревновательная робототехника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3412" y="1484784"/>
            <a:ext cx="10873208" cy="4896544"/>
          </a:xfrm>
        </p:spPr>
        <p:txBody>
          <a:bodyPr>
            <a:normAutofit fontScale="85000" lnSpcReduction="10000"/>
          </a:bodyPr>
          <a:lstStyle/>
          <a:p>
            <a:pPr marL="457200" lvl="1" indent="0" algn="just">
              <a:lnSpc>
                <a:spcPct val="110000"/>
              </a:lnSpc>
              <a:buNone/>
            </a:pPr>
            <a:r>
              <a:rPr lang="ru-RU" sz="2000" b="1" dirty="0">
                <a:solidFill>
                  <a:schemeClr val="tx1"/>
                </a:solidFill>
              </a:rPr>
              <a:t>Соревновательная робототехника </a:t>
            </a:r>
            <a:r>
              <a:rPr lang="ru-RU" sz="2000" dirty="0">
                <a:solidFill>
                  <a:schemeClr val="tx1"/>
                </a:solidFill>
              </a:rPr>
              <a:t>— это прикладное направление, в </a:t>
            </a:r>
            <a:r>
              <a:rPr lang="ru-RU" sz="2000" dirty="0" smtClean="0">
                <a:solidFill>
                  <a:schemeClr val="tx1"/>
                </a:solidFill>
              </a:rPr>
              <a:t>основе которого лежит практическая </a:t>
            </a:r>
            <a:r>
              <a:rPr lang="ru-RU" sz="2000" dirty="0">
                <a:solidFill>
                  <a:schemeClr val="tx1"/>
                </a:solidFill>
              </a:rPr>
              <a:t>работа конкурсантов. </a:t>
            </a:r>
            <a:r>
              <a:rPr lang="ru-RU" sz="2000" dirty="0" smtClean="0">
                <a:solidFill>
                  <a:schemeClr val="tx1"/>
                </a:solidFill>
              </a:rPr>
              <a:t>Робототехника </a:t>
            </a:r>
            <a:r>
              <a:rPr lang="ru-RU" sz="2000" dirty="0">
                <a:solidFill>
                  <a:schemeClr val="tx1"/>
                </a:solidFill>
              </a:rPr>
              <a:t>– далеко не самая простая наука. Здесь многое нужно знать и уметь, а всё это приобретается только при постоянных занятиях.</a:t>
            </a:r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Работа с конструкторами </a:t>
            </a:r>
            <a:r>
              <a:rPr lang="ru-RU" sz="2000" dirty="0">
                <a:solidFill>
                  <a:schemeClr val="tx1"/>
                </a:solidFill>
              </a:rPr>
              <a:t>LEGO позволяет </a:t>
            </a:r>
            <a:r>
              <a:rPr lang="ru-RU" sz="2000" dirty="0" smtClean="0">
                <a:solidFill>
                  <a:schemeClr val="tx1"/>
                </a:solidFill>
              </a:rPr>
              <a:t>учащимся в форме игры-соревнования узнавать и развивать </a:t>
            </a:r>
            <a:r>
              <a:rPr lang="ru-RU" sz="2000" dirty="0">
                <a:solidFill>
                  <a:schemeClr val="tx1"/>
                </a:solidFill>
              </a:rPr>
              <a:t>многие </a:t>
            </a:r>
            <a:r>
              <a:rPr lang="ru-RU" sz="2000" dirty="0" smtClean="0">
                <a:solidFill>
                  <a:schemeClr val="tx1"/>
                </a:solidFill>
              </a:rPr>
              <a:t>важные и </a:t>
            </a:r>
            <a:r>
              <a:rPr lang="ru-RU" sz="2000" dirty="0">
                <a:solidFill>
                  <a:schemeClr val="tx1"/>
                </a:solidFill>
              </a:rPr>
              <a:t>необходимые в дальнейшей жизни </a:t>
            </a:r>
            <a:r>
              <a:rPr lang="ru-RU" sz="2000" dirty="0" smtClean="0">
                <a:solidFill>
                  <a:schemeClr val="tx1"/>
                </a:solidFill>
              </a:rPr>
              <a:t>навыки, а также проверить свои способности.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На </a:t>
            </a:r>
            <a:r>
              <a:rPr lang="ru-RU" sz="2000" dirty="0">
                <a:solidFill>
                  <a:schemeClr val="tx1"/>
                </a:solidFill>
              </a:rPr>
              <a:t>занятиях в процессе обучения используются дидактические игры, которые способствуют: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развитию мышления, речи, мелкой </a:t>
            </a:r>
            <a:r>
              <a:rPr lang="ru-RU" sz="2000" dirty="0">
                <a:solidFill>
                  <a:schemeClr val="tx1"/>
                </a:solidFill>
              </a:rPr>
              <a:t>моторики;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воспитанию </a:t>
            </a:r>
            <a:r>
              <a:rPr lang="ru-RU" sz="2000" dirty="0">
                <a:solidFill>
                  <a:schemeClr val="tx1"/>
                </a:solidFill>
              </a:rPr>
              <a:t>ответственности, аккуратности, отношения к себе как </a:t>
            </a:r>
            <a:r>
              <a:rPr lang="ru-RU" sz="2000" dirty="0" err="1" smtClean="0">
                <a:solidFill>
                  <a:schemeClr val="tx1"/>
                </a:solidFill>
              </a:rPr>
              <a:t>самореализующейся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личности, к другим людям (прежде всего к сверстникам), к </a:t>
            </a:r>
            <a:r>
              <a:rPr lang="ru-RU" sz="2000" dirty="0" smtClean="0">
                <a:solidFill>
                  <a:schemeClr val="tx1"/>
                </a:solidFill>
              </a:rPr>
              <a:t>труду;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обучению </a:t>
            </a:r>
            <a:r>
              <a:rPr lang="ru-RU" sz="2000" dirty="0">
                <a:solidFill>
                  <a:schemeClr val="tx1"/>
                </a:solidFill>
              </a:rPr>
              <a:t>основам конструирования, моделирования, автоматического управления с помощью компьютера и формированию соответствующих навыков.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	Иными </a:t>
            </a:r>
            <a:r>
              <a:rPr lang="ru-RU" sz="2000" dirty="0">
                <a:solidFill>
                  <a:schemeClr val="tx1"/>
                </a:solidFill>
              </a:rPr>
              <a:t>словами, </a:t>
            </a:r>
            <a:r>
              <a:rPr lang="ru-RU" sz="2000" dirty="0" smtClean="0">
                <a:solidFill>
                  <a:schemeClr val="tx1"/>
                </a:solidFill>
              </a:rPr>
              <a:t>игры-соревнования по </a:t>
            </a:r>
            <a:r>
              <a:rPr lang="ru-RU" sz="2000" dirty="0">
                <a:solidFill>
                  <a:schemeClr val="tx1"/>
                </a:solidFill>
              </a:rPr>
              <a:t>робототехнике </a:t>
            </a:r>
            <a:r>
              <a:rPr lang="ru-RU" sz="2000" dirty="0" smtClean="0">
                <a:solidFill>
                  <a:schemeClr val="tx1"/>
                </a:solidFill>
              </a:rPr>
              <a:t>позволяют </a:t>
            </a:r>
            <a:r>
              <a:rPr lang="ru-RU" sz="2000" dirty="0">
                <a:solidFill>
                  <a:schemeClr val="tx1"/>
                </a:solidFill>
              </a:rPr>
              <a:t>достичь всех </a:t>
            </a:r>
            <a:r>
              <a:rPr lang="ru-RU" sz="2000" dirty="0" smtClean="0">
                <a:solidFill>
                  <a:schemeClr val="tx1"/>
                </a:solidFill>
              </a:rPr>
              <a:t>трех </a:t>
            </a:r>
            <a:r>
              <a:rPr lang="ru-RU" sz="2000" dirty="0">
                <a:solidFill>
                  <a:schemeClr val="tx1"/>
                </a:solidFill>
              </a:rPr>
              <a:t>целей </a:t>
            </a:r>
            <a:r>
              <a:rPr lang="ru-RU" sz="2000" dirty="0" smtClean="0">
                <a:solidFill>
                  <a:schemeClr val="tx1"/>
                </a:solidFill>
              </a:rPr>
              <a:t>занятия (обучающих, развивающих, воспитывающих).</a:t>
            </a:r>
            <a:endParaRPr lang="ru-RU" sz="2000" dirty="0">
              <a:solidFill>
                <a:schemeClr val="tx1"/>
              </a:solidFill>
            </a:endParaRPr>
          </a:p>
          <a:p>
            <a:pPr lvl="1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594455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749" y="3795637"/>
            <a:ext cx="3509105" cy="221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6092" y="3727018"/>
            <a:ext cx="3528392" cy="2348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06" r="11663"/>
          <a:stretch/>
        </p:blipFill>
        <p:spPr>
          <a:xfrm>
            <a:off x="7106092" y="1194500"/>
            <a:ext cx="3528392" cy="231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749" y="1268759"/>
            <a:ext cx="3506155" cy="2256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15480" y="196962"/>
            <a:ext cx="9945116" cy="6446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Соревновательная робототехника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3381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752" y="249042"/>
            <a:ext cx="5015243" cy="71665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Виды соревнований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16" y="1249678"/>
            <a:ext cx="7272809" cy="2899402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2100" dirty="0" smtClean="0">
                <a:solidFill>
                  <a:schemeClr val="tx1"/>
                </a:solidFill>
              </a:rPr>
              <a:t>.</a:t>
            </a:r>
            <a:r>
              <a:rPr lang="ru-RU" sz="2100" b="1" dirty="0" smtClean="0">
                <a:solidFill>
                  <a:schemeClr val="tx1"/>
                </a:solidFill>
              </a:rPr>
              <a:t> </a:t>
            </a:r>
            <a:r>
              <a:rPr lang="ru-RU" sz="2100" b="1" dirty="0" err="1">
                <a:solidFill>
                  <a:schemeClr val="tx1"/>
                </a:solidFill>
              </a:rPr>
              <a:t>Кегельринг</a:t>
            </a:r>
            <a:r>
              <a:rPr lang="ru-RU" sz="2100" dirty="0">
                <a:solidFill>
                  <a:schemeClr val="tx1"/>
                </a:solidFill>
              </a:rPr>
              <a:t> — за определенное время робот должен вытолкнуть кегли за пределы ринга, но при этом сам не должен нарушать очерченные границы.</a:t>
            </a:r>
          </a:p>
          <a:p>
            <a:pPr fontAlgn="base"/>
            <a:r>
              <a:rPr lang="ru-RU" sz="2100" b="1" dirty="0">
                <a:solidFill>
                  <a:schemeClr val="tx1"/>
                </a:solidFill>
              </a:rPr>
              <a:t>Лабиринт</a:t>
            </a:r>
            <a:r>
              <a:rPr lang="ru-RU" sz="2100" dirty="0">
                <a:solidFill>
                  <a:schemeClr val="tx1"/>
                </a:solidFill>
              </a:rPr>
              <a:t> — суть ясна из названия: автономный робот должен проехать от точки «А» в точку «Б» по лабиринту, минуя разнообразные препятствия.</a:t>
            </a:r>
          </a:p>
          <a:p>
            <a:pPr fontAlgn="base"/>
            <a:r>
              <a:rPr lang="ru-RU" sz="2100" b="1" dirty="0">
                <a:solidFill>
                  <a:schemeClr val="tx1"/>
                </a:solidFill>
              </a:rPr>
              <a:t>Лестница</a:t>
            </a:r>
            <a:r>
              <a:rPr lang="ru-RU" sz="2100" dirty="0">
                <a:solidFill>
                  <a:schemeClr val="tx1"/>
                </a:solidFill>
              </a:rPr>
              <a:t> — соревнование подразумевает, что робот может преодолевать разные подъемы.</a:t>
            </a:r>
          </a:p>
          <a:p>
            <a:pPr fontAlgn="base"/>
            <a:r>
              <a:rPr lang="ru-RU" sz="2100" b="1" dirty="0">
                <a:solidFill>
                  <a:schemeClr val="tx1"/>
                </a:solidFill>
              </a:rPr>
              <a:t>Траектория</a:t>
            </a:r>
            <a:r>
              <a:rPr lang="ru-RU" sz="2100" dirty="0">
                <a:solidFill>
                  <a:schemeClr val="tx1"/>
                </a:solidFill>
              </a:rPr>
              <a:t> — робот должен добраться до конечной точки назначения, соблюдая указанную на пути траекторию.</a:t>
            </a:r>
          </a:p>
          <a:p>
            <a:pPr fontAlgn="base"/>
            <a:r>
              <a:rPr lang="ru-RU" sz="2100" b="1" dirty="0">
                <a:solidFill>
                  <a:schemeClr val="tx1"/>
                </a:solidFill>
              </a:rPr>
              <a:t>Футбол</a:t>
            </a:r>
            <a:r>
              <a:rPr lang="ru-RU" sz="2100" dirty="0">
                <a:solidFill>
                  <a:schemeClr val="tx1"/>
                </a:solidFill>
              </a:rPr>
              <a:t> — зрелищный вид соревнований, когда команды роботов или самостоятельные единицы, играют в футбол, то есть забивают противнику как можно больше голов.</a:t>
            </a:r>
          </a:p>
          <a:p>
            <a:pPr fontAlgn="base"/>
            <a:r>
              <a:rPr lang="ru-RU" sz="2100" b="1" dirty="0">
                <a:solidFill>
                  <a:schemeClr val="tx1"/>
                </a:solidFill>
              </a:rPr>
              <a:t>Прикладная робототехника </a:t>
            </a:r>
            <a:r>
              <a:rPr lang="ru-RU" sz="2100" dirty="0">
                <a:solidFill>
                  <a:schemeClr val="tx1"/>
                </a:solidFill>
              </a:rPr>
              <a:t>— серьезное мероприятие, когда робототехники в команде или по одному продумывают систему для решения реально существующих производственных задач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8248" y="1412776"/>
            <a:ext cx="3312368" cy="201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b="15161"/>
          <a:stretch/>
        </p:blipFill>
        <p:spPr>
          <a:xfrm>
            <a:off x="1055440" y="4413976"/>
            <a:ext cx="3240360" cy="185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/>
          <a:srcRect l="1631" t="6523" b="19552"/>
          <a:stretch/>
        </p:blipFill>
        <p:spPr>
          <a:xfrm>
            <a:off x="8326280" y="4399397"/>
            <a:ext cx="3314336" cy="186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339" t="20214" r="3696" b="5194"/>
          <a:stretch/>
        </p:blipFill>
        <p:spPr>
          <a:xfrm>
            <a:off x="4691844" y="4413977"/>
            <a:ext cx="3204356" cy="187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10993030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357" y="332656"/>
            <a:ext cx="8534400" cy="108012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/>
              <a:t>Семинар-практикум </a:t>
            </a:r>
            <a:br>
              <a:rPr lang="ru-RU" sz="3100" b="1" dirty="0" smtClean="0"/>
            </a:br>
            <a:r>
              <a:rPr lang="ru-RU" sz="3100" b="1" dirty="0" smtClean="0"/>
              <a:t>«Соревновательная робототехника»</a:t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3573016"/>
            <a:ext cx="9289032" cy="230425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800" b="1" dirty="0" smtClean="0">
                <a:solidFill>
                  <a:schemeClr val="tx1"/>
                </a:solidFill>
              </a:rPr>
              <a:t>Задачи</a:t>
            </a:r>
            <a:r>
              <a:rPr lang="ru-RU" sz="38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</a:rPr>
              <a:t>познакомить с </a:t>
            </a:r>
            <a:r>
              <a:rPr lang="ru-RU" sz="2900" dirty="0">
                <a:solidFill>
                  <a:schemeClr val="tx1"/>
                </a:solidFill>
              </a:rPr>
              <a:t>конструктором </a:t>
            </a:r>
            <a:r>
              <a:rPr lang="ru-RU" sz="2900" dirty="0" err="1">
                <a:solidFill>
                  <a:schemeClr val="tx1"/>
                </a:solidFill>
              </a:rPr>
              <a:t>Lego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Mindstorms</a:t>
            </a:r>
            <a:r>
              <a:rPr lang="ru-RU" sz="2900" dirty="0">
                <a:solidFill>
                  <a:schemeClr val="tx1"/>
                </a:solidFill>
              </a:rPr>
              <a:t> EV3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</a:rPr>
              <a:t>обучить </a:t>
            </a:r>
            <a:r>
              <a:rPr lang="ru-RU" sz="2900" dirty="0">
                <a:solidFill>
                  <a:schemeClr val="tx1"/>
                </a:solidFill>
              </a:rPr>
              <a:t>способам </a:t>
            </a:r>
            <a:r>
              <a:rPr lang="ru-RU" sz="2900" dirty="0" smtClean="0">
                <a:solidFill>
                  <a:schemeClr val="tx1"/>
                </a:solidFill>
              </a:rPr>
              <a:t>конструирования;</a:t>
            </a:r>
            <a:endParaRPr lang="ru-RU" sz="2900" dirty="0">
              <a:solidFill>
                <a:schemeClr val="tx1"/>
              </a:solidFill>
            </a:endParaRPr>
          </a:p>
          <a:p>
            <a:pPr algn="just"/>
            <a:r>
              <a:rPr lang="ru-RU" sz="2900" dirty="0">
                <a:solidFill>
                  <a:schemeClr val="tx1"/>
                </a:solidFill>
              </a:rPr>
              <a:t>научиться строить алгоритмы для использования датчиков освещенности (цвета</a:t>
            </a:r>
            <a:r>
              <a:rPr lang="ru-RU" sz="2900" dirty="0" smtClean="0">
                <a:solidFill>
                  <a:schemeClr val="tx1"/>
                </a:solidFill>
              </a:rPr>
              <a:t>);</a:t>
            </a:r>
            <a:endParaRPr lang="ru-RU" sz="2900" dirty="0">
              <a:solidFill>
                <a:schemeClr val="tx1"/>
              </a:solidFill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</a:rPr>
              <a:t>изучить </a:t>
            </a:r>
            <a:r>
              <a:rPr lang="ru-RU" sz="2900" dirty="0">
                <a:solidFill>
                  <a:schemeClr val="tx1"/>
                </a:solidFill>
              </a:rPr>
              <a:t>работу отдельных блоков </a:t>
            </a:r>
            <a:r>
              <a:rPr lang="ru-RU" sz="2900" dirty="0" smtClean="0">
                <a:solidFill>
                  <a:schemeClr val="tx1"/>
                </a:solidFill>
              </a:rPr>
              <a:t>на практике (движение</a:t>
            </a:r>
            <a:r>
              <a:rPr lang="ru-RU" sz="2900" dirty="0">
                <a:solidFill>
                  <a:schemeClr val="tx1"/>
                </a:solidFill>
              </a:rPr>
              <a:t>, цикл, переключатель, математика) в </a:t>
            </a:r>
            <a:r>
              <a:rPr lang="ru-RU" sz="2900" dirty="0" smtClean="0">
                <a:solidFill>
                  <a:schemeClr val="tx1"/>
                </a:solidFill>
              </a:rPr>
              <a:t>программе.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48017" y="1844079"/>
            <a:ext cx="972108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Цель </a:t>
            </a:r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400" dirty="0">
                <a:solidFill>
                  <a:schemeClr val="tx1"/>
                </a:solidFill>
              </a:rPr>
              <a:t>примере разработки программ «Траектория</a:t>
            </a:r>
            <a:r>
              <a:rPr lang="ru-RU" sz="2400" dirty="0" smtClean="0">
                <a:solidFill>
                  <a:schemeClr val="tx1"/>
                </a:solidFill>
              </a:rPr>
              <a:t>» </a:t>
            </a:r>
            <a:r>
              <a:rPr lang="ru-RU" sz="2400" dirty="0">
                <a:solidFill>
                  <a:schemeClr val="tx1"/>
                </a:solidFill>
              </a:rPr>
              <a:t>познакомиться с основными принципами работы датчиков освещенности (цвета) </a:t>
            </a:r>
            <a:r>
              <a:rPr lang="ru-RU" sz="2400" dirty="0" err="1">
                <a:solidFill>
                  <a:schemeClr val="tx1"/>
                </a:solidFill>
              </a:rPr>
              <a:t>Lego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Mindsorms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EV</a:t>
            </a:r>
            <a:r>
              <a:rPr lang="ru-RU" sz="2400" dirty="0" smtClean="0">
                <a:solidFill>
                  <a:schemeClr val="tx1"/>
                </a:solidFill>
              </a:rPr>
              <a:t>3 и использовать их на практике</a:t>
            </a:r>
          </a:p>
        </p:txBody>
      </p:sp>
    </p:spTree>
    <p:extLst>
      <p:ext uri="{BB962C8B-B14F-4D97-AF65-F5344CB8AC3E}">
        <p14:creationId xmlns:p14="http://schemas.microsoft.com/office/powerpoint/2010/main" xmlns="" val="125210450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326" y="350027"/>
            <a:ext cx="5359364" cy="661093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Конструирование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258" y="1203500"/>
            <a:ext cx="10759532" cy="1396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Для того, </a:t>
            </a:r>
            <a:r>
              <a:rPr lang="ru-RU" sz="2400" dirty="0" smtClean="0">
                <a:solidFill>
                  <a:schemeClr val="tx1"/>
                </a:solidFill>
              </a:rPr>
              <a:t>чтобы </a:t>
            </a:r>
            <a:r>
              <a:rPr lang="ru-RU" sz="2400" dirty="0">
                <a:solidFill>
                  <a:schemeClr val="tx1"/>
                </a:solidFill>
              </a:rPr>
              <a:t>наш робот мог двигаться по полю с черной линией нам необходим датчик, который смог бы различать белое и черное поля. Эти датчики называются </a:t>
            </a:r>
            <a:r>
              <a:rPr lang="ru-RU" sz="2400" b="1" dirty="0">
                <a:solidFill>
                  <a:schemeClr val="tx1"/>
                </a:solidFill>
              </a:rPr>
              <a:t>датчиками цвета и освещенности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  <a:p>
            <a:pPr>
              <a:buFont typeface="+mj-lt"/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176120" y="2792316"/>
            <a:ext cx="4422828" cy="89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2400" u="sng" dirty="0"/>
              <a:t>крепим датчик</a:t>
            </a:r>
            <a:r>
              <a:rPr lang="ru-RU" sz="2400" dirty="0"/>
              <a:t> «Цвета</a:t>
            </a:r>
            <a:r>
              <a:rPr lang="ru-RU" sz="2400" dirty="0" smtClean="0"/>
              <a:t>»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440" y="2678770"/>
            <a:ext cx="5112568" cy="340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6200" y="3670907"/>
            <a:ext cx="2733963" cy="224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239474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1847528" y="548680"/>
            <a:ext cx="8064896" cy="5486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Алгоритм движения по линии «Зигзаг»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2000"/>
          <a:stretch/>
        </p:blipFill>
        <p:spPr>
          <a:xfrm>
            <a:off x="1991545" y="2722844"/>
            <a:ext cx="3528392" cy="195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2024" y="1484784"/>
            <a:ext cx="4824536" cy="442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91824461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1780137" y="571151"/>
            <a:ext cx="4963935" cy="5486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блок «Переключатель»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43472" y="1484784"/>
            <a:ext cx="10009112" cy="86409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Если датчик «Цвета» видит черный </a:t>
            </a:r>
            <a:r>
              <a:rPr lang="ru-RU" sz="2000" dirty="0">
                <a:solidFill>
                  <a:schemeClr val="tx1"/>
                </a:solidFill>
              </a:rPr>
              <a:t>цвет</a:t>
            </a:r>
            <a:r>
              <a:rPr lang="ru-RU" sz="2000" dirty="0" smtClean="0">
                <a:solidFill>
                  <a:schemeClr val="tx1"/>
                </a:solidFill>
              </a:rPr>
              <a:t>.- поворачивает </a:t>
            </a:r>
            <a:r>
              <a:rPr lang="ru-RU" sz="2000" dirty="0">
                <a:solidFill>
                  <a:schemeClr val="tx1"/>
                </a:solidFill>
              </a:rPr>
              <a:t>робота </a:t>
            </a:r>
            <a:r>
              <a:rPr lang="ru-RU" sz="2000" b="1" dirty="0" smtClean="0">
                <a:solidFill>
                  <a:schemeClr val="tx1"/>
                </a:solidFill>
              </a:rPr>
              <a:t>на право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Если </a:t>
            </a:r>
            <a:r>
              <a:rPr lang="ru-RU" sz="2000" dirty="0">
                <a:solidFill>
                  <a:schemeClr val="tx1"/>
                </a:solidFill>
              </a:rPr>
              <a:t>датчик «Цвета» видит </a:t>
            </a:r>
            <a:r>
              <a:rPr lang="ru-RU" sz="2000" dirty="0" smtClean="0">
                <a:solidFill>
                  <a:schemeClr val="tx1"/>
                </a:solidFill>
              </a:rPr>
              <a:t> белый </a:t>
            </a:r>
            <a:r>
              <a:rPr lang="ru-RU" sz="2000" dirty="0">
                <a:solidFill>
                  <a:schemeClr val="tx1"/>
                </a:solidFill>
              </a:rPr>
              <a:t>цвет.- поворачивает робота </a:t>
            </a:r>
            <a:r>
              <a:rPr lang="ru-RU" sz="2000" b="1" dirty="0" smtClean="0">
                <a:solidFill>
                  <a:schemeClr val="tx1"/>
                </a:solidFill>
              </a:rPr>
              <a:t>на лево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1624" y="2420888"/>
            <a:ext cx="6120680" cy="3711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00297708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2279576" y="548680"/>
            <a:ext cx="6984776" cy="5486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Установка </a:t>
            </a:r>
            <a:r>
              <a:rPr lang="ru-RU" b="1" dirty="0"/>
              <a:t>порогового значения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2400" dirty="0"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448" y="1465549"/>
            <a:ext cx="4968552" cy="479344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8048" y="1463332"/>
            <a:ext cx="5112568" cy="47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240341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2062</TotalTime>
  <Words>851</Words>
  <Application>Microsoft Office PowerPoint</Application>
  <PresentationFormat>Произвольный</PresentationFormat>
  <Paragraphs>62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Муниципальное бюджетное учреждение дополнительного образования «Станция юных техников» город  Дзержинск</vt:lpstr>
      <vt:lpstr>Соревновательная робототехника</vt:lpstr>
      <vt:lpstr>Соревновательная робототехника</vt:lpstr>
      <vt:lpstr>Виды соревнований</vt:lpstr>
      <vt:lpstr>Семинар-практикум  «Соревновательная робототехника»           </vt:lpstr>
      <vt:lpstr>Конструирование</vt:lpstr>
      <vt:lpstr>Алгоритм движения по линии «Зигзаг»  </vt:lpstr>
      <vt:lpstr>блок «Переключатель»  </vt:lpstr>
      <vt:lpstr>Установка порогового значения   </vt:lpstr>
      <vt:lpstr>Движение по трассе с двумя датчиками «Цвета»  </vt:lpstr>
      <vt:lpstr>Программу для движения по траектории с двумя датчиками «цвета» </vt:lpstr>
      <vt:lpstr>Заключительная часть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«Станция юных техников» город Дзержинск</dc:title>
  <dc:creator>SUT</dc:creator>
  <cp:lastModifiedBy>Пользователь Windows</cp:lastModifiedBy>
  <cp:revision>142</cp:revision>
  <cp:lastPrinted>2018-10-29T07:21:22Z</cp:lastPrinted>
  <dcterms:created xsi:type="dcterms:W3CDTF">2017-12-13T08:02:23Z</dcterms:created>
  <dcterms:modified xsi:type="dcterms:W3CDTF">2023-04-03T12:02:58Z</dcterms:modified>
</cp:coreProperties>
</file>