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7" r:id="rId2"/>
    <p:sldId id="279" r:id="rId3"/>
    <p:sldId id="295" r:id="rId4"/>
    <p:sldId id="298" r:id="rId5"/>
    <p:sldId id="300" r:id="rId6"/>
    <p:sldId id="314" r:id="rId7"/>
    <p:sldId id="315" r:id="rId8"/>
    <p:sldId id="293" r:id="rId9"/>
    <p:sldId id="256" r:id="rId10"/>
    <p:sldId id="304" r:id="rId11"/>
    <p:sldId id="305" r:id="rId12"/>
    <p:sldId id="308" r:id="rId13"/>
    <p:sldId id="306" r:id="rId14"/>
    <p:sldId id="313" r:id="rId15"/>
    <p:sldId id="312" r:id="rId16"/>
    <p:sldId id="311" r:id="rId17"/>
    <p:sldId id="288" r:id="rId18"/>
    <p:sldId id="289" r:id="rId19"/>
    <p:sldId id="290" r:id="rId20"/>
    <p:sldId id="29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38B7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107" d="100"/>
          <a:sy n="107" d="100"/>
        </p:scale>
        <p:origin x="-16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7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94B0-48F1-4DE0-A016-F56FA5AFAAB2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459DE-254E-48C2-8AC8-4AB067CE3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25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459DE-254E-48C2-8AC8-4AB067CE3F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47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459DE-254E-48C2-8AC8-4AB067CE3F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54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459DE-254E-48C2-8AC8-4AB067CE3F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53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A1F0-F2AB-429A-8AB0-A0CCDE041204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AD35-47C4-46B4-85D4-5784B7395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59432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1"/>
            <a:ext cx="7715304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функциональной грамотности обучающихся на уроках математики.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Учитель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математики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МБОУ «Средняя школа № 13»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г. Дзержинска Нижегородской области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155" name="Picture 3" descr="C:\Documents and Settings\Я\Рабочий стол\c5119ed71378c337395bd69d7b814e53_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500831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8072494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Как модель реальной жизненной ситуации</a:t>
            </a:r>
            <a:endParaRPr lang="ru-RU" sz="2200" b="1" dirty="0" smtClean="0"/>
          </a:p>
          <a:p>
            <a:pPr>
              <a:buNone/>
            </a:pPr>
            <a:r>
              <a:rPr lang="ru-RU" sz="1800" dirty="0" smtClean="0"/>
              <a:t>В таблице 1 приведены минимальные баллы ЕГЭ по четырём</a:t>
            </a:r>
          </a:p>
          <a:p>
            <a:pPr>
              <a:buNone/>
            </a:pPr>
            <a:r>
              <a:rPr lang="ru-RU" sz="1800" dirty="0" smtClean="0"/>
              <a:t>предметам, необходимые для подачи документов на факультеты 1–5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 таблице 2 приведены данные о баллах ЕГЭ по четырём предметам абитуриента В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Выберите факультеты, на которые может подавать документы абитуриент.</a:t>
            </a:r>
          </a:p>
          <a:p>
            <a:endParaRPr lang="ru-RU" sz="2000" b="1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857364"/>
          <a:ext cx="6286545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9"/>
                <a:gridCol w="1257309"/>
                <a:gridCol w="1257309"/>
                <a:gridCol w="1257309"/>
                <a:gridCol w="1257309"/>
              </a:tblGrid>
              <a:tr h="56077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Факультет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Матем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/>
                      <a:r>
                        <a:rPr lang="ru-RU" sz="1600" b="1" dirty="0" smtClean="0"/>
                        <a:t>(проф</a:t>
                      </a:r>
                      <a:r>
                        <a:rPr lang="ru-RU" sz="1600" b="1" dirty="0"/>
                        <a:t>. </a:t>
                      </a:r>
                      <a:r>
                        <a:rPr lang="ru-RU" sz="1600" b="1" dirty="0" err="1"/>
                        <a:t>ур</a:t>
                      </a:r>
                      <a:r>
                        <a:rPr lang="ru-RU" sz="1600" b="1" dirty="0"/>
                        <a:t>.)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Русский язык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Биология</a:t>
                      </a:r>
                      <a:endParaRPr lang="ru-RU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Химия</a:t>
                      </a:r>
                      <a:endParaRPr lang="ru-RU" sz="1600"/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36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55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50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</a:t>
                      </a:r>
                    </a:p>
                  </a:txBody>
                  <a:tcPr anchor="ctr"/>
                </a:tc>
              </a:tr>
              <a:tr h="3246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3477421"/>
              </p:ext>
            </p:extLst>
          </p:nvPr>
        </p:nvGraphicFramePr>
        <p:xfrm>
          <a:off x="1619672" y="4581128"/>
          <a:ext cx="662473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/>
                <a:gridCol w="1324947"/>
                <a:gridCol w="1324947"/>
                <a:gridCol w="1324947"/>
                <a:gridCol w="1324947"/>
              </a:tblGrid>
              <a:tr h="59570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Предмет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Матем</a:t>
                      </a:r>
                      <a:r>
                        <a:rPr lang="ru-RU" b="1" dirty="0" smtClean="0"/>
                        <a:t> (проф</a:t>
                      </a:r>
                      <a:r>
                        <a:rPr lang="ru-RU" b="1" dirty="0"/>
                        <a:t>. </a:t>
                      </a:r>
                      <a:r>
                        <a:rPr lang="ru-RU" b="1" dirty="0" err="1"/>
                        <a:t>ур</a:t>
                      </a:r>
                      <a:r>
                        <a:rPr lang="ru-RU" b="1" dirty="0"/>
                        <a:t>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Русский язык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Биология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Химия</a:t>
                      </a:r>
                      <a:endParaRPr lang="ru-RU" dirty="0"/>
                    </a:p>
                  </a:txBody>
                  <a:tcPr anchor="ctr"/>
                </a:tc>
              </a:tr>
              <a:tr h="340401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15304" cy="51435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Задание, устанавливающее межпредметные связи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 в процессе обучения</a:t>
            </a:r>
          </a:p>
          <a:p>
            <a:pPr marL="457200" indent="-457200"/>
            <a:r>
              <a:rPr lang="ru-RU" sz="2000" b="1" dirty="0" smtClean="0"/>
              <a:t>        </a:t>
            </a:r>
            <a:r>
              <a:rPr lang="ru-RU" sz="2000" b="1" u="sng" dirty="0" smtClean="0"/>
              <a:t>Математика – физика</a:t>
            </a:r>
          </a:p>
          <a:p>
            <a:pPr marL="457200" indent="-457200"/>
            <a:r>
              <a:rPr lang="ru-RU" sz="2000" dirty="0" smtClean="0"/>
              <a:t>Чтобы перевести значение температуры по шкале Цельсия в шкалу Фаренгейта, пользуются формулой </a:t>
            </a:r>
            <a:r>
              <a:rPr lang="ru-RU" sz="2000" i="1" dirty="0" smtClean="0"/>
              <a:t>F</a:t>
            </a:r>
            <a:r>
              <a:rPr lang="ru-RU" sz="2000" dirty="0" smtClean="0"/>
              <a:t>  =  1,8</a:t>
            </a:r>
            <a:r>
              <a:rPr lang="ru-RU" sz="2000" i="1" dirty="0" smtClean="0"/>
              <a:t>C</a:t>
            </a:r>
            <a:r>
              <a:rPr lang="ru-RU" sz="2000" dirty="0" smtClean="0"/>
              <a:t> + 32, где </a:t>
            </a:r>
            <a:r>
              <a:rPr lang="ru-RU" sz="2000" i="1" dirty="0" smtClean="0"/>
              <a:t>C</a:t>
            </a:r>
            <a:r>
              <a:rPr lang="ru-RU" sz="2000" dirty="0" smtClean="0"/>
              <a:t>  — градусы Цельсия, </a:t>
            </a:r>
            <a:r>
              <a:rPr lang="ru-RU" sz="2000" i="1" dirty="0" smtClean="0"/>
              <a:t>F</a:t>
            </a:r>
            <a:r>
              <a:rPr lang="ru-RU" sz="2000" dirty="0" smtClean="0"/>
              <a:t>  — градусы Фаренгейта. Какая температура по шкале Фаренгейта соответствует −1° по шкале Цельсия?</a:t>
            </a:r>
          </a:p>
          <a:p>
            <a:pPr marL="457200" indent="-457200"/>
            <a:r>
              <a:rPr lang="ru-RU" sz="2000" b="1" u="sng" dirty="0" smtClean="0"/>
              <a:t>Математика  - астрономия</a:t>
            </a:r>
          </a:p>
          <a:p>
            <a:pPr marL="457200" indent="-457200"/>
            <a:r>
              <a:rPr lang="ru-RU" sz="2000" dirty="0" smtClean="0"/>
              <a:t>Масса Земли составляет 182 % массы Меркурия, а масса Сатурна составляет 9401 % массы Земли.  Сколько процентов массы Меркурия составляет масса Сатурна?</a:t>
            </a:r>
          </a:p>
          <a:p>
            <a:pPr marL="457200" indent="-457200"/>
            <a:r>
              <a:rPr lang="ru-RU" sz="2000" b="1" u="sng" dirty="0" smtClean="0"/>
              <a:t>Математика -  химия</a:t>
            </a:r>
          </a:p>
          <a:p>
            <a:pPr marL="457200" indent="-457200"/>
            <a:r>
              <a:rPr lang="ru-RU" sz="2000" dirty="0" smtClean="0"/>
              <a:t>К сплаву массой 600 г , содержащему 20 % меди,  добавили 40 г  меди. Каким стало процентное содержание меди в новом сплаве?</a:t>
            </a:r>
          </a:p>
          <a:p>
            <a:pPr marL="457200" indent="-457200">
              <a:buAutoNum type="arabicPeriod"/>
            </a:pPr>
            <a:endParaRPr lang="ru-RU" sz="2400" b="1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219075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21907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42875" cy="219075"/>
          </a:xfrm>
          <a:prstGeom prst="rect">
            <a:avLst/>
          </a:prstGeom>
          <a:noFill/>
        </p:spPr>
      </p:pic>
      <p:pic>
        <p:nvPicPr>
          <p:cNvPr id="2050" name="Picture 2" descr="C:\Users\maryanova\Desktop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93" y="56673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yanova\Desktop\image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6283"/>
            <a:ext cx="1416748" cy="13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yanova\Desktop\Без названия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99361"/>
            <a:ext cx="1560764" cy="11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7715304" cy="4325329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Задание, устанавливающее межпредметные связи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процессе обучения</a:t>
            </a:r>
          </a:p>
          <a:p>
            <a:r>
              <a:rPr lang="ru-RU" b="1" i="1" u="sng" dirty="0" smtClean="0"/>
              <a:t>Математика-биология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 Мама-слониха имеет массу 600 кг. Найдите массу слонёнка, если известно, что она составляет 1/5 часть от массы большого слона.</a:t>
            </a:r>
          </a:p>
          <a:p>
            <a:pPr marL="0" indent="0">
              <a:buNone/>
            </a:pPr>
            <a:r>
              <a:rPr lang="ru-RU" b="1" i="1" u="sng" dirty="0" smtClean="0"/>
              <a:t>Математика-экономика</a:t>
            </a:r>
            <a:r>
              <a:rPr lang="ru-RU" u="sng" dirty="0" smtClean="0"/>
              <a:t> </a:t>
            </a:r>
          </a:p>
          <a:p>
            <a:r>
              <a:rPr lang="ru-RU" dirty="0" smtClean="0"/>
              <a:t>Рабочий купил компьютер за 11400 р. в кредит. При покупке он внёс 2/5 части от стоимости компьютера. Остальные деньги рабочий вносил в течение 10 месяцев.</a:t>
            </a:r>
          </a:p>
          <a:p>
            <a:pPr>
              <a:buNone/>
            </a:pPr>
            <a:r>
              <a:rPr lang="ru-RU" dirty="0" smtClean="0"/>
              <a:t>       Сколько денег рабочий выплачивал ежемесячно?</a:t>
            </a:r>
          </a:p>
          <a:p>
            <a:pPr marL="0" indent="0">
              <a:buNone/>
            </a:pPr>
            <a:r>
              <a:rPr lang="ru-RU" b="1" i="1" u="sng" dirty="0" smtClean="0"/>
              <a:t>Математика-история</a:t>
            </a:r>
            <a:endParaRPr lang="ru-RU" u="sng" dirty="0" smtClean="0"/>
          </a:p>
          <a:p>
            <a:r>
              <a:rPr lang="ru-RU" dirty="0" smtClean="0"/>
              <a:t>. В московском Кремле находятся Царь-колокол и Царь-пушка. Вес колокола 200 тонн, вес пушки 20% веса колокола. </a:t>
            </a:r>
          </a:p>
          <a:p>
            <a:pPr>
              <a:buNone/>
            </a:pPr>
            <a:r>
              <a:rPr lang="ru-RU" dirty="0" smtClean="0"/>
              <a:t>       Сколько тонн весит Царь-пушка?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800" dirty="0"/>
          </a:p>
        </p:txBody>
      </p:sp>
      <p:pic>
        <p:nvPicPr>
          <p:cNvPr id="3074" name="Picture 2" descr="C:\Users\maryanova\Desktop\Без названия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096" y="4759923"/>
            <a:ext cx="3312368" cy="20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yanova\Desktop\Без названия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8" y="4813880"/>
            <a:ext cx="3424761" cy="20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715304" cy="521497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Игровой момент на уроке</a:t>
            </a:r>
          </a:p>
          <a:p>
            <a:r>
              <a:rPr lang="ru-RU" sz="1800" b="1" dirty="0" smtClean="0"/>
              <a:t>В 6 классе для отработки навыков построения точек на координатной плоскости по их координатам использую «Конкурс художников». Также эту игру можно использовать и в 7 классе при изучении темы: «Прямоугольная система координат на плоскости». </a:t>
            </a:r>
          </a:p>
          <a:p>
            <a:endParaRPr lang="ru-RU" dirty="0"/>
          </a:p>
        </p:txBody>
      </p:sp>
      <p:pic>
        <p:nvPicPr>
          <p:cNvPr id="32770" name="Picture 2" descr="D: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3000396" cy="3368369"/>
          </a:xfrm>
          <a:prstGeom prst="rect">
            <a:avLst/>
          </a:prstGeom>
          <a:noFill/>
        </p:spPr>
      </p:pic>
      <p:pic>
        <p:nvPicPr>
          <p:cNvPr id="32771" name="Picture 3" descr="D:\Desktop\4565cfe2233a93fbd4d6b9560fb8cd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3019191" cy="3124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"/>
            <a:ext cx="8352928" cy="1052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80728"/>
            <a:ext cx="8143932" cy="5162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Проблемный элемент на уроке </a:t>
            </a:r>
          </a:p>
          <a:p>
            <a:pPr lvl="0">
              <a:buNone/>
            </a:pPr>
            <a:r>
              <a:rPr lang="ru-RU" sz="2600" b="1" i="1" dirty="0" smtClean="0"/>
              <a:t>Урок геометрии в 7 классе «Неравенство треугольника»</a:t>
            </a:r>
            <a:endParaRPr lang="ru-RU" sz="2600" i="1" dirty="0" smtClean="0"/>
          </a:p>
          <a:p>
            <a:r>
              <a:rPr lang="ru-RU" sz="2200" b="1" dirty="0" smtClean="0"/>
              <a:t>Построить с помощью циркуля и линейки треугольник со сторонами: а) 5 см; 6 см; 7 см; б) 9 см; 5 см; 6 см; в) 1 см; 2 см; 3 см; г) 3 см; 4 см; 10 см. </a:t>
            </a:r>
          </a:p>
          <a:p>
            <a:r>
              <a:rPr lang="ru-RU" sz="2800" i="1" dirty="0" smtClean="0"/>
              <a:t>Ребята работают самостоятельно и приходят к тому, что построить треугольник в последних двух примерах не удается. Возникает проблема: «При каких же условиях существует треугольник»? Чертежи, полученные учащимися при решении этой задачи, дают возможность легко сделать вывод: «Каждая сторона треугольника меньше суммы двух других сторон».</a:t>
            </a:r>
            <a:endParaRPr lang="ru-RU" sz="28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19868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7715304" cy="50720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Проблемный элемент на уроке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71612"/>
            <a:ext cx="78581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+ 4n + 7m = 365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Слова учителя: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Кто увидел? Кто догадался? Кто решил?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“Смотреть – не значит видеть!”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Ответ: 365 – это количество дней в году, 1 – месяц февраль, 4 – месяца по 30 дней;  7 месяцев в году по 31 дню. Тогда: 28 ·1 + 30 · 4 + 31 · 7 = 365. Ответ: к=1;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=30;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=31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 descr="D: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929066"/>
            <a:ext cx="457111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90652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</a:t>
            </a:r>
            <a:r>
              <a:rPr lang="ru-RU" sz="2800" b="1" u="sng" dirty="0" smtClean="0">
                <a:solidFill>
                  <a:srgbClr val="C00000"/>
                </a:solidFill>
              </a:rPr>
              <a:t>читательской грамотности </a:t>
            </a:r>
            <a:r>
              <a:rPr lang="ru-RU" sz="2800" b="1" dirty="0" smtClean="0">
                <a:solidFill>
                  <a:srgbClr val="C00000"/>
                </a:solidFill>
              </a:rPr>
              <a:t>на уроках  математики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Прочтите текст. Масса самой большой планеты Солнечной системы — Юпитера — в 318 раз больше массы Земли. Вокруг многих планет движутся их спутники, которые также удерживаются вблизи планет силами тяготения. Спутник нашей Земли — Луна — самое близкое к нам небесное тело. Расстояние между Луной и Землёй равно в среднем 380 000 км. Масса Луны в 81 раз меньше массы Земли. Чем меньше масса планеты, тем с меньшей силой она притягивает к себе тела. Сила тяжести на поверхности Луны в 6 раз меньше силы тяжести, действующей на поверхности Земли. Например, автомобиль, масса которого 600 кг, на Луне весил бы не 6000 Н, как на Земле, а 1000 Н, что соответствует 100 кг на Земле. Чтобы покинуть Луну, тела должны иметь скорость не 11 км/с, как на Земле, а 2,4 км/с. А если бы человек высадился на Юпитер, масса которого во много раз больше массы Земли, то там он весил бы почти в 3 раза больше, чем на Земле</a:t>
            </a:r>
            <a:r>
              <a:rPr lang="ru-RU" b="1" dirty="0" smtClean="0"/>
              <a:t>. Сможет ли семиклассник поднять на Земле предмет, который весит на Луне 60Н? Ответ объясните.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по формированию </a:t>
            </a:r>
            <a:r>
              <a:rPr lang="ru-RU" sz="2800" b="1" u="sng" dirty="0" smtClean="0">
                <a:solidFill>
                  <a:srgbClr val="C00000"/>
                </a:solidFill>
              </a:rPr>
              <a:t>читательской грамотности</a:t>
            </a:r>
            <a:r>
              <a:rPr lang="ru-RU" sz="2800" b="1" dirty="0" smtClean="0">
                <a:solidFill>
                  <a:srgbClr val="C00000"/>
                </a:solidFill>
              </a:rPr>
              <a:t> на уроках  математики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72494" cy="5311781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/>
              <a:t> Для станций, указанных в таблице, определите, какими цифрами они обозначены на схеме. 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sz="1900" b="1" dirty="0" smtClean="0"/>
          </a:p>
          <a:p>
            <a:r>
              <a:rPr lang="ru-RU" sz="1900" b="1" dirty="0" smtClean="0"/>
              <a:t>На рисунке изображена схема метро города </a:t>
            </a:r>
            <a:r>
              <a:rPr lang="ru-RU" sz="1900" b="1" i="1" dirty="0" smtClean="0"/>
              <a:t>N</a:t>
            </a:r>
            <a:r>
              <a:rPr lang="ru-RU" sz="1900" b="1" dirty="0" smtClean="0"/>
              <a:t>. Станция Театральная расположена между станциями Поперечная и Петровская. Если ехать по кольцевой линии (она имеет форму окружности), то можно последовательно попасть на станции Петровская, Маяковская, Владимирская, Международная, Сельская. Жёлтая ветка включает в себя станции Международная, Ломоносовская, Горная, Проспект славы.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0" y="1571612"/>
          <a:ext cx="7572430" cy="106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2"/>
                <a:gridCol w="1571636"/>
                <a:gridCol w="1785950"/>
                <a:gridCol w="1428760"/>
                <a:gridCol w="1714512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Международная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Ломоносовская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Проспект Славы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Цифры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nsportal.ru/sites/default/files/docpreview_image/2022/05/11/formirovanie_funktsionalnoy_gramotnosti.docx_image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681287"/>
            <a:ext cx="3476636" cy="1604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18644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01056" cy="531178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</a:t>
            </a:r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/>
              <a:t>Ученики получают задание спланировать семейный бюджет на месяц. Доход семьи составляют 80.000 рублей, из которых 30% идут на аренду жилья, 20% на продукты питания, 10% на коммунальные услуги, 15% на транспорт и связь, а остальное – на развлечения и непредвиденные расходы. Ученикам нужно рассчитать сумму каждой статьи расходов и определить, сколько останется на развлечения и непредвиденные расходы</a:t>
            </a:r>
            <a:r>
              <a:rPr lang="ru-RU" sz="2400" b="1" dirty="0" smtClean="0"/>
              <a:t>.</a:t>
            </a:r>
          </a:p>
          <a:p>
            <a:r>
              <a:rPr lang="ru-RU" sz="2000" dirty="0" smtClean="0"/>
              <a:t>(Ответ: 24000 р. –аренда жилья, 16000 руб. – питание, 8000  р. – коммунальные услуги, 12000 р.- транспорт и связь, 20000 р. – развлечения и непредвиденные расходы)</a:t>
            </a:r>
          </a:p>
          <a:p>
            <a:r>
              <a:rPr lang="ru-RU" sz="2000" b="1" dirty="0" smtClean="0"/>
              <a:t> Ученикам предлагается рассчитать, сколько они сэкономят при покупке товара стоимостью 2000 рублей со скидкой 15% и какой будет итоговая цена товара. </a:t>
            </a:r>
            <a:r>
              <a:rPr lang="ru-RU" sz="2000" i="1" dirty="0" smtClean="0"/>
              <a:t>(Ответ: экономия 300 руб., цена товара – 1700 руб.)</a:t>
            </a:r>
          </a:p>
          <a:p>
            <a:endParaRPr lang="ru-RU" sz="24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175852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72494" cy="531178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</a:t>
            </a:r>
            <a:endParaRPr lang="ru-RU" sz="2000" b="1" dirty="0" smtClean="0"/>
          </a:p>
          <a:p>
            <a:r>
              <a:rPr lang="ru-RU" sz="2000" b="1" dirty="0" smtClean="0"/>
              <a:t>№5.  В таблице указана стоимость (в рублях) некоторых продуктов в четырёх магазинах, расположенных в деревне Ясная, селе Майское, деревне Камышёвка и деревне </a:t>
            </a:r>
            <a:r>
              <a:rPr lang="ru-RU" sz="2000" b="1" dirty="0" err="1" smtClean="0"/>
              <a:t>Хомяково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Полина с дедушкой хотят купить 2 л молока, 3 кг говядины и 2 кг картофеля. В каком магазине такой набор продуктов будет стоить дешевле всего? В ответ запишите стоимость данного набора в этом магазине.</a:t>
            </a:r>
          </a:p>
          <a:p>
            <a:endParaRPr lang="ru-RU" sz="2000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3714751"/>
          <a:ext cx="7429552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10"/>
                <a:gridCol w="1176346"/>
                <a:gridCol w="1300172"/>
                <a:gridCol w="1485910"/>
                <a:gridCol w="1981214"/>
              </a:tblGrid>
              <a:tr h="65712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Наименов</a:t>
                      </a:r>
                      <a:r>
                        <a:rPr lang="ru-RU" dirty="0" smtClean="0"/>
                        <a:t>. продукта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 Ясная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Камышёвка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  </a:t>
                      </a:r>
                      <a:r>
                        <a:rPr lang="ru-RU" dirty="0" err="1" smtClean="0"/>
                        <a:t>Хомяково</a:t>
                      </a:r>
                      <a:endParaRPr lang="ru-RU" dirty="0"/>
                    </a:p>
                  </a:txBody>
                  <a:tcPr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Молоко (1 л)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Хлеб (1 батон)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Сыр «Российский» (1 кг)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Говядина (1 кг)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Картофель (1 кг)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грамотность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способность человека определять и понимать роль математики в мире, в  котором он живёт,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гражданину»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85728"/>
            <a:ext cx="77153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математической грамотности в исследовании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PIS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en-US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343400" y="4968875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4800" dirty="0"/>
          </a:p>
        </p:txBody>
      </p:sp>
      <p:pic>
        <p:nvPicPr>
          <p:cNvPr id="20482" name="Picture 2" descr="D: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86" y="3714752"/>
            <a:ext cx="777245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8001056" cy="578647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Нестандартные задачи</a:t>
            </a:r>
          </a:p>
          <a:p>
            <a:r>
              <a:rPr lang="ru-RU" sz="3300" b="1" dirty="0" smtClean="0"/>
              <a:t>№9 Некоторые сотрудники фирмы летом 2014 года отдыхали в Крыму, а некоторые ― в Сочи. Все сотрудники, которые отдыхали в Сочи, не отдыхали в Крыму. Выберите утверждения, которые верны при указанных условиях.</a:t>
            </a:r>
          </a:p>
          <a:p>
            <a:pPr>
              <a:buNone/>
            </a:pPr>
            <a:r>
              <a:rPr lang="ru-RU" sz="3300" b="1" dirty="0" smtClean="0"/>
              <a:t>1) Если сотрудник этой фирмы летом 2014 года отдыхал в Крыму, то он отдыхал и в Сочи.</a:t>
            </a:r>
          </a:p>
          <a:p>
            <a:pPr>
              <a:buNone/>
            </a:pPr>
            <a:r>
              <a:rPr lang="ru-RU" sz="3300" b="1" dirty="0" smtClean="0"/>
              <a:t>2) Каждый сотрудник этой фирмы отдыхал летом 2014 года в Крыму.</a:t>
            </a:r>
          </a:p>
          <a:p>
            <a:pPr>
              <a:buNone/>
            </a:pPr>
            <a:r>
              <a:rPr lang="ru-RU" sz="3300" b="1" dirty="0" smtClean="0"/>
              <a:t>3) Среди сотрудников этой фирмы, которые не отдыхали в Сочи летом 2014 года, есть хотя бы один, который отдыхал в Крыму.</a:t>
            </a:r>
          </a:p>
          <a:p>
            <a:pPr>
              <a:buNone/>
            </a:pPr>
            <a:r>
              <a:rPr lang="ru-RU" sz="3300" b="1" dirty="0" smtClean="0"/>
              <a:t>4) Нет ни одного сотрудника этой фирмы, который летом 2014 года отдыхал и в Крыму, и в Сочи.</a:t>
            </a:r>
          </a:p>
          <a:p>
            <a:endParaRPr lang="ru-RU" sz="3300" b="1" dirty="0" smtClean="0"/>
          </a:p>
          <a:p>
            <a:pPr>
              <a:buNone/>
            </a:pPr>
            <a:r>
              <a:rPr lang="ru-RU" sz="3300" b="1" dirty="0" smtClean="0"/>
              <a:t>№10 Среди жителей дома № 23 есть те, кто работает, и есть те, кто учится. А также есть те, кто не работает и не учится. Некоторые жители дома № 23, которые учатся, ещё и работают. Выберите утверждения, которые верны при указанных условиях.</a:t>
            </a:r>
          </a:p>
          <a:p>
            <a:pPr>
              <a:buNone/>
            </a:pPr>
            <a:r>
              <a:rPr lang="ru-RU" sz="3300" b="1" dirty="0" smtClean="0"/>
              <a:t> 1) Хотя бы один из работающих жителей дома № 23 учится.</a:t>
            </a:r>
          </a:p>
          <a:p>
            <a:pPr>
              <a:buNone/>
            </a:pPr>
            <a:r>
              <a:rPr lang="ru-RU" sz="3300" b="1" dirty="0" smtClean="0"/>
              <a:t> 2) Все жители дома № 23 работают.</a:t>
            </a:r>
          </a:p>
          <a:p>
            <a:pPr>
              <a:buNone/>
            </a:pPr>
            <a:r>
              <a:rPr lang="ru-RU" sz="3300" b="1" dirty="0" smtClean="0"/>
              <a:t>3) Среди жителей дома № 23 нет тех, кто не работает и не учится.</a:t>
            </a:r>
          </a:p>
          <a:p>
            <a:pPr>
              <a:buNone/>
            </a:pPr>
            <a:r>
              <a:rPr lang="ru-RU" sz="3300" b="1" dirty="0" smtClean="0"/>
              <a:t>4) Хотя бы один из жителей дома № 23 работает.</a:t>
            </a:r>
          </a:p>
          <a:p>
            <a:endParaRPr lang="ru-RU" sz="33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Заключение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7"/>
            <a:ext cx="7715304" cy="54292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Формирование функциональной грамотности на уроке математики – это сложная, но важная задача. Она требует от нас, учителей, постоянного профессионального роста, готовности к изменениям и инновациям. Только вместе мы сможем подготовить наших учеников к успешной жизни в XXI веке.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Desktop\func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002" y="3143248"/>
            <a:ext cx="546192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Понятие </a:t>
            </a:r>
            <a:r>
              <a:rPr lang="ru-RU" sz="3600" b="1" i="1" dirty="0" smtClean="0">
                <a:solidFill>
                  <a:srgbClr val="C00000"/>
                </a:solidFill>
              </a:rPr>
              <a:t>«функциональная грамотность» </a:t>
            </a:r>
            <a:r>
              <a:rPr lang="ru-RU" sz="3600" b="1" dirty="0" smtClean="0">
                <a:solidFill>
                  <a:srgbClr val="C00000"/>
                </a:solidFill>
              </a:rPr>
              <a:t>подразумевает владение умениями: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715304" cy="507209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выявлять проблемы, возникающие в окружающем мире, решаемые посредством математических знаний;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формулировать эти проблемы на языке математики;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решать их, используя математические знания и методы;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обосновывать принятые решения путем математических суждений;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анализировать использованные методы решения;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интерпретировать полученные результаты с учетом поставленной задачи.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Контексты задач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31863"/>
            <a:ext cx="8072494" cy="5311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85786" y="857232"/>
            <a:ext cx="3571900" cy="92869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Индивидуальные</a:t>
            </a:r>
            <a:endParaRPr lang="ru-RU" sz="2800" b="1" i="1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500562" y="857232"/>
            <a:ext cx="3714776" cy="92869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Пр</a:t>
            </a:r>
            <a:r>
              <a:rPr lang="ru-RU" sz="2800" b="1" i="1" dirty="0" smtClean="0"/>
              <a:t>офессиональные</a:t>
            </a:r>
            <a:endParaRPr lang="ru-RU" sz="2800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2000240"/>
            <a:ext cx="3429024" cy="4000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 про сферу труда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Задачи, связанные с понятиями: расчет и заказ материалов для строительства, начисление зарплаты, бухучёт, контроль качества, дизайн и архитектура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Задания должны быть доступны  15-ти летним ученикам</a:t>
            </a:r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0" y="2000240"/>
            <a:ext cx="3429024" cy="4000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 про деятельность человека, его семьи,  группы сверстников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Задачи, связанные с видами деятельности:  покупками, играми, здоровьем, приготовлением пищи, транспортом,  спортом, путешествиями, расписаниями дня, личными финансами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Контексты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31863"/>
            <a:ext cx="8072494" cy="55975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71538" y="1000108"/>
            <a:ext cx="3500462" cy="92869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Социальные</a:t>
            </a:r>
            <a:endParaRPr lang="ru-RU" sz="3200" b="1" i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857752" y="1000108"/>
            <a:ext cx="3357586" cy="857256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Научные</a:t>
            </a:r>
            <a:endParaRPr lang="ru-RU" sz="32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2143116"/>
            <a:ext cx="3500462" cy="42148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Задачи про общества: местные, национальные, глобальные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Задачи, связанные с понятиями: общественный транспорт, система голосования, реклама, правительство, демография, национальная статистика и экономика</a:t>
            </a:r>
          </a:p>
          <a:p>
            <a:pPr>
              <a:buFont typeface="Arial" pitchFamily="34" charset="0"/>
              <a:buChar char="•"/>
            </a:pP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2143116"/>
            <a:ext cx="3357586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Задачи на применение математики в мире природы, науки и техники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2"/>
                </a:solidFill>
              </a:rPr>
              <a:t>Контексты: погода и климат, экология и медицина, генетика, измерения и </a:t>
            </a:r>
            <a:r>
              <a:rPr lang="ru-RU" sz="2000" b="1" i="1" dirty="0" smtClean="0">
                <a:solidFill>
                  <a:schemeClr val="accent2"/>
                </a:solidFill>
              </a:rPr>
              <a:t>САМ МИР МАТЕМАТИКИ</a:t>
            </a:r>
          </a:p>
          <a:p>
            <a:pPr>
              <a:buFont typeface="Arial" pitchFamily="34" charset="0"/>
              <a:buChar char="•"/>
            </a:pPr>
            <a:endParaRPr lang="ru-R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на развитие математической грамотности с разными видами контекста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Индивидуальный ( личный)</a:t>
            </a: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      Профессиональный </a:t>
            </a:r>
          </a:p>
          <a:p>
            <a:pPr>
              <a:buNone/>
            </a:pPr>
            <a:r>
              <a:rPr lang="ru-RU" sz="1800" b="1" dirty="0" smtClean="0"/>
              <a:t>В классе 24 человек, на 4 и на 5 учатся 15 человек. Определить </a:t>
            </a:r>
          </a:p>
          <a:p>
            <a:pPr>
              <a:buNone/>
            </a:pPr>
            <a:r>
              <a:rPr lang="ru-RU" sz="1800" b="1" dirty="0" smtClean="0"/>
              <a:t>качество обучения в классе?</a:t>
            </a:r>
          </a:p>
          <a:p>
            <a:pPr>
              <a:buNone/>
            </a:pPr>
            <a:r>
              <a:rPr lang="ru-RU" sz="1800" b="1" dirty="0" smtClean="0"/>
              <a:t>(Ответ: 62,5% составляет качество обучения.)</a:t>
            </a: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день рождения принято дарить подарки в красивой упаковке. Свой подарок Петя решил упаковать в коробку, которая имеет форму куба с ребром 1 дм. Для оформления коробки имеется кусок желтой бумаги в форме квадрата со стороной 3 дм и три квадратных листа красной бумаги площадью 2 дм2 каждый</a:t>
            </a:r>
            <a:r>
              <a:rPr lang="ru-RU" b="1" smtClean="0"/>
              <a:t>.  </a:t>
            </a:r>
            <a:r>
              <a:rPr lang="ru-RU" b="1" dirty="0" smtClean="0"/>
              <a:t>А. Можно ли упаковать коробку в бумагу одного цвета, если разрезать бумагу нельзя? Б. Ленточку какой длины нужно купить, чтобы обвязать коробку таким образом, если на бант уходит 2 дм ленты . ( </a:t>
            </a:r>
            <a:r>
              <a:rPr lang="ru-RU" i="1" dirty="0" smtClean="0"/>
              <a:t>Ответ:  А. Можно в бумагу желтого цвета.</a:t>
            </a:r>
          </a:p>
          <a:p>
            <a:r>
              <a:rPr lang="ru-RU" i="1" dirty="0" smtClean="0"/>
              <a:t> Б. Потребуется 10 дм ленты.)</a:t>
            </a:r>
          </a:p>
        </p:txBody>
      </p:sp>
      <p:pic>
        <p:nvPicPr>
          <p:cNvPr id="1026" name="Picture 2" descr="C:\Users\maryanova\Desktop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852886"/>
            <a:ext cx="2380878" cy="11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yanova\Desktop\Без названия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5489">
            <a:off x="6358305" y="5177827"/>
            <a:ext cx="2749302" cy="12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1553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на развитие математической грамотности с разными видами контекста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92697"/>
            <a:ext cx="7715304" cy="545094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Социальный контекст</a:t>
            </a:r>
          </a:p>
          <a:p>
            <a:r>
              <a:rPr lang="ru-RU" sz="2200" b="1" dirty="0" smtClean="0"/>
              <a:t>На пост председателя школьного совета претендовали два кандидата. В голосовании приняли участие 105 человек. Голоса между кандидатами распределились в отношении 2:5. Сколько голосов получил проигравший?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Научный контекст</a:t>
            </a:r>
          </a:p>
          <a:p>
            <a:r>
              <a:rPr lang="ru-RU" sz="2000" b="1" dirty="0" smtClean="0"/>
              <a:t>В Волшебной стране бывает два типа погоды: хорошая и отличная, причём погода, установившись утром, держится неизменной весь день. Известно, что с вероятностью 0,8 погода завтра будет такой же, как и сегодня. Сегодня 3 июля, погода в Волшебной стране хорошая. Найдите вероятность того, что 6 июля в Волшебной стране будет отличная погода.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200" b="1" dirty="0" smtClean="0"/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maryanova\Desktop\Без назван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431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yanova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7553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7229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Содержательные области МГ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31863"/>
            <a:ext cx="8572560" cy="566897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000108"/>
            <a:ext cx="271464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Пространство и форма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143116"/>
            <a:ext cx="2714644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Изменения и отношения</a:t>
            </a:r>
            <a:endParaRPr lang="ru-RU" sz="2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286124"/>
            <a:ext cx="2786082" cy="121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Количество</a:t>
            </a:r>
            <a:endParaRPr lang="ru-RU" sz="24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857760"/>
            <a:ext cx="2928958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/>
              <a:t>Неопределенность</a:t>
            </a:r>
            <a:endParaRPr lang="ru-RU" sz="2300" b="1" i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143240" y="128586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14678" y="228599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86116" y="3643314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521495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785794"/>
            <a:ext cx="5000660" cy="1143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Вопросы, относящиеся к пространственным и плоским геометрически формам и отношениям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2000240"/>
            <a:ext cx="4929222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Вопросы, связанные с математическим описанием различных процессов (материал в основном относится к алгебре)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7620" y="3286124"/>
            <a:ext cx="4929222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Эта область включает в себя вопросы, связанные с числами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 (в программах по математике этот материал чаще относится к арифметике)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7620" y="4857760"/>
            <a:ext cx="5000660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Включает в себя вероятностные и статистические явления и зависимости, которые являются предметом изучения разделов статистики и вероятности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786842" cy="6286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Задания по формированию функциональной грамотности на уроках математики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286808" cy="4786346"/>
          </a:xfrm>
        </p:spPr>
        <p:txBody>
          <a:bodyPr>
            <a:normAutofit fontScale="55000" lnSpcReduction="20000"/>
          </a:bodyPr>
          <a:lstStyle/>
          <a:p>
            <a:pPr marL="514350" lvl="0" indent="-514350" algn="l"/>
            <a:r>
              <a:rPr lang="ru-RU" dirty="0" smtClean="0"/>
              <a:t>       </a:t>
            </a: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sz="3400" b="1" dirty="0" smtClean="0">
                <a:solidFill>
                  <a:schemeClr val="tx2"/>
                </a:solidFill>
              </a:rPr>
              <a:t>1. </a:t>
            </a:r>
            <a:r>
              <a:rPr lang="ru-RU" sz="3800" b="1" dirty="0" smtClean="0">
                <a:solidFill>
                  <a:schemeClr val="tx2"/>
                </a:solidFill>
              </a:rPr>
              <a:t>Игровой момент на уроке;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2. Как проблемный элемент в начале урока;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3. Как задание – «толчок» к созданию гипотезы для исследовательского проекта;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4. Как задание для смены деятельности на уроке;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5. Как модель реальной жизненной ситуации, иллюстрирующей необходимость изучения какого- либо понятия на уроке;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6. Как задание, устанавливающее межпредметные связи в процессе обучения;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7. Некоторые задания заставят сформулировать свою точку зрения и найти аргументы для её защиты;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8. Можно собрать задания одного типа и провести урок, в соответствии с какой- то образовательной технологией;</a:t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9. Можно все задачи объединить в группы и создать свой элективный курс по развитию математического мышления</a:t>
            </a:r>
          </a:p>
          <a:p>
            <a:pPr marL="514350" indent="-514350" algn="l"/>
            <a:endParaRPr lang="ru-RU" dirty="0"/>
          </a:p>
        </p:txBody>
      </p:sp>
      <p:pic>
        <p:nvPicPr>
          <p:cNvPr id="1026" name="Picture 2" descr="C:\Users\maryanova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73216"/>
            <a:ext cx="2119511" cy="13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yanova\Desktop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25600"/>
            <a:ext cx="179840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4884</TotalTime>
  <Words>1660</Words>
  <Application>Microsoft Office PowerPoint</Application>
  <PresentationFormat>Экран (4:3)</PresentationFormat>
  <Paragraphs>241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Слайд 1</vt:lpstr>
      <vt:lpstr>Слайд 2</vt:lpstr>
      <vt:lpstr> Понятие «функциональная грамотность» подразумевает владение умениями: </vt:lpstr>
      <vt:lpstr>Контексты задач</vt:lpstr>
      <vt:lpstr>Контексты задач</vt:lpstr>
      <vt:lpstr>Задания на развитие математической грамотности с разными видами контекста</vt:lpstr>
      <vt:lpstr>Задания на развитие математической грамотности с разными видами контекста</vt:lpstr>
      <vt:lpstr>Содержательные области МГ</vt:lpstr>
      <vt:lpstr>Задания по формированию функциональной грамотности на уроках математики          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читательской грамотности на уроках  математики</vt:lpstr>
      <vt:lpstr>Задания по формированию читательской грамотности на уроках 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Задания по формированию функциональной грамотности на уроках математики</vt:lpstr>
      <vt:lpstr>Заключение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Иррациональные уравнения</dc:title>
  <dc:creator>Пользователь</dc:creator>
  <cp:lastModifiedBy>Пользователь Windows</cp:lastModifiedBy>
  <cp:revision>220</cp:revision>
  <dcterms:created xsi:type="dcterms:W3CDTF">2010-10-26T17:23:02Z</dcterms:created>
  <dcterms:modified xsi:type="dcterms:W3CDTF">2024-06-03T11:52:39Z</dcterms:modified>
</cp:coreProperties>
</file>