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67" r:id="rId11"/>
    <p:sldId id="268" r:id="rId12"/>
    <p:sldId id="261" r:id="rId13"/>
    <p:sldId id="26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66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38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390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3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738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753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881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120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59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08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3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36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16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3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44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62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AE2C69C-A0A3-4323-B31D-7F93EB7F8803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7D395FB-C485-4694-BB3C-31DF24E67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3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semiims.ru/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05841" y="880110"/>
            <a:ext cx="9612630" cy="5154930"/>
          </a:xfrm>
        </p:spPr>
        <p:txBody>
          <a:bodyPr/>
          <a:lstStyle/>
          <a:p>
            <a:pPr algn="ctr"/>
            <a:r>
              <a:rPr lang="ru-RU" sz="4000" b="1" dirty="0" smtClean="0"/>
              <a:t>МЕТОДИЧЕСКИЕ РЕКОМЕНДАЦИИ К ПРОВЕДЕНИЮ КОНКУРСНОГО ИСПЫТАНИЯ «МАСТЕР-КЛАСС» </a:t>
            </a:r>
            <a:br>
              <a:rPr lang="ru-RU" sz="4000" b="1" dirty="0" smtClean="0"/>
            </a:br>
            <a:r>
              <a:rPr lang="ru-RU" sz="4000" b="1" dirty="0" smtClean="0"/>
              <a:t>В РАМКАХ </a:t>
            </a:r>
            <a:r>
              <a:rPr lang="ru-RU" sz="4000" b="1" dirty="0" smtClean="0"/>
              <a:t>МУНИЦИПАЛЬНОГО</a:t>
            </a:r>
            <a:r>
              <a:rPr lang="ru-RU" sz="4000" b="1" dirty="0" smtClean="0"/>
              <a:t> </a:t>
            </a:r>
            <a:r>
              <a:rPr lang="ru-RU" sz="4000" b="1" dirty="0" smtClean="0"/>
              <a:t>КОНКУРСА ПРОФЕССИОНАЛЬНОГО МАСТЕРСТВА </a:t>
            </a:r>
            <a:br>
              <a:rPr lang="ru-RU" sz="4000" b="1" dirty="0" smtClean="0"/>
            </a:br>
            <a:r>
              <a:rPr lang="ru-RU" sz="4000" b="1" dirty="0" smtClean="0"/>
              <a:t>«Искусство быть в профессии» 2024 год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235781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7" y="736979"/>
            <a:ext cx="9701173" cy="2006221"/>
          </a:xfrm>
        </p:spPr>
        <p:txBody>
          <a:bodyPr/>
          <a:lstStyle/>
          <a:p>
            <a:r>
              <a:rPr lang="ru-RU" spc="-30" dirty="0" smtClean="0"/>
              <a:t>При анализе мероприятия членами жюри учитывается:</a:t>
            </a:r>
            <a:endParaRPr lang="ru-RU" spc="-3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7552" y="3066757"/>
            <a:ext cx="11003662" cy="3882683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Эмоциональный компонент занятия (начало и окончание занятия всегда проводятся на высоком эмоциональном подъеме).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Эффективность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использования приемов мотивации познавательной деятельности, создания ситуации успеха; владение приемами организации и стимулирования деятельности воспитанников.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Умение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педагогом грамотно выбирать и использовать форму помощи ребенку при выполнении заданий.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Умение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создавать условия для развития самостоятельности детей.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Вовлеченность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воспитанников в образовательный процесс, их активность, заинтересованность.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Создание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условий для дифференциации и индивидуализации деятельности воспитанников.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Эффективность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использования методов, форм и средств обучения (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коррекционной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, воспитательной работы).</a:t>
            </a:r>
          </a:p>
        </p:txBody>
      </p:sp>
    </p:spTree>
    <p:extLst>
      <p:ext uri="{BB962C8B-B14F-4D97-AF65-F5344CB8AC3E}">
        <p14:creationId xmlns:p14="http://schemas.microsoft.com/office/powerpoint/2010/main" val="3488348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7" y="736979"/>
            <a:ext cx="9701173" cy="2006221"/>
          </a:xfrm>
        </p:spPr>
        <p:txBody>
          <a:bodyPr/>
          <a:lstStyle/>
          <a:p>
            <a:r>
              <a:rPr lang="ru-RU" spc="-30" dirty="0" smtClean="0"/>
              <a:t>Требования к занятию:</a:t>
            </a:r>
            <a:endParaRPr lang="ru-RU" spc="-3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7552" y="3066757"/>
            <a:ext cx="11003662" cy="3882683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анятие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должно быть эмоциональным, вызывать интерес к познанию и воспитывать потребность в знаниях;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Т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емп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и ритм занятия должны быть оптимальными, действия педагога и детей завершенными;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еобходим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полный контакт во взаимодействии педагога и воспитанников на занятии, должны соблюдаться педагогический такт и педагогический оптимизм;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а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занятии должна доминировать атмосфера доброжелательности и активного творческой деятельности;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ледует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чаще менять виды деятельности детей, оптимально сочетать различные методы и приемы обучения;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едагог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должен обеспечить активное участие каждого ребенка в образовательной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067634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2445" y="736979"/>
            <a:ext cx="9701173" cy="1610436"/>
          </a:xfrm>
        </p:spPr>
        <p:txBody>
          <a:bodyPr/>
          <a:lstStyle/>
          <a:p>
            <a:r>
              <a:rPr lang="ru-RU" spc="-30" dirty="0" smtClean="0"/>
              <a:t>Самоанализ занятия (примерные вопросы):</a:t>
            </a:r>
            <a:endParaRPr lang="ru-RU" spc="-3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3187" y="3493827"/>
            <a:ext cx="11273888" cy="3179928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Соответствовала ли тема занятия (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коррекционного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, воспитательного занятия) его содержанию?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Были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ли решены запланированные задачи (коррекционного, воспитательного занятия) и каким образом (каким содержанием, какими методами, приемами, формами и средствами) это осуществлялось?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Достигло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ли занятие (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коррекционное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, воспитательное) своей цели?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Какова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эффективность использованных на занятии методов, приемов, форм и средств обучения?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Соответствовал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ли материал занятия познавательным возможностям детей?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Какие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ошибки были допущены педагогом при планировании и проведении занятия (коррекционного, воспитательного)?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Каким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образом можно было бы улучшить организацию занятия и повысить его эффективность?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797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2445" y="736978"/>
            <a:ext cx="9701173" cy="1897039"/>
          </a:xfrm>
        </p:spPr>
        <p:txBody>
          <a:bodyPr/>
          <a:lstStyle/>
          <a:p>
            <a:r>
              <a:rPr lang="ru-RU" spc="-30" dirty="0" smtClean="0"/>
              <a:t>Муниципальный конкурс </a:t>
            </a:r>
            <a:r>
              <a:rPr lang="ru-RU" spc="-30" dirty="0" smtClean="0"/>
              <a:t>профессионального мастерства «Искусство быть в профессии» </a:t>
            </a:r>
            <a:br>
              <a:rPr lang="ru-RU" spc="-30" dirty="0" smtClean="0"/>
            </a:br>
            <a:r>
              <a:rPr lang="ru-RU" spc="-30" dirty="0" smtClean="0"/>
              <a:t>2024 год</a:t>
            </a:r>
            <a:endParaRPr lang="ru-RU" spc="-3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36582" y="3794760"/>
            <a:ext cx="6824717" cy="2057400"/>
          </a:xfrm>
        </p:spPr>
        <p:txBody>
          <a:bodyPr>
            <a:noAutofit/>
          </a:bodyPr>
          <a:lstStyle/>
          <a:p>
            <a:pPr algn="ctr"/>
            <a:r>
              <a:rPr lang="ru-RU" sz="2400" spc="-3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Сайт МБУ ДПО </a:t>
            </a:r>
            <a:r>
              <a:rPr lang="ru-RU" sz="2400" spc="-30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ЦЭМиИМС</a:t>
            </a:r>
            <a:endParaRPr lang="ru-RU" sz="2400" spc="-30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en-US" sz="2400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  <a:hlinkClick r:id="rId2"/>
              </a:rPr>
              <a:t>http://</a:t>
            </a:r>
            <a:r>
              <a:rPr lang="en-US" sz="2400" spc="-3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  <a:hlinkClick r:id="rId2"/>
              </a:rPr>
              <a:t>tsemiims.ru</a:t>
            </a:r>
            <a:r>
              <a:rPr lang="ru-RU" sz="2400" spc="-3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ru-RU" sz="2400" spc="-30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6722" y="6214864"/>
            <a:ext cx="4556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pc="-3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Г. Дзержинск Нижегородской области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3187065"/>
            <a:ext cx="3272790" cy="327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7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9359978" cy="1372986"/>
          </a:xfrm>
        </p:spPr>
        <p:txBody>
          <a:bodyPr/>
          <a:lstStyle/>
          <a:p>
            <a:r>
              <a:rPr lang="ru-RU" spc="-30" dirty="0" smtClean="0"/>
              <a:t>Особенности конкурсного испытания: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59558" y="3261815"/>
            <a:ext cx="11054687" cy="345288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– конкурсант проводит занятие с детьми, с которыми недостаточно хорошо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знаком;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конкурсанту необходимо учитывать возможность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возникновения непредвиденных поведенческих реакций у воспитанников в ходе учебного (воспитательного,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коррекционного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) занятия;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конкурсанту необходимо учитывать разный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уровень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</a:rPr>
              <a:t>обученности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и обучаемости детей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8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7" y="682388"/>
            <a:ext cx="9701173" cy="2006221"/>
          </a:xfrm>
        </p:spPr>
        <p:txBody>
          <a:bodyPr/>
          <a:lstStyle/>
          <a:p>
            <a:r>
              <a:rPr lang="ru-RU" sz="4400" spc="-30" dirty="0" smtClean="0"/>
              <a:t>Подготовка к проведению мастер-класса включает в себя:</a:t>
            </a:r>
            <a:endParaRPr lang="ru-RU" sz="4400" spc="-3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37010" y="3077570"/>
            <a:ext cx="11054687" cy="378043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1. Определение цели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занятия.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2. Отбор содержания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материала.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3. Выбор наиболее эффективного сочетания приемов и методов в соответствии с поставленными целью, задачами и содержанием материала.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. Планирование оснащения занятия разнообразными средствами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25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7" y="682388"/>
            <a:ext cx="9701173" cy="2006221"/>
          </a:xfrm>
        </p:spPr>
        <p:txBody>
          <a:bodyPr/>
          <a:lstStyle/>
          <a:p>
            <a:r>
              <a:rPr lang="ru-RU" spc="-30" dirty="0" smtClean="0"/>
              <a:t>Критерии оценивания конкурсного испытания «Мастер-класс»</a:t>
            </a:r>
            <a:endParaRPr lang="ru-RU" spc="-3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699261"/>
              </p:ext>
            </p:extLst>
          </p:nvPr>
        </p:nvGraphicFramePr>
        <p:xfrm>
          <a:off x="845820" y="3154998"/>
          <a:ext cx="10721339" cy="3511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324"/>
                <a:gridCol w="2091234"/>
                <a:gridCol w="553702"/>
                <a:gridCol w="6402438"/>
                <a:gridCol w="1095641"/>
              </a:tblGrid>
              <a:tr h="136344"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Критерии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Показатели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Баллы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</a:tr>
              <a:tr h="409031">
                <a:tc rowSpan="6"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 rowSpan="6">
                  <a:txBody>
                    <a:bodyPr/>
                    <a:lstStyle/>
                    <a:p>
                      <a:pPr marL="2349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Реализация содержания образовательной программы дошкольного, начального, основного общего и среднего образования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1.1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Обеспечивает соответствие содержания образовательным областям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0-2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</a:tr>
              <a:tr h="545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1.2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Обеспечивает соответствие содержания возрастным особенностям воспитанников/обучающихся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0-2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</a:tr>
              <a:tr h="272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1.3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1066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Реализует воспитательные возможности содержания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0-2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</a:tr>
              <a:tr h="818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1.4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Создает условия для речевого/ социально-коммуникативного/ физического / художественноэстетического развития воспитанников/обучающихся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0-2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</a:tr>
              <a:tr h="681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1.5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Реализует содержание, соответствующее современным научным знаниям, способствующее формированию современной картины мира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0-2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</a:tr>
              <a:tr h="553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1.6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Реализует содержание, соответствующее традиционным ценностям российского общества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0-2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44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7" y="682388"/>
            <a:ext cx="9701173" cy="2006221"/>
          </a:xfrm>
        </p:spPr>
        <p:txBody>
          <a:bodyPr/>
          <a:lstStyle/>
          <a:p>
            <a:r>
              <a:rPr lang="ru-RU" spc="-30" dirty="0" smtClean="0"/>
              <a:t>Критерии оценивания конкурсного испытания «Мастер-класс»</a:t>
            </a:r>
            <a:endParaRPr lang="ru-RU" spc="-3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40"/>
              </p:ext>
            </p:extLst>
          </p:nvPr>
        </p:nvGraphicFramePr>
        <p:xfrm>
          <a:off x="845820" y="3154998"/>
          <a:ext cx="10721339" cy="3111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324"/>
                <a:gridCol w="2091234"/>
                <a:gridCol w="553702"/>
                <a:gridCol w="6402438"/>
                <a:gridCol w="1095641"/>
              </a:tblGrid>
              <a:tr h="136344"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№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Критерии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№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Показатели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Баллы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</a:tr>
              <a:tr h="409031">
                <a:tc rowSpan="5"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Методические приемы решения педагогических задач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2.1.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Использует приемы привлечения и удержания внимания воспитанников/обучающихся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5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2.2.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Использует приемы поддержки инициативы и самостоятельности воспитанников/обучающихся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2.3.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Использует приемы стимулирования и поощрения воспитанников/обучающихся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8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2.4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Целесообразно применяет средства наглядности и ИКТ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1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2.5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Создает условия для рефлексии обучающихся по итогам мероприятия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084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7" y="682388"/>
            <a:ext cx="9701173" cy="2006221"/>
          </a:xfrm>
        </p:spPr>
        <p:txBody>
          <a:bodyPr/>
          <a:lstStyle/>
          <a:p>
            <a:r>
              <a:rPr lang="ru-RU" spc="-30" dirty="0" smtClean="0"/>
              <a:t>Критерии оценивания конкурсного испытания «Мастер-класс»</a:t>
            </a:r>
            <a:endParaRPr lang="ru-RU" spc="-3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595226"/>
              </p:ext>
            </p:extLst>
          </p:nvPr>
        </p:nvGraphicFramePr>
        <p:xfrm>
          <a:off x="845820" y="3154998"/>
          <a:ext cx="10721339" cy="2940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324"/>
                <a:gridCol w="2091234"/>
                <a:gridCol w="553702"/>
                <a:gridCol w="6402438"/>
                <a:gridCol w="1095641"/>
              </a:tblGrid>
              <a:tr h="136344"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№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Критерии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№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Показатели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Баллы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</a:tr>
              <a:tr h="409031">
                <a:tc rowSpan="5"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Организационная культура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Обеспечивает четкую структуру мероприятия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5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Зонирует пространство в соответствии с целями и задачами мероприятия и эффективно его использует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3.3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Соблюдает санитарно-гигиенические нормы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8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3.4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Соблюдает хронометраж мероприятия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1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Соблюдает регламент конкурсного испытания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716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7" y="682388"/>
            <a:ext cx="9701173" cy="2006221"/>
          </a:xfrm>
        </p:spPr>
        <p:txBody>
          <a:bodyPr/>
          <a:lstStyle/>
          <a:p>
            <a:r>
              <a:rPr lang="ru-RU" spc="-30" dirty="0" smtClean="0"/>
              <a:t>Критерии оценивания конкурсного испытания «Мастер-класс»</a:t>
            </a:r>
            <a:endParaRPr lang="ru-RU" spc="-3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600173"/>
              </p:ext>
            </p:extLst>
          </p:nvPr>
        </p:nvGraphicFramePr>
        <p:xfrm>
          <a:off x="720090" y="3372168"/>
          <a:ext cx="10721339" cy="3188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324"/>
                <a:gridCol w="2091234"/>
                <a:gridCol w="553702"/>
                <a:gridCol w="6402438"/>
                <a:gridCol w="1095641"/>
              </a:tblGrid>
              <a:tr h="200962"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№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Критерии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№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Показатели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Баллы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</a:tr>
              <a:tr h="401924">
                <a:tc rowSpan="8"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Речевая, коммуникативная культура, личностные качества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4.1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Устанавливает эмоциональный контакт с воспитанниками/обучающимися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Создает благоприятный психологический климат в работе с воспитанниками/обучающимися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4.3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Удерживает в фокусе внимания всех воспитанников/обучающихся, участвующих в мероприятии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9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4.4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Не допускает речевых ошибок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4.5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Соблюдает этические правила общения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9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4.6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Четко, понятно, доступно формулирует вопросы и задания для воспитанников/обучающихся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9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4.7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Демонстрирует эмоциональную устойчивость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4.8</a:t>
                      </a:r>
                      <a:endParaRPr lang="ru-RU" sz="10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Демонстрирует индивидуальный стиль профессиональной деятельности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760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7" y="682388"/>
            <a:ext cx="9701173" cy="2006221"/>
          </a:xfrm>
        </p:spPr>
        <p:txBody>
          <a:bodyPr/>
          <a:lstStyle/>
          <a:p>
            <a:r>
              <a:rPr lang="ru-RU" spc="-30" dirty="0" smtClean="0"/>
              <a:t>Критерии оценивания конкурсного испытания «Мастер-класс»</a:t>
            </a:r>
            <a:endParaRPr lang="ru-RU" spc="-3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117682"/>
              </p:ext>
            </p:extLst>
          </p:nvPr>
        </p:nvGraphicFramePr>
        <p:xfrm>
          <a:off x="720090" y="3680778"/>
          <a:ext cx="10721339" cy="2421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324"/>
                <a:gridCol w="2091234"/>
                <a:gridCol w="553702"/>
                <a:gridCol w="6402438"/>
                <a:gridCol w="1095641"/>
              </a:tblGrid>
              <a:tr h="200962"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Критерии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№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Показатели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j-lt"/>
                        </a:rPr>
                        <a:t>Баллы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3825" marR="43825" marT="0" marB="0"/>
                </a:tc>
              </a:tr>
              <a:tr h="401924">
                <a:tc rowSpan="5"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Рефлексивная культура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5.1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Оценивает результативность проведенного мероприятия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5.2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Делает вывод о том, насколько удалось реализовать план мероприятия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9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5.3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Обосновывает корректировку (или отсутствие корректировки) плана мероприятия в соответствии с условиями его проведения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9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5.4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Оценивает эффективность своего взаимодействия с воспитанниками/обучающимися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5.5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Конкретно, точно и ясно отвечает на вопросы жюри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0-2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715"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Итоговый балл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just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47625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0-60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4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797" y="736979"/>
            <a:ext cx="9701173" cy="2006221"/>
          </a:xfrm>
        </p:spPr>
        <p:txBody>
          <a:bodyPr/>
          <a:lstStyle/>
          <a:p>
            <a:r>
              <a:rPr lang="ru-RU" spc="-30" dirty="0" smtClean="0"/>
              <a:t>При анализе мероприятия членами жюри учитывается:</a:t>
            </a:r>
            <a:endParaRPr lang="ru-RU" spc="-3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97552" y="3066757"/>
            <a:ext cx="11003662" cy="3882683"/>
          </a:xfrm>
        </p:spPr>
        <p:txBody>
          <a:bodyPr>
            <a:no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Использование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новейших достижений в области дошкольного образования.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Реализация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в оптимальном соотношении принципов дошкольной педагогики.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Обеспечение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условий предметно-пространственной среды для развития познавательной деятельности.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Соблюдение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санитарно-гигиенических норм к организации образовательной деятельности детей:</a:t>
            </a: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- предупреждение утомления и переутомления;</a:t>
            </a: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- чередование видов деятельности;</a:t>
            </a: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- своевременное и качественное проведение физкультминуток;</a:t>
            </a: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- соблюдение правильной позы ребенка за столом.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Установление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интегративных связей (взаимосвязь разнообразных видов деятельности, содержания).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Мотивация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и активизация познавательной деятельности детей (методы и приемы).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Логика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построения занятия, единая линия содержания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9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39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</TotalTime>
  <Words>878</Words>
  <Application>Microsoft Office PowerPoint</Application>
  <PresentationFormat>Широкоэкранный</PresentationFormat>
  <Paragraphs>178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Century Gothic</vt:lpstr>
      <vt:lpstr>Courier New</vt:lpstr>
      <vt:lpstr>Times New Roman</vt:lpstr>
      <vt:lpstr>Wingdings</vt:lpstr>
      <vt:lpstr>Wingdings 3</vt:lpstr>
      <vt:lpstr>Ион (конференц-зал)</vt:lpstr>
      <vt:lpstr>МЕТОДИЧЕСКИЕ РЕКОМЕНДАЦИИ К ПРОВЕДЕНИЮ КОНКУРСНОГО ИСПЫТАНИЯ «МАСТЕР-КЛАСС»  В РАМКАХ МУНИЦИПАЛЬНОГО КОНКУРСА ПРОФЕССИОНАЛЬНОГО МАСТЕРСТВА  «Искусство быть в профессии» 2024 год</vt:lpstr>
      <vt:lpstr>Особенности конкурсного испытания:</vt:lpstr>
      <vt:lpstr>Подготовка к проведению мастер-класса включает в себя:</vt:lpstr>
      <vt:lpstr>Критерии оценивания конкурсного испытания «Мастер-класс»</vt:lpstr>
      <vt:lpstr>Критерии оценивания конкурсного испытания «Мастер-класс»</vt:lpstr>
      <vt:lpstr>Критерии оценивания конкурсного испытания «Мастер-класс»</vt:lpstr>
      <vt:lpstr>Критерии оценивания конкурсного испытания «Мастер-класс»</vt:lpstr>
      <vt:lpstr>Критерии оценивания конкурсного испытания «Мастер-класс»</vt:lpstr>
      <vt:lpstr>При анализе мероприятия членами жюри учитывается:</vt:lpstr>
      <vt:lpstr>При анализе мероприятия членами жюри учитывается:</vt:lpstr>
      <vt:lpstr>Требования к занятию:</vt:lpstr>
      <vt:lpstr>Самоанализ занятия (примерные вопросы):</vt:lpstr>
      <vt:lpstr>Муниципальный конкурс профессионального мастерства «Искусство быть в профессии»  2024 год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методического опыта </dc:title>
  <dc:creator>Татьяна</dc:creator>
  <cp:lastModifiedBy>1</cp:lastModifiedBy>
  <cp:revision>13</cp:revision>
  <dcterms:created xsi:type="dcterms:W3CDTF">2023-10-17T08:57:15Z</dcterms:created>
  <dcterms:modified xsi:type="dcterms:W3CDTF">2024-01-31T06:50:55Z</dcterms:modified>
</cp:coreProperties>
</file>