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0680700" cy="7556500"/>
  <p:notesSz cx="10680700" cy="7556500"/>
  <p:embeddedFontLst>
    <p:embeddedFont>
      <p:font typeface="MFJJBP+Wingdings-Regular" panose="05000000000000000000" charset="2"/>
      <p:regular r:id="rId8"/>
    </p:embeddedFont>
    <p:embeddedFont>
      <p:font typeface="MUBBLC+Times New Roman" panose="020B0604020202020204" charset="0"/>
      <p:regular r:id="rId9"/>
    </p:embeddedFont>
    <p:embeddedFont>
      <p:font typeface="BESLPN+TimesNewRomanPSMT" panose="020B0604020202020204" charset="0"/>
      <p:regular r:id="rId10"/>
    </p:embeddedFont>
    <p:embeddedFont>
      <p:font typeface="LMKVTW+TimesNewRomanPS-BoldMT" panose="020B0604020202020204" charset="0"/>
      <p:regular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PPKJHV+Times New Roman Bold" panose="020B0604020202020204" charset="0"/>
      <p:regular r:id="rId16"/>
    </p:embeddedFont>
    <p:embeddedFont>
      <p:font typeface="NVIKBE+SymbolMT" panose="05000000000000000000" charset="2"/>
      <p:regular r:id="rId17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732" y="-6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396134" y="4930378"/>
            <a:ext cx="3785615" cy="3536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76254" y="6874594"/>
            <a:ext cx="216024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BESLPN+TimesNewRomanPSMT"/>
                <a:cs typeface="BESLPN+TimesNewRomanPSMT"/>
              </a:rPr>
              <a:t>МБУ ДПО  ЦЭМ и ИМС </a:t>
            </a:r>
            <a:endParaRPr sz="1400" dirty="0">
              <a:solidFill>
                <a:srgbClr val="000000"/>
              </a:solidFill>
              <a:latin typeface="BESLPN+TimesNewRomanPSMT"/>
              <a:cs typeface="BESLPN+TimesNewRomanPS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83966" y="5506442"/>
            <a:ext cx="6984776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22222"/>
                </a:solidFill>
                <a:latin typeface="BESLPN+TimesNewRomanPSMT"/>
                <a:cs typeface="BESLPN+TimesNewRomanPSMT"/>
              </a:rPr>
              <a:t>Перспективные форматы мероприятий в Год семьи 2024 </a:t>
            </a:r>
          </a:p>
          <a:p>
            <a:pPr algn="ctr"/>
            <a:r>
              <a:rPr lang="ru-RU" sz="1600" b="1" dirty="0" smtClean="0">
                <a:solidFill>
                  <a:srgbClr val="222222"/>
                </a:solidFill>
                <a:latin typeface="BESLPN+TimesNewRomanPSMT"/>
                <a:cs typeface="BESLPN+TimesNewRomanPSMT"/>
              </a:rPr>
              <a:t>просветительские, обучающие, культурно спортивные,</a:t>
            </a:r>
          </a:p>
          <a:p>
            <a:pPr algn="ctr"/>
            <a:r>
              <a:rPr lang="ru-RU" sz="1600" b="1" dirty="0" smtClean="0">
                <a:solidFill>
                  <a:srgbClr val="222222"/>
                </a:solidFill>
                <a:latin typeface="BESLPN+TimesNewRomanPSMT"/>
                <a:cs typeface="BESLPN+TimesNewRomanPSMT"/>
              </a:rPr>
              <a:t>соревновательные.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196334" y="7090618"/>
            <a:ext cx="491397" cy="178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222222"/>
                </a:solidFill>
                <a:latin typeface="BESLPN+TimesNewRomanPSMT"/>
                <a:cs typeface="BESLPN+TimesNewRomanPSMT"/>
              </a:rPr>
              <a:t>2024г.</a:t>
            </a:r>
          </a:p>
        </p:txBody>
      </p:sp>
      <p:sp>
        <p:nvSpPr>
          <p:cNvPr id="10" name="object 6"/>
          <p:cNvSpPr txBox="1"/>
          <p:nvPr/>
        </p:nvSpPr>
        <p:spPr>
          <a:xfrm>
            <a:off x="4836294" y="6586562"/>
            <a:ext cx="1944216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02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BESLPN+TimesNewRomanPSMT"/>
                <a:cs typeface="BESLPN+TimesNewRomanPSMT"/>
              </a:rPr>
              <a:t>Кириллова</a:t>
            </a:r>
            <a:r>
              <a:rPr lang="ru-RU" sz="1000" dirty="0" smtClean="0">
                <a:solidFill>
                  <a:srgbClr val="000000"/>
                </a:solidFill>
                <a:latin typeface="BESLPN+TimesNewRomanPSMT"/>
                <a:cs typeface="BESLPN+TimesNewRomanPSMT"/>
              </a:rPr>
              <a:t> М.Н. </a:t>
            </a:r>
            <a:endParaRPr sz="1000" dirty="0">
              <a:solidFill>
                <a:srgbClr val="000000"/>
              </a:solidFill>
              <a:latin typeface="BESLPN+TimesNewRomanPSMT"/>
              <a:cs typeface="BESLPN+TimesNewRomanPSMT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910" y="249858"/>
            <a:ext cx="8064896" cy="4520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"/>
          <p:cNvSpPr/>
          <p:nvPr/>
        </p:nvSpPr>
        <p:spPr>
          <a:xfrm>
            <a:off x="299790" y="969938"/>
            <a:ext cx="10084308" cy="6952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3252118" y="1690018"/>
            <a:ext cx="1212162" cy="13796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106422" y="809836"/>
            <a:ext cx="1517421" cy="2068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sz="1200" b="1" u="sng" dirty="0">
                <a:solidFill>
                  <a:srgbClr val="FF0000"/>
                </a:solidFill>
                <a:latin typeface="PPKJHV+Times New Roman Bold"/>
                <a:cs typeface="PPKJHV+Times New Roman Bold"/>
              </a:rPr>
              <a:t>2024 - </a:t>
            </a:r>
            <a:r>
              <a:rPr sz="1200" u="sng" dirty="0">
                <a:solidFill>
                  <a:srgbClr val="FF0000"/>
                </a:solidFill>
                <a:latin typeface="LMKVTW+TimesNewRomanPS-BoldMT"/>
                <a:cs typeface="LMKVTW+TimesNewRomanPS-BoldMT"/>
              </a:rPr>
              <a:t>ГОД СЕМЬИ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15112" y="1160356"/>
            <a:ext cx="4699763" cy="382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222222"/>
                </a:solidFill>
                <a:latin typeface="LMKVTW+TimesNewRomanPS-BoldMT"/>
                <a:cs typeface="LMKVTW+TimesNewRomanPS-BoldMT"/>
              </a:rPr>
              <a:t>Президент России Владимир Путин</a:t>
            </a:r>
            <a:r>
              <a:rPr sz="1200" spc="-10" dirty="0">
                <a:solidFill>
                  <a:srgbClr val="222222"/>
                </a:solidFill>
                <a:latin typeface="LMKVTW+TimesNewRomanPS-BoldMT"/>
                <a:cs typeface="LMKVTW+TimesNewRomanPS-BoldMT"/>
              </a:rPr>
              <a:t> </a:t>
            </a:r>
            <a:r>
              <a:rPr sz="1200" dirty="0">
                <a:solidFill>
                  <a:srgbClr val="222222"/>
                </a:solidFill>
                <a:latin typeface="LMKVTW+TimesNewRomanPS-BoldMT"/>
                <a:cs typeface="LMKVTW+TimesNewRomanPS-BoldMT"/>
              </a:rPr>
              <a:t>подписал указ об</a:t>
            </a:r>
            <a:r>
              <a:rPr sz="1200" spc="24" dirty="0">
                <a:solidFill>
                  <a:srgbClr val="222222"/>
                </a:solidFill>
                <a:latin typeface="LMKVTW+TimesNewRomanPS-BoldMT"/>
                <a:cs typeface="LMKVTW+TimesNewRomanPS-BoldMT"/>
              </a:rPr>
              <a:t> </a:t>
            </a:r>
            <a:r>
              <a:rPr sz="1200" dirty="0">
                <a:solidFill>
                  <a:srgbClr val="222222"/>
                </a:solidFill>
                <a:latin typeface="LMKVTW+TimesNewRomanPS-BoldMT"/>
                <a:cs typeface="LMKVTW+TimesNewRomanPS-BoldMT"/>
              </a:rPr>
              <a:t>объявлении</a:t>
            </a:r>
          </a:p>
          <a:p>
            <a:pPr marL="594664" marR="0">
              <a:lnSpc>
                <a:spcPts val="1328"/>
              </a:lnSpc>
              <a:spcBef>
                <a:spcPts val="51"/>
              </a:spcBef>
              <a:spcAft>
                <a:spcPts val="0"/>
              </a:spcAft>
            </a:pPr>
            <a:r>
              <a:rPr sz="1200" dirty="0">
                <a:solidFill>
                  <a:srgbClr val="222222"/>
                </a:solidFill>
                <a:latin typeface="LMKVTW+TimesNewRomanPS-BoldMT"/>
                <a:cs typeface="LMKVTW+TimesNewRomanPS-BoldMT"/>
              </a:rPr>
              <a:t>2024 года в Российской</a:t>
            </a:r>
            <a:r>
              <a:rPr sz="1200" spc="10" dirty="0">
                <a:solidFill>
                  <a:srgbClr val="222222"/>
                </a:solidFill>
                <a:latin typeface="LMKVTW+TimesNewRomanPS-BoldMT"/>
                <a:cs typeface="LMKVTW+TimesNewRomanPS-BoldMT"/>
              </a:rPr>
              <a:t> </a:t>
            </a:r>
            <a:r>
              <a:rPr sz="1200" dirty="0">
                <a:solidFill>
                  <a:srgbClr val="222222"/>
                </a:solidFill>
                <a:latin typeface="LMKVTW+TimesNewRomanPS-BoldMT"/>
                <a:cs typeface="LMKVTW+TimesNewRomanPS-BoldMT"/>
              </a:rPr>
              <a:t>Федерации Годом семьи.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888101" y="1160356"/>
            <a:ext cx="4182948" cy="5573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LMKVTW+TimesNewRomanPS-BoldMT"/>
                <a:cs typeface="LMKVTW+TimesNewRomanPS-BoldMT"/>
              </a:rPr>
              <a:t>Перспективные форматы мероприятий в</a:t>
            </a:r>
            <a:r>
              <a:rPr sz="1200" spc="-12" dirty="0">
                <a:solidFill>
                  <a:srgbClr val="101010"/>
                </a:solidFill>
                <a:latin typeface="LMKVTW+TimesNewRomanPS-BoldMT"/>
                <a:cs typeface="LMKVTW+TimesNewRomanPS-BoldMT"/>
              </a:rPr>
              <a:t> </a:t>
            </a:r>
            <a:r>
              <a:rPr sz="1200" dirty="0">
                <a:solidFill>
                  <a:srgbClr val="101010"/>
                </a:solidFill>
                <a:latin typeface="LMKVTW+TimesNewRomanPS-BoldMT"/>
                <a:cs typeface="LMKVTW+TimesNewRomanPS-BoldMT"/>
              </a:rPr>
              <a:t>Год семьи 2024</a:t>
            </a:r>
            <a:r>
              <a:rPr sz="1200" spc="16" dirty="0">
                <a:solidFill>
                  <a:srgbClr val="101010"/>
                </a:solidFill>
                <a:latin typeface="LMKVTW+TimesNewRomanPS-BoldMT"/>
                <a:cs typeface="LMKVTW+TimesNewRomanPS-BoldMT"/>
              </a:rPr>
              <a:t> </a:t>
            </a:r>
            <a:r>
              <a:rPr sz="1200" b="1" dirty="0">
                <a:solidFill>
                  <a:srgbClr val="101010"/>
                </a:solidFill>
                <a:latin typeface="PPKJHV+Times New Roman Bold"/>
                <a:cs typeface="PPKJHV+Times New Roman Bold"/>
              </a:rPr>
              <a:t>-</a:t>
            </a:r>
          </a:p>
          <a:p>
            <a:pPr marL="89915" marR="0">
              <a:lnSpc>
                <a:spcPts val="1328"/>
              </a:lnSpc>
              <a:spcBef>
                <a:spcPts val="51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LMKVTW+TimesNewRomanPS-BoldMT"/>
                <a:cs typeface="LMKVTW+TimesNewRomanPS-BoldMT"/>
              </a:rPr>
              <a:t>просветительские, обучающие, культурно</a:t>
            </a:r>
            <a:r>
              <a:rPr sz="1200" b="1" dirty="0">
                <a:solidFill>
                  <a:srgbClr val="101010"/>
                </a:solidFill>
                <a:latin typeface="PPKJHV+Times New Roman Bold"/>
                <a:cs typeface="PPKJHV+Times New Roman Bold"/>
              </a:rPr>
              <a:t>-</a:t>
            </a:r>
            <a:r>
              <a:rPr sz="1200" dirty="0">
                <a:solidFill>
                  <a:srgbClr val="101010"/>
                </a:solidFill>
                <a:latin typeface="LMKVTW+TimesNewRomanPS-BoldMT"/>
                <a:cs typeface="LMKVTW+TimesNewRomanPS-BoldMT"/>
              </a:rPr>
              <a:t>спортивные,</a:t>
            </a:r>
          </a:p>
          <a:p>
            <a:pPr marL="1353312" marR="0">
              <a:lnSpc>
                <a:spcPts val="1328"/>
              </a:lnSpc>
              <a:spcBef>
                <a:spcPts val="51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LMKVTW+TimesNewRomanPS-BoldMT"/>
                <a:cs typeface="LMKVTW+TimesNewRomanPS-BoldMT"/>
              </a:rPr>
              <a:t>соревновательные.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571109" y="1686136"/>
            <a:ext cx="915773" cy="2068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LMKVTW+TimesNewRomanPS-BoldMT"/>
                <a:cs typeface="LMKVTW+TimesNewRomanPS-BoldMT"/>
              </a:rPr>
              <a:t>Например: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843905" y="2029911"/>
            <a:ext cx="4246606" cy="399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7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NVIKBE+SymbolMT"/>
                <a:cs typeface="NVIKBE+SymbolMT"/>
              </a:rPr>
              <a:t>•</a:t>
            </a:r>
            <a:r>
              <a:rPr sz="1200" spc="947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Практикумы, тренинги,</a:t>
            </a:r>
            <a:r>
              <a:rPr sz="1200" spc="-13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 </a:t>
            </a: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семинары. Подойдут такие важные</a:t>
            </a:r>
          </a:p>
          <a:p>
            <a:pPr marL="228600" marR="0">
              <a:lnSpc>
                <a:spcPts val="1328"/>
              </a:lnSpc>
              <a:spcBef>
                <a:spcPts val="49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темы, как "Осознанное</a:t>
            </a:r>
            <a:r>
              <a:rPr sz="1200" spc="-18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 </a:t>
            </a: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родительство", "Психология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072505" y="2398225"/>
            <a:ext cx="3994711" cy="382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совместной жизни", "Отцы и дети: как наладить общение",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"Готовимся к рождению ребенка" и т.п.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843905" y="2742000"/>
            <a:ext cx="4531776" cy="28873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7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NVIKBE+SymbolMT"/>
                <a:cs typeface="NVIKBE+SymbolMT"/>
              </a:rPr>
              <a:t>•</a:t>
            </a:r>
            <a:r>
              <a:rPr sz="1200" spc="947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101010"/>
                </a:solidFill>
                <a:latin typeface="LMKVTW+TimesNewRomanPS-BoldMT"/>
                <a:cs typeface="LMKVTW+TimesNewRomanPS-BoldMT"/>
              </a:rPr>
              <a:t>Семейные дни.</a:t>
            </a:r>
            <a:r>
              <a:rPr sz="1200" dirty="0">
                <a:solidFill>
                  <a:srgbClr val="101010"/>
                </a:solidFill>
                <a:latin typeface="LMKVTW+TimesNewRomanPS-BoldMT"/>
                <a:cs typeface="LMKVTW+TimesNewRomanPS-BoldMT"/>
              </a:rPr>
              <a:t> </a:t>
            </a: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Тематические дни, когда семьи могут посетить</a:t>
            </a:r>
          </a:p>
          <a:p>
            <a:pPr marL="228600" marR="0">
              <a:lnSpc>
                <a:spcPts val="1328"/>
              </a:lnSpc>
              <a:spcBef>
                <a:spcPts val="46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сразу несколько разных</a:t>
            </a:r>
            <a:r>
              <a:rPr sz="1200" spc="-15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 </a:t>
            </a: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мероприятий, могут привлечь в</a:t>
            </a:r>
          </a:p>
          <a:p>
            <a:pPr marL="228600" marR="0">
              <a:lnSpc>
                <a:spcPts val="1328"/>
              </a:lnSpc>
              <a:spcBef>
                <a:spcPts val="51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учреждение много новых посетителей. В рамках таких дней</a:t>
            </a:r>
          </a:p>
          <a:p>
            <a:pPr marL="228600" marR="0">
              <a:lnSpc>
                <a:spcPts val="1328"/>
              </a:lnSpc>
              <a:spcBef>
                <a:spcPts val="51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можно сочетать разные форматы: от выставок,</a:t>
            </a:r>
            <a:r>
              <a:rPr sz="1200" spc="12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 </a:t>
            </a: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лекций и</a:t>
            </a:r>
          </a:p>
          <a:p>
            <a:pPr marL="228600" marR="0">
              <a:lnSpc>
                <a:spcPts val="1328"/>
              </a:lnSpc>
              <a:spcBef>
                <a:spcPts val="51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кинопоказов до</a:t>
            </a:r>
            <a:r>
              <a:rPr sz="1200" spc="-13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 </a:t>
            </a: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конкурсов и концертов.</a:t>
            </a:r>
          </a:p>
          <a:p>
            <a:pPr marL="0" marR="0">
              <a:lnSpc>
                <a:spcPts val="1465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NVIKBE+SymbolMT"/>
                <a:cs typeface="NVIKBE+SymbolMT"/>
              </a:rPr>
              <a:t>•</a:t>
            </a:r>
            <a:r>
              <a:rPr sz="1200" spc="947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101010"/>
                </a:solidFill>
                <a:latin typeface="LMKVTW+TimesNewRomanPS-BoldMT"/>
                <a:cs typeface="LMKVTW+TimesNewRomanPS-BoldMT"/>
              </a:rPr>
              <a:t>Онлайн</a:t>
            </a:r>
            <a:r>
              <a:rPr sz="1200" b="1" u="sng" dirty="0">
                <a:solidFill>
                  <a:srgbClr val="101010"/>
                </a:solidFill>
                <a:latin typeface="PPKJHV+Times New Roman Bold"/>
                <a:cs typeface="PPKJHV+Times New Roman Bold"/>
              </a:rPr>
              <a:t>-</a:t>
            </a:r>
            <a:r>
              <a:rPr sz="1200" u="sng" dirty="0">
                <a:solidFill>
                  <a:srgbClr val="101010"/>
                </a:solidFill>
                <a:latin typeface="LMKVTW+TimesNewRomanPS-BoldMT"/>
                <a:cs typeface="LMKVTW+TimesNewRomanPS-BoldMT"/>
              </a:rPr>
              <a:t>игры</a:t>
            </a:r>
            <a:r>
              <a:rPr sz="1200" u="sng" spc="-14" dirty="0">
                <a:solidFill>
                  <a:srgbClr val="101010"/>
                </a:solidFill>
                <a:latin typeface="LMKVTW+TimesNewRomanPS-BoldMT"/>
                <a:cs typeface="LMKVTW+TimesNewRomanPS-BoldMT"/>
              </a:rPr>
              <a:t> </a:t>
            </a:r>
            <a:r>
              <a:rPr sz="1200" u="sng" dirty="0">
                <a:solidFill>
                  <a:srgbClr val="101010"/>
                </a:solidFill>
                <a:latin typeface="LMKVTW+TimesNewRomanPS-BoldMT"/>
                <a:cs typeface="LMKVTW+TimesNewRomanPS-BoldMT"/>
              </a:rPr>
              <a:t>и конкурсы.</a:t>
            </a:r>
            <a:r>
              <a:rPr sz="1200" spc="11" dirty="0">
                <a:solidFill>
                  <a:srgbClr val="101010"/>
                </a:solidFill>
                <a:latin typeface="LMKVTW+TimesNewRomanPS-BoldMT"/>
                <a:cs typeface="LMKVTW+TimesNewRomanPS-BoldMT"/>
              </a:rPr>
              <a:t> </a:t>
            </a: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Чтобы вовлечь максимальную</a:t>
            </a:r>
          </a:p>
          <a:p>
            <a:pPr marL="228600" marR="0">
              <a:lnSpc>
                <a:spcPts val="1328"/>
              </a:lnSpc>
              <a:spcBef>
                <a:spcPts val="46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аудиторию,</a:t>
            </a:r>
            <a:r>
              <a:rPr sz="1200" spc="-13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 </a:t>
            </a: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продумайте онлайн</a:t>
            </a:r>
            <a:r>
              <a:rPr sz="1200" dirty="0">
                <a:solidFill>
                  <a:srgbClr val="101010"/>
                </a:solidFill>
                <a:latin typeface="MUBBLC+Times New Roman"/>
                <a:cs typeface="MUBBLC+Times New Roman"/>
              </a:rPr>
              <a:t>-</a:t>
            </a: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активности, в</a:t>
            </a:r>
            <a:r>
              <a:rPr sz="1200" spc="-15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 </a:t>
            </a: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которых смогут</a:t>
            </a:r>
          </a:p>
          <a:p>
            <a:pPr marL="228600" marR="0">
              <a:lnSpc>
                <a:spcPts val="1328"/>
              </a:lnSpc>
              <a:spcBef>
                <a:spcPts val="51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принимать участие целые семьи. Это могут быть квесты,</a:t>
            </a:r>
          </a:p>
          <a:p>
            <a:pPr marL="228600" marR="0">
              <a:lnSpc>
                <a:spcPts val="1328"/>
              </a:lnSpc>
              <a:spcBef>
                <a:spcPts val="51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викторины, творческие конкурсы, челленджи.</a:t>
            </a:r>
          </a:p>
          <a:p>
            <a:pPr marL="0" marR="0">
              <a:lnSpc>
                <a:spcPts val="1464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NVIKBE+SymbolMT"/>
                <a:cs typeface="NVIKBE+SymbolMT"/>
              </a:rPr>
              <a:t>•</a:t>
            </a:r>
            <a:r>
              <a:rPr sz="1200" spc="947" dirty="0">
                <a:solidFill>
                  <a:srgbClr val="101010"/>
                </a:solidFill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101010"/>
                </a:solidFill>
                <a:latin typeface="LMKVTW+TimesNewRomanPS-BoldMT"/>
                <a:cs typeface="LMKVTW+TimesNewRomanPS-BoldMT"/>
              </a:rPr>
              <a:t>Театрализованные постановки</a:t>
            </a:r>
            <a:r>
              <a:rPr sz="1200" spc="17" dirty="0">
                <a:solidFill>
                  <a:srgbClr val="101010"/>
                </a:solidFill>
                <a:latin typeface="LMKVTW+TimesNewRomanPS-BoldMT"/>
                <a:cs typeface="LMKVTW+TimesNewRomanPS-BoldMT"/>
              </a:rPr>
              <a:t> </a:t>
            </a: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"семейных театров".</a:t>
            </a:r>
          </a:p>
          <a:p>
            <a:pPr marL="228600" marR="0">
              <a:lnSpc>
                <a:spcPts val="1328"/>
              </a:lnSpc>
              <a:spcBef>
                <a:spcPts val="46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Хороший варинт семейного досуга </a:t>
            </a:r>
            <a:r>
              <a:rPr sz="1200" dirty="0">
                <a:solidFill>
                  <a:srgbClr val="101010"/>
                </a:solidFill>
                <a:latin typeface="MUBBLC+Times New Roman"/>
                <a:cs typeface="MUBBLC+Times New Roman"/>
              </a:rPr>
              <a:t>- </a:t>
            </a: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когда члены семьи вместе</a:t>
            </a:r>
          </a:p>
          <a:p>
            <a:pPr marL="228600" marR="0">
              <a:lnSpc>
                <a:spcPts val="1328"/>
              </a:lnSpc>
              <a:spcBef>
                <a:spcPts val="51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создают некий творческих продукт: спектакль, этюд, сценку.</a:t>
            </a:r>
          </a:p>
          <a:p>
            <a:pPr marL="0" marR="0">
              <a:lnSpc>
                <a:spcPts val="1463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000000"/>
                </a:solidFill>
                <a:latin typeface="NVIKBE+SymbolMT"/>
                <a:cs typeface="NVIKBE+SymbolMT"/>
              </a:rPr>
              <a:t>•</a:t>
            </a:r>
            <a:r>
              <a:rPr sz="1200" spc="94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101010"/>
                </a:solidFill>
                <a:latin typeface="LMKVTW+TimesNewRomanPS-BoldMT"/>
                <a:cs typeface="LMKVTW+TimesNewRomanPS-BoldMT"/>
              </a:rPr>
              <a:t>Образовательные программы</a:t>
            </a:r>
            <a:r>
              <a:rPr sz="1200" b="1" dirty="0">
                <a:solidFill>
                  <a:srgbClr val="101010"/>
                </a:solidFill>
                <a:latin typeface="PPKJHV+Times New Roman Bold"/>
                <a:cs typeface="PPKJHV+Times New Roman Bold"/>
              </a:rPr>
              <a:t>. </a:t>
            </a: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Члены семьи</a:t>
            </a:r>
            <a:r>
              <a:rPr sz="1200" spc="18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 </a:t>
            </a: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могут совместно</a:t>
            </a:r>
          </a:p>
          <a:p>
            <a:pPr marL="228600" marR="0">
              <a:lnSpc>
                <a:spcPts val="1328"/>
              </a:lnSpc>
              <a:spcBef>
                <a:spcPts val="58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осваивать народные ремесла, получать полезные навыки</a:t>
            </a:r>
          </a:p>
          <a:p>
            <a:pPr marL="228600" marR="0">
              <a:lnSpc>
                <a:spcPts val="1328"/>
              </a:lnSpc>
              <a:spcBef>
                <a:spcPts val="4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(столярное дело, программирование, живопись и др.), изучать</a:t>
            </a:r>
          </a:p>
          <a:p>
            <a:pPr marL="228600" marR="0">
              <a:lnSpc>
                <a:spcPts val="1328"/>
              </a:lnSpc>
              <a:spcBef>
                <a:spcPts val="51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разные предметы (иностранные языки,</a:t>
            </a:r>
            <a:r>
              <a:rPr sz="1200" spc="-14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 </a:t>
            </a: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литературу и т.п.).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57200" y="3416257"/>
            <a:ext cx="3562357" cy="382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В рамках основной темы 2024 года можно выделить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LMKVTW+TimesNewRomanPS-BoldMT"/>
                <a:cs typeface="LMKVTW+TimesNewRomanPS-BoldMT"/>
              </a:rPr>
              <a:t>несколько базовых направлений</a:t>
            </a:r>
            <a:r>
              <a:rPr sz="1200" b="1" dirty="0">
                <a:solidFill>
                  <a:srgbClr val="101010"/>
                </a:solidFill>
                <a:latin typeface="PPKJHV+Times New Roman Bold"/>
                <a:cs typeface="PPKJHV+Times New Roman Bold"/>
              </a:rPr>
              <a:t>: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57200" y="3942291"/>
            <a:ext cx="4383047" cy="5573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sz="1200" u="sng" dirty="0">
                <a:solidFill>
                  <a:srgbClr val="101010"/>
                </a:solidFill>
                <a:latin typeface="LMKVTW+TimesNewRomanPS-BoldMT"/>
                <a:cs typeface="LMKVTW+TimesNewRomanPS-BoldMT"/>
              </a:rPr>
              <a:t>Семейные традиции</a:t>
            </a:r>
            <a:r>
              <a:rPr sz="1200" b="1" dirty="0">
                <a:solidFill>
                  <a:srgbClr val="101010"/>
                </a:solidFill>
                <a:latin typeface="PPKJHV+Times New Roman Bold"/>
                <a:cs typeface="PPKJHV+Times New Roman Bold"/>
              </a:rPr>
              <a:t>.</a:t>
            </a:r>
            <a:r>
              <a:rPr sz="1200" b="1" spc="-12" dirty="0">
                <a:solidFill>
                  <a:srgbClr val="101010"/>
                </a:solidFill>
                <a:latin typeface="PPKJHV+Times New Roman Bold"/>
                <a:cs typeface="PPKJHV+Times New Roman Bold"/>
              </a:rPr>
              <a:t> </a:t>
            </a: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Обсуждение истории семьи, семейных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рецептов, праздников</a:t>
            </a:r>
            <a:r>
              <a:rPr sz="1200" spc="-16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 </a:t>
            </a: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и традиций, создание семейного древа или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исторического альбома, обмен семейными традициями и др.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57200" y="4643331"/>
            <a:ext cx="4786453" cy="12588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sz="1200" u="sng" dirty="0">
                <a:solidFill>
                  <a:srgbClr val="101010"/>
                </a:solidFill>
                <a:latin typeface="LMKVTW+TimesNewRomanPS-BoldMT"/>
                <a:cs typeface="LMKVTW+TimesNewRomanPS-BoldMT"/>
              </a:rPr>
              <a:t>Семейный досуг</a:t>
            </a:r>
            <a:r>
              <a:rPr sz="1200" b="1" dirty="0">
                <a:solidFill>
                  <a:srgbClr val="101010"/>
                </a:solidFill>
                <a:latin typeface="PPKJHV+Times New Roman Bold"/>
                <a:cs typeface="PPKJHV+Times New Roman Bold"/>
              </a:rPr>
              <a:t>. </a:t>
            </a: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Игры, в которые семьи могут играть вместе, мастер</a:t>
            </a:r>
            <a:r>
              <a:rPr sz="1200" dirty="0">
                <a:solidFill>
                  <a:srgbClr val="101010"/>
                </a:solidFill>
                <a:latin typeface="MUBBLC+Times New Roman"/>
                <a:cs typeface="MUBBLC+Times New Roman"/>
              </a:rPr>
              <a:t>-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классы, конкурсы, совместное чтение и т.п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MUBBLC+Times New Roman"/>
                <a:cs typeface="MUBBLC+Times New Roman"/>
              </a:rPr>
              <a:t>.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ts val="0"/>
              </a:spcAft>
            </a:pPr>
            <a:r>
              <a:rPr sz="1200" u="sng" dirty="0">
                <a:solidFill>
                  <a:srgbClr val="101010"/>
                </a:solidFill>
                <a:latin typeface="LMKVTW+TimesNewRomanPS-BoldMT"/>
                <a:cs typeface="LMKVTW+TimesNewRomanPS-BoldMT"/>
              </a:rPr>
              <a:t>Семейное обучение.</a:t>
            </a:r>
            <a:r>
              <a:rPr sz="1200" dirty="0">
                <a:solidFill>
                  <a:srgbClr val="101010"/>
                </a:solidFill>
                <a:latin typeface="LMKVTW+TimesNewRomanPS-BoldMT"/>
                <a:cs typeface="LMKVTW+TimesNewRomanPS-BoldMT"/>
              </a:rPr>
              <a:t> </a:t>
            </a: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Совместное освоение новых навыков в рамках</a:t>
            </a:r>
          </a:p>
          <a:p>
            <a:pPr marL="0" marR="0">
              <a:lnSpc>
                <a:spcPts val="1328"/>
              </a:lnSpc>
              <a:spcBef>
                <a:spcPts val="54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целевых направлений (финансовое планирование, компьютерная</a:t>
            </a:r>
          </a:p>
          <a:p>
            <a:pPr marL="0" marR="0">
              <a:lnSpc>
                <a:spcPts val="1328"/>
              </a:lnSpc>
              <a:spcBef>
                <a:spcPts val="1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грамотность, обучение новому языку и др.). К</a:t>
            </a:r>
            <a:r>
              <a:rPr sz="1200" spc="-11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 </a:t>
            </a: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примеру, скачайте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готовую программу "Родитель</a:t>
            </a:r>
            <a:r>
              <a:rPr sz="1200" spc="1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 </a:t>
            </a:r>
            <a:r>
              <a:rPr sz="1200" dirty="0">
                <a:solidFill>
                  <a:srgbClr val="101010"/>
                </a:solidFill>
                <a:latin typeface="MUBBLC+Times New Roman"/>
                <a:cs typeface="MUBBLC+Times New Roman"/>
              </a:rPr>
              <a:t>- </a:t>
            </a: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второй тренер". Здоровье семьи.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57200" y="6045792"/>
            <a:ext cx="4686858" cy="908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sz="1200" u="sng" dirty="0">
                <a:solidFill>
                  <a:srgbClr val="101010"/>
                </a:solidFill>
                <a:latin typeface="LMKVTW+TimesNewRomanPS-BoldMT"/>
                <a:cs typeface="LMKVTW+TimesNewRomanPS-BoldMT"/>
              </a:rPr>
              <a:t>Спортивные мероприятия</a:t>
            </a:r>
            <a:r>
              <a:rPr sz="1200" b="1" dirty="0">
                <a:solidFill>
                  <a:srgbClr val="101010"/>
                </a:solidFill>
                <a:latin typeface="PPKJHV+Times New Roman Bold"/>
                <a:cs typeface="PPKJHV+Times New Roman Bold"/>
              </a:rPr>
              <a:t>, </a:t>
            </a: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популяризация здорового образа жизни,</a:t>
            </a:r>
          </a:p>
          <a:p>
            <a:pPr marL="0" marR="0">
              <a:lnSpc>
                <a:spcPts val="1328"/>
              </a:lnSpc>
              <a:spcBef>
                <a:spcPts val="50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психологические консультации и т.д. Планирование семьи.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Просветительские мероприятия для детей,</a:t>
            </a:r>
            <a:r>
              <a:rPr sz="1200" spc="-13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 </a:t>
            </a: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подростков и молодежи о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семейных ценностях, устройстве семьи,</a:t>
            </a:r>
            <a:r>
              <a:rPr sz="1200" spc="14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 </a:t>
            </a: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психологические тренинги и</a:t>
            </a:r>
          </a:p>
          <a:p>
            <a:pPr marL="0" marR="0">
              <a:lnSpc>
                <a:spcPts val="1328"/>
              </a:lnSpc>
              <a:spcBef>
                <a:spcPts val="53"/>
              </a:spcBef>
              <a:spcAft>
                <a:spcPts val="0"/>
              </a:spcAft>
            </a:pPr>
            <a:r>
              <a:rPr sz="1200" dirty="0">
                <a:solidFill>
                  <a:srgbClr val="101010"/>
                </a:solidFill>
                <a:latin typeface="BESLPN+TimesNewRomanPSMT"/>
                <a:cs typeface="BESLPN+TimesNewRomanPSMT"/>
              </a:rPr>
              <a:t>т.п.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304800" y="300735"/>
            <a:ext cx="10084308" cy="6952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799709" y="456639"/>
            <a:ext cx="262553" cy="1937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063361" y="457734"/>
            <a:ext cx="3333276" cy="193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Конкурс семейных пар «Двух сердец одно решенье»;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7200" y="618008"/>
            <a:ext cx="4777472" cy="354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При проведении мероприятий к </a:t>
            </a:r>
            <a:r>
              <a:rPr sz="1100" dirty="0">
                <a:solidFill>
                  <a:srgbClr val="000000"/>
                </a:solidFill>
                <a:latin typeface="LMKVTW+TimesNewRomanPS-BoldMT"/>
                <a:cs typeface="LMKVTW+TimesNewRomanPS-BoldMT"/>
              </a:rPr>
              <a:t>Году семьи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можно</a:t>
            </a:r>
            <a:r>
              <a:rPr sz="1100" spc="-11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использовать следующие</a:t>
            </a:r>
          </a:p>
          <a:p>
            <a:pPr marL="0" marR="0">
              <a:lnSpc>
                <a:spcPts val="1222"/>
              </a:lnSpc>
              <a:spcBef>
                <a:spcPts val="9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названия и формы: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571109" y="616913"/>
            <a:ext cx="4569588" cy="356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Литературно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познавательная игра с папами «Я отчизны славной –</a:t>
            </a:r>
          </a:p>
          <a:p>
            <a:pPr marL="0" marR="0">
              <a:lnSpc>
                <a:spcPts val="1222"/>
              </a:lnSpc>
              <a:spcBef>
                <a:spcPts val="9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маленькая часть»;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5800" y="938477"/>
            <a:ext cx="4156542" cy="356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Дни семейного информирования «Читали мамы, папы</a:t>
            </a:r>
            <a:r>
              <a:rPr sz="1100" spc="13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– теперь</a:t>
            </a:r>
          </a:p>
          <a:p>
            <a:pPr marL="228600" marR="0">
              <a:lnSpc>
                <a:spcPts val="1222"/>
              </a:lnSpc>
              <a:spcBef>
                <a:spcPts val="9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читаем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799709" y="938477"/>
            <a:ext cx="4532027" cy="356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Семейные посиделки «Святая Троица земли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Ребенок. Мать. Отец!»;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Семейная гостиная «Счастливая семья»;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57200" y="1261137"/>
            <a:ext cx="4697210" cy="9965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мы!», «Вместе читаем, играем, создаем»,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«За здоровьем всей</a:t>
            </a:r>
            <a:r>
              <a:rPr sz="1100" spc="11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семьей»;</a:t>
            </a:r>
          </a:p>
          <a:p>
            <a:pPr marL="22860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Дни информации «Библиотека – дом семьи», «Читаешь ты, читаю я,</a:t>
            </a:r>
          </a:p>
          <a:p>
            <a:pPr marL="0" marR="0">
              <a:lnSpc>
                <a:spcPts val="1222"/>
              </a:lnSpc>
              <a:spcBef>
                <a:spcPts val="4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читает вся моя семья!», «Семейное чтение», «Библиотека и</a:t>
            </a:r>
            <a:r>
              <a:rPr sz="1100" spc="-1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семья: время</a:t>
            </a:r>
          </a:p>
          <a:p>
            <a:pPr marL="0" marR="0">
              <a:lnSpc>
                <a:spcPts val="1222"/>
              </a:lnSpc>
              <a:spcBef>
                <a:spcPts val="8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доброго общения», «Мама, папа,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книга, я</a:t>
            </a:r>
            <a:r>
              <a:rPr sz="1100" spc="1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– это</a:t>
            </a:r>
            <a:r>
              <a:rPr sz="1100" spc="-16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дружная семья!»;</a:t>
            </a:r>
          </a:p>
          <a:p>
            <a:pPr marL="22860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Библиографический</a:t>
            </a:r>
            <a:r>
              <a:rPr sz="1100" spc="-16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обзор «День Петра и</a:t>
            </a:r>
            <a:r>
              <a:rPr sz="1100" spc="-1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Февронии</a:t>
            </a:r>
            <a:r>
              <a:rPr sz="1100" spc="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– праздник</a:t>
            </a:r>
          </a:p>
          <a:p>
            <a:pPr marL="0" marR="0">
              <a:lnSpc>
                <a:spcPts val="1222"/>
              </a:lnSpc>
              <a:spcBef>
                <a:spcPts val="3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верности и любви»;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571109" y="1260041"/>
            <a:ext cx="4562624" cy="11580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Спортивный праздник «Мама, папа, я – дружная семья»;</a:t>
            </a:r>
          </a:p>
          <a:p>
            <a:pPr marL="22860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Спортивная программа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«Кто быстрее»;</a:t>
            </a:r>
          </a:p>
          <a:p>
            <a:pPr marL="228600" marR="0">
              <a:lnSpc>
                <a:spcPts val="1225"/>
              </a:lnSpc>
              <a:spcBef>
                <a:spcPts val="4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Часы общения «Сказ от</a:t>
            </a:r>
            <a:r>
              <a:rPr sz="1100" spc="-16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сердца и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души, о том, как мамы хороши»,</a:t>
            </a:r>
          </a:p>
          <a:p>
            <a:pPr marL="0" marR="0">
              <a:lnSpc>
                <a:spcPts val="1222"/>
              </a:lnSpc>
              <a:spcBef>
                <a:spcPts val="8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«Давайте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друзья, потолкуем о маме»;</a:t>
            </a:r>
          </a:p>
          <a:p>
            <a:pPr marL="22860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Конкурсная программа «Для милых мам»;</a:t>
            </a:r>
          </a:p>
          <a:p>
            <a:pPr marL="228600" marR="0">
              <a:lnSpc>
                <a:spcPts val="1225"/>
              </a:lnSpc>
              <a:spcBef>
                <a:spcPts val="2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Литературно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музыкальный вечер «Наше дело пожилое, но</a:t>
            </a:r>
          </a:p>
          <a:p>
            <a:pPr marL="0" marR="0">
              <a:lnSpc>
                <a:spcPts val="1222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не старое совсем»;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85800" y="2223590"/>
            <a:ext cx="2697186" cy="1944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Семейная программа «Дочки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матери»;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57200" y="2385134"/>
            <a:ext cx="4648830" cy="3544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Семейный вечер «Весна пришла сегодня к нам…»,</a:t>
            </a:r>
            <a:r>
              <a:rPr sz="1100" spc="-1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«При солнышке</a:t>
            </a:r>
          </a:p>
          <a:p>
            <a:pPr marL="0" marR="0">
              <a:lnSpc>
                <a:spcPts val="1222"/>
              </a:lnSpc>
              <a:spcBef>
                <a:spcPts val="8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тепло – при мамочке добро!»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799709" y="2385134"/>
            <a:ext cx="4108250" cy="6760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Праздничная программа «Рожденное любовью слово</a:t>
            </a:r>
            <a:r>
              <a:rPr sz="1100" spc="14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– мама»;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Конкурсная программа «Помни мамины глаза»;</a:t>
            </a:r>
          </a:p>
          <a:p>
            <a:pPr marL="0" marR="0">
              <a:lnSpc>
                <a:spcPts val="1225"/>
              </a:lnSpc>
              <a:spcBef>
                <a:spcPts val="4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Тематический вечер «День любящих сердец»;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Конкурс мам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«Леди Прелесть»;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85800" y="2706698"/>
            <a:ext cx="3984488" cy="3544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Вечера отдыха «Самая прекрасная из женщин», «Книга наш</a:t>
            </a:r>
          </a:p>
          <a:p>
            <a:pPr marL="228600" marR="0">
              <a:lnSpc>
                <a:spcPts val="1222"/>
              </a:lnSpc>
              <a:spcBef>
                <a:spcPts val="8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семейный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57200" y="3029357"/>
            <a:ext cx="4673634" cy="13168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друг»,</a:t>
            </a:r>
            <a:r>
              <a:rPr sz="1100" spc="-13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«Мама, папа, я – спортивная семья», «Ты одна такая – любимая и</a:t>
            </a:r>
          </a:p>
          <a:p>
            <a:pPr marL="0" marR="0">
              <a:lnSpc>
                <a:spcPts val="1222"/>
              </a:lnSpc>
              <a:spcBef>
                <a:spcPts val="8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родная», «Женские истории», «Нам года не</a:t>
            </a:r>
            <a:r>
              <a:rPr sz="1100" spc="-1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беда…»</a:t>
            </a:r>
          </a:p>
          <a:p>
            <a:pPr marL="228600" marR="0">
              <a:lnSpc>
                <a:spcPts val="1225"/>
              </a:lnSpc>
              <a:spcBef>
                <a:spcPts val="2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Спортивно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игровая программа «Мы спортивная семья»</a:t>
            </a:r>
          </a:p>
          <a:p>
            <a:pPr marL="22860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Выставка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просмотр «Библиотека – дом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семьи»,</a:t>
            </a:r>
          </a:p>
          <a:p>
            <a:pPr marL="457200" marR="0">
              <a:lnSpc>
                <a:spcPts val="1222"/>
              </a:lnSpc>
              <a:spcBef>
                <a:spcPts val="8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«Читаешь ты, читаю я,</a:t>
            </a:r>
          </a:p>
          <a:p>
            <a:pPr marL="0" marR="0">
              <a:lnSpc>
                <a:spcPts val="1222"/>
              </a:lnSpc>
              <a:spcBef>
                <a:spcPts val="4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читает вся моя семья!», «Библиотека и семья: время доброго общения»,</a:t>
            </a:r>
          </a:p>
          <a:p>
            <a:pPr marL="0" marR="0">
              <a:lnSpc>
                <a:spcPts val="1222"/>
              </a:lnSpc>
              <a:spcBef>
                <a:spcPts val="8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«Мама, папа, я – гармоничная семья!»,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«Мама, папа, книга, я – это дружная</a:t>
            </a:r>
          </a:p>
          <a:p>
            <a:pPr marL="0" marR="0">
              <a:lnSpc>
                <a:spcPts val="1222"/>
              </a:lnSpc>
              <a:spcBef>
                <a:spcPts val="8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семья!»;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571109" y="3028262"/>
            <a:ext cx="4433908" cy="3544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Персональная выставка «Мастерство тому дается,</a:t>
            </a:r>
            <a:r>
              <a:rPr sz="1100" spc="-1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кто весь делу</a:t>
            </a:r>
          </a:p>
          <a:p>
            <a:pPr marL="0" marR="0">
              <a:lnSpc>
                <a:spcPts val="1222"/>
              </a:lnSpc>
              <a:spcBef>
                <a:spcPts val="8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отдается»;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799709" y="3348302"/>
            <a:ext cx="1894941" cy="1944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Конкурс «Ай,</a:t>
            </a:r>
            <a:r>
              <a:rPr sz="1100" spc="-11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да мамы!»;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5799709" y="3509846"/>
            <a:ext cx="4298519" cy="1319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Игровое представление «Папины дочки и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сыночки»;</a:t>
            </a:r>
          </a:p>
          <a:p>
            <a:pPr marL="0" marR="0">
              <a:lnSpc>
                <a:spcPts val="1225"/>
              </a:lnSpc>
              <a:spcBef>
                <a:spcPts val="8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Творческая</a:t>
            </a:r>
            <a:r>
              <a:rPr sz="1100" spc="-13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гостиная «Мир семейных увлечений»;</a:t>
            </a:r>
          </a:p>
          <a:p>
            <a:pPr marL="0" marR="0">
              <a:lnSpc>
                <a:spcPts val="1225"/>
              </a:lnSpc>
              <a:spcBef>
                <a:spcPts val="4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Литературная игра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викторина «Пусть всегда будет</a:t>
            </a:r>
            <a:r>
              <a:rPr sz="1100" spc="-1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солнце»;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Вечер за самоваром «Ладушки, ладушки – дедушки и бабушки!»;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Поэтический звездопад «Тебе, родная, посвящаю…»;</a:t>
            </a:r>
          </a:p>
          <a:p>
            <a:pPr marL="0" marR="0">
              <a:lnSpc>
                <a:spcPts val="1225"/>
              </a:lnSpc>
              <a:spcBef>
                <a:spcPts val="4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Вечер веселых затей «У семейного очага»;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Литературный праздник «Любимой маме посвящается»;</a:t>
            </a:r>
          </a:p>
          <a:p>
            <a:pPr marL="0" marR="0">
              <a:lnSpc>
                <a:spcPts val="1225"/>
              </a:lnSpc>
              <a:spcBef>
                <a:spcPts val="4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Фотоконкурс «Музыка любви»;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57200" y="4474363"/>
            <a:ext cx="4392578" cy="354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051" marR="0">
              <a:lnSpc>
                <a:spcPts val="1222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LMKVTW+TimesNewRomanPS-BoldMT"/>
                <a:cs typeface="LMKVTW+TimesNewRomanPS-BoldMT"/>
              </a:rPr>
              <a:t>Книжные выставки</a:t>
            </a:r>
            <a:r>
              <a:rPr sz="1100" spc="10" dirty="0">
                <a:solidFill>
                  <a:srgbClr val="000000"/>
                </a:solidFill>
                <a:latin typeface="LMKVTW+TimesNewRomanPS-BoldMT"/>
                <a:cs typeface="LMKVTW+TimesNewRomanPS-Bold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«Любовь торжествует над временем»,</a:t>
            </a:r>
            <a:r>
              <a:rPr sz="1100" spc="-13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«Любви и</a:t>
            </a:r>
          </a:p>
          <a:p>
            <a:pPr marL="0" marR="0">
              <a:lnSpc>
                <a:spcPts val="1222"/>
              </a:lnSpc>
              <a:spcBef>
                <a:spcPts val="9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верности пример»;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57200" y="4794832"/>
            <a:ext cx="3998739" cy="997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выставка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рекомендация «Для чтения перед сном»;</a:t>
            </a:r>
          </a:p>
          <a:p>
            <a:pPr marL="22860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Праздничный вечер «Библиотека – дом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для всей семьи»;</a:t>
            </a:r>
          </a:p>
          <a:p>
            <a:pPr marL="228600" marR="0">
              <a:lnSpc>
                <a:spcPts val="1225"/>
              </a:lnSpc>
              <a:spcBef>
                <a:spcPts val="4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Конкурсная программа «Семья моя – теплая пристань»;</a:t>
            </a:r>
          </a:p>
          <a:p>
            <a:pPr marL="228600" marR="0">
              <a:lnSpc>
                <a:spcPts val="1225"/>
              </a:lnSpc>
              <a:spcBef>
                <a:spcPts val="81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Семейная игра «Каково 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на</a:t>
            </a:r>
            <a:r>
              <a:rPr sz="1100" spc="15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дому, таково и самому»;</a:t>
            </a:r>
          </a:p>
          <a:p>
            <a:pPr marL="22860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Литературный вечер «Святые дочери России»,</a:t>
            </a:r>
            <a:r>
              <a:rPr sz="1100" spc="-1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«Наш</a:t>
            </a:r>
          </a:p>
          <a:p>
            <a:pPr marL="0" marR="0">
              <a:lnSpc>
                <a:spcPts val="1222"/>
              </a:lnSpc>
              <a:spcBef>
                <a:spcPts val="3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семейный очаг»;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5799709" y="4794832"/>
            <a:ext cx="3268980" cy="6764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Час поэзии «У меня такая</a:t>
            </a:r>
            <a:r>
              <a:rPr sz="1100" spc="-11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мама!»;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Ярмарка умений «Папины затеи»;</a:t>
            </a:r>
          </a:p>
          <a:p>
            <a:pPr marL="0" marR="0">
              <a:lnSpc>
                <a:spcPts val="1225"/>
              </a:lnSpc>
              <a:spcBef>
                <a:spcPts val="4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Семейный вечер «Самая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дружная семья;»</a:t>
            </a:r>
          </a:p>
          <a:p>
            <a:pPr marL="0" marR="0">
              <a:lnSpc>
                <a:spcPts val="1225"/>
              </a:lnSpc>
              <a:spcBef>
                <a:spcPts val="81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Семейная игра «Сказки из бабушкина сундука»;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5799709" y="5438341"/>
            <a:ext cx="262553" cy="1937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6028309" y="5439437"/>
            <a:ext cx="4300299" cy="3533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051" marR="0">
              <a:lnSpc>
                <a:spcPts val="1222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Молодежная акция «Что важней всего на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свете</a:t>
            </a:r>
            <a:r>
              <a:rPr sz="1100" spc="14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– мир, любовь, семья</a:t>
            </a:r>
          </a:p>
          <a:p>
            <a:pPr marL="0" marR="0">
              <a:lnSpc>
                <a:spcPts val="1222"/>
              </a:lnSpc>
              <a:spcBef>
                <a:spcPts val="8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и дети»;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57200" y="5758381"/>
            <a:ext cx="3818541" cy="356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Поэтический вечер «Мы будем вечно прославлять,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ту</a:t>
            </a:r>
          </a:p>
          <a:p>
            <a:pPr marL="0" marR="0">
              <a:lnSpc>
                <a:spcPts val="1222"/>
              </a:lnSpc>
              <a:spcBef>
                <a:spcPts val="9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женщину,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чье имя мать!»;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5571109" y="5758381"/>
            <a:ext cx="4644114" cy="356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Семейные развлечения «Ты и Я плюс наши</a:t>
            </a:r>
            <a:r>
              <a:rPr sz="1100" spc="-13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дети – лучшая семья на</a:t>
            </a:r>
          </a:p>
          <a:p>
            <a:pPr marL="0" marR="0">
              <a:lnSpc>
                <a:spcPts val="1222"/>
              </a:lnSpc>
              <a:spcBef>
                <a:spcPts val="9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свете!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57200" y="6079945"/>
            <a:ext cx="4530762" cy="997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Литературный утренник «Мама – мамочка моя!»;</a:t>
            </a:r>
          </a:p>
          <a:p>
            <a:pPr marL="22860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Игровая программа «Доброе слово – мама!», «Маленькая</a:t>
            </a:r>
          </a:p>
          <a:p>
            <a:pPr marL="0" marR="0">
              <a:lnSpc>
                <a:spcPts val="1222"/>
              </a:lnSpc>
              <a:spcBef>
                <a:spcPts val="8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хозяйка большого дома», «Моя семья»;</a:t>
            </a:r>
          </a:p>
          <a:p>
            <a:pPr marL="228600" marR="0">
              <a:lnSpc>
                <a:spcPts val="1225"/>
              </a:lnSpc>
              <a:spcBef>
                <a:spcPts val="2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Конкурсы детских рисунков «Милая, нежная,</a:t>
            </a:r>
            <a:r>
              <a:rPr sz="1100" spc="-1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славная…»;</a:t>
            </a:r>
          </a:p>
          <a:p>
            <a:pPr marL="0" marR="0">
              <a:lnSpc>
                <a:spcPts val="1222"/>
              </a:lnSpc>
              <a:spcBef>
                <a:spcPts val="51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«Папа, папочка, папуля!»,</a:t>
            </a:r>
            <a:r>
              <a:rPr sz="1100" spc="-1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«Я в семье – семья во мне», «Вот какая мама»;</a:t>
            </a:r>
          </a:p>
          <a:p>
            <a:pPr marL="228600" marR="0">
              <a:lnSpc>
                <a:spcPts val="1225"/>
              </a:lnSpc>
              <a:spcBef>
                <a:spcPts val="2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Праздник пап и сыновей «Рыцарский турнир»;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304800" y="300735"/>
            <a:ext cx="10084308" cy="6952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57200" y="457734"/>
            <a:ext cx="3520024" cy="675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LMKVTW+TimesNewRomanPS-BoldMT"/>
                <a:cs typeface="LMKVTW+TimesNewRomanPS-BoldMT"/>
              </a:rPr>
              <a:t>Названия библиотечных выставок:</a:t>
            </a:r>
          </a:p>
          <a:p>
            <a:pPr marL="0" marR="0">
              <a:lnSpc>
                <a:spcPts val="1222"/>
              </a:lnSpc>
              <a:spcBef>
                <a:spcPts val="8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Берегите мир</a:t>
            </a:r>
            <a:r>
              <a:rPr sz="1100" spc="-1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в своих семьях. Выставка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рекомендация;</a:t>
            </a:r>
          </a:p>
          <a:p>
            <a:pPr marL="0" marR="0">
              <a:lnSpc>
                <a:spcPts val="1222"/>
              </a:lnSpc>
              <a:spcBef>
                <a:spcPts val="9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Важнейшая профессия – родители;</a:t>
            </a:r>
          </a:p>
          <a:p>
            <a:pPr marL="0" marR="0">
              <a:lnSpc>
                <a:spcPts val="1222"/>
              </a:lnSpc>
              <a:spcBef>
                <a:spcPts val="3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Выбор читателей;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571109" y="457734"/>
            <a:ext cx="2267037" cy="5151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Семья!;</a:t>
            </a:r>
          </a:p>
          <a:p>
            <a:pPr marL="0" marR="0">
              <a:lnSpc>
                <a:spcPts val="1222"/>
              </a:lnSpc>
              <a:spcBef>
                <a:spcPts val="8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Мамы, папы</a:t>
            </a:r>
            <a:r>
              <a:rPr sz="1100" spc="11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– теперь читаем мы!;</a:t>
            </a:r>
          </a:p>
          <a:p>
            <a:pPr marL="0" marR="0">
              <a:lnSpc>
                <a:spcPts val="1222"/>
              </a:lnSpc>
              <a:spcBef>
                <a:spcPts val="9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Чтение – дело семейное.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7200" y="1101116"/>
            <a:ext cx="1649950" cy="3533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Для чтения перед сном;</a:t>
            </a:r>
          </a:p>
          <a:p>
            <a:pPr marL="0" marR="0">
              <a:lnSpc>
                <a:spcPts val="1222"/>
              </a:lnSpc>
              <a:spcBef>
                <a:spcPts val="8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Играя, воспитываем;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571109" y="1101116"/>
            <a:ext cx="3142616" cy="3533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LMKVTW+TimesNewRomanPS-BoldMT"/>
                <a:cs typeface="LMKVTW+TimesNewRomanPS-BoldMT"/>
              </a:rPr>
              <a:t>Варианты названий мероприятий</a:t>
            </a:r>
            <a:r>
              <a:rPr sz="1100" spc="-10" dirty="0">
                <a:solidFill>
                  <a:srgbClr val="000000"/>
                </a:solidFill>
                <a:latin typeface="LMKVTW+TimesNewRomanPS-BoldMT"/>
                <a:cs typeface="LMKVTW+TimesNewRomanPS-BoldMT"/>
              </a:rPr>
              <a:t> </a:t>
            </a:r>
            <a:r>
              <a:rPr sz="1100" dirty="0">
                <a:solidFill>
                  <a:srgbClr val="000000"/>
                </a:solidFill>
                <a:latin typeface="LMKVTW+TimesNewRomanPS-BoldMT"/>
                <a:cs typeface="LMKVTW+TimesNewRomanPS-BoldMT"/>
              </a:rPr>
              <a:t>ко Дню отца</a:t>
            </a:r>
          </a:p>
          <a:p>
            <a:pPr marL="22860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«Папин день</a:t>
            </a:r>
            <a:r>
              <a:rPr sz="1100" spc="-13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календаря»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57200" y="1421156"/>
            <a:ext cx="2790402" cy="6764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Из жизни знаменитых семей;</a:t>
            </a:r>
          </a:p>
          <a:p>
            <a:pPr marL="0" marR="0">
              <a:lnSpc>
                <a:spcPts val="1222"/>
              </a:lnSpc>
              <a:spcBef>
                <a:spcPts val="9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Как стать родителями читающего ребенка;</a:t>
            </a:r>
          </a:p>
          <a:p>
            <a:pPr marL="0" marR="0">
              <a:lnSpc>
                <a:spcPts val="1222"/>
              </a:lnSpc>
              <a:spcBef>
                <a:spcPts val="8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Калейдоскоп мудрых книг;</a:t>
            </a:r>
          </a:p>
          <a:p>
            <a:pPr marL="0" marR="0">
              <a:lnSpc>
                <a:spcPts val="1222"/>
              </a:lnSpc>
              <a:spcBef>
                <a:spcPts val="4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Книга в семье;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799709" y="1420061"/>
            <a:ext cx="2866326" cy="16411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«Вместо тысячи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слов...»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«Папа и я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неразлучные друзья»</a:t>
            </a:r>
          </a:p>
          <a:p>
            <a:pPr marL="0" marR="0">
              <a:lnSpc>
                <a:spcPts val="1225"/>
              </a:lnSpc>
              <a:spcBef>
                <a:spcPts val="2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«Ты наш номер один!»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«Особенности национального отцовства»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«Твоя спина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наша стена»</a:t>
            </a:r>
          </a:p>
          <a:p>
            <a:pPr marL="0" marR="0">
              <a:lnSpc>
                <a:spcPts val="1225"/>
              </a:lnSpc>
              <a:spcBef>
                <a:spcPts val="31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«Отец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ответственная должность»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«Я горжусь тобой, папа!»</a:t>
            </a:r>
          </a:p>
          <a:p>
            <a:pPr marL="0" marR="0">
              <a:lnSpc>
                <a:spcPts val="1225"/>
              </a:lnSpc>
              <a:spcBef>
                <a:spcPts val="2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«Где хороший отец, там</a:t>
            </a:r>
            <a:r>
              <a:rPr sz="1100" spc="11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и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сын молодец»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«Один за всех и все </a:t>
            </a:r>
            <a:r>
              <a:rPr sz="1100" spc="-15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за</a:t>
            </a:r>
            <a:r>
              <a:rPr sz="1100" spc="18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одного!»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«Курс молодого</a:t>
            </a:r>
            <a:r>
              <a:rPr sz="1100" spc="-1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отца»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57200" y="2064284"/>
            <a:ext cx="1624993" cy="193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Книга растит человека;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57200" y="2224686"/>
            <a:ext cx="3223223" cy="1479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Книги года,</a:t>
            </a:r>
            <a:r>
              <a:rPr sz="1100" spc="-13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которые нельзя пропустить;</a:t>
            </a:r>
          </a:p>
          <a:p>
            <a:pPr marL="0" marR="0">
              <a:lnSpc>
                <a:spcPts val="1222"/>
              </a:lnSpc>
              <a:spcBef>
                <a:spcPts val="9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Книги года, на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которые стоит обратить внимание;</a:t>
            </a:r>
          </a:p>
          <a:p>
            <a:pPr marL="0" marR="0">
              <a:lnSpc>
                <a:spcPts val="1222"/>
              </a:lnSpc>
              <a:spcBef>
                <a:spcPts val="8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Книги для семейного чтения;</a:t>
            </a:r>
          </a:p>
          <a:p>
            <a:pPr marL="0" marR="0">
              <a:lnSpc>
                <a:spcPts val="1222"/>
              </a:lnSpc>
              <a:spcBef>
                <a:spcPts val="4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Книги для родителей;</a:t>
            </a:r>
          </a:p>
          <a:p>
            <a:pPr marL="0" marR="0">
              <a:lnSpc>
                <a:spcPts val="1222"/>
              </a:lnSpc>
              <a:spcBef>
                <a:spcPts val="8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Книги любопытному дошколёнку;</a:t>
            </a:r>
          </a:p>
          <a:p>
            <a:pPr marL="0" marR="0">
              <a:lnSpc>
                <a:spcPts val="1222"/>
              </a:lnSpc>
              <a:spcBef>
                <a:spcPts val="9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Книги из бабушкиного</a:t>
            </a:r>
            <a:r>
              <a:rPr sz="1100" spc="-11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сундука;</a:t>
            </a:r>
          </a:p>
          <a:p>
            <a:pPr marL="0" marR="0">
              <a:lnSpc>
                <a:spcPts val="1222"/>
              </a:lnSpc>
              <a:spcBef>
                <a:spcPts val="3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Книги о семейных отношениях;</a:t>
            </a:r>
          </a:p>
          <a:p>
            <a:pPr marL="0" marR="0">
              <a:lnSpc>
                <a:spcPts val="1222"/>
              </a:lnSpc>
              <a:spcBef>
                <a:spcPts val="8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Книги, с которыми </a:t>
            </a:r>
            <a:r>
              <a:rPr sz="1100" spc="-15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мы</a:t>
            </a:r>
            <a:r>
              <a:rPr sz="1100" spc="19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растем;</a:t>
            </a:r>
          </a:p>
          <a:p>
            <a:pPr marL="0" marR="0">
              <a:lnSpc>
                <a:spcPts val="1222"/>
              </a:lnSpc>
              <a:spcBef>
                <a:spcPts val="9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Книги трех поколений;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799709" y="3028262"/>
            <a:ext cx="1753708" cy="6760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«Отец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звучит гордо!»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«Папы всемогущие»</a:t>
            </a:r>
          </a:p>
          <a:p>
            <a:pPr marL="0" marR="0">
              <a:lnSpc>
                <a:spcPts val="1225"/>
              </a:lnSpc>
              <a:spcBef>
                <a:spcPts val="2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«Ему всё по плечу!»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«Папа в деле»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57200" y="3671215"/>
            <a:ext cx="1306721" cy="354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Книжная семья;</a:t>
            </a:r>
          </a:p>
          <a:p>
            <a:pPr marL="0" marR="0">
              <a:lnSpc>
                <a:spcPts val="1222"/>
              </a:lnSpc>
              <a:spcBef>
                <a:spcPts val="9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Книжное детство;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799709" y="3670120"/>
            <a:ext cx="4051534" cy="356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«Стать отцом совсем легко. Быть отцом, напротив,</a:t>
            </a:r>
            <a:r>
              <a:rPr sz="1100" spc="-11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трудно...»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«Папе посвящается...»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57200" y="3992780"/>
            <a:ext cx="846698" cy="193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Кроха и я;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799709" y="3991684"/>
            <a:ext cx="1646980" cy="1944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«Мы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одной</a:t>
            </a:r>
            <a:r>
              <a:rPr sz="1100" spc="-15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крови!»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57200" y="4152799"/>
            <a:ext cx="2370338" cy="5149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Любимые книги моей семьи;</a:t>
            </a:r>
          </a:p>
          <a:p>
            <a:pPr marL="0" marR="0">
              <a:lnSpc>
                <a:spcPts val="1222"/>
              </a:lnSpc>
              <a:spcBef>
                <a:spcPts val="9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Любовь торжествует над временем;</a:t>
            </a:r>
          </a:p>
          <a:p>
            <a:pPr marL="0" marR="0">
              <a:lnSpc>
                <a:spcPts val="1222"/>
              </a:lnSpc>
              <a:spcBef>
                <a:spcPts val="8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Мир начинается с семьи;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799709" y="4151704"/>
            <a:ext cx="2256551" cy="6775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«Отцы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молодцы!»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«Лучше папы друга нет»</a:t>
            </a:r>
          </a:p>
          <a:p>
            <a:pPr marL="0" marR="0">
              <a:lnSpc>
                <a:spcPts val="1225"/>
              </a:lnSpc>
              <a:spcBef>
                <a:spcPts val="2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«Что за праздник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День</a:t>
            </a:r>
            <a:r>
              <a:rPr sz="1100" spc="-15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отца?»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«Папа в объективе»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57200" y="4635907"/>
            <a:ext cx="904885" cy="193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родителям;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57200" y="4795928"/>
            <a:ext cx="2137033" cy="5149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Мудрость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родительской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любви;</a:t>
            </a:r>
          </a:p>
          <a:p>
            <a:pPr marL="0" marR="0">
              <a:lnSpc>
                <a:spcPts val="1222"/>
              </a:lnSpc>
              <a:spcBef>
                <a:spcPts val="8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Первые книжки для малышей;</a:t>
            </a:r>
          </a:p>
          <a:p>
            <a:pPr marL="0" marR="0">
              <a:lnSpc>
                <a:spcPts val="1222"/>
              </a:lnSpc>
              <a:spcBef>
                <a:spcPts val="9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Почитаем вместе;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5799709" y="4794832"/>
            <a:ext cx="2104662" cy="5160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«Ответственное отцовство»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«Папин день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каждый день»</a:t>
            </a:r>
          </a:p>
          <a:p>
            <a:pPr marL="0" marR="0">
              <a:lnSpc>
                <a:spcPts val="1225"/>
              </a:lnSpc>
              <a:spcBef>
                <a:spcPts val="4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«Высокое звание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отец»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57200" y="5277892"/>
            <a:ext cx="2464839" cy="5149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Почитайте книжки</a:t>
            </a:r>
            <a:r>
              <a:rPr sz="1100" spc="-14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дочке и сынишке;</a:t>
            </a:r>
          </a:p>
          <a:p>
            <a:pPr marL="0" marR="0">
              <a:lnSpc>
                <a:spcPts val="1222"/>
              </a:lnSpc>
              <a:spcBef>
                <a:spcPts val="9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Прежде всего, 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мы</a:t>
            </a:r>
            <a:r>
              <a:rPr sz="1100" spc="2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– родители;</a:t>
            </a:r>
          </a:p>
          <a:p>
            <a:pPr marL="0" marR="0">
              <a:lnSpc>
                <a:spcPts val="1222"/>
              </a:lnSpc>
              <a:spcBef>
                <a:spcPts val="8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Развивающие книги;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5799709" y="5276797"/>
            <a:ext cx="3260077" cy="5160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«С папой я своим дружу,</a:t>
            </a:r>
            <a:r>
              <a:rPr sz="1100" spc="-11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его дружбой дорожу!»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«Отцовство сквозь призму времени и культур»</a:t>
            </a:r>
          </a:p>
          <a:p>
            <a:pPr marL="0" marR="0">
              <a:lnSpc>
                <a:spcPts val="1225"/>
              </a:lnSpc>
              <a:spcBef>
                <a:spcPts val="2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«Кто в семье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главный?»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457200" y="5759476"/>
            <a:ext cx="1642123" cy="193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«Реальный» подросток;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5799709" y="5758381"/>
            <a:ext cx="2175991" cy="5160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«Самый лучший папа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Мой!»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«Слово об отце»</a:t>
            </a:r>
          </a:p>
          <a:p>
            <a:pPr marL="0" marR="0">
              <a:lnSpc>
                <a:spcPts val="1225"/>
              </a:lnSpc>
              <a:spcBef>
                <a:spcPts val="2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«С папой всюду вместе!»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57200" y="5921021"/>
            <a:ext cx="2426562" cy="5148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Родительская BOOK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беседка;</a:t>
            </a:r>
          </a:p>
          <a:p>
            <a:pPr marL="0" marR="0">
              <a:lnSpc>
                <a:spcPts val="1222"/>
              </a:lnSpc>
              <a:spcBef>
                <a:spcPts val="8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 книгой мир в семье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добрей и ярче;</a:t>
            </a:r>
          </a:p>
          <a:p>
            <a:pPr marL="0" marR="0">
              <a:lnSpc>
                <a:spcPts val="1222"/>
              </a:lnSpc>
              <a:spcBef>
                <a:spcPts val="9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Семья и книга;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5799709" y="6241439"/>
            <a:ext cx="1900574" cy="1944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«Что значит быть отцом»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57200" y="6402554"/>
            <a:ext cx="2228869" cy="6752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Счастье быть вместе;</a:t>
            </a:r>
          </a:p>
          <a:p>
            <a:pPr marL="0" marR="0">
              <a:lnSpc>
                <a:spcPts val="1222"/>
              </a:lnSpc>
              <a:spcBef>
                <a:spcPts val="8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Счастье быть</a:t>
            </a:r>
            <a:r>
              <a:rPr sz="1100" spc="-15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родителем;</a:t>
            </a:r>
          </a:p>
          <a:p>
            <a:pPr marL="0" marR="0">
              <a:lnSpc>
                <a:spcPts val="1222"/>
              </a:lnSpc>
              <a:spcBef>
                <a:spcPts val="51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Тайны семейной</a:t>
            </a:r>
            <a:r>
              <a:rPr sz="1100" spc="-17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книжной полки;</a:t>
            </a:r>
          </a:p>
          <a:p>
            <a:pPr marL="0" marR="0">
              <a:lnSpc>
                <a:spcPts val="1222"/>
              </a:lnSpc>
              <a:spcBef>
                <a:spcPts val="3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Читаем православную книгу;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5799709" y="6401459"/>
            <a:ext cx="3940231" cy="516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«Бэтмен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всего лишь мышь, папа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настоящий супергерой»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«Отец! Как много в</a:t>
            </a:r>
            <a:r>
              <a:rPr sz="1100" spc="-15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этом</a:t>
            </a:r>
            <a:r>
              <a:rPr sz="1100" spc="-18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слове...»</a:t>
            </a:r>
          </a:p>
          <a:p>
            <a:pPr marL="0" marR="0">
              <a:lnSpc>
                <a:spcPts val="1225"/>
              </a:lnSpc>
              <a:spcBef>
                <a:spcPts val="43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«Папа может...»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5799709" y="6883347"/>
            <a:ext cx="2086071" cy="1944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«Поговори со мною, папа...»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304800" y="300735"/>
            <a:ext cx="10084308" cy="6952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5800" y="456639"/>
            <a:ext cx="1802428" cy="1944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«Слово во славу отцов»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792089" y="456639"/>
            <a:ext cx="2288460" cy="1944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«Золотое время»</a:t>
            </a:r>
            <a:r>
              <a:rPr sz="1100" spc="-1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1A1A1A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вечер отдыха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792089" y="616913"/>
            <a:ext cx="262553" cy="355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MFJJBP+Wingdings-Regular"/>
                <a:cs typeface="MFJJBP+Wingdings-Regular"/>
              </a:rPr>
              <a:t>✓</a:t>
            </a:r>
          </a:p>
          <a:p>
            <a:pPr marL="0" marR="0">
              <a:lnSpc>
                <a:spcPts val="1225"/>
              </a:lnSpc>
              <a:spcBef>
                <a:spcPts val="96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MFJJBP+Wingdings-Regular"/>
                <a:cs typeface="MFJJBP+Wingdings-Regular"/>
              </a:rPr>
              <a:t>✓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055741" y="618008"/>
            <a:ext cx="4055445" cy="354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«Бодры не по</a:t>
            </a:r>
            <a:r>
              <a:rPr sz="1100" spc="-12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годам» </a:t>
            </a:r>
            <a:r>
              <a:rPr sz="1100" dirty="0">
                <a:solidFill>
                  <a:srgbClr val="1A1A1A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вечер отдыха</a:t>
            </a:r>
          </a:p>
          <a:p>
            <a:pPr marL="0" marR="0">
              <a:lnSpc>
                <a:spcPts val="1222"/>
              </a:lnSpc>
              <a:spcBef>
                <a:spcPts val="99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«От солнышка светло,</a:t>
            </a:r>
            <a:r>
              <a:rPr sz="1100" spc="-1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а рядом с бабушкой и</a:t>
            </a:r>
            <a:r>
              <a:rPr sz="1100" spc="-15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дедушкой </a:t>
            </a:r>
            <a:r>
              <a:rPr sz="1100" dirty="0">
                <a:solidFill>
                  <a:srgbClr val="1A1A1A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тепло» </a:t>
            </a:r>
            <a:r>
              <a:rPr sz="1100" dirty="0">
                <a:solidFill>
                  <a:srgbClr val="1A1A1A"/>
                </a:solidFill>
                <a:latin typeface="MUBBLC+Times New Roman"/>
                <a:cs typeface="MUBBLC+Times New Roman"/>
              </a:rPr>
              <a:t>-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14400" y="779552"/>
            <a:ext cx="1901098" cy="193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LMKVTW+TimesNewRomanPS-BoldMT"/>
                <a:cs typeface="LMKVTW+TimesNewRomanPS-BoldMT"/>
              </a:rPr>
              <a:t>Ко Дню бабушек и дедушек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78180" y="938477"/>
            <a:ext cx="4366472" cy="11591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«Бабушка рядышком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 дедушкой»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вечер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диалог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«Мои любимые бабушки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и дедушки»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конкурс рисунков</a:t>
            </a:r>
          </a:p>
          <a:p>
            <a:pPr marL="0" marR="0">
              <a:lnSpc>
                <a:spcPts val="1225"/>
              </a:lnSpc>
              <a:spcBef>
                <a:spcPts val="2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«Бабушка бабуля»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праздничная программа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«Бабули и дедули в детской литературе»</a:t>
            </a:r>
            <a:r>
              <a:rPr sz="1100" spc="11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книжная</a:t>
            </a:r>
            <a:r>
              <a:rPr sz="1100" spc="-11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карусель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«Года не</a:t>
            </a:r>
            <a:r>
              <a:rPr sz="1100" spc="-1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беда, коль душа молода»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тематический вечер</a:t>
            </a:r>
          </a:p>
          <a:p>
            <a:pPr marL="0" marR="0">
              <a:lnSpc>
                <a:spcPts val="1225"/>
              </a:lnSpc>
              <a:spcBef>
                <a:spcPts val="2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«Подарок для любимой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бабушки»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мастер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класс </a:t>
            </a:r>
            <a:r>
              <a:rPr sz="1100" spc="-11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по</a:t>
            </a:r>
            <a:r>
              <a:rPr sz="1100" spc="14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изготовлению</a:t>
            </a:r>
          </a:p>
          <a:p>
            <a:pPr marL="228600" marR="0">
              <a:lnSpc>
                <a:spcPts val="1222"/>
              </a:lnSpc>
              <a:spcBef>
                <a:spcPts val="9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подарка из бумаги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792089" y="938477"/>
            <a:ext cx="2789426" cy="356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развлекательная программа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«Хранители родного очага»</a:t>
            </a:r>
            <a:r>
              <a:rPr sz="1100" spc="1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1A1A1A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посиделки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799709" y="1421156"/>
            <a:ext cx="4184731" cy="9968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0979" marR="0">
              <a:lnSpc>
                <a:spcPts val="1222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LMKVTW+TimesNewRomanPS-BoldMT"/>
                <a:cs typeface="LMKVTW+TimesNewRomanPS-BoldMT"/>
              </a:rPr>
              <a:t>Название мероприятий ко Дню семьи, любви и верности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«Ромашки нежный лепесток...» мастер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класс</a:t>
            </a:r>
          </a:p>
          <a:p>
            <a:pPr marL="0" marR="0">
              <a:lnSpc>
                <a:spcPts val="1225"/>
              </a:lnSpc>
              <a:spcBef>
                <a:spcPts val="2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«О семье и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семейных ценностях» книжный обзор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«Все начинается с любви» концертная программа,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«Счастья вашему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дому!» мастер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класс по изготовлению куклы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</a:p>
          <a:p>
            <a:pPr marL="228600" marR="0">
              <a:lnSpc>
                <a:spcPts val="1222"/>
              </a:lnSpc>
              <a:spcBef>
                <a:spcPts val="4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оберега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78180" y="2063189"/>
            <a:ext cx="2402204" cy="354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«Осень жизни»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осенний бал</a:t>
            </a:r>
          </a:p>
          <a:p>
            <a:pPr marL="0" marR="0">
              <a:lnSpc>
                <a:spcPts val="1225"/>
              </a:lnSpc>
              <a:spcBef>
                <a:spcPts val="81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«Дружная кампания»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посиделки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678180" y="2385134"/>
            <a:ext cx="2433804" cy="1944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«Подарок от внучат»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мастерилка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799709" y="2385134"/>
            <a:ext cx="4321290" cy="837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«Небесные покровители семьи» познавательный час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«Любви и веры образец»</a:t>
            </a:r>
            <a:r>
              <a:rPr sz="1100" spc="-2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православная беседа</a:t>
            </a:r>
          </a:p>
          <a:p>
            <a:pPr marL="0" marR="0">
              <a:lnSpc>
                <a:spcPts val="1225"/>
              </a:lnSpc>
              <a:spcBef>
                <a:spcPts val="4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«Дарите ромашки любимым» акция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«Я люблю мою</a:t>
            </a:r>
            <a:r>
              <a:rPr sz="1100" spc="11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семью»</a:t>
            </a:r>
            <a:r>
              <a:rPr sz="1100" spc="-1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конкурс рисунков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ко Дню семьи, любви и</a:t>
            </a:r>
          </a:p>
          <a:p>
            <a:pPr marL="228600" marR="0">
              <a:lnSpc>
                <a:spcPts val="1222"/>
              </a:lnSpc>
              <a:spcBef>
                <a:spcPts val="9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верности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78180" y="2545154"/>
            <a:ext cx="4143434" cy="6775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«Отдыхаем</a:t>
            </a:r>
            <a:r>
              <a:rPr sz="1100" spc="-11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всей семьей»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игровая развлекательная</a:t>
            </a:r>
            <a:r>
              <a:rPr sz="1100" spc="-15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программа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«Бабушкины заготовки»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книжная выставка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совет</a:t>
            </a:r>
          </a:p>
          <a:p>
            <a:pPr marL="0" marR="0">
              <a:lnSpc>
                <a:spcPts val="1225"/>
              </a:lnSpc>
              <a:spcBef>
                <a:spcPts val="2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«Руками наших бабушек»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выставка народных умений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«Моя бабушка»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выставка рисунков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78180" y="3188282"/>
            <a:ext cx="4521442" cy="1479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«Мои самые,</a:t>
            </a:r>
            <a:r>
              <a:rPr sz="1100" spc="-11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самые любимые»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литературная завалинка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«Бабушкины посиделки»</a:t>
            </a:r>
            <a:r>
              <a:rPr sz="1100" spc="-2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1A1A1A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развлекательная программа</a:t>
            </a:r>
          </a:p>
          <a:p>
            <a:pPr marL="0" marR="0">
              <a:lnSpc>
                <a:spcPts val="1225"/>
              </a:lnSpc>
              <a:spcBef>
                <a:spcPts val="40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«Любимая бабушка» </a:t>
            </a:r>
            <a:r>
              <a:rPr sz="1100" dirty="0">
                <a:solidFill>
                  <a:srgbClr val="1A1A1A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тематический час</a:t>
            </a:r>
          </a:p>
          <a:p>
            <a:pPr marL="0" marR="0">
              <a:lnSpc>
                <a:spcPts val="1225"/>
              </a:lnSpc>
              <a:spcBef>
                <a:spcPts val="80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«Старость нас дома не застанет» </a:t>
            </a:r>
            <a:r>
              <a:rPr sz="1100" dirty="0">
                <a:solidFill>
                  <a:srgbClr val="1A1A1A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вечер </a:t>
            </a:r>
            <a:r>
              <a:rPr sz="1100" dirty="0">
                <a:solidFill>
                  <a:srgbClr val="1A1A1A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встреча за чашкой чая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«Я у бабушки</a:t>
            </a:r>
            <a:r>
              <a:rPr sz="1100" spc="-13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живу, я у дедушки живу» </a:t>
            </a:r>
            <a:r>
              <a:rPr sz="1100" dirty="0">
                <a:solidFill>
                  <a:srgbClr val="1A1A1A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вечер чествования бабушек</a:t>
            </a:r>
          </a:p>
          <a:p>
            <a:pPr marL="228600" marR="0">
              <a:lnSpc>
                <a:spcPts val="1222"/>
              </a:lnSpc>
              <a:spcBef>
                <a:spcPts val="37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и дедушек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«Приглашаем в гости к нам»</a:t>
            </a:r>
            <a:r>
              <a:rPr sz="1100" spc="12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1A1A1A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вечер отдыха</a:t>
            </a:r>
          </a:p>
          <a:p>
            <a:pPr marL="0" marR="0">
              <a:lnSpc>
                <a:spcPts val="1225"/>
              </a:lnSpc>
              <a:spcBef>
                <a:spcPts val="40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«Моя бабушка» </a:t>
            </a:r>
            <a:r>
              <a:rPr sz="1100" dirty="0">
                <a:solidFill>
                  <a:srgbClr val="1A1A1A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видеопрезентация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«Рецепты моей бабушки» </a:t>
            </a:r>
            <a:r>
              <a:rPr sz="1100" dirty="0">
                <a:solidFill>
                  <a:srgbClr val="1A1A1A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выставка – совет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799709" y="3188282"/>
            <a:ext cx="2687000" cy="3544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«Открытка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ромашка» мастер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класс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Утренник «Любовью держится семья»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5799709" y="3509846"/>
            <a:ext cx="4531575" cy="356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Конкурсно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игровая программа «Семья</a:t>
            </a:r>
            <a:r>
              <a:rPr sz="1100" spc="-14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крепка, когда над ней крыша</a:t>
            </a:r>
          </a:p>
          <a:p>
            <a:pPr marL="228600" marR="0">
              <a:lnSpc>
                <a:spcPts val="1222"/>
              </a:lnSpc>
              <a:spcBef>
                <a:spcPts val="8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одна»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Тематический час</a:t>
            </a:r>
            <a:r>
              <a:rPr sz="1100" spc="11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«Семья – сокровище души»</a:t>
            </a:r>
          </a:p>
          <a:p>
            <a:pPr marL="0" marR="0">
              <a:lnSpc>
                <a:spcPts val="1225"/>
              </a:lnSpc>
              <a:spcBef>
                <a:spcPts val="2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Познавательная программа «Семье всегда почет»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Фольклорный час «Иван</a:t>
            </a:r>
            <a:r>
              <a:rPr sz="1100" spc="-1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Купала»</a:t>
            </a:r>
          </a:p>
          <a:p>
            <a:pPr marL="0" marR="0">
              <a:lnSpc>
                <a:spcPts val="1225"/>
              </a:lnSpc>
              <a:spcBef>
                <a:spcPts val="4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Этнографический час «Любовь нам помогает жить»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Православный час «О Петре и Февронии»</a:t>
            </a:r>
          </a:p>
          <a:p>
            <a:pPr marL="0" marR="0">
              <a:lnSpc>
                <a:spcPts val="1225"/>
              </a:lnSpc>
              <a:spcBef>
                <a:spcPts val="4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Мастер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класс «Ромашки,</a:t>
            </a:r>
            <a:r>
              <a:rPr sz="1100" spc="-13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ромашки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цветы полевые»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Тематический час</a:t>
            </a:r>
            <a:r>
              <a:rPr sz="1100" spc="11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«Огонь</a:t>
            </a:r>
            <a:r>
              <a:rPr sz="1100" spc="-11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родного очага»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Посиделки «Всей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семьей</a:t>
            </a:r>
            <a:r>
              <a:rPr sz="1100" spc="-15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 нам приходите!»</a:t>
            </a:r>
          </a:p>
          <a:p>
            <a:pPr marL="0" marR="0">
              <a:lnSpc>
                <a:spcPts val="1225"/>
              </a:lnSpc>
              <a:spcBef>
                <a:spcPts val="4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Игровая программа «Ромашек белый хоровод», посвященная Дню</a:t>
            </a:r>
          </a:p>
          <a:p>
            <a:pPr marL="228600" marR="0">
              <a:lnSpc>
                <a:spcPts val="1222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семьи, любви и верности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Игровая программа «Ромашка – символ счастья»</a:t>
            </a:r>
          </a:p>
          <a:p>
            <a:pPr marL="0" marR="0">
              <a:lnSpc>
                <a:spcPts val="1225"/>
              </a:lnSpc>
              <a:spcBef>
                <a:spcPts val="2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Литературно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музыкальная гостиная «8 июля – День семьи, любви и</a:t>
            </a:r>
          </a:p>
          <a:p>
            <a:pPr marL="228600" marR="0">
              <a:lnSpc>
                <a:spcPts val="1222"/>
              </a:lnSpc>
              <a:spcBef>
                <a:spcPts val="8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верности»</a:t>
            </a:r>
          </a:p>
          <a:p>
            <a:pPr marL="0" marR="0">
              <a:lnSpc>
                <a:spcPts val="1225"/>
              </a:lnSpc>
              <a:spcBef>
                <a:spcPts val="4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Празднично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игровая программа «Моя семья – моя</a:t>
            </a:r>
            <a:r>
              <a:rPr sz="1100" spc="-18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крепость»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Час духовности «Под покровом Петра и Февронии»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Тематическая развлекательная программа «О любви и верности</a:t>
            </a:r>
          </a:p>
          <a:p>
            <a:pPr marL="228600" marR="0">
              <a:lnSpc>
                <a:spcPts val="1222"/>
              </a:lnSpc>
              <a:spcBef>
                <a:spcPts val="3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замолвите слово»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Литературный вечер «Семья – любви великое царство»</a:t>
            </a:r>
          </a:p>
          <a:p>
            <a:pPr marL="0" marR="0">
              <a:lnSpc>
                <a:spcPts val="1225"/>
              </a:lnSpc>
              <a:spcBef>
                <a:spcPts val="43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Конкурсная программа «Семья, согретая любовью, всегда надежна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и</a:t>
            </a:r>
          </a:p>
          <a:p>
            <a:pPr marL="228600" marR="0">
              <a:lnSpc>
                <a:spcPts val="1222"/>
              </a:lnSpc>
              <a:spcBef>
                <a:spcPts val="8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крепка»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678180" y="4634812"/>
            <a:ext cx="262553" cy="1937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MFJJBP+Wingdings-Regular"/>
                <a:cs typeface="MFJJBP+Wingdings-Regular"/>
              </a:rPr>
              <a:t>✓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941832" y="4635907"/>
            <a:ext cx="3211899" cy="193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«Добрее всех на свете бабушка моя» </a:t>
            </a:r>
            <a:r>
              <a:rPr sz="1100" dirty="0">
                <a:solidFill>
                  <a:srgbClr val="1A1A1A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час общения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678180" y="4794832"/>
            <a:ext cx="4558227" cy="2282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«Бабушка с дедушкой рядышком»</a:t>
            </a:r>
            <a:r>
              <a:rPr sz="1100" spc="13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1A1A1A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литературно</a:t>
            </a:r>
            <a:r>
              <a:rPr sz="1100" dirty="0">
                <a:solidFill>
                  <a:srgbClr val="1A1A1A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музыкальная</a:t>
            </a:r>
          </a:p>
          <a:p>
            <a:pPr marL="228600" marR="0">
              <a:lnSpc>
                <a:spcPts val="1222"/>
              </a:lnSpc>
              <a:spcBef>
                <a:spcPts val="87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композиция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«Поклон Вам низкий</a:t>
            </a:r>
            <a:r>
              <a:rPr sz="1100" spc="-15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от внучат и близких» </a:t>
            </a:r>
            <a:r>
              <a:rPr sz="1100" dirty="0">
                <a:solidFill>
                  <a:srgbClr val="1A1A1A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акция</a:t>
            </a:r>
            <a:r>
              <a:rPr sz="1100" dirty="0">
                <a:solidFill>
                  <a:srgbClr val="1A1A1A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поздравление</a:t>
            </a:r>
          </a:p>
          <a:p>
            <a:pPr marL="0" marR="0">
              <a:lnSpc>
                <a:spcPts val="1225"/>
              </a:lnSpc>
              <a:spcBef>
                <a:spcPts val="31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«Как бабушку свою люблю я»</a:t>
            </a:r>
            <a:r>
              <a:rPr sz="1100" spc="12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1A1A1A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открытый микрофон, чтение стихов о</a:t>
            </a:r>
          </a:p>
          <a:p>
            <a:pPr marL="228600" marR="0">
              <a:lnSpc>
                <a:spcPts val="1222"/>
              </a:lnSpc>
              <a:spcBef>
                <a:spcPts val="99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бабушках и дедушках</a:t>
            </a:r>
          </a:p>
          <a:p>
            <a:pPr marL="0" marR="0">
              <a:lnSpc>
                <a:spcPts val="1225"/>
              </a:lnSpc>
              <a:spcBef>
                <a:spcPts val="28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«Путешествие по бабушкиным сказкам»</a:t>
            </a:r>
            <a:r>
              <a:rPr sz="1100" spc="11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– игровая</a:t>
            </a:r>
            <a:r>
              <a:rPr sz="1100" spc="-1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программа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«Наши мудрые бабули и</a:t>
            </a:r>
            <a:r>
              <a:rPr sz="1100" spc="-14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дедули» </a:t>
            </a:r>
            <a:r>
              <a:rPr sz="1100" dirty="0">
                <a:solidFill>
                  <a:srgbClr val="1A1A1A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посиделки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«Бабушкины сказки» </a:t>
            </a:r>
            <a:r>
              <a:rPr sz="1100" dirty="0">
                <a:solidFill>
                  <a:srgbClr val="1A1A1A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викторина по сказкам</a:t>
            </a:r>
          </a:p>
          <a:p>
            <a:pPr marL="0" marR="0">
              <a:lnSpc>
                <a:spcPts val="1225"/>
              </a:lnSpc>
              <a:spcBef>
                <a:spcPts val="28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«Ладушки, ладушки, дедушки и бабушки»</a:t>
            </a:r>
            <a:r>
              <a:rPr sz="1100" spc="11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1A1A1A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конкурсно </a:t>
            </a:r>
            <a:r>
              <a:rPr sz="1100" dirty="0">
                <a:solidFill>
                  <a:srgbClr val="1A1A1A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игровая</a:t>
            </a:r>
          </a:p>
          <a:p>
            <a:pPr marL="228600" marR="0">
              <a:lnSpc>
                <a:spcPts val="1222"/>
              </a:lnSpc>
              <a:spcBef>
                <a:spcPts val="99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программа</a:t>
            </a:r>
          </a:p>
          <a:p>
            <a:pPr marL="0" marR="0">
              <a:lnSpc>
                <a:spcPts val="1225"/>
              </a:lnSpc>
              <a:spcBef>
                <a:spcPts val="28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«Моя бабушка лучшая на</a:t>
            </a:r>
            <a:r>
              <a:rPr sz="1100" spc="-12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свете» </a:t>
            </a:r>
            <a:r>
              <a:rPr sz="1100" dirty="0">
                <a:solidFill>
                  <a:srgbClr val="1A1A1A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час творчества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«Бабушкино</a:t>
            </a:r>
            <a:r>
              <a:rPr sz="1100" spc="-1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лукошко»</a:t>
            </a:r>
            <a:r>
              <a:rPr sz="1100" spc="1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1A1A1A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игровая программа</a:t>
            </a:r>
          </a:p>
          <a:p>
            <a:pPr marL="0" marR="0">
              <a:lnSpc>
                <a:spcPts val="1225"/>
              </a:lnSpc>
              <a:spcBef>
                <a:spcPts val="93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«Милые, любимые, родные» </a:t>
            </a:r>
            <a:r>
              <a:rPr sz="1100" dirty="0">
                <a:solidFill>
                  <a:srgbClr val="1A1A1A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тематический вечер</a:t>
            </a:r>
          </a:p>
          <a:p>
            <a:pPr marL="0" marR="0">
              <a:lnSpc>
                <a:spcPts val="1225"/>
              </a:lnSpc>
              <a:spcBef>
                <a:spcPts val="28"/>
              </a:spcBef>
              <a:spcAft>
                <a:spcPts val="0"/>
              </a:spcAft>
            </a:pPr>
            <a:r>
              <a:rPr sz="1100" dirty="0">
                <a:solidFill>
                  <a:srgbClr val="1A1A1A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«Комсомольское прошлое» </a:t>
            </a:r>
            <a:r>
              <a:rPr sz="1100" dirty="0">
                <a:solidFill>
                  <a:srgbClr val="1A1A1A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1A1A1A"/>
                </a:solidFill>
                <a:latin typeface="BESLPN+TimesNewRomanPSMT"/>
                <a:cs typeface="BESLPN+TimesNewRomanPSMT"/>
              </a:rPr>
              <a:t>тематический вечер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304800" y="300735"/>
            <a:ext cx="10084308" cy="6952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5800" y="456639"/>
            <a:ext cx="4516317" cy="997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Тематический час</a:t>
            </a:r>
            <a:r>
              <a:rPr sz="1100" spc="11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«Любви огонь негасимый»;</a:t>
            </a:r>
          </a:p>
          <a:p>
            <a:pPr marL="0" marR="0">
              <a:lnSpc>
                <a:spcPts val="1225"/>
              </a:lnSpc>
              <a:spcBef>
                <a:spcPts val="8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Беседа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диалог «Всё начинается с семьи»;</a:t>
            </a:r>
          </a:p>
          <a:p>
            <a:pPr marL="0" marR="0">
              <a:lnSpc>
                <a:spcPts val="1225"/>
              </a:lnSpc>
              <a:spcBef>
                <a:spcPts val="4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Беседа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познание «Семья</a:t>
            </a:r>
            <a:r>
              <a:rPr sz="1100" spc="-17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на страницах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литературных произведений»;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Беседа «Любовь сильнее всех преград»;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Развлекательно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познавательная программа «Новый</a:t>
            </a:r>
            <a:r>
              <a:rPr sz="1100" spc="-1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праздник для</a:t>
            </a:r>
          </a:p>
          <a:p>
            <a:pPr marL="228600" marR="0">
              <a:lnSpc>
                <a:spcPts val="1222"/>
              </a:lnSpc>
              <a:spcBef>
                <a:spcPts val="3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истинной любви»;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799709" y="456639"/>
            <a:ext cx="4576983" cy="997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конкурс изделий, выполненных руками мам </a:t>
            </a:r>
            <a:r>
              <a:rPr sz="1100" spc="-1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«У</a:t>
            </a:r>
            <a:r>
              <a:rPr sz="1100" spc="14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мамы руки золотые!»;</a:t>
            </a:r>
          </a:p>
          <a:p>
            <a:pPr marL="0" marR="0">
              <a:lnSpc>
                <a:spcPts val="1225"/>
              </a:lnSpc>
              <a:spcBef>
                <a:spcPts val="8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посиделки «Нет тебя дороже»;</a:t>
            </a:r>
          </a:p>
          <a:p>
            <a:pPr marL="0" marR="0">
              <a:lnSpc>
                <a:spcPts val="1225"/>
              </a:lnSpc>
              <a:spcBef>
                <a:spcPts val="4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фотовыставка «Моя мама лучше всех!»;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выставка рисунков по</a:t>
            </a:r>
            <a:r>
              <a:rPr sz="1100" spc="1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теме</a:t>
            </a:r>
            <a:r>
              <a:rPr sz="1100" spc="1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«Образ матери»;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выставка декоративно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прикладного творчества «Моей любимой</a:t>
            </a:r>
          </a:p>
          <a:p>
            <a:pPr marL="228600" marR="0">
              <a:lnSpc>
                <a:spcPts val="1222"/>
              </a:lnSpc>
              <a:spcBef>
                <a:spcPts val="3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маме»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5800" y="1420061"/>
            <a:ext cx="2425489" cy="1944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Час познания «Пётр</a:t>
            </a:r>
            <a:r>
              <a:rPr sz="1100" spc="-1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и Феврония»;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799709" y="1420061"/>
            <a:ext cx="2771828" cy="1944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Литературный час «С любовью о маме»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85800" y="1581605"/>
            <a:ext cx="4399210" cy="2122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Литературно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музыкальная гостиная «Семья – любви великой</a:t>
            </a:r>
          </a:p>
          <a:p>
            <a:pPr marL="228600" marR="0">
              <a:lnSpc>
                <a:spcPts val="1222"/>
              </a:lnSpc>
              <a:spcBef>
                <a:spcPts val="8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царство»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;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Выставка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акция «Любовью дорожить умейте…»;</a:t>
            </a:r>
          </a:p>
          <a:p>
            <a:pPr marL="0" marR="0">
              <a:lnSpc>
                <a:spcPts val="1225"/>
              </a:lnSpc>
              <a:spcBef>
                <a:spcPts val="2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Духовно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просветительная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беседа «Святые Петр и Феврония –</a:t>
            </a:r>
          </a:p>
          <a:p>
            <a:pPr marL="228600" marR="0">
              <a:lnSpc>
                <a:spcPts val="1222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покровители семьи»;</a:t>
            </a:r>
          </a:p>
          <a:p>
            <a:pPr marL="0" marR="0">
              <a:lnSpc>
                <a:spcPts val="1225"/>
              </a:lnSpc>
              <a:spcBef>
                <a:spcPts val="4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Праздничная программа «Ромашковая Русь»;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Мастер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класс «Ромашковое настроение» по изготовлению символа</a:t>
            </a:r>
          </a:p>
          <a:p>
            <a:pPr marL="228600" marR="0">
              <a:lnSpc>
                <a:spcPts val="1222"/>
              </a:lnSpc>
              <a:spcBef>
                <a:spcPts val="9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праздника ромашки;</a:t>
            </a:r>
          </a:p>
          <a:p>
            <a:pPr marL="0" marR="0">
              <a:lnSpc>
                <a:spcPts val="1225"/>
              </a:lnSpc>
              <a:spcBef>
                <a:spcPts val="2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Акция «День</a:t>
            </a:r>
            <a:r>
              <a:rPr sz="1100" spc="-15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семьи, любви и верности»;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Игровая программа «День ромашки – это наш</a:t>
            </a:r>
            <a:r>
              <a:rPr sz="1100" spc="1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праздник»;</a:t>
            </a:r>
          </a:p>
          <a:p>
            <a:pPr marL="0" marR="0">
              <a:lnSpc>
                <a:spcPts val="1225"/>
              </a:lnSpc>
              <a:spcBef>
                <a:spcPts val="2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Информационная палатка «Школа успешного родительства»;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Конкурс рисунков «Семья, любовь и верность»;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Праздник «День любви по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русски»;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799709" y="1581605"/>
            <a:ext cx="2264415" cy="1944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Урок доброты «Мамины глаза»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799709" y="1741625"/>
            <a:ext cx="4443400" cy="2122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Литературно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музыкальная композиция «Пусть всегда будет мама»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Интерактивная игра «Мама, мамочка, мамуля»</a:t>
            </a:r>
          </a:p>
          <a:p>
            <a:pPr marL="0" marR="0">
              <a:lnSpc>
                <a:spcPts val="1225"/>
              </a:lnSpc>
              <a:spcBef>
                <a:spcPts val="2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Игровая программа «Тепло материнских сердец»</a:t>
            </a:r>
          </a:p>
          <a:p>
            <a:pPr marL="0" marR="0">
              <a:lnSpc>
                <a:spcPts val="1225"/>
              </a:lnSpc>
              <a:spcBef>
                <a:spcPts val="81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Поэтическая эстафета «Лучшей женщине </a:t>
            </a:r>
            <a:r>
              <a:rPr sz="1100" spc="-11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на</a:t>
            </a:r>
            <a:r>
              <a:rPr sz="1100" spc="14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свете»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Семейный вечер «Этот мир наполнила она теплом</a:t>
            </a:r>
            <a:r>
              <a:rPr sz="1100" spc="-14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и счастьем»</a:t>
            </a:r>
          </a:p>
          <a:p>
            <a:pPr marL="0" marR="0">
              <a:lnSpc>
                <a:spcPts val="1225"/>
              </a:lnSpc>
              <a:spcBef>
                <a:spcPts val="2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Литературно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музыкальная композиция «Мама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главное»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Тематический час</a:t>
            </a:r>
            <a:r>
              <a:rPr sz="1100" spc="11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«О той,</a:t>
            </a:r>
            <a:r>
              <a:rPr sz="1100" spc="-1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кто дарует нам</a:t>
            </a:r>
            <a:r>
              <a:rPr sz="1100" spc="-15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жизнь и тепло»</a:t>
            </a:r>
          </a:p>
          <a:p>
            <a:pPr marL="0" marR="0">
              <a:lnSpc>
                <a:spcPts val="1225"/>
              </a:lnSpc>
              <a:spcBef>
                <a:spcPts val="2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квиз «Мамы… Мамочки… Мамули…»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вечер отдыха «Букет из маминых имен»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Литературно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музыкальная композиция «С этим именем связана</a:t>
            </a:r>
          </a:p>
          <a:p>
            <a:pPr marL="228600" marR="0">
              <a:lnSpc>
                <a:spcPts val="1222"/>
              </a:lnSpc>
              <a:spcBef>
                <a:spcPts val="3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жизнь»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Музыкально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поэтическая композиция «Мама</a:t>
            </a:r>
            <a:r>
              <a:rPr sz="1100" spc="11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– как это прекрасно</a:t>
            </a:r>
          </a:p>
          <a:p>
            <a:pPr marL="228600" marR="0">
              <a:lnSpc>
                <a:spcPts val="1222"/>
              </a:lnSpc>
              <a:spcBef>
                <a:spcPts val="8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звучит»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85800" y="3670120"/>
            <a:ext cx="2667488" cy="1944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Молодежная акция «Ромашкин день»;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85800" y="3831664"/>
            <a:ext cx="4573078" cy="6760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Игровой калейдоскоп «Сундучок семейных сокровищ»;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Тематический вечер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размышление "Венец всех ценностей 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семья";</a:t>
            </a:r>
          </a:p>
          <a:p>
            <a:pPr marL="0" marR="0">
              <a:lnSpc>
                <a:spcPts val="1225"/>
              </a:lnSpc>
              <a:spcBef>
                <a:spcPts val="2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Обзор духовной литературы «Петр и</a:t>
            </a:r>
            <a:r>
              <a:rPr sz="1100" spc="-11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Феврония: Святое супружество»</a:t>
            </a:r>
          </a:p>
          <a:p>
            <a:pPr marL="0" marR="0">
              <a:lnSpc>
                <a:spcPts val="1225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«Любовь и верность – основа семьи»;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799709" y="3831664"/>
            <a:ext cx="4333367" cy="3544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Музыкально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поэтический</a:t>
            </a:r>
            <a:r>
              <a:rPr sz="1100" spc="-15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вечер «Мой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самый</a:t>
            </a:r>
            <a:r>
              <a:rPr sz="1100" spc="-15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главный человек…»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Литературная гостиная «Нежной, ласковой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самой»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85800" y="4473268"/>
            <a:ext cx="4375269" cy="676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Час духовного просвещения «Петр и Феврония. История вечной</a:t>
            </a:r>
          </a:p>
          <a:p>
            <a:pPr marL="228600" marR="0">
              <a:lnSpc>
                <a:spcPts val="1222"/>
              </a:lnSpc>
              <a:spcBef>
                <a:spcPts val="9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любви»;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Уличная акция «День супружеской</a:t>
            </a:r>
            <a:r>
              <a:rPr sz="1100" spc="-12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любви и семейного счастья» (в</a:t>
            </a:r>
          </a:p>
          <a:p>
            <a:pPr marL="228600" marR="0">
              <a:lnSpc>
                <a:spcPts val="1222"/>
              </a:lnSpc>
              <a:spcBef>
                <a:spcPts val="3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программе: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85800" y="5117491"/>
            <a:ext cx="4126652" cy="9968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marR="0">
              <a:lnSpc>
                <a:spcPts val="1222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экспресс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опрос «Ваши</a:t>
            </a:r>
            <a:r>
              <a:rPr sz="1100" spc="-13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семейные праздники»,</a:t>
            </a:r>
          </a:p>
          <a:p>
            <a:pPr marL="263652" marR="0">
              <a:lnSpc>
                <a:spcPts val="1222"/>
              </a:lnSpc>
              <a:spcBef>
                <a:spcPts val="9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информминутка «Небесные покровители семьи»,</a:t>
            </a:r>
          </a:p>
          <a:p>
            <a:pPr marL="228600" marR="0">
              <a:lnSpc>
                <a:spcPts val="1222"/>
              </a:lnSpc>
              <a:spcBef>
                <a:spcPts val="9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поэтическая мозаика «Давайте семейные ценности</a:t>
            </a:r>
            <a:r>
              <a:rPr sz="1100" spc="-16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чтить» и</a:t>
            </a:r>
          </a:p>
          <a:p>
            <a:pPr marL="228600" marR="0">
              <a:lnSpc>
                <a:spcPts val="1222"/>
              </a:lnSpc>
              <a:spcBef>
                <a:spcPts val="3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распространение флаеров</a:t>
            </a:r>
            <a:r>
              <a:rPr sz="1100" spc="-15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«Волшебная ромашка»);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Презентация выставки «Петр и Феврония: любовь по</a:t>
            </a:r>
            <a:r>
              <a:rPr sz="1100" dirty="0">
                <a:solidFill>
                  <a:srgbClr val="000000"/>
                </a:solidFill>
                <a:latin typeface="MUBBLC+Times New Roman"/>
                <a:cs typeface="MUBBLC+Times New Roman"/>
              </a:rPr>
              <a:t>-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русски»;</a:t>
            </a:r>
          </a:p>
          <a:p>
            <a:pPr marL="228600" marR="0">
              <a:lnSpc>
                <a:spcPts val="1222"/>
              </a:lnSpc>
              <a:spcBef>
                <a:spcPts val="49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LMKVTW+TimesNewRomanPS-BoldMT"/>
                <a:cs typeface="LMKVTW+TimesNewRomanPS-BoldMT"/>
              </a:rPr>
              <a:t>Ко Дню матери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85800" y="6079945"/>
            <a:ext cx="2364218" cy="1944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акция «Пятёрка для моей мамы»;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685800" y="6241439"/>
            <a:ext cx="4503142" cy="8363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5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Неделя добрых дел «Помоги своей маме!»;</a:t>
            </a:r>
          </a:p>
          <a:p>
            <a:pPr marL="0" marR="0">
              <a:lnSpc>
                <a:spcPts val="1225"/>
              </a:lnSpc>
              <a:spcBef>
                <a:spcPts val="78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конкурс стенгазет на тему «Мама</a:t>
            </a:r>
            <a:r>
              <a:rPr sz="1100" spc="11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– первое слово,</a:t>
            </a:r>
            <a:r>
              <a:rPr sz="1100" spc="-14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главное слово в</a:t>
            </a:r>
          </a:p>
          <a:p>
            <a:pPr marL="228600" marR="0">
              <a:lnSpc>
                <a:spcPts val="1222"/>
              </a:lnSpc>
              <a:spcBef>
                <a:spcPts val="3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каждой судьбе»;</a:t>
            </a:r>
          </a:p>
          <a:p>
            <a:pPr marL="0" marR="0">
              <a:lnSpc>
                <a:spcPts val="1225"/>
              </a:lnSpc>
              <a:spcBef>
                <a:spcPts val="93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MFJJBP+Wingdings-Regular"/>
                <a:cs typeface="MFJJBP+Wingdings-Regular"/>
              </a:rPr>
              <a:t>✓</a:t>
            </a:r>
            <a:r>
              <a:rPr sz="1100" spc="6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конкурс пожеланий </a:t>
            </a:r>
            <a:r>
              <a:rPr sz="1100" spc="-16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на</a:t>
            </a:r>
            <a:r>
              <a:rPr sz="1100" spc="19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 </a:t>
            </a: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рисованных открытках «Мамочка родная, эти</a:t>
            </a:r>
          </a:p>
          <a:p>
            <a:pPr marL="228600" marR="0">
              <a:lnSpc>
                <a:spcPts val="1222"/>
              </a:lnSpc>
              <a:spcBef>
                <a:spcPts val="87"/>
              </a:spcBef>
              <a:spcAft>
                <a:spcPts val="0"/>
              </a:spcAft>
            </a:pPr>
            <a:r>
              <a:rPr sz="1100" dirty="0">
                <a:solidFill>
                  <a:srgbClr val="000000"/>
                </a:solidFill>
                <a:latin typeface="BESLPN+TimesNewRomanPSMT"/>
                <a:cs typeface="BESLPN+TimesNewRomanPSMT"/>
              </a:rPr>
              <a:t>нежные строки – тебе» (в начальной школе);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2787</Words>
  <Application>Microsoft Office PowerPoint</Application>
  <PresentationFormat>Произвольный</PresentationFormat>
  <Paragraphs>354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Times New Roman</vt:lpstr>
      <vt:lpstr>MFJJBP+Wingdings-Regular</vt:lpstr>
      <vt:lpstr>MUBBLC+Times New Roman</vt:lpstr>
      <vt:lpstr>BESLPN+TimesNewRomanPSMT</vt:lpstr>
      <vt:lpstr>LMKVTW+TimesNewRomanPS-BoldMT</vt:lpstr>
      <vt:lpstr>Calibri</vt:lpstr>
      <vt:lpstr>PPKJHV+Times New Roman Bold</vt:lpstr>
      <vt:lpstr>NVIKBE+SymbolMT</vt:lpstr>
      <vt:lpstr>Theme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doc2pdf</dc:creator>
  <cp:lastModifiedBy>Татьяна</cp:lastModifiedBy>
  <cp:revision>3</cp:revision>
  <dcterms:modified xsi:type="dcterms:W3CDTF">2024-01-30T07:26:38Z</dcterms:modified>
</cp:coreProperties>
</file>