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Inter" charset="0"/>
      <p:regular r:id="rId11"/>
    </p:embeddedFont>
    <p:embeddedFont>
      <p:font typeface="Inter Bold" charset="0"/>
      <p:regular r:id="rId12"/>
    </p:embeddedFont>
    <p:embeddedFont>
      <p:font typeface="Calibri" pitchFamily="34" charset="0"/>
      <p:regular r:id="rId13"/>
      <p:bold r:id="rId14"/>
      <p:italic r:id="rId15"/>
      <p:boldItalic r:id="rId16"/>
    </p:embeddedFont>
    <p:embeddedFont>
      <p:font typeface="Clear Sans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-63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tsemiims.ru/sites/default/files/prikaz_270.pdf" TargetMode="External"/><Relationship Id="rId3" Type="http://schemas.openxmlformats.org/officeDocument/2006/relationships/hyperlink" Target="http://tsemiims.ru/sites/default/files/2_celevaya_model.pdf" TargetMode="External"/><Relationship Id="rId7" Type="http://schemas.openxmlformats.org/officeDocument/2006/relationships/hyperlink" Target="http://tsemiims.ru/sites/default/files/postanov_1198.pdf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tsemiims.ru/sites/default/files/1_prikaz_monimp_o_realizatsii_tsmn_v_2022_g_fayl_otobrazhenia.pdf" TargetMode="External"/><Relationship Id="rId5" Type="http://schemas.openxmlformats.org/officeDocument/2006/relationships/hyperlink" Target="http://tsemiims.ru/sites/default/files/prikaz_ministerstvo_nastavnichestvo_2.pdf" TargetMode="External"/><Relationship Id="rId4" Type="http://schemas.openxmlformats.org/officeDocument/2006/relationships/hyperlink" Target="http://tsemiims.ru/sites/default/files/1-rasporyazhenie-gubeonatora-no-o-vnedrenii-tsmn-v-nizhegorodskoj-oblasti.pdf" TargetMode="External"/><Relationship Id="rId9" Type="http://schemas.openxmlformats.org/officeDocument/2006/relationships/hyperlink" Target="http://tsemiims.ru/sites/default/files/01.02.23_prikaz_do_dorozhnaya_karta_cmn_2-3-8.pdf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231934"/>
            <a:ext cx="3483520" cy="135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Методология</a:t>
            </a:r>
            <a:r>
              <a:rPr lang="en-US" sz="2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6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640"/>
              </a:lnSpc>
            </a:pPr>
            <a:r>
              <a:rPr lang="en-US" sz="2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целевая</a:t>
            </a:r>
            <a:r>
              <a:rPr lang="en-US" sz="2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модель</a:t>
            </a:r>
            <a:r>
              <a:rPr lang="en-US" sz="2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2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наставничества</a:t>
            </a:r>
            <a:endParaRPr lang="en-US" sz="2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946090" y="3866593"/>
            <a:ext cx="8341910" cy="6294350"/>
          </a:xfrm>
          <a:custGeom>
            <a:avLst/>
            <a:gdLst/>
            <a:ahLst/>
            <a:cxnLst/>
            <a:rect l="l" t="t" r="r" b="b"/>
            <a:pathLst>
              <a:path w="8341910" h="6294350">
                <a:moveTo>
                  <a:pt x="0" y="0"/>
                </a:moveTo>
                <a:lnTo>
                  <a:pt x="8341910" y="0"/>
                </a:lnTo>
                <a:lnTo>
                  <a:pt x="8341910" y="6294350"/>
                </a:lnTo>
                <a:lnTo>
                  <a:pt x="0" y="629435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401261" y="8362315"/>
            <a:ext cx="3940248" cy="89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Клёсова</a:t>
            </a:r>
            <a:r>
              <a:rPr lang="en-US" sz="2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Е.А., </a:t>
            </a:r>
            <a:r>
              <a:rPr lang="en-US" sz="2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методист</a:t>
            </a:r>
            <a:r>
              <a:rPr lang="en-US" sz="2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МБУ ДПО </a:t>
            </a:r>
            <a:r>
              <a:rPr lang="en-US" sz="2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ЦЭМиИМС</a:t>
            </a:r>
            <a:endParaRPr lang="en-US" sz="2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028700" y="1028700"/>
            <a:ext cx="9998607" cy="7585474"/>
            <a:chOff x="0" y="0"/>
            <a:chExt cx="13331476" cy="10113965"/>
          </a:xfrm>
        </p:grpSpPr>
        <p:sp>
          <p:nvSpPr>
            <p:cNvPr id="6" name="TextBox 6"/>
            <p:cNvSpPr txBox="1"/>
            <p:nvPr/>
          </p:nvSpPr>
          <p:spPr>
            <a:xfrm>
              <a:off x="0" y="891860"/>
              <a:ext cx="12328466" cy="8455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90"/>
                </a:lnSpc>
              </a:pPr>
              <a:r>
                <a:rPr lang="en-US" sz="8325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Региональный</a:t>
              </a:r>
              <a:r>
                <a:rPr lang="en-US" sz="8325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8325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мониторинг</a:t>
              </a:r>
              <a:r>
                <a:rPr lang="en-US" sz="8325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8325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измерения</a:t>
              </a:r>
              <a:r>
                <a:rPr lang="en-US" sz="8325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8325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показателей</a:t>
              </a:r>
              <a:r>
                <a:rPr lang="en-US" sz="8325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8325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эффективности</a:t>
              </a:r>
              <a:r>
                <a:rPr lang="en-US" sz="8325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3331476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Групповая</a:t>
              </a:r>
              <a:r>
                <a:rPr lang="en-US" sz="3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консультация</a:t>
              </a:r>
              <a:endParaRPr lang="en-US" sz="3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5655531" y="285550"/>
            <a:ext cx="2632469" cy="2632469"/>
          </a:xfrm>
          <a:custGeom>
            <a:avLst/>
            <a:gdLst/>
            <a:ahLst/>
            <a:cxnLst/>
            <a:rect l="l" t="t" r="r" b="b"/>
            <a:pathLst>
              <a:path w="2632469" h="2632469">
                <a:moveTo>
                  <a:pt x="0" y="0"/>
                </a:moveTo>
                <a:lnTo>
                  <a:pt x="2632469" y="0"/>
                </a:lnTo>
                <a:lnTo>
                  <a:pt x="2632469" y="2632469"/>
                </a:lnTo>
                <a:lnTo>
                  <a:pt x="0" y="263246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539109"/>
            <a:ext cx="16230600" cy="3314921"/>
            <a:chOff x="0" y="-9525"/>
            <a:chExt cx="21640800" cy="4419894"/>
          </a:xfrm>
        </p:grpSpPr>
        <p:sp>
          <p:nvSpPr>
            <p:cNvPr id="3" name="TextBox 3"/>
            <p:cNvSpPr txBox="1"/>
            <p:nvPr/>
          </p:nvSpPr>
          <p:spPr>
            <a:xfrm>
              <a:off x="0" y="-9525"/>
              <a:ext cx="21640800" cy="16185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0800"/>
                </a:lnSpc>
                <a:spcBef>
                  <a:spcPct val="0"/>
                </a:spcBef>
              </a:pPr>
              <a:r>
                <a:rPr lang="en-US" sz="6000" b="1" dirty="0" err="1">
                  <a:solidFill>
                    <a:srgbClr val="0948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Цель</a:t>
              </a:r>
              <a:r>
                <a:rPr lang="en-US" sz="6000" b="1" dirty="0">
                  <a:solidFill>
                    <a:srgbClr val="0948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и </a:t>
              </a:r>
              <a:r>
                <a:rPr lang="en-US" sz="6000" b="1" dirty="0" err="1">
                  <a:solidFill>
                    <a:srgbClr val="0948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задачи</a:t>
              </a:r>
              <a:r>
                <a:rPr lang="en-US" sz="6000" b="1" dirty="0">
                  <a:solidFill>
                    <a:srgbClr val="0948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6000" b="1" dirty="0" err="1">
                  <a:solidFill>
                    <a:srgbClr val="0948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мониторинга</a:t>
              </a:r>
              <a:endParaRPr lang="en-US" sz="6000" b="1" dirty="0">
                <a:solidFill>
                  <a:srgbClr val="0948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050749"/>
              <a:ext cx="21640800" cy="2359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4550"/>
                </a:lnSpc>
                <a:spcBef>
                  <a:spcPct val="0"/>
                </a:spcBef>
              </a:pPr>
              <a:r>
                <a:rPr lang="en-US" sz="350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Целью</a:t>
              </a:r>
              <a:r>
                <a:rPr lang="en-US" sz="35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50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Мониторинга</a:t>
              </a:r>
              <a:r>
                <a:rPr lang="en-US" sz="35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50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является</a:t>
              </a:r>
              <a:r>
                <a:rPr lang="en-US" sz="35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50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получение</a:t>
              </a:r>
              <a:r>
                <a:rPr lang="en-US" sz="35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50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объективной</a:t>
              </a:r>
              <a:r>
                <a:rPr lang="en-US" sz="35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и </a:t>
              </a:r>
              <a:r>
                <a:rPr lang="en-US" sz="350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достоверной</a:t>
              </a:r>
              <a:r>
                <a:rPr lang="en-US" sz="35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50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информации</a:t>
              </a:r>
              <a:r>
                <a:rPr lang="en-US" sz="35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о </a:t>
              </a:r>
              <a:r>
                <a:rPr lang="en-US" sz="350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динамике</a:t>
              </a:r>
              <a:r>
                <a:rPr lang="en-US" sz="35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50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качественных</a:t>
              </a:r>
              <a:r>
                <a:rPr lang="en-US" sz="35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и </a:t>
              </a:r>
              <a:r>
                <a:rPr lang="en-US" sz="350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количественных</a:t>
              </a:r>
              <a:r>
                <a:rPr lang="en-US" sz="35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50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показателей</a:t>
              </a:r>
              <a:r>
                <a:rPr lang="en-US" sz="35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и </a:t>
              </a:r>
              <a:r>
                <a:rPr lang="en-US" sz="350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степени</a:t>
              </a:r>
              <a:r>
                <a:rPr lang="en-US" sz="35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50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эффективности</a:t>
              </a:r>
              <a:r>
                <a:rPr lang="en-US" sz="35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50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внедрения</a:t>
              </a:r>
              <a:r>
                <a:rPr lang="en-US" sz="35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50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Целевой</a:t>
              </a:r>
              <a:r>
                <a:rPr lang="en-US" sz="35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50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модели</a:t>
              </a:r>
              <a:r>
                <a:rPr lang="en-US" sz="35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50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наставничества</a:t>
              </a:r>
              <a:endParaRPr lang="en-US" sz="3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4320922"/>
            <a:ext cx="6805909" cy="4937378"/>
          </a:xfrm>
          <a:custGeom>
            <a:avLst/>
            <a:gdLst/>
            <a:ahLst/>
            <a:cxnLst/>
            <a:rect l="l" t="t" r="r" b="b"/>
            <a:pathLst>
              <a:path w="6805909" h="4937378">
                <a:moveTo>
                  <a:pt x="0" y="0"/>
                </a:moveTo>
                <a:lnTo>
                  <a:pt x="6805909" y="0"/>
                </a:lnTo>
                <a:lnTo>
                  <a:pt x="6805909" y="4937378"/>
                </a:lnTo>
                <a:lnTo>
                  <a:pt x="0" y="493737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133775" y="4679317"/>
            <a:ext cx="5153004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Inter"/>
              </a:rPr>
              <a:t>Сбор и анализ информации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507242" y="4679317"/>
            <a:ext cx="626533" cy="41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Inter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507242" y="7129527"/>
            <a:ext cx="626533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Inter Bold"/>
              </a:rPr>
              <a:t>4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507242" y="5496053"/>
            <a:ext cx="626533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Inter Bold"/>
              </a:rPr>
              <a:t>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507242" y="6312790"/>
            <a:ext cx="626533" cy="41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Inter Bold"/>
              </a:rPr>
              <a:t>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073327" y="6111368"/>
            <a:ext cx="6185973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dirty="0" err="1">
                <a:solidFill>
                  <a:srgbClr val="000000"/>
                </a:solidFill>
                <a:latin typeface="Inter"/>
              </a:rPr>
              <a:t>Развитие</a:t>
            </a:r>
            <a:r>
              <a:rPr lang="en-US" sz="24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Inter"/>
              </a:rPr>
              <a:t>мотивации</a:t>
            </a:r>
            <a:r>
              <a:rPr lang="en-US" sz="2400" dirty="0">
                <a:solidFill>
                  <a:srgbClr val="000000"/>
                </a:solidFill>
                <a:latin typeface="Inter"/>
              </a:rPr>
              <a:t> к </a:t>
            </a:r>
            <a:r>
              <a:rPr lang="en-US" sz="2400" dirty="0" err="1">
                <a:solidFill>
                  <a:srgbClr val="000000"/>
                </a:solidFill>
                <a:latin typeface="Inter"/>
              </a:rPr>
              <a:t>поиску</a:t>
            </a:r>
            <a:r>
              <a:rPr lang="en-US" sz="24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Inter"/>
              </a:rPr>
              <a:t>новых</a:t>
            </a:r>
            <a:r>
              <a:rPr lang="en-US" sz="24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Inter"/>
              </a:rPr>
              <a:t>форм</a:t>
            </a:r>
            <a:r>
              <a:rPr lang="en-US" sz="24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Inter"/>
              </a:rPr>
              <a:t>наставничества</a:t>
            </a:r>
            <a:endParaRPr lang="en-US" sz="2400" dirty="0">
              <a:solidFill>
                <a:srgbClr val="000000"/>
              </a:solidFill>
              <a:latin typeface="Inter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1073327" y="5496053"/>
            <a:ext cx="6242401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dirty="0" err="1">
                <a:solidFill>
                  <a:srgbClr val="000000"/>
                </a:solidFill>
                <a:latin typeface="Inter"/>
              </a:rPr>
              <a:t>Прогнозирование</a:t>
            </a:r>
            <a:r>
              <a:rPr lang="en-US" sz="24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Inter"/>
              </a:rPr>
              <a:t>развития</a:t>
            </a:r>
            <a:r>
              <a:rPr lang="en-US" sz="24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Inter"/>
              </a:rPr>
              <a:t>показателей</a:t>
            </a:r>
            <a:endParaRPr lang="en-US" sz="2400" dirty="0">
              <a:solidFill>
                <a:srgbClr val="000000"/>
              </a:solidFill>
              <a:latin typeface="Inter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10507242" y="5354385"/>
            <a:ext cx="595253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10507242" y="6171122"/>
            <a:ext cx="595253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10507242" y="6987858"/>
            <a:ext cx="595253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>
            <a:off x="10507242" y="7804595"/>
            <a:ext cx="595253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TextBox 17"/>
          <p:cNvSpPr txBox="1"/>
          <p:nvPr/>
        </p:nvSpPr>
        <p:spPr>
          <a:xfrm>
            <a:off x="11073327" y="7039039"/>
            <a:ext cx="7483639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7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Inter"/>
              </a:rPr>
              <a:t>Корректировка содержания работы образовательных организаций</a:t>
            </a:r>
          </a:p>
        </p:txBody>
      </p:sp>
      <p:sp>
        <p:nvSpPr>
          <p:cNvPr id="18" name="Freeform 18"/>
          <p:cNvSpPr/>
          <p:nvPr/>
        </p:nvSpPr>
        <p:spPr>
          <a:xfrm>
            <a:off x="15999493" y="-150208"/>
            <a:ext cx="2632469" cy="2632469"/>
          </a:xfrm>
          <a:custGeom>
            <a:avLst/>
            <a:gdLst/>
            <a:ahLst/>
            <a:cxnLst/>
            <a:rect l="l" t="t" r="r" b="b"/>
            <a:pathLst>
              <a:path w="2632469" h="2632469">
                <a:moveTo>
                  <a:pt x="0" y="0"/>
                </a:moveTo>
                <a:lnTo>
                  <a:pt x="2632469" y="0"/>
                </a:lnTo>
                <a:lnTo>
                  <a:pt x="2632469" y="2632468"/>
                </a:lnTo>
                <a:lnTo>
                  <a:pt x="0" y="263246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9992" y="7962900"/>
            <a:ext cx="15695808" cy="2051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40"/>
              </a:lnSpc>
            </a:pPr>
            <a:r>
              <a:rPr lang="en-US" sz="6700" b="1" dirty="0" err="1">
                <a:solidFill>
                  <a:srgbClr val="0948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Показатели</a:t>
            </a:r>
            <a:r>
              <a:rPr lang="en-US" sz="6700" b="1" dirty="0">
                <a:solidFill>
                  <a:srgbClr val="0948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6700" b="1" dirty="0" err="1" smtClean="0">
                <a:solidFill>
                  <a:srgbClr val="0948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</a:t>
            </a:r>
            <a:r>
              <a:rPr lang="en-US" sz="6700" b="1" dirty="0" err="1" smtClean="0">
                <a:solidFill>
                  <a:srgbClr val="0948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ониторинга</a:t>
            </a:r>
            <a:r>
              <a:rPr lang="en-US" sz="6700" b="1" dirty="0" smtClean="0">
                <a:solidFill>
                  <a:srgbClr val="0948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6700" b="1" dirty="0" smtClean="0">
              <a:solidFill>
                <a:srgbClr val="0948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ts val="8040"/>
              </a:lnSpc>
            </a:pPr>
            <a:r>
              <a:rPr lang="en-US" sz="6700" b="1" dirty="0" smtClean="0">
                <a:solidFill>
                  <a:srgbClr val="0948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</a:t>
            </a:r>
            <a:r>
              <a:rPr lang="en-US" sz="6700" b="1" dirty="0" err="1">
                <a:solidFill>
                  <a:srgbClr val="0948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статистические</a:t>
            </a:r>
            <a:r>
              <a:rPr lang="en-US" sz="6700" b="1" dirty="0">
                <a:solidFill>
                  <a:srgbClr val="0948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6700" b="1" dirty="0" err="1">
                <a:solidFill>
                  <a:srgbClr val="0948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данные</a:t>
            </a:r>
            <a:endParaRPr lang="en-US" sz="6700" b="1" dirty="0">
              <a:solidFill>
                <a:srgbClr val="0948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486630" y="1028700"/>
            <a:ext cx="1084140" cy="1084140"/>
            <a:chOff x="0" y="0"/>
            <a:chExt cx="1445520" cy="144552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445520" cy="1445520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DFFD8">
                      <a:alpha val="100000"/>
                    </a:srgbClr>
                  </a:gs>
                  <a:gs pos="100000">
                    <a:srgbClr val="94B9FF">
                      <a:alpha val="100000"/>
                    </a:srgbClr>
                  </a:gs>
                </a:gsLst>
                <a:lin ang="0"/>
              </a:gra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183047" y="324297"/>
              <a:ext cx="1079426" cy="923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00"/>
                </a:lnSpc>
              </a:pPr>
              <a:r>
                <a:rPr lang="en-US" sz="4500">
                  <a:solidFill>
                    <a:srgbClr val="000000"/>
                  </a:solidFill>
                  <a:latin typeface="HK Grotesk Bold"/>
                </a:rPr>
                <a:t>1</a:t>
              </a:r>
            </a:p>
          </p:txBody>
        </p:sp>
      </p:grpSp>
      <p:sp>
        <p:nvSpPr>
          <p:cNvPr id="7" name="AutoShape 7"/>
          <p:cNvSpPr/>
          <p:nvPr/>
        </p:nvSpPr>
        <p:spPr>
          <a:xfrm>
            <a:off x="1570770" y="1570770"/>
            <a:ext cx="12802235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4394084" y="1028700"/>
            <a:ext cx="1084140" cy="1084140"/>
            <a:chOff x="0" y="0"/>
            <a:chExt cx="1445520" cy="144552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445520" cy="1445520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DFFD8">
                      <a:alpha val="100000"/>
                    </a:srgbClr>
                  </a:gs>
                  <a:gs pos="100000">
                    <a:srgbClr val="94B9FF">
                      <a:alpha val="100000"/>
                    </a:srgbClr>
                  </a:gs>
                </a:gsLst>
                <a:lin ang="0"/>
              </a:gra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183047" y="324297"/>
              <a:ext cx="1079426" cy="923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00"/>
                </a:lnSpc>
              </a:pPr>
              <a:r>
                <a:rPr lang="en-US" sz="4500">
                  <a:solidFill>
                    <a:srgbClr val="000000"/>
                  </a:solidFill>
                  <a:latin typeface="HK Grotesk Bold"/>
                </a:rPr>
                <a:t>2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965910" y="1028700"/>
            <a:ext cx="1084140" cy="1084140"/>
            <a:chOff x="0" y="0"/>
            <a:chExt cx="1445520" cy="144552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445520" cy="1445520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DFFD8">
                      <a:alpha val="100000"/>
                    </a:srgbClr>
                  </a:gs>
                  <a:gs pos="100000">
                    <a:srgbClr val="94B9FF">
                      <a:alpha val="100000"/>
                    </a:srgbClr>
                  </a:gs>
                </a:gsLst>
                <a:lin ang="0"/>
              </a:gra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183047" y="324297"/>
              <a:ext cx="1079426" cy="923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00"/>
                </a:lnSpc>
              </a:pPr>
              <a:r>
                <a:rPr lang="en-US" sz="4500">
                  <a:solidFill>
                    <a:srgbClr val="000000"/>
                  </a:solidFill>
                  <a:latin typeface="HK Grotesk Bold"/>
                </a:rPr>
                <a:t>3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232580" y="1028700"/>
            <a:ext cx="1084140" cy="1084140"/>
            <a:chOff x="0" y="0"/>
            <a:chExt cx="1445520" cy="1445520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1445520" cy="1445520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DFFD8">
                      <a:alpha val="100000"/>
                    </a:srgbClr>
                  </a:gs>
                  <a:gs pos="100000">
                    <a:srgbClr val="94B9FF">
                      <a:alpha val="100000"/>
                    </a:srgbClr>
                  </a:gs>
                </a:gsLst>
                <a:lin ang="0"/>
              </a:gra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83047" y="324297"/>
              <a:ext cx="1079426" cy="923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00"/>
                </a:lnSpc>
              </a:pPr>
              <a:r>
                <a:rPr lang="en-US" sz="4500">
                  <a:solidFill>
                    <a:srgbClr val="000000"/>
                  </a:solidFill>
                  <a:latin typeface="HK Grotesk Bold"/>
                </a:rPr>
                <a:t>4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4373005" y="1028700"/>
            <a:ext cx="1084140" cy="1084140"/>
            <a:chOff x="0" y="0"/>
            <a:chExt cx="1445520" cy="1445520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445520" cy="1445520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DFFD8">
                      <a:alpha val="100000"/>
                    </a:srgbClr>
                  </a:gs>
                  <a:gs pos="100000">
                    <a:srgbClr val="94B9FF">
                      <a:alpha val="100000"/>
                    </a:srgbClr>
                  </a:gs>
                </a:gsLst>
                <a:lin ang="0"/>
              </a:gradFill>
            </p:spPr>
          </p:sp>
        </p:grpSp>
        <p:sp>
          <p:nvSpPr>
            <p:cNvPr id="23" name="TextBox 23"/>
            <p:cNvSpPr txBox="1"/>
            <p:nvPr/>
          </p:nvSpPr>
          <p:spPr>
            <a:xfrm>
              <a:off x="183047" y="324297"/>
              <a:ext cx="1079426" cy="923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00"/>
                </a:lnSpc>
              </a:pPr>
              <a:r>
                <a:rPr lang="en-US" sz="4500">
                  <a:solidFill>
                    <a:srgbClr val="000000"/>
                  </a:solidFill>
                  <a:latin typeface="HK Grotesk Bold"/>
                </a:rPr>
                <a:t>5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20137" y="2271403"/>
            <a:ext cx="3431023" cy="4475137"/>
            <a:chOff x="0" y="0"/>
            <a:chExt cx="4574697" cy="5966849"/>
          </a:xfrm>
        </p:grpSpPr>
        <p:sp>
          <p:nvSpPr>
            <p:cNvPr id="25" name="TextBox 25"/>
            <p:cNvSpPr txBox="1"/>
            <p:nvPr/>
          </p:nvSpPr>
          <p:spPr>
            <a:xfrm>
              <a:off x="0" y="0"/>
              <a:ext cx="4034540" cy="4343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879"/>
                </a:lnSpc>
              </a:pPr>
              <a:r>
                <a:rPr lang="en-US" sz="2400" dirty="0" err="1">
                  <a:solidFill>
                    <a:srgbClr val="094850"/>
                  </a:solidFill>
                  <a:latin typeface="Inter Bold"/>
                </a:rPr>
                <a:t>Доля</a:t>
              </a:r>
              <a:r>
                <a:rPr lang="en-US" sz="2400" dirty="0">
                  <a:solidFill>
                    <a:srgbClr val="094850"/>
                  </a:solidFill>
                  <a:latin typeface="Inter Bold"/>
                </a:rPr>
                <a:t> </a:t>
              </a:r>
              <a:r>
                <a:rPr lang="en-US" sz="2400" dirty="0" err="1">
                  <a:solidFill>
                    <a:srgbClr val="094850"/>
                  </a:solidFill>
                  <a:latin typeface="Inter Bold"/>
                </a:rPr>
                <a:t>детей</a:t>
              </a:r>
              <a:r>
                <a:rPr lang="en-US" sz="2400" dirty="0">
                  <a:solidFill>
                    <a:srgbClr val="094850"/>
                  </a:solidFill>
                  <a:latin typeface="Inter Bold"/>
                </a:rPr>
                <a:t> и </a:t>
              </a:r>
              <a:r>
                <a:rPr lang="en-US" sz="2400" dirty="0" err="1">
                  <a:solidFill>
                    <a:srgbClr val="094850"/>
                  </a:solidFill>
                  <a:latin typeface="Inter Bold"/>
                </a:rPr>
                <a:t>молодежи</a:t>
              </a:r>
              <a:r>
                <a:rPr lang="en-US" sz="2400" dirty="0">
                  <a:solidFill>
                    <a:srgbClr val="094850"/>
                  </a:solidFill>
                  <a:latin typeface="Inter Bold"/>
                </a:rPr>
                <a:t> в </a:t>
              </a:r>
              <a:r>
                <a:rPr lang="en-US" sz="2400" dirty="0" err="1">
                  <a:solidFill>
                    <a:srgbClr val="094850"/>
                  </a:solidFill>
                  <a:latin typeface="Inter Bold"/>
                </a:rPr>
                <a:t>возрасте</a:t>
              </a:r>
              <a:r>
                <a:rPr lang="en-US" sz="2400" dirty="0">
                  <a:solidFill>
                    <a:srgbClr val="094850"/>
                  </a:solidFill>
                  <a:latin typeface="Inter Bold"/>
                </a:rPr>
                <a:t> </a:t>
              </a:r>
              <a:r>
                <a:rPr lang="en-US" sz="2400" dirty="0" err="1">
                  <a:solidFill>
                    <a:srgbClr val="094850"/>
                  </a:solidFill>
                  <a:latin typeface="Inter Bold"/>
                </a:rPr>
                <a:t>от</a:t>
              </a:r>
              <a:r>
                <a:rPr lang="en-US" sz="2400" dirty="0">
                  <a:solidFill>
                    <a:srgbClr val="094850"/>
                  </a:solidFill>
                  <a:latin typeface="Inter Bold"/>
                </a:rPr>
                <a:t> 10 </a:t>
              </a:r>
              <a:r>
                <a:rPr lang="en-US" sz="2400" dirty="0" err="1">
                  <a:solidFill>
                    <a:srgbClr val="094850"/>
                  </a:solidFill>
                  <a:latin typeface="Inter Bold"/>
                </a:rPr>
                <a:t>до</a:t>
              </a:r>
              <a:r>
                <a:rPr lang="en-US" sz="2400" dirty="0">
                  <a:solidFill>
                    <a:srgbClr val="094850"/>
                  </a:solidFill>
                  <a:latin typeface="Inter Bold"/>
                </a:rPr>
                <a:t> 19 </a:t>
              </a:r>
              <a:r>
                <a:rPr lang="en-US" sz="2400" dirty="0" err="1">
                  <a:solidFill>
                    <a:srgbClr val="094850"/>
                  </a:solidFill>
                  <a:latin typeface="Inter Bold"/>
                </a:rPr>
                <a:t>лет</a:t>
              </a:r>
              <a:r>
                <a:rPr lang="en-US" sz="2400" dirty="0">
                  <a:solidFill>
                    <a:srgbClr val="094850"/>
                  </a:solidFill>
                  <a:latin typeface="Inter Bold"/>
                </a:rPr>
                <a:t>, </a:t>
              </a:r>
              <a:r>
                <a:rPr lang="en-US" sz="2400" dirty="0" err="1">
                  <a:solidFill>
                    <a:srgbClr val="094850"/>
                  </a:solidFill>
                  <a:latin typeface="Inter Bold"/>
                </a:rPr>
                <a:t>вошедших</a:t>
              </a:r>
              <a:r>
                <a:rPr lang="en-US" sz="2400" dirty="0">
                  <a:solidFill>
                    <a:srgbClr val="094850"/>
                  </a:solidFill>
                  <a:latin typeface="Inter Bold"/>
                </a:rPr>
                <a:t> в </a:t>
              </a:r>
              <a:r>
                <a:rPr lang="en-US" sz="2400" dirty="0" err="1">
                  <a:solidFill>
                    <a:srgbClr val="094850"/>
                  </a:solidFill>
                  <a:latin typeface="Inter Bold"/>
                </a:rPr>
                <a:t>программы</a:t>
              </a:r>
              <a:r>
                <a:rPr lang="en-US" sz="2400" dirty="0">
                  <a:solidFill>
                    <a:srgbClr val="094850"/>
                  </a:solidFill>
                  <a:latin typeface="Inter Bold"/>
                </a:rPr>
                <a:t> </a:t>
              </a:r>
              <a:r>
                <a:rPr lang="en-US" sz="2400" dirty="0" err="1">
                  <a:solidFill>
                    <a:srgbClr val="094850"/>
                  </a:solidFill>
                  <a:latin typeface="Inter Bold"/>
                </a:rPr>
                <a:t>наставничества</a:t>
              </a:r>
              <a:r>
                <a:rPr lang="en-US" sz="2400" dirty="0">
                  <a:solidFill>
                    <a:srgbClr val="094850"/>
                  </a:solidFill>
                  <a:latin typeface="Inter Bold"/>
                </a:rPr>
                <a:t> в </a:t>
              </a:r>
              <a:r>
                <a:rPr lang="en-US" sz="2400" dirty="0" err="1">
                  <a:solidFill>
                    <a:srgbClr val="094850"/>
                  </a:solidFill>
                  <a:latin typeface="Inter Bold"/>
                </a:rPr>
                <a:t>роли</a:t>
              </a:r>
              <a:r>
                <a:rPr lang="en-US" sz="2400" dirty="0">
                  <a:solidFill>
                    <a:srgbClr val="094850"/>
                  </a:solidFill>
                  <a:latin typeface="Inter Bold"/>
                </a:rPr>
                <a:t> «</a:t>
              </a:r>
              <a:r>
                <a:rPr lang="en-US" sz="2400" dirty="0" err="1">
                  <a:solidFill>
                    <a:srgbClr val="094850"/>
                  </a:solidFill>
                  <a:latin typeface="Inter Bold"/>
                </a:rPr>
                <a:t>Наставляемого</a:t>
              </a:r>
              <a:r>
                <a:rPr lang="en-US" sz="2400" dirty="0">
                  <a:solidFill>
                    <a:srgbClr val="094850"/>
                  </a:solidFill>
                  <a:latin typeface="Inter Bold"/>
                </a:rPr>
                <a:t>», %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4571470"/>
              <a:ext cx="4574697" cy="10200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72"/>
                </a:lnSpc>
              </a:pPr>
              <a:r>
                <a:rPr lang="en-US" sz="4824">
                  <a:solidFill>
                    <a:srgbClr val="FF3131"/>
                  </a:solidFill>
                  <a:latin typeface="Inter Bold"/>
                </a:rPr>
                <a:t>60%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4130194" y="2271403"/>
            <a:ext cx="3223887" cy="4113113"/>
            <a:chOff x="0" y="0"/>
            <a:chExt cx="4298516" cy="5484150"/>
          </a:xfrm>
        </p:grpSpPr>
        <p:sp>
          <p:nvSpPr>
            <p:cNvPr id="28" name="TextBox 28"/>
            <p:cNvSpPr txBox="1"/>
            <p:nvPr/>
          </p:nvSpPr>
          <p:spPr>
            <a:xfrm>
              <a:off x="0" y="0"/>
              <a:ext cx="3790970" cy="3759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790"/>
                </a:lnSpc>
              </a:pPr>
              <a:r>
                <a:rPr lang="en-US" sz="2325" dirty="0" err="1">
                  <a:solidFill>
                    <a:srgbClr val="094850"/>
                  </a:solidFill>
                  <a:latin typeface="Inter Bold"/>
                </a:rPr>
                <a:t>Доля</a:t>
              </a:r>
              <a:r>
                <a:rPr lang="en-US" sz="2325" dirty="0">
                  <a:solidFill>
                    <a:srgbClr val="094850"/>
                  </a:solidFill>
                  <a:latin typeface="Inter Bold"/>
                </a:rPr>
                <a:t> </a:t>
              </a:r>
              <a:r>
                <a:rPr lang="en-US" sz="2325" dirty="0" err="1">
                  <a:solidFill>
                    <a:srgbClr val="094850"/>
                  </a:solidFill>
                  <a:latin typeface="Inter Bold"/>
                </a:rPr>
                <a:t>детей</a:t>
              </a:r>
              <a:r>
                <a:rPr lang="en-US" sz="2325" dirty="0">
                  <a:solidFill>
                    <a:srgbClr val="094850"/>
                  </a:solidFill>
                  <a:latin typeface="Inter Bold"/>
                </a:rPr>
                <a:t> и </a:t>
              </a:r>
              <a:r>
                <a:rPr lang="en-US" sz="2325" dirty="0" err="1">
                  <a:solidFill>
                    <a:srgbClr val="094850"/>
                  </a:solidFill>
                  <a:latin typeface="Inter Bold"/>
                </a:rPr>
                <a:t>молодежи</a:t>
              </a:r>
              <a:r>
                <a:rPr lang="en-US" sz="2325" dirty="0">
                  <a:solidFill>
                    <a:srgbClr val="094850"/>
                  </a:solidFill>
                  <a:latin typeface="Inter Bold"/>
                </a:rPr>
                <a:t> в </a:t>
              </a:r>
              <a:r>
                <a:rPr lang="en-US" sz="2325" dirty="0" err="1">
                  <a:solidFill>
                    <a:srgbClr val="094850"/>
                  </a:solidFill>
                  <a:latin typeface="Inter Bold"/>
                </a:rPr>
                <a:t>возрасте</a:t>
              </a:r>
              <a:r>
                <a:rPr lang="en-US" sz="2325" dirty="0">
                  <a:solidFill>
                    <a:srgbClr val="094850"/>
                  </a:solidFill>
                  <a:latin typeface="Inter Bold"/>
                </a:rPr>
                <a:t> </a:t>
              </a:r>
              <a:r>
                <a:rPr lang="en-US" sz="2325" dirty="0" err="1">
                  <a:solidFill>
                    <a:srgbClr val="094850"/>
                  </a:solidFill>
                  <a:latin typeface="Inter Bold"/>
                </a:rPr>
                <a:t>от</a:t>
              </a:r>
              <a:r>
                <a:rPr lang="en-US" sz="2325" dirty="0">
                  <a:solidFill>
                    <a:srgbClr val="094850"/>
                  </a:solidFill>
                  <a:latin typeface="Inter Bold"/>
                </a:rPr>
                <a:t> 15 </a:t>
              </a:r>
              <a:r>
                <a:rPr lang="en-US" sz="2325" dirty="0" err="1">
                  <a:solidFill>
                    <a:srgbClr val="094850"/>
                  </a:solidFill>
                  <a:latin typeface="Inter Bold"/>
                </a:rPr>
                <a:t>до</a:t>
              </a:r>
              <a:r>
                <a:rPr lang="en-US" sz="2325" dirty="0">
                  <a:solidFill>
                    <a:srgbClr val="094850"/>
                  </a:solidFill>
                  <a:latin typeface="Inter Bold"/>
                </a:rPr>
                <a:t> 19 </a:t>
              </a:r>
              <a:r>
                <a:rPr lang="en-US" sz="2325" dirty="0" err="1">
                  <a:solidFill>
                    <a:srgbClr val="094850"/>
                  </a:solidFill>
                  <a:latin typeface="Inter Bold"/>
                </a:rPr>
                <a:t>лет</a:t>
              </a:r>
              <a:r>
                <a:rPr lang="en-US" sz="2325" dirty="0">
                  <a:solidFill>
                    <a:srgbClr val="094850"/>
                  </a:solidFill>
                  <a:latin typeface="Inter Bold"/>
                </a:rPr>
                <a:t>, </a:t>
              </a:r>
              <a:r>
                <a:rPr lang="en-US" sz="2325" dirty="0" err="1">
                  <a:solidFill>
                    <a:srgbClr val="094850"/>
                  </a:solidFill>
                  <a:latin typeface="Inter Bold"/>
                </a:rPr>
                <a:t>вошедших</a:t>
              </a:r>
              <a:r>
                <a:rPr lang="en-US" sz="2325" dirty="0">
                  <a:solidFill>
                    <a:srgbClr val="094850"/>
                  </a:solidFill>
                  <a:latin typeface="Inter Bold"/>
                </a:rPr>
                <a:t> в </a:t>
              </a:r>
              <a:r>
                <a:rPr lang="en-US" sz="2325" dirty="0" err="1">
                  <a:solidFill>
                    <a:srgbClr val="094850"/>
                  </a:solidFill>
                  <a:latin typeface="Inter Bold"/>
                </a:rPr>
                <a:t>программы</a:t>
              </a:r>
              <a:r>
                <a:rPr lang="en-US" sz="2325" dirty="0">
                  <a:solidFill>
                    <a:srgbClr val="094850"/>
                  </a:solidFill>
                  <a:latin typeface="Inter Bold"/>
                </a:rPr>
                <a:t> </a:t>
              </a:r>
              <a:r>
                <a:rPr lang="en-US" sz="2325" dirty="0" err="1">
                  <a:solidFill>
                    <a:srgbClr val="094850"/>
                  </a:solidFill>
                  <a:latin typeface="Inter Bold"/>
                </a:rPr>
                <a:t>наставничества</a:t>
              </a:r>
              <a:r>
                <a:rPr lang="en-US" sz="2325" dirty="0">
                  <a:solidFill>
                    <a:srgbClr val="094850"/>
                  </a:solidFill>
                  <a:latin typeface="Inter Bold"/>
                </a:rPr>
                <a:t> в </a:t>
              </a:r>
              <a:r>
                <a:rPr lang="en-US" sz="2325" dirty="0" err="1">
                  <a:solidFill>
                    <a:srgbClr val="094850"/>
                  </a:solidFill>
                  <a:latin typeface="Inter Bold"/>
                </a:rPr>
                <a:t>роли</a:t>
              </a:r>
              <a:r>
                <a:rPr lang="en-US" sz="2325" dirty="0">
                  <a:solidFill>
                    <a:srgbClr val="094850"/>
                  </a:solidFill>
                  <a:latin typeface="Inter Bold"/>
                </a:rPr>
                <a:t> «</a:t>
              </a:r>
              <a:r>
                <a:rPr lang="en-US" sz="2325" dirty="0" err="1">
                  <a:solidFill>
                    <a:srgbClr val="094850"/>
                  </a:solidFill>
                  <a:latin typeface="Inter Bold"/>
                </a:rPr>
                <a:t>Наставника</a:t>
              </a:r>
              <a:r>
                <a:rPr lang="en-US" sz="2325" dirty="0">
                  <a:solidFill>
                    <a:srgbClr val="094850"/>
                  </a:solidFill>
                  <a:latin typeface="Inter Bold"/>
                </a:rPr>
                <a:t>», %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4006363"/>
              <a:ext cx="4298516" cy="1461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97"/>
                </a:lnSpc>
              </a:pPr>
              <a:endParaRPr/>
            </a:p>
            <a:p>
              <a:pPr algn="ctr">
                <a:lnSpc>
                  <a:spcPts val="6337"/>
                </a:lnSpc>
              </a:pPr>
              <a:r>
                <a:rPr lang="en-US" sz="4874">
                  <a:solidFill>
                    <a:srgbClr val="FF3131"/>
                  </a:solidFill>
                  <a:latin typeface="Inter Bold"/>
                </a:rPr>
                <a:t>9%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7794803" y="2271403"/>
            <a:ext cx="3108566" cy="4701296"/>
            <a:chOff x="0" y="0"/>
            <a:chExt cx="4144755" cy="6268394"/>
          </a:xfrm>
        </p:grpSpPr>
        <p:sp>
          <p:nvSpPr>
            <p:cNvPr id="31" name="TextBox 31"/>
            <p:cNvSpPr txBox="1"/>
            <p:nvPr/>
          </p:nvSpPr>
          <p:spPr>
            <a:xfrm>
              <a:off x="0" y="-9525"/>
              <a:ext cx="3655364" cy="4581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700"/>
                </a:lnSpc>
              </a:pPr>
              <a:r>
                <a:rPr lang="en-US" sz="2250" dirty="0" err="1">
                  <a:solidFill>
                    <a:srgbClr val="094850"/>
                  </a:solidFill>
                  <a:latin typeface="Inter Bold"/>
                </a:rPr>
                <a:t>Доля</a:t>
              </a:r>
              <a:r>
                <a:rPr lang="en-US" sz="2250" dirty="0">
                  <a:solidFill>
                    <a:srgbClr val="094850"/>
                  </a:solidFill>
                  <a:latin typeface="Inter Bold"/>
                </a:rPr>
                <a:t> </a:t>
              </a:r>
              <a:r>
                <a:rPr lang="en-US" sz="2250" dirty="0" err="1">
                  <a:solidFill>
                    <a:srgbClr val="094850"/>
                  </a:solidFill>
                  <a:latin typeface="Inter Bold"/>
                </a:rPr>
                <a:t>педагогов</a:t>
              </a:r>
              <a:r>
                <a:rPr lang="en-US" sz="2250" dirty="0">
                  <a:solidFill>
                    <a:srgbClr val="094850"/>
                  </a:solidFill>
                  <a:latin typeface="Inter Bold"/>
                </a:rPr>
                <a:t> – </a:t>
              </a:r>
              <a:r>
                <a:rPr lang="en-US" sz="2250" dirty="0" err="1">
                  <a:solidFill>
                    <a:srgbClr val="094850"/>
                  </a:solidFill>
                  <a:latin typeface="Inter Bold"/>
                </a:rPr>
                <a:t>молодых</a:t>
              </a:r>
              <a:r>
                <a:rPr lang="en-US" sz="2250" dirty="0">
                  <a:solidFill>
                    <a:srgbClr val="094850"/>
                  </a:solidFill>
                  <a:latin typeface="Inter Bold"/>
                </a:rPr>
                <a:t> </a:t>
              </a:r>
              <a:r>
                <a:rPr lang="en-US" sz="2250" dirty="0" err="1">
                  <a:solidFill>
                    <a:srgbClr val="094850"/>
                  </a:solidFill>
                  <a:latin typeface="Inter Bold"/>
                </a:rPr>
                <a:t>специалистов</a:t>
              </a:r>
              <a:r>
                <a:rPr lang="en-US" sz="2250" dirty="0">
                  <a:solidFill>
                    <a:srgbClr val="094850"/>
                  </a:solidFill>
                  <a:latin typeface="Inter Bold"/>
                </a:rPr>
                <a:t> (</a:t>
              </a:r>
              <a:r>
                <a:rPr lang="en-US" sz="2250" dirty="0" err="1">
                  <a:solidFill>
                    <a:srgbClr val="094850"/>
                  </a:solidFill>
                  <a:latin typeface="Inter Bold"/>
                </a:rPr>
                <a:t>опыт</a:t>
              </a:r>
              <a:r>
                <a:rPr lang="en-US" sz="2250" dirty="0">
                  <a:solidFill>
                    <a:srgbClr val="094850"/>
                  </a:solidFill>
                  <a:latin typeface="Inter Bold"/>
                </a:rPr>
                <a:t> </a:t>
              </a:r>
              <a:r>
                <a:rPr lang="en-US" sz="2250" dirty="0" err="1">
                  <a:solidFill>
                    <a:srgbClr val="094850"/>
                  </a:solidFill>
                  <a:latin typeface="Inter Bold"/>
                </a:rPr>
                <a:t>работы</a:t>
              </a:r>
              <a:r>
                <a:rPr lang="en-US" sz="2250" dirty="0">
                  <a:solidFill>
                    <a:srgbClr val="094850"/>
                  </a:solidFill>
                  <a:latin typeface="Inter Bold"/>
                </a:rPr>
                <a:t> </a:t>
              </a:r>
              <a:r>
                <a:rPr lang="en-US" sz="2250" dirty="0" err="1">
                  <a:solidFill>
                    <a:srgbClr val="094850"/>
                  </a:solidFill>
                  <a:latin typeface="Inter Bold"/>
                </a:rPr>
                <a:t>от</a:t>
              </a:r>
              <a:r>
                <a:rPr lang="en-US" sz="2250" dirty="0">
                  <a:solidFill>
                    <a:srgbClr val="094850"/>
                  </a:solidFill>
                  <a:latin typeface="Inter Bold"/>
                </a:rPr>
                <a:t> 0 </a:t>
              </a:r>
              <a:r>
                <a:rPr lang="en-US" sz="2250" dirty="0" err="1">
                  <a:solidFill>
                    <a:srgbClr val="094850"/>
                  </a:solidFill>
                  <a:latin typeface="Inter Bold"/>
                </a:rPr>
                <a:t>до</a:t>
              </a:r>
              <a:r>
                <a:rPr lang="en-US" sz="2250" dirty="0">
                  <a:solidFill>
                    <a:srgbClr val="094850"/>
                  </a:solidFill>
                  <a:latin typeface="Inter Bold"/>
                </a:rPr>
                <a:t> 3 </a:t>
              </a:r>
              <a:r>
                <a:rPr lang="en-US" sz="2250" dirty="0" err="1">
                  <a:solidFill>
                    <a:srgbClr val="094850"/>
                  </a:solidFill>
                  <a:latin typeface="Inter Bold"/>
                </a:rPr>
                <a:t>лет</a:t>
              </a:r>
              <a:r>
                <a:rPr lang="en-US" sz="2250" dirty="0">
                  <a:solidFill>
                    <a:srgbClr val="094850"/>
                  </a:solidFill>
                  <a:latin typeface="Inter Bold"/>
                </a:rPr>
                <a:t>), </a:t>
              </a:r>
              <a:r>
                <a:rPr lang="en-US" sz="2250" dirty="0" err="1">
                  <a:solidFill>
                    <a:srgbClr val="094850"/>
                  </a:solidFill>
                  <a:latin typeface="Inter Bold"/>
                </a:rPr>
                <a:t>вошедших</a:t>
              </a:r>
              <a:r>
                <a:rPr lang="en-US" sz="2250" dirty="0">
                  <a:solidFill>
                    <a:srgbClr val="094850"/>
                  </a:solidFill>
                  <a:latin typeface="Inter Bold"/>
                </a:rPr>
                <a:t> в </a:t>
              </a:r>
              <a:r>
                <a:rPr lang="en-US" sz="2250" dirty="0" err="1">
                  <a:solidFill>
                    <a:srgbClr val="094850"/>
                  </a:solidFill>
                  <a:latin typeface="Inter Bold"/>
                </a:rPr>
                <a:t>программы</a:t>
              </a:r>
              <a:r>
                <a:rPr lang="en-US" sz="2250" dirty="0">
                  <a:solidFill>
                    <a:srgbClr val="094850"/>
                  </a:solidFill>
                  <a:latin typeface="Inter Bold"/>
                </a:rPr>
                <a:t> </a:t>
              </a:r>
              <a:r>
                <a:rPr lang="en-US" sz="2250" dirty="0" err="1">
                  <a:solidFill>
                    <a:srgbClr val="094850"/>
                  </a:solidFill>
                  <a:latin typeface="Inter Bold"/>
                </a:rPr>
                <a:t>наставничества</a:t>
              </a:r>
              <a:r>
                <a:rPr lang="en-US" sz="2250" dirty="0">
                  <a:solidFill>
                    <a:srgbClr val="094850"/>
                  </a:solidFill>
                  <a:latin typeface="Inter Bold"/>
                </a:rPr>
                <a:t> в </a:t>
              </a:r>
              <a:r>
                <a:rPr lang="en-US" sz="2250" dirty="0" err="1">
                  <a:solidFill>
                    <a:srgbClr val="094850"/>
                  </a:solidFill>
                  <a:latin typeface="Inter Bold"/>
                </a:rPr>
                <a:t>роли</a:t>
              </a:r>
              <a:r>
                <a:rPr lang="en-US" sz="2250" dirty="0">
                  <a:solidFill>
                    <a:srgbClr val="094850"/>
                  </a:solidFill>
                  <a:latin typeface="Inter Bold"/>
                </a:rPr>
                <a:t> «</a:t>
              </a:r>
              <a:r>
                <a:rPr lang="en-US" sz="2250" dirty="0" err="1">
                  <a:solidFill>
                    <a:srgbClr val="094850"/>
                  </a:solidFill>
                  <a:latin typeface="Inter Bold"/>
                </a:rPr>
                <a:t>Наставляемого</a:t>
              </a:r>
              <a:r>
                <a:rPr lang="en-US" sz="2250" dirty="0">
                  <a:solidFill>
                    <a:srgbClr val="094850"/>
                  </a:solidFill>
                  <a:latin typeface="Inter Bold"/>
                </a:rPr>
                <a:t>»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4862785"/>
              <a:ext cx="4144755" cy="1041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4"/>
                </a:lnSpc>
              </a:pPr>
              <a:r>
                <a:rPr lang="en-US" sz="4849">
                  <a:solidFill>
                    <a:srgbClr val="FF3131"/>
                  </a:solidFill>
                  <a:latin typeface="Inter Bold"/>
                </a:rPr>
                <a:t>60%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1179594" y="2271403"/>
            <a:ext cx="3193410" cy="6247943"/>
            <a:chOff x="0" y="0"/>
            <a:chExt cx="4257880" cy="8330591"/>
          </a:xfrm>
        </p:grpSpPr>
        <p:sp>
          <p:nvSpPr>
            <p:cNvPr id="34" name="TextBox 34"/>
            <p:cNvSpPr txBox="1"/>
            <p:nvPr/>
          </p:nvSpPr>
          <p:spPr>
            <a:xfrm>
              <a:off x="0" y="0"/>
              <a:ext cx="3755132" cy="7721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79"/>
                </a:lnSpc>
              </a:pPr>
              <a:r>
                <a:rPr lang="en-US" sz="2400" dirty="0" err="1">
                  <a:solidFill>
                    <a:srgbClr val="094850"/>
                  </a:solidFill>
                  <a:latin typeface="Inter Bold"/>
                </a:rPr>
                <a:t>Доля</a:t>
              </a:r>
              <a:r>
                <a:rPr lang="en-US" sz="2400" dirty="0">
                  <a:solidFill>
                    <a:srgbClr val="094850"/>
                  </a:solidFill>
                  <a:latin typeface="Inter Bold"/>
                </a:rPr>
                <a:t> </a:t>
              </a:r>
              <a:r>
                <a:rPr lang="en-US" sz="2400" dirty="0" err="1">
                  <a:solidFill>
                    <a:srgbClr val="094850"/>
                  </a:solidFill>
                  <a:latin typeface="Inter Bold"/>
                </a:rPr>
                <a:t>предприятий</a:t>
              </a:r>
              <a:r>
                <a:rPr lang="en-US" sz="2400" dirty="0">
                  <a:solidFill>
                    <a:srgbClr val="094850"/>
                  </a:solidFill>
                  <a:latin typeface="Inter Bold"/>
                </a:rPr>
                <a:t> (</a:t>
              </a:r>
              <a:r>
                <a:rPr lang="en-US" sz="2400" dirty="0" err="1">
                  <a:solidFill>
                    <a:srgbClr val="094850"/>
                  </a:solidFill>
                  <a:latin typeface="Inter Bold"/>
                </a:rPr>
                <a:t>организаций</a:t>
              </a:r>
              <a:r>
                <a:rPr lang="en-US" sz="2400" dirty="0">
                  <a:solidFill>
                    <a:srgbClr val="094850"/>
                  </a:solidFill>
                  <a:latin typeface="Inter Bold"/>
                </a:rPr>
                <a:t>) </a:t>
              </a:r>
              <a:r>
                <a:rPr lang="en-US" sz="2400" dirty="0" err="1">
                  <a:solidFill>
                    <a:srgbClr val="094850"/>
                  </a:solidFill>
                  <a:latin typeface="Inter Bold"/>
                </a:rPr>
                <a:t>от</a:t>
              </a:r>
              <a:r>
                <a:rPr lang="en-US" sz="2400" dirty="0">
                  <a:solidFill>
                    <a:srgbClr val="094850"/>
                  </a:solidFill>
                  <a:latin typeface="Inter Bold"/>
                </a:rPr>
                <a:t> </a:t>
              </a:r>
              <a:r>
                <a:rPr lang="en-US" sz="2400" dirty="0" err="1">
                  <a:solidFill>
                    <a:srgbClr val="094850"/>
                  </a:solidFill>
                  <a:latin typeface="Inter Bold"/>
                </a:rPr>
                <a:t>общего</a:t>
              </a:r>
              <a:r>
                <a:rPr lang="en-US" sz="2400" dirty="0">
                  <a:solidFill>
                    <a:srgbClr val="094850"/>
                  </a:solidFill>
                  <a:latin typeface="Inter Bold"/>
                </a:rPr>
                <a:t> </a:t>
              </a:r>
              <a:r>
                <a:rPr lang="en-US" sz="2400" dirty="0" err="1">
                  <a:solidFill>
                    <a:srgbClr val="094850"/>
                  </a:solidFill>
                  <a:latin typeface="Inter Bold"/>
                </a:rPr>
                <a:t>количества</a:t>
              </a:r>
              <a:r>
                <a:rPr lang="en-US" sz="2400" dirty="0">
                  <a:solidFill>
                    <a:srgbClr val="094850"/>
                  </a:solidFill>
                  <a:latin typeface="Inter Bold"/>
                </a:rPr>
                <a:t> </a:t>
              </a:r>
              <a:r>
                <a:rPr lang="en-US" sz="2400" dirty="0" err="1">
                  <a:solidFill>
                    <a:srgbClr val="094850"/>
                  </a:solidFill>
                  <a:latin typeface="Inter Bold"/>
                </a:rPr>
                <a:t>организаций</a:t>
              </a:r>
              <a:r>
                <a:rPr lang="en-US" sz="2400" dirty="0">
                  <a:solidFill>
                    <a:srgbClr val="094850"/>
                  </a:solidFill>
                  <a:latin typeface="Inter Bold"/>
                </a:rPr>
                <a:t>, </a:t>
              </a:r>
              <a:r>
                <a:rPr lang="en-US" sz="2400" dirty="0" err="1">
                  <a:solidFill>
                    <a:srgbClr val="094850"/>
                  </a:solidFill>
                  <a:latin typeface="Inter Bold"/>
                </a:rPr>
                <a:t>осуществляющих</a:t>
              </a:r>
              <a:r>
                <a:rPr lang="en-US" sz="2400" dirty="0">
                  <a:solidFill>
                    <a:srgbClr val="094850"/>
                  </a:solidFill>
                  <a:latin typeface="Inter Bold"/>
                </a:rPr>
                <a:t> </a:t>
              </a:r>
              <a:r>
                <a:rPr lang="en-US" sz="2400" dirty="0" err="1">
                  <a:solidFill>
                    <a:srgbClr val="094850"/>
                  </a:solidFill>
                  <a:latin typeface="Inter Bold"/>
                </a:rPr>
                <a:t>деятельность</a:t>
              </a:r>
              <a:r>
                <a:rPr lang="en-US" sz="2400" dirty="0">
                  <a:solidFill>
                    <a:srgbClr val="094850"/>
                  </a:solidFill>
                  <a:latin typeface="Inter Bold"/>
                </a:rPr>
                <a:t> в </a:t>
              </a:r>
              <a:r>
                <a:rPr lang="en-US" sz="2400" dirty="0" err="1">
                  <a:solidFill>
                    <a:srgbClr val="094850"/>
                  </a:solidFill>
                  <a:latin typeface="Inter Bold"/>
                </a:rPr>
                <a:t>Нижегородской</a:t>
              </a:r>
              <a:r>
                <a:rPr lang="en-US" sz="2400" dirty="0">
                  <a:solidFill>
                    <a:srgbClr val="094850"/>
                  </a:solidFill>
                  <a:latin typeface="Inter Bold"/>
                </a:rPr>
                <a:t> </a:t>
              </a:r>
              <a:r>
                <a:rPr lang="en-US" sz="2400" dirty="0" err="1">
                  <a:solidFill>
                    <a:srgbClr val="094850"/>
                  </a:solidFill>
                  <a:latin typeface="Inter Bold"/>
                </a:rPr>
                <a:t>области</a:t>
              </a:r>
              <a:r>
                <a:rPr lang="en-US" sz="2400" dirty="0">
                  <a:solidFill>
                    <a:srgbClr val="094850"/>
                  </a:solidFill>
                  <a:latin typeface="Inter Bold"/>
                </a:rPr>
                <a:t>, </a:t>
              </a:r>
              <a:r>
                <a:rPr lang="en-US" sz="2400" dirty="0" err="1">
                  <a:solidFill>
                    <a:srgbClr val="094850"/>
                  </a:solidFill>
                  <a:latin typeface="Inter Bold"/>
                </a:rPr>
                <a:t>вошедших</a:t>
              </a:r>
              <a:r>
                <a:rPr lang="en-US" sz="2400" dirty="0">
                  <a:solidFill>
                    <a:srgbClr val="094850"/>
                  </a:solidFill>
                  <a:latin typeface="Inter Bold"/>
                </a:rPr>
                <a:t> в </a:t>
              </a:r>
              <a:r>
                <a:rPr lang="en-US" sz="2400" dirty="0" err="1">
                  <a:solidFill>
                    <a:srgbClr val="094850"/>
                  </a:solidFill>
                  <a:latin typeface="Inter Bold"/>
                </a:rPr>
                <a:t>программы</a:t>
              </a:r>
              <a:r>
                <a:rPr lang="en-US" sz="2400" dirty="0">
                  <a:solidFill>
                    <a:srgbClr val="094850"/>
                  </a:solidFill>
                  <a:latin typeface="Inter Bold"/>
                </a:rPr>
                <a:t> </a:t>
              </a:r>
              <a:r>
                <a:rPr lang="en-US" sz="2400" dirty="0" err="1">
                  <a:solidFill>
                    <a:srgbClr val="094850"/>
                  </a:solidFill>
                  <a:latin typeface="Inter Bold"/>
                </a:rPr>
                <a:t>наставничества</a:t>
              </a:r>
              <a:r>
                <a:rPr lang="en-US" sz="2400" dirty="0">
                  <a:solidFill>
                    <a:srgbClr val="094850"/>
                  </a:solidFill>
                  <a:latin typeface="Inter Bold"/>
                </a:rPr>
                <a:t>, </a:t>
              </a:r>
              <a:r>
                <a:rPr lang="en-US" sz="2400" dirty="0" err="1">
                  <a:solidFill>
                    <a:srgbClr val="094850"/>
                  </a:solidFill>
                  <a:latin typeface="Inter Bold"/>
                </a:rPr>
                <a:t>предоставив</a:t>
              </a:r>
              <a:r>
                <a:rPr lang="en-US" sz="2400" dirty="0">
                  <a:solidFill>
                    <a:srgbClr val="094850"/>
                  </a:solidFill>
                  <a:latin typeface="Inter Bold"/>
                </a:rPr>
                <a:t> «</a:t>
              </a:r>
              <a:r>
                <a:rPr lang="en-US" sz="2400" dirty="0" err="1">
                  <a:solidFill>
                    <a:srgbClr val="094850"/>
                  </a:solidFill>
                  <a:latin typeface="Inter Bold"/>
                </a:rPr>
                <a:t>Наставников</a:t>
              </a:r>
              <a:r>
                <a:rPr lang="en-US" sz="2400" dirty="0">
                  <a:solidFill>
                    <a:srgbClr val="094850"/>
                  </a:solidFill>
                  <a:latin typeface="Inter Bold"/>
                </a:rPr>
                <a:t>», %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7936467"/>
              <a:ext cx="4257880" cy="3581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42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4373005" y="2271403"/>
            <a:ext cx="3367595" cy="2317128"/>
            <a:chOff x="0" y="0"/>
            <a:chExt cx="4490127" cy="3089504"/>
          </a:xfrm>
        </p:grpSpPr>
        <p:sp>
          <p:nvSpPr>
            <p:cNvPr id="37" name="TextBox 37"/>
            <p:cNvSpPr txBox="1"/>
            <p:nvPr/>
          </p:nvSpPr>
          <p:spPr>
            <a:xfrm>
              <a:off x="0" y="-9525"/>
              <a:ext cx="3959956" cy="1838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00"/>
                </a:lnSpc>
              </a:pPr>
              <a:r>
                <a:rPr lang="en-US" sz="2250">
                  <a:solidFill>
                    <a:srgbClr val="094850"/>
                  </a:solidFill>
                  <a:latin typeface="Inter Bold"/>
                </a:rPr>
                <a:t>Уровень удовлетворенности “Наставляемых” и “Наставников”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2063061"/>
              <a:ext cx="4490127" cy="9990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74"/>
                </a:lnSpc>
              </a:pPr>
              <a:r>
                <a:rPr lang="en-US" sz="4749" dirty="0">
                  <a:solidFill>
                    <a:srgbClr val="FF3131"/>
                  </a:solidFill>
                  <a:latin typeface="Inter Bold"/>
                </a:rPr>
                <a:t>90%</a:t>
              </a:r>
            </a:p>
          </p:txBody>
        </p:sp>
      </p:grpSp>
      <p:sp>
        <p:nvSpPr>
          <p:cNvPr id="39" name="Freeform 39"/>
          <p:cNvSpPr/>
          <p:nvPr/>
        </p:nvSpPr>
        <p:spPr>
          <a:xfrm>
            <a:off x="15895294" y="0"/>
            <a:ext cx="2632469" cy="2632469"/>
          </a:xfrm>
          <a:custGeom>
            <a:avLst/>
            <a:gdLst/>
            <a:ahLst/>
            <a:cxnLst/>
            <a:rect l="l" t="t" r="r" b="b"/>
            <a:pathLst>
              <a:path w="2632469" h="2632469">
                <a:moveTo>
                  <a:pt x="0" y="0"/>
                </a:moveTo>
                <a:lnTo>
                  <a:pt x="2632469" y="0"/>
                </a:lnTo>
                <a:lnTo>
                  <a:pt x="2632469" y="2632469"/>
                </a:lnTo>
                <a:lnTo>
                  <a:pt x="0" y="263246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342423" y="-1678502"/>
            <a:ext cx="7788790" cy="6602927"/>
            <a:chOff x="0" y="0"/>
            <a:chExt cx="10385053" cy="8803903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2803153" y="1222003"/>
              <a:ext cx="7581900" cy="7581900"/>
              <a:chOff x="0" y="0"/>
              <a:chExt cx="1708150" cy="170815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DFFD8">
                      <a:alpha val="100000"/>
                    </a:srgbClr>
                  </a:gs>
                  <a:gs pos="100000">
                    <a:srgbClr val="94B9FF">
                      <a:alpha val="100000"/>
                    </a:srgbClr>
                  </a:gs>
                </a:gsLst>
                <a:lin ang="0"/>
              </a:gradFill>
            </p:spPr>
          </p:sp>
        </p:grpSp>
        <p:sp>
          <p:nvSpPr>
            <p:cNvPr id="5" name="Freeform 5"/>
            <p:cNvSpPr/>
            <p:nvPr/>
          </p:nvSpPr>
          <p:spPr>
            <a:xfrm rot="38845">
              <a:off x="29013" y="29013"/>
              <a:ext cx="5164477" cy="5164477"/>
            </a:xfrm>
            <a:custGeom>
              <a:avLst/>
              <a:gdLst/>
              <a:ahLst/>
              <a:cxnLst/>
              <a:rect l="l" t="t" r="r" b="b"/>
              <a:pathLst>
                <a:path w="5164477" h="5164477">
                  <a:moveTo>
                    <a:pt x="0" y="0"/>
                  </a:moveTo>
                  <a:lnTo>
                    <a:pt x="5164477" y="0"/>
                  </a:lnTo>
                  <a:lnTo>
                    <a:pt x="5164477" y="5164477"/>
                  </a:lnTo>
                  <a:lnTo>
                    <a:pt x="0" y="5164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7266590" y="1249407"/>
            <a:ext cx="5718712" cy="1773019"/>
            <a:chOff x="0" y="-28575"/>
            <a:chExt cx="7624949" cy="2364023"/>
          </a:xfrm>
        </p:grpSpPr>
        <p:sp>
          <p:nvSpPr>
            <p:cNvPr id="7" name="TextBox 7"/>
            <p:cNvSpPr txBox="1"/>
            <p:nvPr/>
          </p:nvSpPr>
          <p:spPr>
            <a:xfrm>
              <a:off x="0" y="-28575"/>
              <a:ext cx="7624949" cy="1333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sz="2000" b="1" spc="100" dirty="0">
                  <a:solidFill>
                    <a:srgbClr val="2C92D5"/>
                  </a:solidFill>
                  <a:latin typeface="Arial" pitchFamily="34" charset="0"/>
                  <a:cs typeface="Arial" pitchFamily="34" charset="0"/>
                </a:rPr>
                <a:t>КОЛИЧЕСТВО НАСТАВЛЯЕМЫХ, ВОВЛЕЧЁННЫХ </a:t>
              </a:r>
              <a:r>
                <a:rPr lang="ru-RU" sz="2000" b="1" spc="100" dirty="0" smtClean="0">
                  <a:solidFill>
                    <a:srgbClr val="2C92D5"/>
                  </a:solidFill>
                  <a:latin typeface="Arial" pitchFamily="34" charset="0"/>
                  <a:cs typeface="Arial" pitchFamily="34" charset="0"/>
                </a:rPr>
                <a:t>В </a:t>
              </a:r>
              <a:r>
                <a:rPr lang="en-US" sz="2000" b="1" spc="100" dirty="0" smtClean="0">
                  <a:solidFill>
                    <a:srgbClr val="2C92D5"/>
                  </a:solidFill>
                  <a:latin typeface="Arial" pitchFamily="34" charset="0"/>
                  <a:cs typeface="Arial" pitchFamily="34" charset="0"/>
                </a:rPr>
                <a:t>ФО</a:t>
              </a:r>
              <a:r>
                <a:rPr lang="ru-RU" sz="2000" b="1" spc="100" dirty="0" smtClean="0">
                  <a:solidFill>
                    <a:srgbClr val="2C92D5"/>
                  </a:solidFill>
                  <a:latin typeface="Arial" pitchFamily="34" charset="0"/>
                  <a:cs typeface="Arial" pitchFamily="34" charset="0"/>
                </a:rPr>
                <a:t>Р</a:t>
              </a:r>
              <a:r>
                <a:rPr lang="en-US" sz="2000" b="1" spc="100" dirty="0" smtClean="0">
                  <a:solidFill>
                    <a:srgbClr val="2C92D5"/>
                  </a:solidFill>
                  <a:latin typeface="Arial" pitchFamily="34" charset="0"/>
                  <a:cs typeface="Arial" pitchFamily="34" charset="0"/>
                </a:rPr>
                <a:t>МЫ </a:t>
              </a:r>
              <a:r>
                <a:rPr lang="en-US" sz="2000" b="1" spc="100" dirty="0">
                  <a:solidFill>
                    <a:srgbClr val="2C92D5"/>
                  </a:solidFill>
                  <a:latin typeface="Arial" pitchFamily="34" charset="0"/>
                  <a:cs typeface="Arial" pitchFamily="34" charset="0"/>
                </a:rPr>
                <a:t>НАСТАВНИЧЕСТВА (ЧЕЛ.)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446317"/>
              <a:ext cx="7624949" cy="8891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90"/>
                </a:lnSpc>
              </a:pPr>
              <a:r>
                <a:rPr lang="en-US" sz="1850" spc="92" dirty="0" err="1">
                  <a:solidFill>
                    <a:srgbClr val="191919"/>
                  </a:solidFill>
                  <a:latin typeface="Clear Sans"/>
                </a:rPr>
                <a:t>Ученик-ученик</a:t>
              </a:r>
              <a:r>
                <a:rPr lang="en-US" sz="1850" spc="92" dirty="0">
                  <a:solidFill>
                    <a:srgbClr val="191919"/>
                  </a:solidFill>
                  <a:latin typeface="Clear Sans"/>
                </a:rPr>
                <a:t>; </a:t>
              </a:r>
              <a:r>
                <a:rPr lang="en-US" sz="1850" spc="92" dirty="0" err="1">
                  <a:solidFill>
                    <a:srgbClr val="191919"/>
                  </a:solidFill>
                  <a:latin typeface="Clear Sans"/>
                </a:rPr>
                <a:t>студент-ученик</a:t>
              </a:r>
              <a:r>
                <a:rPr lang="en-US" sz="1850" spc="92" dirty="0">
                  <a:solidFill>
                    <a:srgbClr val="191919"/>
                  </a:solidFill>
                  <a:latin typeface="Clear Sans"/>
                </a:rPr>
                <a:t>; </a:t>
              </a:r>
              <a:r>
                <a:rPr lang="en-US" sz="1850" spc="92" dirty="0" err="1">
                  <a:solidFill>
                    <a:srgbClr val="191919"/>
                  </a:solidFill>
                  <a:latin typeface="Clear Sans"/>
                </a:rPr>
                <a:t>работодатель-ученик</a:t>
              </a:r>
              <a:r>
                <a:rPr lang="en-US" sz="1850" spc="92" dirty="0">
                  <a:solidFill>
                    <a:srgbClr val="191919"/>
                  </a:solidFill>
                  <a:latin typeface="Clear Sans"/>
                </a:rPr>
                <a:t>; </a:t>
              </a:r>
              <a:r>
                <a:rPr lang="en-US" sz="1850" spc="92" dirty="0" err="1">
                  <a:solidFill>
                    <a:srgbClr val="191919"/>
                  </a:solidFill>
                  <a:latin typeface="Clear Sans"/>
                </a:rPr>
                <a:t>другая</a:t>
              </a:r>
              <a:r>
                <a:rPr lang="en-US" sz="1850" spc="92" dirty="0">
                  <a:solidFill>
                    <a:srgbClr val="191919"/>
                  </a:solidFill>
                  <a:latin typeface="Clear Sans"/>
                </a:rPr>
                <a:t> </a:t>
              </a:r>
              <a:r>
                <a:rPr lang="en-US" sz="1850" spc="92" dirty="0" err="1" smtClean="0">
                  <a:solidFill>
                    <a:srgbClr val="191919"/>
                  </a:solidFill>
                  <a:latin typeface="Clear Sans"/>
                </a:rPr>
                <a:t>форма</a:t>
              </a:r>
              <a:r>
                <a:rPr lang="ru-RU" sz="1850" spc="92" dirty="0" smtClean="0">
                  <a:solidFill>
                    <a:srgbClr val="191919"/>
                  </a:solidFill>
                  <a:latin typeface="Clear Sans"/>
                </a:rPr>
                <a:t> (учитель-ученик)</a:t>
              </a:r>
              <a:endParaRPr lang="en-US" sz="1850" spc="92" dirty="0">
                <a:solidFill>
                  <a:srgbClr val="191919"/>
                </a:solidFill>
                <a:latin typeface="Clear San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57378" y="1249407"/>
            <a:ext cx="5718712" cy="1773019"/>
            <a:chOff x="0" y="-28575"/>
            <a:chExt cx="7624949" cy="2364023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28575"/>
              <a:ext cx="7624949" cy="1333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sz="2000" b="1" spc="100" dirty="0">
                  <a:solidFill>
                    <a:srgbClr val="2C92D5"/>
                  </a:solidFill>
                  <a:latin typeface="Arial" pitchFamily="34" charset="0"/>
                  <a:cs typeface="Arial" pitchFamily="34" charset="0"/>
                </a:rPr>
                <a:t>КОЛИЧЕСТВО НАСТАВНИКОВ, ВОВЛЕЧЁННЫХ </a:t>
              </a:r>
              <a:r>
                <a:rPr lang="ru-RU" sz="2000" b="1" spc="100" dirty="0" smtClean="0">
                  <a:solidFill>
                    <a:srgbClr val="2C92D5"/>
                  </a:solidFill>
                  <a:latin typeface="Arial" pitchFamily="34" charset="0"/>
                  <a:cs typeface="Arial" pitchFamily="34" charset="0"/>
                </a:rPr>
                <a:t>В </a:t>
              </a:r>
              <a:r>
                <a:rPr lang="en-US" sz="2000" b="1" spc="100" dirty="0" smtClean="0">
                  <a:solidFill>
                    <a:srgbClr val="2C92D5"/>
                  </a:solidFill>
                  <a:latin typeface="Arial" pitchFamily="34" charset="0"/>
                  <a:cs typeface="Arial" pitchFamily="34" charset="0"/>
                </a:rPr>
                <a:t>ФОРМЫ </a:t>
              </a:r>
              <a:r>
                <a:rPr lang="en-US" sz="2000" b="1" spc="100" dirty="0">
                  <a:solidFill>
                    <a:srgbClr val="2C92D5"/>
                  </a:solidFill>
                  <a:latin typeface="Arial" pitchFamily="34" charset="0"/>
                  <a:cs typeface="Arial" pitchFamily="34" charset="0"/>
                </a:rPr>
                <a:t>НАСТАВНИЧЕСТВА (ЧЕЛ.)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446317"/>
              <a:ext cx="7624949" cy="8891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90"/>
                </a:lnSpc>
              </a:pPr>
              <a:r>
                <a:rPr lang="en-US" sz="1850" spc="92" dirty="0" err="1">
                  <a:solidFill>
                    <a:srgbClr val="191919"/>
                  </a:solidFill>
                  <a:latin typeface="Clear Sans"/>
                </a:rPr>
                <a:t>Ученик-ученик</a:t>
              </a:r>
              <a:r>
                <a:rPr lang="en-US" sz="1850" spc="92" dirty="0">
                  <a:solidFill>
                    <a:srgbClr val="191919"/>
                  </a:solidFill>
                  <a:latin typeface="Clear Sans"/>
                </a:rPr>
                <a:t>; </a:t>
              </a:r>
              <a:r>
                <a:rPr lang="en-US" sz="1850" spc="92" dirty="0" err="1">
                  <a:solidFill>
                    <a:srgbClr val="191919"/>
                  </a:solidFill>
                  <a:latin typeface="Clear Sans"/>
                </a:rPr>
                <a:t>студент-ученик</a:t>
              </a:r>
              <a:r>
                <a:rPr lang="en-US" sz="1850" spc="92" dirty="0">
                  <a:solidFill>
                    <a:srgbClr val="191919"/>
                  </a:solidFill>
                  <a:latin typeface="Clear Sans"/>
                </a:rPr>
                <a:t>; </a:t>
              </a:r>
              <a:r>
                <a:rPr lang="en-US" sz="1850" spc="92" dirty="0" err="1">
                  <a:solidFill>
                    <a:srgbClr val="191919"/>
                  </a:solidFill>
                  <a:latin typeface="Clear Sans"/>
                </a:rPr>
                <a:t>работодатель-ученик</a:t>
              </a:r>
              <a:r>
                <a:rPr lang="en-US" sz="1850" spc="92" dirty="0">
                  <a:solidFill>
                    <a:srgbClr val="191919"/>
                  </a:solidFill>
                  <a:latin typeface="Clear Sans"/>
                </a:rPr>
                <a:t>; </a:t>
              </a:r>
              <a:r>
                <a:rPr lang="en-US" sz="1850" spc="92" dirty="0" err="1">
                  <a:solidFill>
                    <a:srgbClr val="191919"/>
                  </a:solidFill>
                  <a:latin typeface="Clear Sans"/>
                </a:rPr>
                <a:t>другая</a:t>
              </a:r>
              <a:r>
                <a:rPr lang="en-US" sz="1850" spc="92" dirty="0">
                  <a:solidFill>
                    <a:srgbClr val="191919"/>
                  </a:solidFill>
                  <a:latin typeface="Clear Sans"/>
                </a:rPr>
                <a:t> </a:t>
              </a:r>
              <a:r>
                <a:rPr lang="en-US" sz="1850" spc="92" dirty="0" err="1" smtClean="0">
                  <a:solidFill>
                    <a:srgbClr val="191919"/>
                  </a:solidFill>
                  <a:latin typeface="Clear Sans"/>
                </a:rPr>
                <a:t>форма</a:t>
              </a:r>
              <a:r>
                <a:rPr lang="ru-RU" sz="1850" spc="92" dirty="0" smtClean="0">
                  <a:solidFill>
                    <a:srgbClr val="191919"/>
                  </a:solidFill>
                  <a:latin typeface="Clear Sans"/>
                </a:rPr>
                <a:t> (учитель-ученик)</a:t>
              </a:r>
              <a:endParaRPr lang="en-US" sz="1850" spc="92" dirty="0">
                <a:solidFill>
                  <a:srgbClr val="191919"/>
                </a:solidFill>
                <a:latin typeface="Clear San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254650" y="3349193"/>
            <a:ext cx="5718712" cy="1884680"/>
            <a:chOff x="0" y="0"/>
            <a:chExt cx="7624949" cy="2512906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28575"/>
              <a:ext cx="7624949" cy="1327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32"/>
                </a:lnSpc>
              </a:pPr>
              <a:r>
                <a:rPr lang="en-US" sz="2025" b="1" spc="101" dirty="0">
                  <a:solidFill>
                    <a:srgbClr val="2C92D5"/>
                  </a:solidFill>
                  <a:latin typeface="Arial" pitchFamily="34" charset="0"/>
                  <a:cs typeface="Arial" pitchFamily="34" charset="0"/>
                </a:rPr>
                <a:t>ССЫЛКИ НА ПУБЛИКАЦИИ НА САЙТЕ И/ИЛИ СОЦ.СЕТЯХ ПО СОБЫТИЯМ В РАМКАХ РЕАЛИЗАЦИИ ЦМН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495425"/>
              <a:ext cx="7624949" cy="8295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90"/>
                </a:lnSpc>
              </a:pPr>
              <a:r>
                <a:rPr lang="en-US" sz="1850" spc="92">
                  <a:solidFill>
                    <a:srgbClr val="191919"/>
                  </a:solidFill>
                  <a:latin typeface="Clear Sans"/>
                </a:rPr>
                <a:t>Ссылка постов в ВК, ссылка новостей на сайте ОО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53757" y="3364592"/>
            <a:ext cx="5718712" cy="1387951"/>
            <a:chOff x="0" y="-28575"/>
            <a:chExt cx="7624949" cy="1850601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28575"/>
              <a:ext cx="7624949" cy="1333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sz="2000" b="1" spc="100" dirty="0">
                  <a:solidFill>
                    <a:srgbClr val="2C92D5"/>
                  </a:solidFill>
                  <a:latin typeface="Arial" pitchFamily="34" charset="0"/>
                  <a:cs typeface="Arial" pitchFamily="34" charset="0"/>
                </a:rPr>
                <a:t>ССЫЛКИ НА СТРАНИЦУ САЙТА ОО, ГДЕ РАЗМЕЩЕНЫ ДОКУМЕНТЫ ПО ВНЕДРЕНИЮ И РЕАЛИЗАЦИИ ЦМН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436793"/>
              <a:ext cx="7624949" cy="3852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50"/>
                </a:lnSpc>
              </a:pPr>
              <a:r>
                <a:rPr lang="en-US" sz="1750" spc="87">
                  <a:solidFill>
                    <a:srgbClr val="191919"/>
                  </a:solidFill>
                  <a:latin typeface="Clear Sans"/>
                </a:rPr>
                <a:t>Раздел сайта “Целевая модель наставничества”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76560" y="-23845"/>
            <a:ext cx="13144240" cy="120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10"/>
              </a:lnSpc>
            </a:pPr>
            <a:r>
              <a:rPr lang="en-US" sz="8000" b="1" spc="-252" dirty="0" err="1">
                <a:solidFill>
                  <a:srgbClr val="2C92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Показатели</a:t>
            </a:r>
            <a:r>
              <a:rPr lang="en-US" sz="8000" b="1" spc="-252" dirty="0">
                <a:solidFill>
                  <a:srgbClr val="2C92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8000" b="1" spc="-252" dirty="0" err="1">
                <a:solidFill>
                  <a:srgbClr val="2C92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Мониторинга</a:t>
            </a:r>
            <a:endParaRPr lang="en-US" sz="8000" b="1" spc="-252" dirty="0">
              <a:solidFill>
                <a:srgbClr val="2C92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AutoShape 19"/>
          <p:cNvSpPr/>
          <p:nvPr/>
        </p:nvSpPr>
        <p:spPr>
          <a:xfrm>
            <a:off x="885825" y="1028700"/>
            <a:ext cx="285750" cy="8229600"/>
          </a:xfrm>
          <a:prstGeom prst="rect">
            <a:avLst/>
          </a:prstGeom>
          <a:gradFill rotWithShape="1">
            <a:gsLst>
              <a:gs pos="0">
                <a:srgbClr val="CDFFD8">
                  <a:alpha val="100000"/>
                </a:srgbClr>
              </a:gs>
              <a:gs pos="100000">
                <a:srgbClr val="94B9FF">
                  <a:alpha val="100000"/>
                </a:srgbClr>
              </a:gs>
            </a:gsLst>
            <a:lin ang="0"/>
          </a:gradFill>
        </p:spPr>
      </p:sp>
      <p:grpSp>
        <p:nvGrpSpPr>
          <p:cNvPr id="20" name="Group 20"/>
          <p:cNvGrpSpPr/>
          <p:nvPr/>
        </p:nvGrpSpPr>
        <p:grpSpPr>
          <a:xfrm>
            <a:off x="1353757" y="5340553"/>
            <a:ext cx="5718712" cy="2532380"/>
            <a:chOff x="0" y="0"/>
            <a:chExt cx="7624949" cy="3376506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28575"/>
              <a:ext cx="7624949" cy="1327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32"/>
                </a:lnSpc>
              </a:pPr>
              <a:r>
                <a:rPr lang="en-US" sz="2025" b="1" spc="101" dirty="0">
                  <a:solidFill>
                    <a:srgbClr val="2C92D5"/>
                  </a:solidFill>
                  <a:latin typeface="Arial" pitchFamily="34" charset="0"/>
                  <a:cs typeface="Arial" pitchFamily="34" charset="0"/>
                </a:rPr>
                <a:t>ТРАНСЛЯЦИЯ ОПЫТА В РАМКАХ РЕАЛИЗАЦИИ ЦМН</a:t>
              </a:r>
            </a:p>
            <a:p>
              <a:pPr>
                <a:lnSpc>
                  <a:spcPts val="2632"/>
                </a:lnSpc>
              </a:pPr>
              <a:endParaRPr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1495425"/>
              <a:ext cx="7624949" cy="1693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90"/>
                </a:lnSpc>
              </a:pPr>
              <a:r>
                <a:rPr lang="en-US" sz="1850" spc="92" dirty="0" err="1">
                  <a:solidFill>
                    <a:srgbClr val="191919"/>
                  </a:solidFill>
                  <a:latin typeface="Clear Sans"/>
                </a:rPr>
                <a:t>Выступления</a:t>
              </a:r>
              <a:r>
                <a:rPr lang="en-US" sz="1850" spc="92" dirty="0">
                  <a:solidFill>
                    <a:srgbClr val="191919"/>
                  </a:solidFill>
                  <a:latin typeface="Clear Sans"/>
                </a:rPr>
                <a:t> в </a:t>
              </a:r>
              <a:r>
                <a:rPr lang="en-US" sz="1850" spc="92" dirty="0" err="1">
                  <a:solidFill>
                    <a:srgbClr val="191919"/>
                  </a:solidFill>
                  <a:latin typeface="Clear Sans"/>
                </a:rPr>
                <a:t>рамках</a:t>
              </a:r>
              <a:r>
                <a:rPr lang="en-US" sz="1850" spc="92" dirty="0">
                  <a:solidFill>
                    <a:srgbClr val="191919"/>
                  </a:solidFill>
                  <a:latin typeface="Clear Sans"/>
                </a:rPr>
                <a:t> ШМО, </a:t>
              </a:r>
              <a:r>
                <a:rPr lang="en-US" sz="1850" spc="92" dirty="0" err="1">
                  <a:solidFill>
                    <a:srgbClr val="191919"/>
                  </a:solidFill>
                  <a:latin typeface="Clear Sans"/>
                </a:rPr>
                <a:t>конференциях</a:t>
              </a:r>
              <a:r>
                <a:rPr lang="en-US" sz="1850" spc="92" dirty="0">
                  <a:solidFill>
                    <a:srgbClr val="191919"/>
                  </a:solidFill>
                  <a:latin typeface="Clear Sans"/>
                </a:rPr>
                <a:t>, </a:t>
              </a:r>
              <a:r>
                <a:rPr lang="en-US" sz="1850" spc="92" dirty="0" err="1">
                  <a:solidFill>
                    <a:srgbClr val="191919"/>
                  </a:solidFill>
                  <a:latin typeface="Clear Sans"/>
                </a:rPr>
                <a:t>вебинарах</a:t>
              </a:r>
              <a:r>
                <a:rPr lang="en-US" sz="1850" spc="92" dirty="0">
                  <a:solidFill>
                    <a:srgbClr val="191919"/>
                  </a:solidFill>
                  <a:latin typeface="Clear Sans"/>
                </a:rPr>
                <a:t>, </a:t>
              </a:r>
              <a:r>
                <a:rPr lang="en-US" sz="1850" spc="92" dirty="0" err="1">
                  <a:solidFill>
                    <a:srgbClr val="191919"/>
                  </a:solidFill>
                  <a:latin typeface="Clear Sans"/>
                </a:rPr>
                <a:t>совещаниях</a:t>
              </a:r>
              <a:r>
                <a:rPr lang="en-US" sz="1850" spc="92" dirty="0">
                  <a:solidFill>
                    <a:srgbClr val="191919"/>
                  </a:solidFill>
                  <a:latin typeface="Clear Sans"/>
                </a:rPr>
                <a:t>, </a:t>
              </a:r>
              <a:r>
                <a:rPr lang="en-US" sz="1850" spc="92" dirty="0" err="1">
                  <a:solidFill>
                    <a:srgbClr val="191919"/>
                  </a:solidFill>
                  <a:latin typeface="Clear Sans"/>
                </a:rPr>
                <a:t>интенсивах</a:t>
              </a:r>
              <a:r>
                <a:rPr lang="en-US" sz="1850" spc="92" dirty="0">
                  <a:solidFill>
                    <a:srgbClr val="191919"/>
                  </a:solidFill>
                  <a:latin typeface="Clear Sans"/>
                </a:rPr>
                <a:t> </a:t>
              </a:r>
              <a:r>
                <a:rPr lang="en-US" sz="1850" spc="92" dirty="0" err="1">
                  <a:solidFill>
                    <a:srgbClr val="191919"/>
                  </a:solidFill>
                  <a:latin typeface="Clear Sans"/>
                </a:rPr>
                <a:t>разных</a:t>
              </a:r>
              <a:r>
                <a:rPr lang="en-US" sz="1850" spc="92" dirty="0">
                  <a:solidFill>
                    <a:srgbClr val="191919"/>
                  </a:solidFill>
                  <a:latin typeface="Clear Sans"/>
                </a:rPr>
                <a:t> </a:t>
              </a:r>
              <a:r>
                <a:rPr lang="en-US" sz="1850" spc="92" dirty="0" err="1">
                  <a:solidFill>
                    <a:srgbClr val="191919"/>
                  </a:solidFill>
                  <a:latin typeface="Clear Sans"/>
                </a:rPr>
                <a:t>уровнях</a:t>
              </a:r>
              <a:r>
                <a:rPr lang="en-US" sz="1850" spc="92" dirty="0">
                  <a:solidFill>
                    <a:srgbClr val="191919"/>
                  </a:solidFill>
                  <a:latin typeface="Clear Sans"/>
                </a:rPr>
                <a:t> (</a:t>
              </a:r>
              <a:r>
                <a:rPr lang="en-US" sz="1850" spc="92" dirty="0" err="1">
                  <a:solidFill>
                    <a:srgbClr val="191919"/>
                  </a:solidFill>
                  <a:latin typeface="Clear Sans"/>
                </a:rPr>
                <a:t>название</a:t>
              </a:r>
              <a:r>
                <a:rPr lang="en-US" sz="1850" spc="92" dirty="0">
                  <a:solidFill>
                    <a:srgbClr val="191919"/>
                  </a:solidFill>
                  <a:latin typeface="Clear Sans"/>
                </a:rPr>
                <a:t>, </a:t>
              </a:r>
              <a:r>
                <a:rPr lang="en-US" sz="1850" spc="92" dirty="0" err="1">
                  <a:solidFill>
                    <a:srgbClr val="191919"/>
                  </a:solidFill>
                  <a:latin typeface="Clear Sans"/>
                </a:rPr>
                <a:t>уровень</a:t>
              </a:r>
              <a:r>
                <a:rPr lang="en-US" sz="1850" spc="92" dirty="0">
                  <a:solidFill>
                    <a:srgbClr val="191919"/>
                  </a:solidFill>
                  <a:latin typeface="Clear Sans"/>
                </a:rPr>
                <a:t>, </a:t>
              </a:r>
              <a:r>
                <a:rPr lang="en-US" sz="1850" spc="92" dirty="0" err="1">
                  <a:solidFill>
                    <a:srgbClr val="191919"/>
                  </a:solidFill>
                  <a:latin typeface="Clear Sans"/>
                </a:rPr>
                <a:t>кол-во</a:t>
              </a:r>
              <a:r>
                <a:rPr lang="en-US" sz="1850" spc="92" dirty="0">
                  <a:solidFill>
                    <a:srgbClr val="191919"/>
                  </a:solidFill>
                  <a:latin typeface="Clear Sans"/>
                </a:rPr>
                <a:t> </a:t>
              </a:r>
              <a:r>
                <a:rPr lang="en-US" sz="1850" spc="92" dirty="0" err="1">
                  <a:solidFill>
                    <a:srgbClr val="191919"/>
                  </a:solidFill>
                  <a:latin typeface="Clear Sans"/>
                </a:rPr>
                <a:t>участников</a:t>
              </a:r>
              <a:r>
                <a:rPr lang="en-US" sz="1850" spc="92" dirty="0">
                  <a:solidFill>
                    <a:srgbClr val="191919"/>
                  </a:solidFill>
                  <a:latin typeface="Clear Sans"/>
                </a:rPr>
                <a:t>, </a:t>
              </a:r>
              <a:r>
                <a:rPr lang="en-US" sz="1850" spc="92" dirty="0" err="1">
                  <a:solidFill>
                    <a:srgbClr val="191919"/>
                  </a:solidFill>
                  <a:latin typeface="Clear Sans"/>
                </a:rPr>
                <a:t>ссылка</a:t>
              </a:r>
              <a:r>
                <a:rPr lang="en-US" sz="1850" spc="92" dirty="0">
                  <a:solidFill>
                    <a:srgbClr val="191919"/>
                  </a:solidFill>
                  <a:latin typeface="Clear Sans"/>
                </a:rPr>
                <a:t> </a:t>
              </a:r>
              <a:r>
                <a:rPr lang="en-US" sz="1850" spc="92" dirty="0" err="1">
                  <a:solidFill>
                    <a:srgbClr val="191919"/>
                  </a:solidFill>
                  <a:latin typeface="Clear Sans"/>
                </a:rPr>
                <a:t>на</a:t>
              </a:r>
              <a:r>
                <a:rPr lang="en-US" sz="1850" spc="92" dirty="0">
                  <a:solidFill>
                    <a:srgbClr val="191919"/>
                  </a:solidFill>
                  <a:latin typeface="Clear Sans"/>
                </a:rPr>
                <a:t> </a:t>
              </a:r>
              <a:r>
                <a:rPr lang="en-US" sz="1850" spc="92" dirty="0" err="1">
                  <a:solidFill>
                    <a:srgbClr val="191919"/>
                  </a:solidFill>
                  <a:latin typeface="Clear Sans"/>
                </a:rPr>
                <a:t>публикацию</a:t>
              </a:r>
              <a:r>
                <a:rPr lang="en-US" sz="1850" spc="92" dirty="0">
                  <a:solidFill>
                    <a:srgbClr val="191919"/>
                  </a:solidFill>
                  <a:latin typeface="Clear Sans"/>
                </a:rPr>
                <a:t>)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266590" y="5336267"/>
            <a:ext cx="5839810" cy="3717767"/>
            <a:chOff x="0" y="-28575"/>
            <a:chExt cx="7786413" cy="4957022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28575"/>
              <a:ext cx="7786413" cy="13336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632"/>
                </a:lnSpc>
              </a:pPr>
              <a:r>
                <a:rPr lang="en-US" sz="2025" b="1" spc="101" dirty="0">
                  <a:solidFill>
                    <a:srgbClr val="2C92D5"/>
                  </a:solidFill>
                  <a:latin typeface="Arial" pitchFamily="34" charset="0"/>
                  <a:cs typeface="Arial" pitchFamily="34" charset="0"/>
                </a:rPr>
                <a:t>КОЛИЧЕСТВО "</a:t>
              </a:r>
              <a:r>
                <a:rPr lang="en-US" sz="2025" b="1" spc="101" dirty="0" smtClean="0">
                  <a:solidFill>
                    <a:srgbClr val="2C92D5"/>
                  </a:solidFill>
                  <a:latin typeface="Arial" pitchFamily="34" charset="0"/>
                  <a:cs typeface="Arial" pitchFamily="34" charset="0"/>
                </a:rPr>
                <a:t>НАСТАВЛЯЕМЫХ«</a:t>
              </a:r>
              <a:r>
                <a:rPr lang="ru-RU" sz="2025" b="1" spc="101" dirty="0" smtClean="0">
                  <a:solidFill>
                    <a:srgbClr val="2C92D5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025" b="1" spc="101" dirty="0" smtClean="0">
                  <a:solidFill>
                    <a:srgbClr val="2C92D5"/>
                  </a:solidFill>
                  <a:latin typeface="Arial" pitchFamily="34" charset="0"/>
                  <a:cs typeface="Arial" pitchFamily="34" charset="0"/>
                </a:rPr>
                <a:t>ВОВЛЕЧЕННЫХ </a:t>
              </a:r>
              <a:r>
                <a:rPr lang="en-US" sz="2025" b="1" spc="101" dirty="0">
                  <a:solidFill>
                    <a:srgbClr val="2C92D5"/>
                  </a:solidFill>
                  <a:latin typeface="Arial" pitchFamily="34" charset="0"/>
                  <a:cs typeface="Arial" pitchFamily="34" charset="0"/>
                </a:rPr>
                <a:t>В НАСТАВНИЧЕСТВО ПО НАПРАВЛЯЕНИЯМ ДЕЯТЕЛЬНОСТИ, ЧЕЛ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1939925"/>
              <a:ext cx="7624949" cy="29885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90"/>
                </a:lnSpc>
              </a:pPr>
              <a:r>
                <a:rPr lang="en-US" sz="1850" spc="92" dirty="0" err="1">
                  <a:solidFill>
                    <a:srgbClr val="191919"/>
                  </a:solidFill>
                  <a:latin typeface="Clear Sans"/>
                </a:rPr>
                <a:t>Учебная</a:t>
              </a:r>
              <a:r>
                <a:rPr lang="en-US" sz="1850" spc="92" dirty="0">
                  <a:solidFill>
                    <a:srgbClr val="191919"/>
                  </a:solidFill>
                  <a:latin typeface="Clear Sans"/>
                </a:rPr>
                <a:t> и </a:t>
              </a:r>
              <a:r>
                <a:rPr lang="en-US" sz="1850" spc="92" dirty="0" err="1">
                  <a:solidFill>
                    <a:srgbClr val="191919"/>
                  </a:solidFill>
                  <a:latin typeface="Clear Sans"/>
                </a:rPr>
                <a:t>научно-исследовательская</a:t>
              </a:r>
              <a:r>
                <a:rPr lang="en-US" sz="1850" spc="92" dirty="0">
                  <a:solidFill>
                    <a:srgbClr val="191919"/>
                  </a:solidFill>
                  <a:latin typeface="Clear Sans"/>
                </a:rPr>
                <a:t> </a:t>
              </a:r>
              <a:r>
                <a:rPr lang="en-US" sz="1850" spc="92" dirty="0" err="1">
                  <a:solidFill>
                    <a:srgbClr val="191919"/>
                  </a:solidFill>
                  <a:latin typeface="Clear Sans"/>
                </a:rPr>
                <a:t>деятельность</a:t>
              </a:r>
              <a:r>
                <a:rPr lang="en-US" sz="1850" spc="92" dirty="0">
                  <a:solidFill>
                    <a:srgbClr val="191919"/>
                  </a:solidFill>
                  <a:latin typeface="Clear Sans"/>
                </a:rPr>
                <a:t>; </a:t>
              </a:r>
              <a:r>
                <a:rPr lang="en-US" sz="1850" spc="92" dirty="0" err="1">
                  <a:solidFill>
                    <a:srgbClr val="191919"/>
                  </a:solidFill>
                  <a:latin typeface="Clear Sans"/>
                </a:rPr>
                <a:t>спортивная</a:t>
              </a:r>
              <a:r>
                <a:rPr lang="en-US" sz="1850" spc="92" dirty="0">
                  <a:solidFill>
                    <a:srgbClr val="191919"/>
                  </a:solidFill>
                  <a:latin typeface="Clear Sans"/>
                </a:rPr>
                <a:t> </a:t>
              </a:r>
              <a:r>
                <a:rPr lang="en-US" sz="1850" spc="92" dirty="0" err="1">
                  <a:solidFill>
                    <a:srgbClr val="191919"/>
                  </a:solidFill>
                  <a:latin typeface="Clear Sans"/>
                </a:rPr>
                <a:t>деятельность</a:t>
              </a:r>
              <a:r>
                <a:rPr lang="en-US" sz="1850" spc="92" dirty="0">
                  <a:solidFill>
                    <a:srgbClr val="191919"/>
                  </a:solidFill>
                  <a:latin typeface="Clear Sans"/>
                </a:rPr>
                <a:t>; </a:t>
              </a:r>
              <a:r>
                <a:rPr lang="en-US" sz="1850" spc="92" dirty="0" err="1">
                  <a:solidFill>
                    <a:srgbClr val="191919"/>
                  </a:solidFill>
                  <a:latin typeface="Clear Sans"/>
                </a:rPr>
                <a:t>культурная</a:t>
              </a:r>
              <a:r>
                <a:rPr lang="en-US" sz="1850" spc="92" dirty="0">
                  <a:solidFill>
                    <a:srgbClr val="191919"/>
                  </a:solidFill>
                  <a:latin typeface="Clear Sans"/>
                </a:rPr>
                <a:t> </a:t>
              </a:r>
              <a:r>
                <a:rPr lang="en-US" sz="1850" spc="92" dirty="0" err="1">
                  <a:solidFill>
                    <a:srgbClr val="191919"/>
                  </a:solidFill>
                  <a:latin typeface="Clear Sans"/>
                </a:rPr>
                <a:t>деятельность</a:t>
              </a:r>
              <a:r>
                <a:rPr lang="en-US" sz="1850" spc="92" dirty="0">
                  <a:solidFill>
                    <a:srgbClr val="191919"/>
                  </a:solidFill>
                  <a:latin typeface="Clear Sans"/>
                </a:rPr>
                <a:t>; </a:t>
              </a:r>
              <a:r>
                <a:rPr lang="en-US" sz="1850" spc="92" dirty="0" err="1">
                  <a:solidFill>
                    <a:srgbClr val="191919"/>
                  </a:solidFill>
                  <a:latin typeface="Clear Sans"/>
                </a:rPr>
                <a:t>профориентационная</a:t>
              </a:r>
              <a:r>
                <a:rPr lang="en-US" sz="1850" spc="92" dirty="0">
                  <a:solidFill>
                    <a:srgbClr val="191919"/>
                  </a:solidFill>
                  <a:latin typeface="Clear Sans"/>
                </a:rPr>
                <a:t> </a:t>
              </a:r>
              <a:r>
                <a:rPr lang="en-US" sz="1850" spc="92" dirty="0" err="1">
                  <a:solidFill>
                    <a:srgbClr val="191919"/>
                  </a:solidFill>
                  <a:latin typeface="Clear Sans"/>
                </a:rPr>
                <a:t>деятельность</a:t>
              </a:r>
              <a:r>
                <a:rPr lang="en-US" sz="1850" spc="92" dirty="0">
                  <a:solidFill>
                    <a:srgbClr val="191919"/>
                  </a:solidFill>
                  <a:latin typeface="Clear Sans"/>
                </a:rPr>
                <a:t>; </a:t>
              </a:r>
              <a:r>
                <a:rPr lang="en-US" sz="1850" spc="92" dirty="0" err="1">
                  <a:solidFill>
                    <a:srgbClr val="191919"/>
                  </a:solidFill>
                  <a:latin typeface="Clear Sans"/>
                </a:rPr>
                <a:t>волонтерская</a:t>
              </a:r>
              <a:r>
                <a:rPr lang="en-US" sz="1850" spc="92" dirty="0">
                  <a:solidFill>
                    <a:srgbClr val="191919"/>
                  </a:solidFill>
                  <a:latin typeface="Clear Sans"/>
                </a:rPr>
                <a:t> </a:t>
              </a:r>
              <a:r>
                <a:rPr lang="en-US" sz="1850" spc="92" dirty="0" err="1">
                  <a:solidFill>
                    <a:srgbClr val="191919"/>
                  </a:solidFill>
                  <a:latin typeface="Clear Sans"/>
                </a:rPr>
                <a:t>деятельность</a:t>
              </a:r>
              <a:r>
                <a:rPr lang="en-US" sz="1850" spc="92" dirty="0">
                  <a:solidFill>
                    <a:srgbClr val="191919"/>
                  </a:solidFill>
                  <a:latin typeface="Clear Sans"/>
                </a:rPr>
                <a:t>; </a:t>
              </a:r>
              <a:r>
                <a:rPr lang="en-US" sz="1850" spc="92" dirty="0" err="1">
                  <a:solidFill>
                    <a:srgbClr val="191919"/>
                  </a:solidFill>
                  <a:latin typeface="Clear Sans"/>
                </a:rPr>
                <a:t>деятельность</a:t>
              </a:r>
              <a:r>
                <a:rPr lang="en-US" sz="1850" spc="92" dirty="0">
                  <a:solidFill>
                    <a:srgbClr val="191919"/>
                  </a:solidFill>
                  <a:latin typeface="Clear Sans"/>
                </a:rPr>
                <a:t> в </a:t>
              </a:r>
              <a:r>
                <a:rPr lang="en-US" sz="1850" spc="92" dirty="0" err="1">
                  <a:solidFill>
                    <a:srgbClr val="191919"/>
                  </a:solidFill>
                  <a:latin typeface="Clear Sans"/>
                </a:rPr>
                <a:t>рамках</a:t>
              </a:r>
              <a:r>
                <a:rPr lang="en-US" sz="1850" spc="92" dirty="0">
                  <a:solidFill>
                    <a:srgbClr val="191919"/>
                  </a:solidFill>
                  <a:latin typeface="Clear Sans"/>
                </a:rPr>
                <a:t> </a:t>
              </a:r>
              <a:r>
                <a:rPr lang="en-US" sz="1850" spc="92" dirty="0" err="1">
                  <a:solidFill>
                    <a:srgbClr val="191919"/>
                  </a:solidFill>
                  <a:latin typeface="Clear Sans"/>
                </a:rPr>
                <a:t>детских</a:t>
              </a:r>
              <a:r>
                <a:rPr lang="en-US" sz="1850" spc="92" dirty="0">
                  <a:solidFill>
                    <a:srgbClr val="191919"/>
                  </a:solidFill>
                  <a:latin typeface="Clear Sans"/>
                </a:rPr>
                <a:t> </a:t>
              </a:r>
              <a:r>
                <a:rPr lang="en-US" sz="1850" spc="92" dirty="0" err="1">
                  <a:solidFill>
                    <a:srgbClr val="191919"/>
                  </a:solidFill>
                  <a:latin typeface="Clear Sans"/>
                </a:rPr>
                <a:t>общественных</a:t>
              </a:r>
              <a:r>
                <a:rPr lang="en-US" sz="1850" spc="92" dirty="0">
                  <a:solidFill>
                    <a:srgbClr val="191919"/>
                  </a:solidFill>
                  <a:latin typeface="Clear Sans"/>
                </a:rPr>
                <a:t> </a:t>
              </a:r>
              <a:r>
                <a:rPr lang="en-US" sz="1850" spc="92" dirty="0" err="1">
                  <a:solidFill>
                    <a:srgbClr val="191919"/>
                  </a:solidFill>
                  <a:latin typeface="Clear Sans"/>
                </a:rPr>
                <a:t>объединений</a:t>
              </a:r>
              <a:r>
                <a:rPr lang="en-US" sz="1850" spc="92" dirty="0">
                  <a:solidFill>
                    <a:srgbClr val="191919"/>
                  </a:solidFill>
                  <a:latin typeface="Clear Sans"/>
                </a:rPr>
                <a:t>; </a:t>
              </a:r>
              <a:r>
                <a:rPr lang="en-US" sz="1850" spc="92" dirty="0" err="1">
                  <a:solidFill>
                    <a:srgbClr val="191919"/>
                  </a:solidFill>
                  <a:latin typeface="Clear Sans"/>
                </a:rPr>
                <a:t>деятельность</a:t>
              </a:r>
              <a:r>
                <a:rPr lang="en-US" sz="1850" spc="92" dirty="0">
                  <a:solidFill>
                    <a:srgbClr val="191919"/>
                  </a:solidFill>
                  <a:latin typeface="Clear Sans"/>
                </a:rPr>
                <a:t> </a:t>
              </a:r>
              <a:r>
                <a:rPr lang="en-US" sz="1850" spc="92" dirty="0" err="1">
                  <a:solidFill>
                    <a:srgbClr val="191919"/>
                  </a:solidFill>
                  <a:latin typeface="Clear Sans"/>
                </a:rPr>
                <a:t>по</a:t>
              </a:r>
              <a:r>
                <a:rPr lang="en-US" sz="1850" spc="92" dirty="0">
                  <a:solidFill>
                    <a:srgbClr val="191919"/>
                  </a:solidFill>
                  <a:latin typeface="Clear Sans"/>
                </a:rPr>
                <a:t> </a:t>
              </a:r>
              <a:r>
                <a:rPr lang="en-US" sz="1850" spc="92" dirty="0" err="1">
                  <a:solidFill>
                    <a:srgbClr val="191919"/>
                  </a:solidFill>
                  <a:latin typeface="Clear Sans"/>
                </a:rPr>
                <a:t>социализации</a:t>
              </a:r>
              <a:r>
                <a:rPr lang="en-US" sz="1850" spc="92" dirty="0">
                  <a:solidFill>
                    <a:srgbClr val="191919"/>
                  </a:solidFill>
                  <a:latin typeface="Clear Sans"/>
                </a:rPr>
                <a:t> и </a:t>
              </a:r>
              <a:r>
                <a:rPr lang="en-US" sz="1850" spc="92" dirty="0" err="1">
                  <a:solidFill>
                    <a:srgbClr val="191919"/>
                  </a:solidFill>
                  <a:latin typeface="Clear Sans"/>
                </a:rPr>
                <a:t>адаптации</a:t>
              </a:r>
              <a:r>
                <a:rPr lang="en-US" sz="1850" spc="92" dirty="0">
                  <a:solidFill>
                    <a:srgbClr val="191919"/>
                  </a:solidFill>
                  <a:latin typeface="Clear Sans"/>
                </a:rPr>
                <a:t> </a:t>
              </a:r>
              <a:r>
                <a:rPr lang="en-US" sz="1850" spc="92" dirty="0" err="1">
                  <a:solidFill>
                    <a:srgbClr val="191919"/>
                  </a:solidFill>
                  <a:latin typeface="Clear Sans"/>
                </a:rPr>
                <a:t>детей</a:t>
              </a:r>
              <a:r>
                <a:rPr lang="en-US" sz="1850" spc="92" dirty="0">
                  <a:solidFill>
                    <a:srgbClr val="191919"/>
                  </a:solidFill>
                  <a:latin typeface="Clear Sans"/>
                </a:rPr>
                <a:t>; </a:t>
              </a:r>
              <a:r>
                <a:rPr lang="en-US" sz="1850" spc="92" dirty="0" err="1">
                  <a:solidFill>
                    <a:srgbClr val="191919"/>
                  </a:solidFill>
                  <a:latin typeface="Clear Sans"/>
                </a:rPr>
                <a:t>другое</a:t>
              </a:r>
              <a:r>
                <a:rPr lang="en-US" sz="1850" spc="92" dirty="0">
                  <a:solidFill>
                    <a:srgbClr val="191919"/>
                  </a:solidFill>
                  <a:latin typeface="Clear Sans"/>
                </a:rPr>
                <a:t>.   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15655531" y="7276350"/>
            <a:ext cx="2632469" cy="2632469"/>
          </a:xfrm>
          <a:custGeom>
            <a:avLst/>
            <a:gdLst/>
            <a:ahLst/>
            <a:cxnLst/>
            <a:rect l="l" t="t" r="r" b="b"/>
            <a:pathLst>
              <a:path w="2632469" h="2632469">
                <a:moveTo>
                  <a:pt x="0" y="0"/>
                </a:moveTo>
                <a:lnTo>
                  <a:pt x="2632469" y="0"/>
                </a:lnTo>
                <a:lnTo>
                  <a:pt x="2632469" y="2632469"/>
                </a:lnTo>
                <a:lnTo>
                  <a:pt x="0" y="263246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43066" y="7942066"/>
            <a:ext cx="2632469" cy="2632469"/>
          </a:xfrm>
          <a:custGeom>
            <a:avLst/>
            <a:gdLst/>
            <a:ahLst/>
            <a:cxnLst/>
            <a:rect l="l" t="t" r="r" b="b"/>
            <a:pathLst>
              <a:path w="2632469" h="2632469">
                <a:moveTo>
                  <a:pt x="0" y="0"/>
                </a:moveTo>
                <a:lnTo>
                  <a:pt x="2632468" y="0"/>
                </a:lnTo>
                <a:lnTo>
                  <a:pt x="2632468" y="2632468"/>
                </a:lnTo>
                <a:lnTo>
                  <a:pt x="0" y="263246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18313" y="87764"/>
            <a:ext cx="17850687" cy="636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70"/>
              </a:lnSpc>
            </a:pPr>
            <a:r>
              <a:rPr lang="en-US" sz="4000" b="1" dirty="0" err="1">
                <a:solidFill>
                  <a:srgbClr val="094850"/>
                </a:solidFill>
                <a:latin typeface="Arial" pitchFamily="34" charset="0"/>
                <a:cs typeface="Arial" pitchFamily="34" charset="0"/>
              </a:rPr>
              <a:t>Чек-лист</a:t>
            </a:r>
            <a:r>
              <a:rPr lang="en-US" sz="4000" b="1" dirty="0">
                <a:solidFill>
                  <a:srgbClr val="0948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94850"/>
                </a:solidFill>
                <a:latin typeface="Arial" pitchFamily="34" charset="0"/>
                <a:cs typeface="Arial" pitchFamily="34" charset="0"/>
              </a:rPr>
              <a:t>содержания</a:t>
            </a:r>
            <a:r>
              <a:rPr lang="en-US" sz="4000" b="1" dirty="0">
                <a:solidFill>
                  <a:srgbClr val="0948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94850"/>
                </a:solidFill>
                <a:latin typeface="Arial" pitchFamily="34" charset="0"/>
                <a:cs typeface="Arial" pitchFamily="34" charset="0"/>
              </a:rPr>
              <a:t>раздела</a:t>
            </a:r>
            <a:r>
              <a:rPr lang="en-US" sz="4000" b="1" dirty="0">
                <a:solidFill>
                  <a:srgbClr val="09485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4000" b="1" dirty="0" err="1">
                <a:solidFill>
                  <a:srgbClr val="094850"/>
                </a:solidFill>
                <a:latin typeface="Arial" pitchFamily="34" charset="0"/>
                <a:cs typeface="Arial" pitchFamily="34" charset="0"/>
              </a:rPr>
              <a:t>Целевая</a:t>
            </a:r>
            <a:r>
              <a:rPr lang="en-US" sz="4000" b="1" dirty="0">
                <a:solidFill>
                  <a:srgbClr val="0948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94850"/>
                </a:solidFill>
                <a:latin typeface="Arial" pitchFamily="34" charset="0"/>
                <a:cs typeface="Arial" pitchFamily="34" charset="0"/>
              </a:rPr>
              <a:t>модель</a:t>
            </a:r>
            <a:r>
              <a:rPr lang="en-US" sz="4000" b="1" dirty="0">
                <a:solidFill>
                  <a:srgbClr val="0948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94850"/>
                </a:solidFill>
                <a:latin typeface="Arial" pitchFamily="34" charset="0"/>
                <a:cs typeface="Arial" pitchFamily="34" charset="0"/>
              </a:rPr>
              <a:t>наставничества</a:t>
            </a:r>
            <a:r>
              <a:rPr lang="en-US" sz="4000" b="1" dirty="0">
                <a:solidFill>
                  <a:srgbClr val="094850"/>
                </a:solidFill>
                <a:latin typeface="Arial" pitchFamily="34" charset="0"/>
                <a:cs typeface="Arial" pitchFamily="34" charset="0"/>
              </a:rPr>
              <a:t>”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471188" y="710512"/>
            <a:ext cx="15891675" cy="8935083"/>
            <a:chOff x="0" y="-53975"/>
            <a:chExt cx="21188900" cy="11913444"/>
          </a:xfrm>
        </p:grpSpPr>
        <p:sp>
          <p:nvSpPr>
            <p:cNvPr id="5" name="TextBox 5"/>
            <p:cNvSpPr txBox="1"/>
            <p:nvPr/>
          </p:nvSpPr>
          <p:spPr>
            <a:xfrm>
              <a:off x="0" y="967598"/>
              <a:ext cx="21188900" cy="10891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70"/>
                </a:lnSpc>
              </a:pPr>
              <a:r>
                <a:rPr lang="en-US" sz="1900" dirty="0" err="1">
                  <a:solidFill>
                    <a:srgbClr val="000000"/>
                  </a:solidFill>
                  <a:latin typeface="Inter Bold"/>
                </a:rPr>
                <a:t>Федеральный</a:t>
              </a:r>
              <a:r>
                <a:rPr lang="en-US" sz="1900" dirty="0">
                  <a:solidFill>
                    <a:srgbClr val="000000"/>
                  </a:solidFill>
                  <a:latin typeface="Inter Bold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Inter Bold"/>
                </a:rPr>
                <a:t>уровень</a:t>
              </a:r>
              <a:endParaRPr lang="en-US" sz="1900" dirty="0">
                <a:solidFill>
                  <a:srgbClr val="000000"/>
                </a:solidFill>
                <a:latin typeface="Inter Bold"/>
              </a:endParaRPr>
            </a:p>
            <a:p>
              <a:pPr algn="just">
                <a:lnSpc>
                  <a:spcPts val="2080"/>
                </a:lnSpc>
              </a:pPr>
              <a:r>
                <a:rPr lang="en-US" sz="1600" dirty="0">
                  <a:solidFill>
                    <a:srgbClr val="000000"/>
                  </a:solidFill>
                  <a:latin typeface="Inter"/>
                </a:rPr>
                <a:t>   </a:t>
              </a:r>
              <a:r>
                <a:rPr lang="en-US" sz="1600" dirty="0" err="1">
                  <a:latin typeface="Inter"/>
                  <a:hlinkClick r:id="rId3" tooltip="http://tsemiims.ru/sites/default/files/2_celevaya_model.pdf"/>
                </a:rPr>
                <a:t>Распоряжение</a:t>
              </a:r>
              <a:r>
                <a:rPr lang="en-US" sz="1600" dirty="0">
                  <a:latin typeface="Inter"/>
                  <a:hlinkClick r:id="rId3" tooltip="http://tsemiims.ru/sites/default/files/2_celevaya_model.pdf"/>
                </a:rPr>
                <a:t> </a:t>
              </a:r>
              <a:r>
                <a:rPr lang="en-US" sz="1600" dirty="0" err="1">
                  <a:latin typeface="Inter"/>
                  <a:hlinkClick r:id="rId3" tooltip="http://tsemiims.ru/sites/default/files/2_celevaya_model.pdf"/>
                </a:rPr>
                <a:t>Минпросвещения</a:t>
              </a:r>
              <a:r>
                <a:rPr lang="en-US" sz="1600" dirty="0">
                  <a:latin typeface="Inter"/>
                  <a:hlinkClick r:id="rId3" tooltip="http://tsemiims.ru/sites/default/files/2_celevaya_model.pdf"/>
                </a:rPr>
                <a:t> </a:t>
              </a:r>
              <a:r>
                <a:rPr lang="en-US" sz="1600" dirty="0" err="1">
                  <a:latin typeface="Inter"/>
                  <a:hlinkClick r:id="rId3" tooltip="http://tsemiims.ru/sites/default/files/2_celevaya_model.pdf"/>
                </a:rPr>
                <a:t>России</a:t>
              </a:r>
              <a:r>
                <a:rPr lang="en-US" sz="1600" dirty="0">
                  <a:latin typeface="Inter"/>
                  <a:hlinkClick r:id="rId3" tooltip="http://tsemiims.ru/sites/default/files/2_celevaya_model.pdf"/>
                </a:rPr>
                <a:t> </a:t>
              </a:r>
              <a:r>
                <a:rPr lang="en-US" sz="1600" dirty="0" err="1">
                  <a:latin typeface="Inter"/>
                  <a:hlinkClick r:id="rId3" tooltip="http://tsemiims.ru/sites/default/files/2_celevaya_model.pdf"/>
                </a:rPr>
                <a:t>об</a:t>
              </a:r>
              <a:r>
                <a:rPr lang="en-US" sz="1600" dirty="0">
                  <a:latin typeface="Inter"/>
                  <a:hlinkClick r:id="rId3" tooltip="http://tsemiims.ru/sites/default/files/2_celevaya_model.pdf"/>
                </a:rPr>
                <a:t> </a:t>
              </a:r>
              <a:r>
                <a:rPr lang="en-US" sz="1600" dirty="0" err="1">
                  <a:latin typeface="Inter"/>
                  <a:hlinkClick r:id="rId3" tooltip="http://tsemiims.ru/sites/default/files/2_celevaya_model.pdf"/>
                </a:rPr>
                <a:t>утверждении</a:t>
              </a:r>
              <a:r>
                <a:rPr lang="en-US" sz="1600" dirty="0">
                  <a:latin typeface="Inter"/>
                  <a:hlinkClick r:id="rId3" tooltip="http://tsemiims.ru/sites/default/files/2_celevaya_model.pdf"/>
                </a:rPr>
                <a:t> </a:t>
              </a:r>
              <a:r>
                <a:rPr lang="en-US" sz="1600" dirty="0" err="1">
                  <a:latin typeface="Inter"/>
                  <a:hlinkClick r:id="rId3" tooltip="http://tsemiims.ru/sites/default/files/2_celevaya_model.pdf"/>
                </a:rPr>
                <a:t>методологии</a:t>
              </a:r>
              <a:r>
                <a:rPr lang="en-US" sz="1600" dirty="0">
                  <a:latin typeface="Inter"/>
                  <a:hlinkClick r:id="rId3" tooltip="http://tsemiims.ru/sites/default/files/2_celevaya_model.pdf"/>
                </a:rPr>
                <a:t> (</a:t>
              </a:r>
              <a:r>
                <a:rPr lang="en-US" sz="1600" dirty="0" err="1">
                  <a:latin typeface="Inter"/>
                  <a:hlinkClick r:id="rId3" tooltip="http://tsemiims.ru/sites/default/files/2_celevaya_model.pdf"/>
                </a:rPr>
                <a:t>целевой</a:t>
              </a:r>
              <a:r>
                <a:rPr lang="en-US" sz="1600" dirty="0">
                  <a:latin typeface="Inter"/>
                  <a:hlinkClick r:id="rId3" tooltip="http://tsemiims.ru/sites/default/files/2_celevaya_model.pdf"/>
                </a:rPr>
                <a:t> </a:t>
              </a:r>
              <a:r>
                <a:rPr lang="en-US" sz="1600" dirty="0" err="1">
                  <a:latin typeface="Inter"/>
                  <a:hlinkClick r:id="rId3" tooltip="http://tsemiims.ru/sites/default/files/2_celevaya_model.pdf"/>
                </a:rPr>
                <a:t>модели</a:t>
              </a:r>
              <a:r>
                <a:rPr lang="en-US" sz="1600" dirty="0">
                  <a:latin typeface="Inter"/>
                  <a:hlinkClick r:id="rId3" tooltip="http://tsemiims.ru/sites/default/files/2_celevaya_model.pdf"/>
                </a:rPr>
                <a:t>) </a:t>
              </a:r>
              <a:r>
                <a:rPr lang="en-US" sz="1600" dirty="0" err="1">
                  <a:latin typeface="Inter"/>
                  <a:hlinkClick r:id="rId3" tooltip="http://tsemiims.ru/sites/default/files/2_celevaya_model.pdf"/>
                </a:rPr>
                <a:t>наставничества</a:t>
              </a:r>
              <a:r>
                <a:rPr lang="en-US" sz="1600" dirty="0">
                  <a:latin typeface="Inter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</a:rPr>
                <a:t>от</a:t>
              </a:r>
              <a:r>
                <a:rPr lang="en-US" sz="1600" dirty="0">
                  <a:solidFill>
                    <a:srgbClr val="000000"/>
                  </a:solidFill>
                  <a:latin typeface="Inter"/>
                </a:rPr>
                <a:t> 25.12.2019г. №Р-145</a:t>
              </a:r>
            </a:p>
            <a:p>
              <a:pPr algn="just">
                <a:lnSpc>
                  <a:spcPts val="2470"/>
                </a:lnSpc>
              </a:pPr>
              <a:endParaRPr dirty="0"/>
            </a:p>
            <a:p>
              <a:pPr algn="just">
                <a:lnSpc>
                  <a:spcPts val="2470"/>
                </a:lnSpc>
              </a:pPr>
              <a:r>
                <a:rPr lang="en-US" sz="1900" dirty="0" err="1">
                  <a:solidFill>
                    <a:srgbClr val="000000"/>
                  </a:solidFill>
                  <a:latin typeface="Inter Bold"/>
                </a:rPr>
                <a:t>Региональный</a:t>
              </a:r>
              <a:r>
                <a:rPr lang="en-US" sz="1900" dirty="0">
                  <a:solidFill>
                    <a:srgbClr val="000000"/>
                  </a:solidFill>
                  <a:latin typeface="Inter Bold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Inter Bold"/>
                </a:rPr>
                <a:t>уровень</a:t>
              </a:r>
              <a:endParaRPr lang="en-US" sz="1900" dirty="0">
                <a:solidFill>
                  <a:srgbClr val="000000"/>
                </a:solidFill>
                <a:latin typeface="Inter Bold"/>
              </a:endParaRPr>
            </a:p>
            <a:p>
              <a:pPr algn="just">
                <a:lnSpc>
                  <a:spcPts val="2080"/>
                </a:lnSpc>
              </a:pPr>
              <a:r>
                <a:rPr lang="en-US" sz="1600" dirty="0">
                  <a:solidFill>
                    <a:srgbClr val="000000"/>
                  </a:solidFill>
                  <a:latin typeface="Inter"/>
                </a:rPr>
                <a:t> 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4" tooltip="http://tsemiims.ru/sites/default/files/1-rasporyazhenie-gubeonatora-no-o-vnedrenii-tsmn-v-nizhegorodskoj-oblasti.pdf"/>
                </a:rPr>
                <a:t>Распоряжение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4" tooltip="http://tsemiims.ru/sites/default/files/1-rasporyazhenie-gubeonatora-no-o-vnedrenii-tsmn-v-nizhegorodskoj-oblasti.pdf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4" tooltip="http://tsemiims.ru/sites/default/files/1-rasporyazhenie-gubeonatora-no-o-vnedrenii-tsmn-v-nizhegorodskoj-oblasti.pdf"/>
                </a:rPr>
                <a:t>Губернатора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4" tooltip="http://tsemiims.ru/sites/default/files/1-rasporyazhenie-gubeonatora-no-o-vnedrenii-tsmn-v-nizhegorodskoj-oblasti.pdf"/>
                </a:rPr>
                <a:t> НО о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4" tooltip="http://tsemiims.ru/sites/default/files/1-rasporyazhenie-gubeonatora-no-o-vnedrenii-tsmn-v-nizhegorodskoj-oblasti.pdf"/>
                </a:rPr>
                <a:t>внедрении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4" tooltip="http://tsemiims.ru/sites/default/files/1-rasporyazhenie-gubeonatora-no-o-vnedrenii-tsmn-v-nizhegorodskoj-oblasti.pdf"/>
                </a:rPr>
                <a:t> ЦМН в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4" tooltip="http://tsemiims.ru/sites/default/files/1-rasporyazhenie-gubeonatora-no-o-vnedrenii-tsmn-v-nizhegorodskoj-oblasti.pdf"/>
                </a:rPr>
                <a:t>Нижегородской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4" tooltip="http://tsemiims.ru/sites/default/files/1-rasporyazhenie-gubeonatora-no-o-vnedrenii-tsmn-v-nizhegorodskoj-oblasti.pdf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4" tooltip="http://tsemiims.ru/sites/default/files/1-rasporyazhenie-gubeonatora-no-o-vnedrenii-tsmn-v-nizhegorodskoj-oblasti.pdf"/>
                </a:rPr>
                <a:t>области</a:t>
              </a:r>
              <a:r>
                <a:rPr lang="en-US" sz="1600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</a:rPr>
                <a:t>от</a:t>
              </a:r>
              <a:r>
                <a:rPr lang="en-US" sz="1600" dirty="0">
                  <a:solidFill>
                    <a:srgbClr val="000000"/>
                  </a:solidFill>
                  <a:latin typeface="Inter"/>
                </a:rPr>
                <a:t> 24.03.2020г. №459-р</a:t>
              </a:r>
            </a:p>
            <a:p>
              <a:pPr algn="just">
                <a:lnSpc>
                  <a:spcPts val="2080"/>
                </a:lnSpc>
              </a:pPr>
              <a:r>
                <a:rPr lang="en-US" sz="1600" dirty="0">
                  <a:solidFill>
                    <a:srgbClr val="000000"/>
                  </a:solidFill>
                  <a:latin typeface="Inter"/>
                </a:rPr>
                <a:t> 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5" tooltip="http://tsemiims.ru/sites/default/files/prikaz_ministerstvo_nastavnichestvo_2.pdf"/>
                </a:rPr>
                <a:t>Приказ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5" tooltip="http://tsemiims.ru/sites/default/files/prikaz_ministerstvo_nastavnichestvo_2.pdf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5" tooltip="http://tsemiims.ru/sites/default/files/prikaz_ministerstvo_nastavnichestvo_2.pdf"/>
                </a:rPr>
                <a:t>МОНиМП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5" tooltip="http://tsemiims.ru/sites/default/files/prikaz_ministerstvo_nastavnichestvo_2.pdf"/>
                </a:rPr>
                <a:t> о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5" tooltip="http://tsemiims.ru/sites/default/files/prikaz_ministerstvo_nastavnichestvo_2.pdf"/>
                </a:rPr>
                <a:t>внедрении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5" tooltip="http://tsemiims.ru/sites/default/files/prikaz_ministerstvo_nastavnichestvo_2.pdf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5" tooltip="http://tsemiims.ru/sites/default/files/prikaz_ministerstvo_nastavnichestvo_2.pdf"/>
                </a:rPr>
                <a:t>Целевой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5" tooltip="http://tsemiims.ru/sites/default/files/prikaz_ministerstvo_nastavnichestvo_2.pdf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5" tooltip="http://tsemiims.ru/sites/default/files/prikaz_ministerstvo_nastavnichestvo_2.pdf"/>
                </a:rPr>
                <a:t>модели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5" tooltip="http://tsemiims.ru/sites/default/files/prikaz_ministerstvo_nastavnichestvo_2.pdf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5" tooltip="http://tsemiims.ru/sites/default/files/prikaz_ministerstvo_nastavnichestvo_2.pdf"/>
                </a:rPr>
                <a:t>наставничества</a:t>
              </a:r>
              <a:r>
                <a:rPr lang="en-US" sz="1600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</a:rPr>
                <a:t>от</a:t>
              </a:r>
              <a:r>
                <a:rPr lang="en-US" sz="1600" dirty="0">
                  <a:solidFill>
                    <a:srgbClr val="000000"/>
                  </a:solidFill>
                  <a:latin typeface="Inter"/>
                </a:rPr>
                <a:t> 20.05.2020г. №316-01-63-915/20</a:t>
              </a:r>
            </a:p>
            <a:p>
              <a:pPr algn="just">
                <a:lnSpc>
                  <a:spcPts val="2080"/>
                </a:lnSpc>
              </a:pPr>
              <a:r>
                <a:rPr lang="en-US" sz="1600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Приказ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МОНиМП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об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утверждении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плана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мероприятий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 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реализации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методологии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 (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целевой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модели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)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наставничества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обучающихся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для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организаций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,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осуществляющих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образовательную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деятельность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по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общеобразовательным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,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дополнительным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общеобразовательным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 и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программам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среднего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профессионального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образования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 в 2023-2024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6" tooltip="http://tsemiims.ru/sites/default/files/1_prikaz_monimp_o_realizatsii_tsmn_v_2022_g_fayl_otobrazhenia.pdf"/>
                </a:rPr>
                <a:t>г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</a:rPr>
                <a:t>г</a:t>
              </a:r>
              <a:r>
                <a:rPr lang="en-US" sz="1600" dirty="0">
                  <a:solidFill>
                    <a:srgbClr val="000000"/>
                  </a:solidFill>
                  <a:latin typeface="Inter"/>
                </a:rPr>
                <a:t>.</a:t>
              </a:r>
            </a:p>
            <a:p>
              <a:pPr algn="just">
                <a:lnSpc>
                  <a:spcPts val="2470"/>
                </a:lnSpc>
              </a:pPr>
              <a:endParaRPr dirty="0"/>
            </a:p>
            <a:p>
              <a:pPr algn="just">
                <a:lnSpc>
                  <a:spcPts val="2470"/>
                </a:lnSpc>
              </a:pPr>
              <a:r>
                <a:rPr lang="en-US" sz="1900" dirty="0" err="1">
                  <a:solidFill>
                    <a:srgbClr val="000000"/>
                  </a:solidFill>
                  <a:latin typeface="Inter Bold"/>
                </a:rPr>
                <a:t>Муниципальный</a:t>
              </a:r>
              <a:r>
                <a:rPr lang="en-US" sz="1900" dirty="0">
                  <a:solidFill>
                    <a:srgbClr val="000000"/>
                  </a:solidFill>
                  <a:latin typeface="Inter Bold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Inter Bold"/>
                </a:rPr>
                <a:t>уровень</a:t>
              </a:r>
              <a:endParaRPr lang="en-US" sz="1900" dirty="0">
                <a:solidFill>
                  <a:srgbClr val="000000"/>
                </a:solidFill>
                <a:latin typeface="Inter Bold"/>
              </a:endParaRPr>
            </a:p>
            <a:p>
              <a:pPr algn="just">
                <a:lnSpc>
                  <a:spcPts val="2080"/>
                </a:lnSpc>
              </a:pPr>
              <a:r>
                <a:rPr lang="en-US" sz="1600" dirty="0">
                  <a:solidFill>
                    <a:srgbClr val="000000"/>
                  </a:solidFill>
                  <a:latin typeface="Inter"/>
                </a:rPr>
                <a:t> 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7" tooltip="http://tsemiims.ru/sites/default/files/postanov_1198.pdf"/>
                </a:rPr>
                <a:t>Постановление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7" tooltip="http://tsemiims.ru/sites/default/files/postanov_1198.pdf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7" tooltip="http://tsemiims.ru/sites/default/files/postanov_1198.pdf"/>
                </a:rPr>
                <a:t>администрации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7" tooltip="http://tsemiims.ru/sites/default/files/postanov_1198.pdf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7" tooltip="http://tsemiims.ru/sites/default/files/postanov_1198.pdf"/>
                </a:rPr>
                <a:t>города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7" tooltip="http://tsemiims.ru/sites/default/files/postanov_1198.pdf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7" tooltip="http://tsemiims.ru/sites/default/files/postanov_1198.pdf"/>
                </a:rPr>
                <a:t>Дзержинска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7" tooltip="http://tsemiims.ru/sites/default/files/postanov_1198.pdf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7" tooltip="http://tsemiims.ru/sites/default/files/postanov_1198.pdf"/>
                </a:rPr>
                <a:t>Hижегородскoй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7" tooltip="http://tsemiims.ru/sites/default/files/postanov_1198.pdf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7" tooltip="http://tsemiims.ru/sites/default/files/postanov_1198.pdf"/>
                </a:rPr>
                <a:t>oблaсти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7" tooltip="http://tsemiims.ru/sites/default/files/postanov_1198.pdf"/>
                </a:rPr>
                <a:t> о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7" tooltip="http://tsemiims.ru/sites/default/files/postanov_1198.pdf"/>
                </a:rPr>
                <a:t>внедрении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7" tooltip="http://tsemiims.ru/sites/default/files/postanov_1198.pdf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7" tooltip="http://tsemiims.ru/sites/default/files/postanov_1198.pdf"/>
                </a:rPr>
                <a:t>методологии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7" tooltip="http://tsemiims.ru/sites/default/files/postanov_1198.pdf"/>
                </a:rPr>
                <a:t> (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7" tooltip="http://tsemiims.ru/sites/default/files/postanov_1198.pdf"/>
                </a:rPr>
                <a:t>целевой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7" tooltip="http://tsemiims.ru/sites/default/files/postanov_1198.pdf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7" tooltip="http://tsemiims.ru/sites/default/files/postanov_1198.pdf"/>
                </a:rPr>
                <a:t>модели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7" tooltip="http://tsemiims.ru/sites/default/files/postanov_1198.pdf"/>
                </a:rPr>
                <a:t>)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7" tooltip="http://tsemiims.ru/sites/default/files/postanov_1198.pdf"/>
                </a:rPr>
                <a:t>наставничества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7" tooltip="http://tsemiims.ru/sites/default/files/postanov_1198.pdf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7" tooltip="http://tsemiims.ru/sites/default/files/postanov_1198.pdf"/>
                </a:rPr>
                <a:t>обучающихся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7" tooltip="http://tsemiims.ru/sites/default/files/postanov_1198.pdf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7" tooltip="http://tsemiims.ru/sites/default/files/postanov_1198.pdf"/>
                </a:rPr>
                <a:t>для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7" tooltip="http://tsemiims.ru/sites/default/files/postanov_1198.pdf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7" tooltip="http://tsemiims.ru/sites/default/files/postanov_1198.pdf"/>
                </a:rPr>
                <a:t>организаций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7" tooltip="http://tsemiims.ru/sites/default/files/postanov_1198.pdf"/>
                </a:rPr>
                <a:t>,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7" tooltip="http://tsemiims.ru/sites/default/files/postanov_1198.pdf"/>
                </a:rPr>
                <a:t>осуществляющих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7" tooltip="http://tsemiims.ru/sites/default/files/postanov_1198.pdf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7" tooltip="http://tsemiims.ru/sites/default/files/postanov_1198.pdf"/>
                </a:rPr>
                <a:t>образовательную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7" tooltip="http://tsemiims.ru/sites/default/files/postanov_1198.pdf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7" tooltip="http://tsemiims.ru/sites/default/files/postanov_1198.pdf"/>
                </a:rPr>
                <a:t>деятельность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7" tooltip="http://tsemiims.ru/sites/default/files/postanov_1198.pdf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7" tooltip="http://tsemiims.ru/sites/default/files/postanov_1198.pdf"/>
                </a:rPr>
                <a:t>по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7" tooltip="http://tsemiims.ru/sites/default/files/postanov_1198.pdf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7" tooltip="http://tsemiims.ru/sites/default/files/postanov_1198.pdf"/>
                </a:rPr>
                <a:t>основным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7" tooltip="http://tsemiims.ru/sites/default/files/postanov_1198.pdf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7" tooltip="http://tsemiims.ru/sites/default/files/postanov_1198.pdf"/>
                </a:rPr>
                <a:t>общеобразовательным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7" tooltip="http://tsemiims.ru/sites/default/files/postanov_1198.pdf"/>
                </a:rPr>
                <a:t> и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7" tooltip="http://tsemiims.ru/sites/default/files/postanov_1198.pdf"/>
                </a:rPr>
                <a:t>дополнительным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7" tooltip="http://tsemiims.ru/sites/default/files/postanov_1198.pdf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7" tooltip="http://tsemiims.ru/sites/default/files/postanov_1198.pdf"/>
                </a:rPr>
                <a:t>общеобразовательным</a:t>
              </a:r>
              <a:r>
                <a:rPr lang="en-US" sz="1600" dirty="0">
                  <a:solidFill>
                    <a:srgbClr val="000000"/>
                  </a:solidFill>
                  <a:latin typeface="Inter"/>
                  <a:hlinkClick r:id="rId7" tooltip="http://tsemiims.ru/sites/default/files/postanov_1198.pdf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Inter"/>
                  <a:hlinkClick r:id="rId7" tooltip="http://tsemiims.ru/sites/default/files/postanov_1198.pdf"/>
                </a:rPr>
                <a:t>программам</a:t>
              </a:r>
              <a:r>
                <a:rPr lang="en-US" sz="1600" dirty="0">
                  <a:solidFill>
                    <a:srgbClr val="000000"/>
                  </a:solidFill>
                  <a:latin typeface="Inter"/>
                </a:rPr>
                <a:t> </a:t>
              </a:r>
            </a:p>
            <a:p>
              <a:pPr algn="just">
                <a:lnSpc>
                  <a:spcPts val="2079"/>
                </a:lnSpc>
              </a:pPr>
              <a:r>
                <a:rPr lang="en-US" sz="1599" dirty="0">
                  <a:solidFill>
                    <a:srgbClr val="000000"/>
                  </a:solidFill>
                  <a:latin typeface="Inter"/>
                </a:rPr>
                <a:t> 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Приказ</a:t>
              </a:r>
              <a:r>
                <a:rPr lang="en-US" sz="1599" dirty="0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департамента</a:t>
              </a:r>
              <a:r>
                <a:rPr lang="en-US" sz="1599" dirty="0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образования</a:t>
              </a:r>
              <a:r>
                <a:rPr lang="en-US" sz="1599" dirty="0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администрации</a:t>
              </a:r>
              <a:r>
                <a:rPr lang="en-US" sz="1599" dirty="0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города</a:t>
              </a:r>
              <a:r>
                <a:rPr lang="en-US" sz="1599" dirty="0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Дзержинска</a:t>
              </a:r>
              <a:r>
                <a:rPr lang="en-US" sz="1599" dirty="0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Hижегородскoй</a:t>
              </a:r>
              <a:r>
                <a:rPr lang="en-US" sz="1599" dirty="0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oблaсти</a:t>
              </a:r>
              <a:r>
                <a:rPr lang="en-US" sz="1599" dirty="0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 о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внедрении</a:t>
              </a:r>
              <a:r>
                <a:rPr lang="en-US" sz="1599" dirty="0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методологии</a:t>
              </a:r>
              <a:r>
                <a:rPr lang="en-US" sz="1599" dirty="0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 (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целевой</a:t>
              </a:r>
              <a:r>
                <a:rPr lang="en-US" sz="1599" dirty="0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модели</a:t>
              </a:r>
              <a:r>
                <a:rPr lang="en-US" sz="1599" dirty="0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)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наставничества</a:t>
              </a:r>
              <a:r>
                <a:rPr lang="en-US" sz="1599" dirty="0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обучающихся</a:t>
              </a:r>
              <a:r>
                <a:rPr lang="en-US" sz="1599" dirty="0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для</a:t>
              </a:r>
              <a:r>
                <a:rPr lang="en-US" sz="1599" dirty="0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образовательных</a:t>
              </a:r>
              <a:r>
                <a:rPr lang="en-US" sz="1599" dirty="0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организаций</a:t>
              </a:r>
              <a:r>
                <a:rPr lang="en-US" sz="1599" dirty="0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,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осуществляющих</a:t>
              </a:r>
              <a:r>
                <a:rPr lang="en-US" sz="1599" dirty="0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деятельность</a:t>
              </a:r>
              <a:r>
                <a:rPr lang="en-US" sz="1599" dirty="0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по</a:t>
              </a:r>
              <a:r>
                <a:rPr lang="en-US" sz="1599" dirty="0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общеобразовательным</a:t>
              </a:r>
              <a:r>
                <a:rPr lang="en-US" sz="1599" dirty="0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,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дополнительным</a:t>
              </a:r>
              <a:r>
                <a:rPr lang="en-US" sz="1599" dirty="0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общеобразовательным</a:t>
              </a:r>
              <a:r>
                <a:rPr lang="en-US" sz="1599" dirty="0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программам</a:t>
              </a:r>
              <a:r>
                <a:rPr lang="en-US" sz="1599" dirty="0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, в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  <a:hlinkClick r:id="rId8" tooltip="http://tsemiims.ru/sites/default/files/prikaz_270.pdf"/>
                </a:rPr>
                <a:t>г.о.г.Дзержинск</a:t>
              </a:r>
              <a:endParaRPr lang="en-US" sz="1599" dirty="0">
                <a:solidFill>
                  <a:srgbClr val="000000"/>
                </a:solidFill>
                <a:latin typeface="Inter"/>
                <a:hlinkClick r:id="rId8" tooltip="http://tsemiims.ru/sites/default/files/prikaz_270.pdf"/>
              </a:endParaRPr>
            </a:p>
            <a:p>
              <a:pPr algn="just">
                <a:lnSpc>
                  <a:spcPts val="2079"/>
                </a:lnSpc>
              </a:pPr>
              <a:r>
                <a:rPr lang="en-US" sz="1599" dirty="0">
                  <a:solidFill>
                    <a:srgbClr val="000000"/>
                  </a:solidFill>
                  <a:latin typeface="Inter"/>
                </a:rPr>
                <a:t> 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  <a:hlinkClick r:id="rId9" tooltip="http://tsemiims.ru/sites/default/files/01.02.23_prikaz_do_dorozhnaya_karta_cmn_2-3-8.pdf"/>
                </a:rPr>
                <a:t>План</a:t>
              </a:r>
              <a:r>
                <a:rPr lang="en-US" sz="1599" dirty="0">
                  <a:solidFill>
                    <a:srgbClr val="000000"/>
                  </a:solidFill>
                  <a:latin typeface="Inter"/>
                  <a:hlinkClick r:id="rId9" tooltip="http://tsemiims.ru/sites/default/files/01.02.23_prikaz_do_dorozhnaya_karta_cmn_2-3-8.pdf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  <a:hlinkClick r:id="rId9" tooltip="http://tsemiims.ru/sites/default/files/01.02.23_prikaz_do_dorozhnaya_karta_cmn_2-3-8.pdf"/>
                </a:rPr>
                <a:t>мероприятий</a:t>
              </a:r>
              <a:r>
                <a:rPr lang="en-US" sz="1599" dirty="0">
                  <a:solidFill>
                    <a:srgbClr val="000000"/>
                  </a:solidFill>
                  <a:latin typeface="Inter"/>
                  <a:hlinkClick r:id="rId9" tooltip="http://tsemiims.ru/sites/default/files/01.02.23_prikaz_do_dorozhnaya_karta_cmn_2-3-8.pdf"/>
                </a:rPr>
                <a:t> (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  <a:hlinkClick r:id="rId9" tooltip="http://tsemiims.ru/sites/default/files/01.02.23_prikaz_do_dorozhnaya_karta_cmn_2-3-8.pdf"/>
                </a:rPr>
                <a:t>дорожная</a:t>
              </a:r>
              <a:r>
                <a:rPr lang="en-US" sz="1599" dirty="0">
                  <a:solidFill>
                    <a:srgbClr val="000000"/>
                  </a:solidFill>
                  <a:latin typeface="Inter"/>
                  <a:hlinkClick r:id="rId9" tooltip="http://tsemiims.ru/sites/default/files/01.02.23_prikaz_do_dorozhnaya_karta_cmn_2-3-8.pdf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  <a:hlinkClick r:id="rId9" tooltip="http://tsemiims.ru/sites/default/files/01.02.23_prikaz_do_dorozhnaya_karta_cmn_2-3-8.pdf"/>
                </a:rPr>
                <a:t>карта</a:t>
              </a:r>
              <a:r>
                <a:rPr lang="en-US" sz="1599" dirty="0">
                  <a:solidFill>
                    <a:srgbClr val="000000"/>
                  </a:solidFill>
                  <a:latin typeface="Inter"/>
                  <a:hlinkClick r:id="rId9" tooltip="http://tsemiims.ru/sites/default/files/01.02.23_prikaz_do_dorozhnaya_karta_cmn_2-3-8.pdf"/>
                </a:rPr>
                <a:t>)</a:t>
              </a:r>
              <a:r>
                <a:rPr lang="en-US" sz="1599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</a:rPr>
                <a:t>реализации</a:t>
              </a:r>
              <a:r>
                <a:rPr lang="en-US" sz="1599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</a:rPr>
                <a:t>методологии</a:t>
              </a:r>
              <a:r>
                <a:rPr lang="en-US" sz="1599" dirty="0">
                  <a:solidFill>
                    <a:srgbClr val="000000"/>
                  </a:solidFill>
                  <a:latin typeface="Inter"/>
                </a:rPr>
                <a:t> (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</a:rPr>
                <a:t>целевой</a:t>
              </a:r>
              <a:r>
                <a:rPr lang="en-US" sz="1599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</a:rPr>
                <a:t>модели</a:t>
              </a:r>
              <a:r>
                <a:rPr lang="en-US" sz="1599" dirty="0">
                  <a:solidFill>
                    <a:srgbClr val="000000"/>
                  </a:solidFill>
                  <a:latin typeface="Inter"/>
                </a:rPr>
                <a:t>)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</a:rPr>
                <a:t>наставничества</a:t>
              </a:r>
              <a:r>
                <a:rPr lang="en-US" sz="1599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</a:rPr>
                <a:t>обучающихся</a:t>
              </a:r>
              <a:r>
                <a:rPr lang="en-US" sz="1599" dirty="0">
                  <a:solidFill>
                    <a:srgbClr val="000000"/>
                  </a:solidFill>
                  <a:latin typeface="Inter"/>
                </a:rPr>
                <a:t> в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</a:rPr>
                <a:t>образовательных</a:t>
              </a:r>
              <a:r>
                <a:rPr lang="en-US" sz="1599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</a:rPr>
                <a:t>организациях</a:t>
              </a:r>
              <a:r>
                <a:rPr lang="en-US" sz="1599" dirty="0">
                  <a:solidFill>
                    <a:srgbClr val="000000"/>
                  </a:solidFill>
                  <a:latin typeface="Inter"/>
                </a:rPr>
                <a:t>,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</a:rPr>
                <a:t>осуществляющих</a:t>
              </a:r>
              <a:r>
                <a:rPr lang="en-US" sz="1599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</a:rPr>
                <a:t>образовательную</a:t>
              </a:r>
              <a:r>
                <a:rPr lang="en-US" sz="1599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</a:rPr>
                <a:t>деятельность</a:t>
              </a:r>
              <a:r>
                <a:rPr lang="en-US" sz="1599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</a:rPr>
                <a:t>по</a:t>
              </a:r>
              <a:r>
                <a:rPr lang="en-US" sz="1599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</a:rPr>
                <a:t>общеобразовательным</a:t>
              </a:r>
              <a:r>
                <a:rPr lang="en-US" sz="1599" dirty="0">
                  <a:solidFill>
                    <a:srgbClr val="000000"/>
                  </a:solidFill>
                  <a:latin typeface="Inter"/>
                </a:rPr>
                <a:t>,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</a:rPr>
                <a:t>дополнительным</a:t>
              </a:r>
              <a:r>
                <a:rPr lang="en-US" sz="1599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</a:rPr>
                <a:t>общеобразовательным</a:t>
              </a:r>
              <a:r>
                <a:rPr lang="en-US" sz="1599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</a:rPr>
                <a:t>программам</a:t>
              </a:r>
              <a:r>
                <a:rPr lang="en-US" sz="1599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</a:rPr>
                <a:t>на</a:t>
              </a:r>
              <a:r>
                <a:rPr lang="en-US" sz="1599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</a:rPr>
                <a:t>территории</a:t>
              </a:r>
              <a:r>
                <a:rPr lang="en-US" sz="1599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</a:rPr>
                <a:t>г.о.г.Дзержинска</a:t>
              </a:r>
              <a:r>
                <a:rPr lang="en-US" sz="1599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</a:rPr>
                <a:t>на</a:t>
              </a:r>
              <a:r>
                <a:rPr lang="en-US" sz="1599" dirty="0">
                  <a:solidFill>
                    <a:srgbClr val="000000"/>
                  </a:solidFill>
                  <a:latin typeface="Inter"/>
                </a:rPr>
                <a:t> 2023-2024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</a:rPr>
                <a:t>гг</a:t>
              </a:r>
              <a:r>
                <a:rPr lang="en-US" sz="1599" dirty="0">
                  <a:solidFill>
                    <a:srgbClr val="000000"/>
                  </a:solidFill>
                  <a:latin typeface="Inter"/>
                </a:rPr>
                <a:t>.</a:t>
              </a:r>
            </a:p>
            <a:p>
              <a:pPr algn="just">
                <a:lnSpc>
                  <a:spcPts val="2079"/>
                </a:lnSpc>
              </a:pPr>
              <a:endParaRPr dirty="0"/>
            </a:p>
            <a:p>
              <a:pPr algn="just">
                <a:lnSpc>
                  <a:spcPts val="2079"/>
                </a:lnSpc>
              </a:pPr>
              <a:r>
                <a:rPr lang="en-US" sz="1900" dirty="0" err="1">
                  <a:solidFill>
                    <a:srgbClr val="000000"/>
                  </a:solidFill>
                  <a:latin typeface="Inter Bold"/>
                </a:rPr>
                <a:t>На</a:t>
              </a:r>
              <a:r>
                <a:rPr lang="en-US" sz="1900" dirty="0">
                  <a:solidFill>
                    <a:srgbClr val="000000"/>
                  </a:solidFill>
                  <a:latin typeface="Inter Bold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Inter Bold"/>
                </a:rPr>
                <a:t>уровне</a:t>
              </a:r>
              <a:r>
                <a:rPr lang="en-US" sz="1900" dirty="0">
                  <a:solidFill>
                    <a:srgbClr val="000000"/>
                  </a:solidFill>
                  <a:latin typeface="Inter Bold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Inter Bold"/>
                </a:rPr>
                <a:t>образовательных</a:t>
              </a:r>
              <a:r>
                <a:rPr lang="en-US" sz="1900" dirty="0">
                  <a:solidFill>
                    <a:srgbClr val="000000"/>
                  </a:solidFill>
                  <a:latin typeface="Inter Bold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Inter Bold"/>
                </a:rPr>
                <a:t>организаций</a:t>
              </a:r>
              <a:endParaRPr lang="en-US" sz="1900" dirty="0">
                <a:solidFill>
                  <a:srgbClr val="000000"/>
                </a:solidFill>
                <a:latin typeface="Inter Bold"/>
              </a:endParaRPr>
            </a:p>
            <a:p>
              <a:pPr algn="just">
                <a:lnSpc>
                  <a:spcPts val="2079"/>
                </a:lnSpc>
              </a:pPr>
              <a:endParaRPr dirty="0"/>
            </a:p>
            <a:p>
              <a:pPr algn="just">
                <a:lnSpc>
                  <a:spcPts val="2079"/>
                </a:lnSpc>
              </a:pPr>
              <a:r>
                <a:rPr lang="en-US" sz="1599" dirty="0" err="1">
                  <a:solidFill>
                    <a:srgbClr val="000000"/>
                  </a:solidFill>
                  <a:latin typeface="Inter"/>
                </a:rPr>
                <a:t>Приказ</a:t>
              </a:r>
              <a:r>
                <a:rPr lang="en-US" sz="1599" dirty="0">
                  <a:solidFill>
                    <a:srgbClr val="000000"/>
                  </a:solidFill>
                  <a:latin typeface="Inter"/>
                </a:rPr>
                <a:t> о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</a:rPr>
                <a:t>внедрении</a:t>
              </a:r>
              <a:r>
                <a:rPr lang="en-US" sz="1599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</a:rPr>
                <a:t>методологии</a:t>
              </a:r>
              <a:r>
                <a:rPr lang="en-US" sz="1599" dirty="0">
                  <a:solidFill>
                    <a:srgbClr val="000000"/>
                  </a:solidFill>
                  <a:latin typeface="Inter"/>
                </a:rPr>
                <a:t> (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</a:rPr>
                <a:t>целевой</a:t>
              </a:r>
              <a:r>
                <a:rPr lang="en-US" sz="1599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</a:rPr>
                <a:t>модели</a:t>
              </a:r>
              <a:r>
                <a:rPr lang="en-US" sz="1599" dirty="0">
                  <a:solidFill>
                    <a:srgbClr val="000000"/>
                  </a:solidFill>
                  <a:latin typeface="Inter"/>
                </a:rPr>
                <a:t>)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</a:rPr>
                <a:t>наставничества</a:t>
              </a:r>
              <a:r>
                <a:rPr lang="en-US" sz="1599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</a:rPr>
                <a:t>обучающихся</a:t>
              </a:r>
              <a:endParaRPr lang="en-US" sz="1599" dirty="0">
                <a:solidFill>
                  <a:srgbClr val="000000"/>
                </a:solidFill>
                <a:latin typeface="Inter"/>
              </a:endParaRPr>
            </a:p>
            <a:p>
              <a:pPr algn="just">
                <a:lnSpc>
                  <a:spcPts val="2079"/>
                </a:lnSpc>
              </a:pPr>
              <a:r>
                <a:rPr lang="en-US" sz="1599" dirty="0" err="1">
                  <a:solidFill>
                    <a:srgbClr val="000000"/>
                  </a:solidFill>
                  <a:latin typeface="Inter"/>
                </a:rPr>
                <a:t>Приказ</a:t>
              </a:r>
              <a:r>
                <a:rPr lang="en-US" sz="1599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</a:rPr>
                <a:t>об</a:t>
              </a:r>
              <a:r>
                <a:rPr lang="en-US" sz="1599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</a:rPr>
                <a:t>утверждении</a:t>
              </a:r>
              <a:r>
                <a:rPr lang="en-US" sz="1599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</a:rPr>
                <a:t>плана</a:t>
              </a:r>
              <a:r>
                <a:rPr lang="en-US" sz="1599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</a:rPr>
                <a:t>мероприятий</a:t>
              </a:r>
              <a:r>
                <a:rPr lang="en-US" sz="1599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</a:rPr>
                <a:t>на</a:t>
              </a:r>
              <a:r>
                <a:rPr lang="en-US" sz="1599" dirty="0">
                  <a:solidFill>
                    <a:srgbClr val="000000"/>
                  </a:solidFill>
                  <a:latin typeface="Inter"/>
                </a:rPr>
                <a:t> 2023-2024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</a:rPr>
                <a:t>гг</a:t>
              </a:r>
              <a:r>
                <a:rPr lang="en-US" sz="1599" dirty="0">
                  <a:solidFill>
                    <a:srgbClr val="000000"/>
                  </a:solidFill>
                  <a:latin typeface="Inter"/>
                </a:rPr>
                <a:t>.</a:t>
              </a:r>
            </a:p>
            <a:p>
              <a:pPr algn="just">
                <a:lnSpc>
                  <a:spcPts val="2079"/>
                </a:lnSpc>
              </a:pPr>
              <a:r>
                <a:rPr lang="en-US" sz="1599" dirty="0" err="1">
                  <a:solidFill>
                    <a:srgbClr val="000000"/>
                  </a:solidFill>
                  <a:latin typeface="Inter"/>
                </a:rPr>
                <a:t>Положение</a:t>
              </a:r>
              <a:r>
                <a:rPr lang="en-US" sz="1599" dirty="0">
                  <a:solidFill>
                    <a:srgbClr val="000000"/>
                  </a:solidFill>
                  <a:latin typeface="Inter"/>
                </a:rPr>
                <a:t> о </a:t>
              </a:r>
              <a:r>
                <a:rPr lang="en-US" sz="1599" dirty="0" err="1">
                  <a:solidFill>
                    <a:srgbClr val="000000"/>
                  </a:solidFill>
                  <a:latin typeface="Inter"/>
                </a:rPr>
                <a:t>наставничестве</a:t>
              </a:r>
              <a:endParaRPr lang="en-US" sz="1599" dirty="0">
                <a:solidFill>
                  <a:srgbClr val="000000"/>
                </a:solidFill>
                <a:latin typeface="Inter"/>
              </a:endParaRPr>
            </a:p>
            <a:p>
              <a:pPr algn="just">
                <a:lnSpc>
                  <a:spcPts val="2079"/>
                </a:lnSpc>
              </a:pPr>
              <a:r>
                <a:rPr lang="en-US" sz="1599" dirty="0" err="1">
                  <a:solidFill>
                    <a:srgbClr val="000000"/>
                  </a:solidFill>
                  <a:latin typeface="Inter"/>
                </a:rPr>
                <a:t>Медиаплан</a:t>
              </a:r>
              <a:endParaRPr lang="en-US" sz="1599" dirty="0">
                <a:solidFill>
                  <a:srgbClr val="000000"/>
                </a:solidFill>
                <a:latin typeface="Inter"/>
              </a:endParaRPr>
            </a:p>
            <a:p>
              <a:pPr algn="just">
                <a:lnSpc>
                  <a:spcPts val="2470"/>
                </a:lnSpc>
              </a:pPr>
              <a:endParaRPr dirty="0"/>
            </a:p>
            <a:p>
              <a:pPr algn="just">
                <a:lnSpc>
                  <a:spcPts val="2470"/>
                </a:lnSpc>
              </a:pPr>
              <a:endParaRPr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3975"/>
              <a:ext cx="21188900" cy="6391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2500" u="sng" dirty="0" err="1">
                  <a:solidFill>
                    <a:srgbClr val="5D17EA"/>
                  </a:solidFill>
                  <a:latin typeface="Inter Bold"/>
                </a:rPr>
                <a:t>Нормативные</a:t>
              </a:r>
              <a:r>
                <a:rPr lang="en-US" sz="2500" u="sng" dirty="0">
                  <a:solidFill>
                    <a:srgbClr val="5D17EA"/>
                  </a:solidFill>
                  <a:latin typeface="Inter Bold"/>
                </a:rPr>
                <a:t> </a:t>
              </a:r>
              <a:r>
                <a:rPr lang="en-US" sz="2500" u="sng" dirty="0" err="1">
                  <a:solidFill>
                    <a:srgbClr val="5D17EA"/>
                  </a:solidFill>
                  <a:latin typeface="Inter Bold"/>
                </a:rPr>
                <a:t>документы</a:t>
              </a:r>
              <a:endParaRPr lang="en-US" sz="2500" u="sng" dirty="0">
                <a:solidFill>
                  <a:srgbClr val="5D17EA"/>
                </a:solidFill>
                <a:latin typeface="Inter Bold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1789684"/>
            <a:ext cx="329102" cy="294639"/>
            <a:chOff x="0" y="0"/>
            <a:chExt cx="86677" cy="77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6677" cy="77600"/>
            </a:xfrm>
            <a:custGeom>
              <a:avLst/>
              <a:gdLst/>
              <a:ahLst/>
              <a:cxnLst/>
              <a:rect l="l" t="t" r="r" b="b"/>
              <a:pathLst>
                <a:path w="86677" h="77600">
                  <a:moveTo>
                    <a:pt x="0" y="0"/>
                  </a:moveTo>
                  <a:lnTo>
                    <a:pt x="86677" y="0"/>
                  </a:lnTo>
                  <a:lnTo>
                    <a:pt x="86677" y="77600"/>
                  </a:lnTo>
                  <a:lnTo>
                    <a:pt x="0" y="7760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86677" cy="77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2593236"/>
            <a:ext cx="329102" cy="294639"/>
            <a:chOff x="0" y="0"/>
            <a:chExt cx="86677" cy="776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6677" cy="77600"/>
            </a:xfrm>
            <a:custGeom>
              <a:avLst/>
              <a:gdLst/>
              <a:ahLst/>
              <a:cxnLst/>
              <a:rect l="l" t="t" r="r" b="b"/>
              <a:pathLst>
                <a:path w="86677" h="77600">
                  <a:moveTo>
                    <a:pt x="0" y="0"/>
                  </a:moveTo>
                  <a:lnTo>
                    <a:pt x="86677" y="0"/>
                  </a:lnTo>
                  <a:lnTo>
                    <a:pt x="86677" y="77600"/>
                  </a:lnTo>
                  <a:lnTo>
                    <a:pt x="0" y="7760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86677" cy="77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28700" y="3182514"/>
            <a:ext cx="329102" cy="294639"/>
            <a:chOff x="0" y="0"/>
            <a:chExt cx="86677" cy="776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6677" cy="77600"/>
            </a:xfrm>
            <a:custGeom>
              <a:avLst/>
              <a:gdLst/>
              <a:ahLst/>
              <a:cxnLst/>
              <a:rect l="l" t="t" r="r" b="b"/>
              <a:pathLst>
                <a:path w="86677" h="77600">
                  <a:moveTo>
                    <a:pt x="0" y="0"/>
                  </a:moveTo>
                  <a:lnTo>
                    <a:pt x="86677" y="0"/>
                  </a:lnTo>
                  <a:lnTo>
                    <a:pt x="86677" y="77600"/>
                  </a:lnTo>
                  <a:lnTo>
                    <a:pt x="0" y="7760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86677" cy="77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28700" y="2887875"/>
            <a:ext cx="329102" cy="294639"/>
            <a:chOff x="0" y="0"/>
            <a:chExt cx="86677" cy="77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6677" cy="77600"/>
            </a:xfrm>
            <a:custGeom>
              <a:avLst/>
              <a:gdLst/>
              <a:ahLst/>
              <a:cxnLst/>
              <a:rect l="l" t="t" r="r" b="b"/>
              <a:pathLst>
                <a:path w="86677" h="77600">
                  <a:moveTo>
                    <a:pt x="0" y="0"/>
                  </a:moveTo>
                  <a:lnTo>
                    <a:pt x="86677" y="0"/>
                  </a:lnTo>
                  <a:lnTo>
                    <a:pt x="86677" y="77600"/>
                  </a:lnTo>
                  <a:lnTo>
                    <a:pt x="0" y="7760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86677" cy="77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28700" y="4572528"/>
            <a:ext cx="329102" cy="294639"/>
            <a:chOff x="0" y="0"/>
            <a:chExt cx="86677" cy="776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6677" cy="77600"/>
            </a:xfrm>
            <a:custGeom>
              <a:avLst/>
              <a:gdLst/>
              <a:ahLst/>
              <a:cxnLst/>
              <a:rect l="l" t="t" r="r" b="b"/>
              <a:pathLst>
                <a:path w="86677" h="77600">
                  <a:moveTo>
                    <a:pt x="0" y="0"/>
                  </a:moveTo>
                  <a:lnTo>
                    <a:pt x="86677" y="0"/>
                  </a:lnTo>
                  <a:lnTo>
                    <a:pt x="86677" y="77600"/>
                  </a:lnTo>
                  <a:lnTo>
                    <a:pt x="0" y="7760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0"/>
              <a:ext cx="86677" cy="77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28700" y="5371992"/>
            <a:ext cx="329102" cy="294639"/>
            <a:chOff x="0" y="0"/>
            <a:chExt cx="86677" cy="776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6677" cy="77600"/>
            </a:xfrm>
            <a:custGeom>
              <a:avLst/>
              <a:gdLst/>
              <a:ahLst/>
              <a:cxnLst/>
              <a:rect l="l" t="t" r="r" b="b"/>
              <a:pathLst>
                <a:path w="86677" h="77600">
                  <a:moveTo>
                    <a:pt x="0" y="0"/>
                  </a:moveTo>
                  <a:lnTo>
                    <a:pt x="86677" y="0"/>
                  </a:lnTo>
                  <a:lnTo>
                    <a:pt x="86677" y="77600"/>
                  </a:lnTo>
                  <a:lnTo>
                    <a:pt x="0" y="7760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0"/>
              <a:ext cx="86677" cy="77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28700" y="6171457"/>
            <a:ext cx="329102" cy="294639"/>
            <a:chOff x="0" y="0"/>
            <a:chExt cx="86677" cy="776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6677" cy="77600"/>
            </a:xfrm>
            <a:custGeom>
              <a:avLst/>
              <a:gdLst/>
              <a:ahLst/>
              <a:cxnLst/>
              <a:rect l="l" t="t" r="r" b="b"/>
              <a:pathLst>
                <a:path w="86677" h="77600">
                  <a:moveTo>
                    <a:pt x="0" y="0"/>
                  </a:moveTo>
                  <a:lnTo>
                    <a:pt x="86677" y="0"/>
                  </a:lnTo>
                  <a:lnTo>
                    <a:pt x="86677" y="77600"/>
                  </a:lnTo>
                  <a:lnTo>
                    <a:pt x="0" y="7760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0"/>
              <a:ext cx="86677" cy="77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66800" y="7734300"/>
            <a:ext cx="329102" cy="294639"/>
            <a:chOff x="0" y="0"/>
            <a:chExt cx="86677" cy="776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6677" cy="77600"/>
            </a:xfrm>
            <a:custGeom>
              <a:avLst/>
              <a:gdLst/>
              <a:ahLst/>
              <a:cxnLst/>
              <a:rect l="l" t="t" r="r" b="b"/>
              <a:pathLst>
                <a:path w="86677" h="77600">
                  <a:moveTo>
                    <a:pt x="0" y="0"/>
                  </a:moveTo>
                  <a:lnTo>
                    <a:pt x="86677" y="0"/>
                  </a:lnTo>
                  <a:lnTo>
                    <a:pt x="86677" y="77600"/>
                  </a:lnTo>
                  <a:lnTo>
                    <a:pt x="0" y="7760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0" y="0"/>
              <a:ext cx="86677" cy="77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066800" y="8039100"/>
            <a:ext cx="329102" cy="294639"/>
            <a:chOff x="0" y="0"/>
            <a:chExt cx="86677" cy="776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6677" cy="77600"/>
            </a:xfrm>
            <a:custGeom>
              <a:avLst/>
              <a:gdLst/>
              <a:ahLst/>
              <a:cxnLst/>
              <a:rect l="l" t="t" r="r" b="b"/>
              <a:pathLst>
                <a:path w="86677" h="77600">
                  <a:moveTo>
                    <a:pt x="0" y="0"/>
                  </a:moveTo>
                  <a:lnTo>
                    <a:pt x="86677" y="0"/>
                  </a:lnTo>
                  <a:lnTo>
                    <a:pt x="86677" y="77600"/>
                  </a:lnTo>
                  <a:lnTo>
                    <a:pt x="0" y="7760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33" name="TextBox 33"/>
            <p:cNvSpPr txBox="1"/>
            <p:nvPr/>
          </p:nvSpPr>
          <p:spPr>
            <a:xfrm>
              <a:off x="0" y="0"/>
              <a:ext cx="86677" cy="77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066800" y="8343900"/>
            <a:ext cx="329102" cy="294639"/>
            <a:chOff x="0" y="0"/>
            <a:chExt cx="86677" cy="776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6677" cy="77600"/>
            </a:xfrm>
            <a:custGeom>
              <a:avLst/>
              <a:gdLst/>
              <a:ahLst/>
              <a:cxnLst/>
              <a:rect l="l" t="t" r="r" b="b"/>
              <a:pathLst>
                <a:path w="86677" h="77600">
                  <a:moveTo>
                    <a:pt x="0" y="0"/>
                  </a:moveTo>
                  <a:lnTo>
                    <a:pt x="86677" y="0"/>
                  </a:lnTo>
                  <a:lnTo>
                    <a:pt x="86677" y="77600"/>
                  </a:lnTo>
                  <a:lnTo>
                    <a:pt x="0" y="7760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36" name="TextBox 36"/>
            <p:cNvSpPr txBox="1"/>
            <p:nvPr/>
          </p:nvSpPr>
          <p:spPr>
            <a:xfrm>
              <a:off x="0" y="0"/>
              <a:ext cx="86677" cy="77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066800" y="8648700"/>
            <a:ext cx="329102" cy="294639"/>
            <a:chOff x="0" y="0"/>
            <a:chExt cx="86677" cy="776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6677" cy="77600"/>
            </a:xfrm>
            <a:custGeom>
              <a:avLst/>
              <a:gdLst/>
              <a:ahLst/>
              <a:cxnLst/>
              <a:rect l="l" t="t" r="r" b="b"/>
              <a:pathLst>
                <a:path w="86677" h="77600">
                  <a:moveTo>
                    <a:pt x="0" y="0"/>
                  </a:moveTo>
                  <a:lnTo>
                    <a:pt x="86677" y="0"/>
                  </a:lnTo>
                  <a:lnTo>
                    <a:pt x="86677" y="77600"/>
                  </a:lnTo>
                  <a:lnTo>
                    <a:pt x="0" y="7760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39" name="TextBox 39"/>
            <p:cNvSpPr txBox="1"/>
            <p:nvPr/>
          </p:nvSpPr>
          <p:spPr>
            <a:xfrm>
              <a:off x="0" y="0"/>
              <a:ext cx="86677" cy="77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43066" y="7942066"/>
            <a:ext cx="2632469" cy="2632469"/>
          </a:xfrm>
          <a:custGeom>
            <a:avLst/>
            <a:gdLst/>
            <a:ahLst/>
            <a:cxnLst/>
            <a:rect l="l" t="t" r="r" b="b"/>
            <a:pathLst>
              <a:path w="2632469" h="2632469">
                <a:moveTo>
                  <a:pt x="0" y="0"/>
                </a:moveTo>
                <a:lnTo>
                  <a:pt x="2632468" y="0"/>
                </a:lnTo>
                <a:lnTo>
                  <a:pt x="2632468" y="2632468"/>
                </a:lnTo>
                <a:lnTo>
                  <a:pt x="0" y="263246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18657" y="0"/>
            <a:ext cx="17850687" cy="636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70"/>
              </a:lnSpc>
            </a:pPr>
            <a:r>
              <a:rPr lang="en-US" sz="4000" dirty="0" err="1">
                <a:solidFill>
                  <a:srgbClr val="094850"/>
                </a:solidFill>
                <a:latin typeface="Arial" pitchFamily="34" charset="0"/>
                <a:cs typeface="Arial" pitchFamily="34" charset="0"/>
              </a:rPr>
              <a:t>Чек-лист</a:t>
            </a:r>
            <a:r>
              <a:rPr lang="en-US" sz="4000" dirty="0">
                <a:solidFill>
                  <a:srgbClr val="0948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94850"/>
                </a:solidFill>
                <a:latin typeface="Arial" pitchFamily="34" charset="0"/>
                <a:cs typeface="Arial" pitchFamily="34" charset="0"/>
              </a:rPr>
              <a:t>содержания</a:t>
            </a:r>
            <a:r>
              <a:rPr lang="en-US" sz="4000" dirty="0">
                <a:solidFill>
                  <a:srgbClr val="0948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94850"/>
                </a:solidFill>
                <a:latin typeface="Arial" pitchFamily="34" charset="0"/>
                <a:cs typeface="Arial" pitchFamily="34" charset="0"/>
              </a:rPr>
              <a:t>раздела</a:t>
            </a:r>
            <a:r>
              <a:rPr lang="en-US" sz="4000" dirty="0">
                <a:solidFill>
                  <a:srgbClr val="09485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4000" dirty="0" err="1">
                <a:solidFill>
                  <a:srgbClr val="094850"/>
                </a:solidFill>
                <a:latin typeface="Arial" pitchFamily="34" charset="0"/>
                <a:cs typeface="Arial" pitchFamily="34" charset="0"/>
              </a:rPr>
              <a:t>Целевая</a:t>
            </a:r>
            <a:r>
              <a:rPr lang="en-US" sz="4000" dirty="0">
                <a:solidFill>
                  <a:srgbClr val="0948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94850"/>
                </a:solidFill>
                <a:latin typeface="Arial" pitchFamily="34" charset="0"/>
                <a:cs typeface="Arial" pitchFamily="34" charset="0"/>
              </a:rPr>
              <a:t>модель</a:t>
            </a:r>
            <a:r>
              <a:rPr lang="en-US" sz="4000" dirty="0">
                <a:solidFill>
                  <a:srgbClr val="0948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94850"/>
                </a:solidFill>
                <a:latin typeface="Arial" pitchFamily="34" charset="0"/>
                <a:cs typeface="Arial" pitchFamily="34" charset="0"/>
              </a:rPr>
              <a:t>наставничества</a:t>
            </a:r>
            <a:r>
              <a:rPr lang="en-US" sz="4000" dirty="0">
                <a:solidFill>
                  <a:srgbClr val="094850"/>
                </a:solidFill>
                <a:latin typeface="Arial" pitchFamily="34" charset="0"/>
                <a:cs typeface="Arial" pitchFamily="34" charset="0"/>
              </a:rPr>
              <a:t>”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914400" y="723900"/>
            <a:ext cx="16696544" cy="9242989"/>
            <a:chOff x="-1161365" y="-53975"/>
            <a:chExt cx="22262058" cy="12323986"/>
          </a:xfrm>
        </p:grpSpPr>
        <p:sp>
          <p:nvSpPr>
            <p:cNvPr id="5" name="TextBox 5"/>
            <p:cNvSpPr txBox="1"/>
            <p:nvPr/>
          </p:nvSpPr>
          <p:spPr>
            <a:xfrm>
              <a:off x="-1161365" y="758825"/>
              <a:ext cx="21100693" cy="115111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70"/>
                </a:lnSpc>
              </a:pPr>
              <a:r>
                <a:rPr lang="en-US" sz="1900" dirty="0" err="1">
                  <a:solidFill>
                    <a:srgbClr val="000000"/>
                  </a:solidFill>
                  <a:latin typeface="Inter Bold"/>
                </a:rPr>
                <a:t>Актуальные</a:t>
              </a:r>
              <a:r>
                <a:rPr lang="en-US" sz="1900" dirty="0">
                  <a:solidFill>
                    <a:srgbClr val="000000"/>
                  </a:solidFill>
                  <a:latin typeface="Inter Bold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Inter Bold"/>
                </a:rPr>
                <a:t>данные</a:t>
              </a:r>
              <a:r>
                <a:rPr lang="en-US" sz="1900" dirty="0">
                  <a:solidFill>
                    <a:srgbClr val="000000"/>
                  </a:solidFill>
                  <a:latin typeface="Inter Bold"/>
                </a:rPr>
                <a:t>:</a:t>
              </a:r>
            </a:p>
            <a:p>
              <a:pPr>
                <a:lnSpc>
                  <a:spcPts val="2470"/>
                </a:lnSpc>
              </a:pPr>
              <a:endParaRPr dirty="0"/>
            </a:p>
            <a:p>
              <a:pPr>
                <a:lnSpc>
                  <a:spcPts val="2470"/>
                </a:lnSpc>
              </a:pP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Количество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наставляемых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 в </a:t>
              </a: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том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числе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среди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педагогов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;</a:t>
              </a:r>
            </a:p>
            <a:p>
              <a:pPr>
                <a:lnSpc>
                  <a:spcPts val="2470"/>
                </a:lnSpc>
              </a:pP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Количество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наставников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;</a:t>
              </a:r>
            </a:p>
            <a:p>
              <a:pPr>
                <a:lnSpc>
                  <a:spcPts val="2470"/>
                </a:lnSpc>
              </a:pP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Реализуемые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формы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наставничества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;</a:t>
              </a:r>
            </a:p>
            <a:p>
              <a:pPr>
                <a:lnSpc>
                  <a:spcPts val="2470"/>
                </a:lnSpc>
              </a:pP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Количество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предприятий-партнеров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 в </a:t>
              </a: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реализации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 ЦМН.</a:t>
              </a:r>
            </a:p>
            <a:p>
              <a:pPr>
                <a:lnSpc>
                  <a:spcPts val="2470"/>
                </a:lnSpc>
              </a:pPr>
              <a:endParaRPr dirty="0"/>
            </a:p>
            <a:p>
              <a:pPr>
                <a:lnSpc>
                  <a:spcPts val="2470"/>
                </a:lnSpc>
              </a:pPr>
              <a:r>
                <a:rPr lang="en-US" sz="1900" dirty="0" err="1">
                  <a:solidFill>
                    <a:srgbClr val="000000"/>
                  </a:solidFill>
                  <a:latin typeface="Inter Bold"/>
                </a:rPr>
                <a:t>Информационная</a:t>
              </a:r>
              <a:r>
                <a:rPr lang="en-US" sz="1900" dirty="0">
                  <a:solidFill>
                    <a:srgbClr val="000000"/>
                  </a:solidFill>
                  <a:latin typeface="Inter Bold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Inter Bold"/>
                </a:rPr>
                <a:t>поддержка</a:t>
              </a:r>
              <a:r>
                <a:rPr lang="en-US" sz="1900" dirty="0">
                  <a:solidFill>
                    <a:srgbClr val="000000"/>
                  </a:solidFill>
                  <a:latin typeface="Inter Bold"/>
                </a:rPr>
                <a:t>: </a:t>
              </a:r>
            </a:p>
            <a:p>
              <a:pPr>
                <a:lnSpc>
                  <a:spcPts val="2470"/>
                </a:lnSpc>
              </a:pPr>
              <a:endParaRPr dirty="0"/>
            </a:p>
            <a:p>
              <a:pPr>
                <a:lnSpc>
                  <a:spcPts val="2470"/>
                </a:lnSpc>
              </a:pP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Ссылка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на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страницу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сайта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или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группу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 ВК, </a:t>
              </a: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где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размещается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информация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 о </a:t>
              </a: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проводимых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мероприятиях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 в </a:t>
              </a: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рамках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 ЦМН</a:t>
              </a:r>
            </a:p>
            <a:p>
              <a:pPr>
                <a:lnSpc>
                  <a:spcPts val="2470"/>
                </a:lnSpc>
              </a:pPr>
              <a:endParaRPr dirty="0"/>
            </a:p>
            <a:p>
              <a:pPr>
                <a:lnSpc>
                  <a:spcPts val="2470"/>
                </a:lnSpc>
              </a:pPr>
              <a:r>
                <a:rPr lang="en-US" sz="1900" dirty="0" err="1">
                  <a:solidFill>
                    <a:srgbClr val="000000"/>
                  </a:solidFill>
                  <a:latin typeface="Inter Bold"/>
                </a:rPr>
                <a:t>Основные</a:t>
              </a:r>
              <a:r>
                <a:rPr lang="en-US" sz="1900" dirty="0">
                  <a:solidFill>
                    <a:srgbClr val="000000"/>
                  </a:solidFill>
                  <a:latin typeface="Inter Bold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Inter Bold"/>
                </a:rPr>
                <a:t>показатели</a:t>
              </a:r>
              <a:r>
                <a:rPr lang="en-US" sz="1900" dirty="0">
                  <a:solidFill>
                    <a:srgbClr val="000000"/>
                  </a:solidFill>
                  <a:latin typeface="Inter Bold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Inter Bold"/>
                </a:rPr>
                <a:t>эффективности</a:t>
              </a:r>
              <a:r>
                <a:rPr lang="en-US" sz="1900" dirty="0">
                  <a:solidFill>
                    <a:srgbClr val="000000"/>
                  </a:solidFill>
                  <a:latin typeface="Inter Bold"/>
                </a:rPr>
                <a:t> ЦМН: </a:t>
              </a:r>
            </a:p>
            <a:p>
              <a:pPr>
                <a:lnSpc>
                  <a:spcPts val="2470"/>
                </a:lnSpc>
              </a:pPr>
              <a:endParaRPr dirty="0"/>
            </a:p>
            <a:p>
              <a:pPr>
                <a:lnSpc>
                  <a:spcPts val="2470"/>
                </a:lnSpc>
              </a:pPr>
              <a:r>
                <a:rPr lang="ru-RU" sz="1900" dirty="0" smtClean="0">
                  <a:solidFill>
                    <a:srgbClr val="000000"/>
                  </a:solidFill>
                  <a:latin typeface="Inter"/>
                </a:rPr>
                <a:t>Актуальные данные </a:t>
              </a:r>
              <a:r>
                <a:rPr lang="en-US" sz="1900" dirty="0" smtClean="0">
                  <a:solidFill>
                    <a:srgbClr val="000000"/>
                  </a:solidFill>
                  <a:latin typeface="Inter"/>
                </a:rPr>
                <a:t>2 </a:t>
              </a: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раза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 в </a:t>
              </a: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год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по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  </a:t>
              </a: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результатам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последнего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мониторинга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 в </a:t>
              </a: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мае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или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декабре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текущего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года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.</a:t>
              </a:r>
            </a:p>
            <a:p>
              <a:pPr>
                <a:lnSpc>
                  <a:spcPts val="2470"/>
                </a:lnSpc>
              </a:pPr>
              <a:endParaRPr dirty="0"/>
            </a:p>
            <a:p>
              <a:pPr>
                <a:lnSpc>
                  <a:spcPts val="2470"/>
                </a:lnSpc>
              </a:pPr>
              <a:r>
                <a:rPr lang="en-US" sz="1900" dirty="0" err="1">
                  <a:solidFill>
                    <a:srgbClr val="000000"/>
                  </a:solidFill>
                  <a:latin typeface="Inter Bold"/>
                </a:rPr>
                <a:t>Информация</a:t>
              </a:r>
              <a:r>
                <a:rPr lang="en-US" sz="1900" dirty="0">
                  <a:solidFill>
                    <a:srgbClr val="000000"/>
                  </a:solidFill>
                  <a:latin typeface="Inter Bold"/>
                </a:rPr>
                <a:t> о </a:t>
              </a:r>
              <a:r>
                <a:rPr lang="en-US" sz="1900" dirty="0" err="1">
                  <a:solidFill>
                    <a:srgbClr val="000000"/>
                  </a:solidFill>
                  <a:latin typeface="Inter Bold"/>
                </a:rPr>
                <a:t>кураторе</a:t>
              </a:r>
              <a:r>
                <a:rPr lang="en-US" sz="1900" dirty="0">
                  <a:solidFill>
                    <a:srgbClr val="000000"/>
                  </a:solidFill>
                  <a:latin typeface="Inter Bold"/>
                </a:rPr>
                <a:t> ЦМН:</a:t>
              </a:r>
            </a:p>
            <a:p>
              <a:pPr>
                <a:lnSpc>
                  <a:spcPts val="2470"/>
                </a:lnSpc>
              </a:pPr>
              <a:endParaRPr dirty="0"/>
            </a:p>
            <a:p>
              <a:pPr>
                <a:lnSpc>
                  <a:spcPts val="2470"/>
                </a:lnSpc>
              </a:pP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Ф.И.О. и </a:t>
              </a: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контактные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данные</a:t>
              </a:r>
              <a:endParaRPr lang="en-US" sz="1900" dirty="0">
                <a:solidFill>
                  <a:srgbClr val="000000"/>
                </a:solidFill>
                <a:latin typeface="Inter"/>
              </a:endParaRPr>
            </a:p>
            <a:p>
              <a:pPr>
                <a:lnSpc>
                  <a:spcPts val="2470"/>
                </a:lnSpc>
              </a:pPr>
              <a:endParaRPr dirty="0"/>
            </a:p>
            <a:p>
              <a:pPr>
                <a:lnSpc>
                  <a:spcPts val="2470"/>
                </a:lnSpc>
              </a:pPr>
              <a:r>
                <a:rPr lang="en-US" sz="1900" dirty="0" err="1">
                  <a:solidFill>
                    <a:srgbClr val="000000"/>
                  </a:solidFill>
                  <a:latin typeface="Inter Bold"/>
                </a:rPr>
                <a:t>Отзывы</a:t>
              </a:r>
              <a:r>
                <a:rPr lang="en-US" sz="1900" dirty="0">
                  <a:solidFill>
                    <a:srgbClr val="000000"/>
                  </a:solidFill>
                  <a:latin typeface="Inter Bold"/>
                </a:rPr>
                <a:t> о </a:t>
              </a:r>
              <a:r>
                <a:rPr lang="en-US" sz="1900" dirty="0" err="1">
                  <a:solidFill>
                    <a:srgbClr val="000000"/>
                  </a:solidFill>
                  <a:latin typeface="Inter Bold"/>
                </a:rPr>
                <a:t>наставниках</a:t>
              </a:r>
              <a:r>
                <a:rPr lang="en-US" sz="1900" dirty="0">
                  <a:solidFill>
                    <a:srgbClr val="000000"/>
                  </a:solidFill>
                  <a:latin typeface="Inter Bold"/>
                </a:rPr>
                <a:t>:</a:t>
              </a:r>
            </a:p>
            <a:p>
              <a:pPr>
                <a:lnSpc>
                  <a:spcPts val="2470"/>
                </a:lnSpc>
              </a:pPr>
              <a:endParaRPr dirty="0"/>
            </a:p>
            <a:p>
              <a:pPr>
                <a:lnSpc>
                  <a:spcPts val="2470"/>
                </a:lnSpc>
              </a:pP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Новые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добавляются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каждый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год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.</a:t>
              </a:r>
            </a:p>
            <a:p>
              <a:pPr>
                <a:lnSpc>
                  <a:spcPts val="2470"/>
                </a:lnSpc>
              </a:pPr>
              <a:endParaRPr dirty="0"/>
            </a:p>
            <a:p>
              <a:pPr>
                <a:lnSpc>
                  <a:spcPts val="2470"/>
                </a:lnSpc>
              </a:pPr>
              <a:r>
                <a:rPr lang="en-US" sz="1900" dirty="0" err="1">
                  <a:solidFill>
                    <a:srgbClr val="000000"/>
                  </a:solidFill>
                  <a:latin typeface="Inter Bold"/>
                </a:rPr>
                <a:t>Дополнительные</a:t>
              </a:r>
              <a:r>
                <a:rPr lang="en-US" sz="1900" dirty="0">
                  <a:solidFill>
                    <a:srgbClr val="000000"/>
                  </a:solidFill>
                  <a:latin typeface="Inter Bold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Inter Bold"/>
                </a:rPr>
                <a:t>материалы</a:t>
              </a:r>
              <a:r>
                <a:rPr lang="en-US" sz="1900" dirty="0">
                  <a:solidFill>
                    <a:srgbClr val="000000"/>
                  </a:solidFill>
                  <a:latin typeface="Inter Bold"/>
                </a:rPr>
                <a:t>:</a:t>
              </a:r>
            </a:p>
            <a:p>
              <a:pPr>
                <a:lnSpc>
                  <a:spcPts val="2470"/>
                </a:lnSpc>
              </a:pP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Материалы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для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работы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кураторов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 ЦМН;</a:t>
              </a:r>
            </a:p>
            <a:p>
              <a:pPr>
                <a:lnSpc>
                  <a:spcPts val="2470"/>
                </a:lnSpc>
              </a:pP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Формы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мониторинга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, </a:t>
              </a: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анкетирования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;</a:t>
              </a:r>
            </a:p>
            <a:p>
              <a:pPr algn="l">
                <a:lnSpc>
                  <a:spcPts val="2470"/>
                </a:lnSpc>
              </a:pP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Методические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Inter"/>
                </a:rPr>
                <a:t>материалы</a:t>
              </a:r>
              <a:r>
                <a:rPr lang="en-US" sz="1900" dirty="0">
                  <a:solidFill>
                    <a:srgbClr val="000000"/>
                  </a:solidFill>
                  <a:latin typeface="Inter"/>
                </a:rPr>
                <a:t>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3975"/>
              <a:ext cx="21100693" cy="6391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2500" u="sng" dirty="0" err="1">
                  <a:solidFill>
                    <a:srgbClr val="5D17EA"/>
                  </a:solidFill>
                  <a:latin typeface="Inter Bold"/>
                </a:rPr>
                <a:t>Общая</a:t>
              </a:r>
              <a:r>
                <a:rPr lang="en-US" sz="2500" u="sng" dirty="0">
                  <a:solidFill>
                    <a:srgbClr val="5D17EA"/>
                  </a:solidFill>
                  <a:latin typeface="Inter Bold"/>
                </a:rPr>
                <a:t> </a:t>
              </a:r>
              <a:r>
                <a:rPr lang="en-US" sz="2500" u="sng" dirty="0" err="1">
                  <a:solidFill>
                    <a:srgbClr val="5D17EA"/>
                  </a:solidFill>
                  <a:latin typeface="Inter Bold"/>
                </a:rPr>
                <a:t>информация</a:t>
              </a:r>
              <a:endParaRPr lang="en-US" sz="2500" u="sng" dirty="0">
                <a:solidFill>
                  <a:srgbClr val="5D17EA"/>
                </a:solidFill>
                <a:latin typeface="Inter Bold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57200" y="2857500"/>
            <a:ext cx="329102" cy="294639"/>
            <a:chOff x="0" y="0"/>
            <a:chExt cx="86677" cy="77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6677" cy="77600"/>
            </a:xfrm>
            <a:custGeom>
              <a:avLst/>
              <a:gdLst/>
              <a:ahLst/>
              <a:cxnLst/>
              <a:rect l="l" t="t" r="r" b="b"/>
              <a:pathLst>
                <a:path w="86677" h="77600">
                  <a:moveTo>
                    <a:pt x="0" y="0"/>
                  </a:moveTo>
                  <a:lnTo>
                    <a:pt x="86677" y="0"/>
                  </a:lnTo>
                  <a:lnTo>
                    <a:pt x="86677" y="77600"/>
                  </a:lnTo>
                  <a:lnTo>
                    <a:pt x="0" y="7760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86677" cy="77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57200" y="2552700"/>
            <a:ext cx="329102" cy="294639"/>
            <a:chOff x="0" y="0"/>
            <a:chExt cx="86677" cy="776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6677" cy="77600"/>
            </a:xfrm>
            <a:custGeom>
              <a:avLst/>
              <a:gdLst/>
              <a:ahLst/>
              <a:cxnLst/>
              <a:rect l="l" t="t" r="r" b="b"/>
              <a:pathLst>
                <a:path w="86677" h="77600">
                  <a:moveTo>
                    <a:pt x="0" y="0"/>
                  </a:moveTo>
                  <a:lnTo>
                    <a:pt x="86677" y="0"/>
                  </a:lnTo>
                  <a:lnTo>
                    <a:pt x="86677" y="77600"/>
                  </a:lnTo>
                  <a:lnTo>
                    <a:pt x="0" y="7760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86677" cy="77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57200" y="1943100"/>
            <a:ext cx="329102" cy="294639"/>
            <a:chOff x="0" y="0"/>
            <a:chExt cx="86677" cy="776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6677" cy="77600"/>
            </a:xfrm>
            <a:custGeom>
              <a:avLst/>
              <a:gdLst/>
              <a:ahLst/>
              <a:cxnLst/>
              <a:rect l="l" t="t" r="r" b="b"/>
              <a:pathLst>
                <a:path w="86677" h="77600">
                  <a:moveTo>
                    <a:pt x="0" y="0"/>
                  </a:moveTo>
                  <a:lnTo>
                    <a:pt x="86677" y="0"/>
                  </a:lnTo>
                  <a:lnTo>
                    <a:pt x="86677" y="77600"/>
                  </a:lnTo>
                  <a:lnTo>
                    <a:pt x="0" y="7760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86677" cy="77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57200" y="2247900"/>
            <a:ext cx="329102" cy="294639"/>
            <a:chOff x="0" y="0"/>
            <a:chExt cx="86677" cy="77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6677" cy="77600"/>
            </a:xfrm>
            <a:custGeom>
              <a:avLst/>
              <a:gdLst/>
              <a:ahLst/>
              <a:cxnLst/>
              <a:rect l="l" t="t" r="r" b="b"/>
              <a:pathLst>
                <a:path w="86677" h="77600">
                  <a:moveTo>
                    <a:pt x="0" y="0"/>
                  </a:moveTo>
                  <a:lnTo>
                    <a:pt x="86677" y="0"/>
                  </a:lnTo>
                  <a:lnTo>
                    <a:pt x="86677" y="77600"/>
                  </a:lnTo>
                  <a:lnTo>
                    <a:pt x="0" y="7760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86677" cy="77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457200" y="4152900"/>
            <a:ext cx="329102" cy="294639"/>
            <a:chOff x="0" y="0"/>
            <a:chExt cx="86677" cy="776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6677" cy="77600"/>
            </a:xfrm>
            <a:custGeom>
              <a:avLst/>
              <a:gdLst/>
              <a:ahLst/>
              <a:cxnLst/>
              <a:rect l="l" t="t" r="r" b="b"/>
              <a:pathLst>
                <a:path w="86677" h="77600">
                  <a:moveTo>
                    <a:pt x="0" y="0"/>
                  </a:moveTo>
                  <a:lnTo>
                    <a:pt x="86677" y="0"/>
                  </a:lnTo>
                  <a:lnTo>
                    <a:pt x="86677" y="77600"/>
                  </a:lnTo>
                  <a:lnTo>
                    <a:pt x="0" y="7760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0"/>
              <a:ext cx="86677" cy="77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57200" y="5448300"/>
            <a:ext cx="329102" cy="294639"/>
            <a:chOff x="0" y="0"/>
            <a:chExt cx="86677" cy="776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6677" cy="77600"/>
            </a:xfrm>
            <a:custGeom>
              <a:avLst/>
              <a:gdLst/>
              <a:ahLst/>
              <a:cxnLst/>
              <a:rect l="l" t="t" r="r" b="b"/>
              <a:pathLst>
                <a:path w="86677" h="77600">
                  <a:moveTo>
                    <a:pt x="0" y="0"/>
                  </a:moveTo>
                  <a:lnTo>
                    <a:pt x="86677" y="0"/>
                  </a:lnTo>
                  <a:lnTo>
                    <a:pt x="86677" y="77600"/>
                  </a:lnTo>
                  <a:lnTo>
                    <a:pt x="0" y="7760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0"/>
              <a:ext cx="86677" cy="77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57200" y="6667500"/>
            <a:ext cx="329102" cy="294639"/>
            <a:chOff x="0" y="0"/>
            <a:chExt cx="86677" cy="776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6677" cy="77600"/>
            </a:xfrm>
            <a:custGeom>
              <a:avLst/>
              <a:gdLst/>
              <a:ahLst/>
              <a:cxnLst/>
              <a:rect l="l" t="t" r="r" b="b"/>
              <a:pathLst>
                <a:path w="86677" h="77600">
                  <a:moveTo>
                    <a:pt x="0" y="0"/>
                  </a:moveTo>
                  <a:lnTo>
                    <a:pt x="86677" y="0"/>
                  </a:lnTo>
                  <a:lnTo>
                    <a:pt x="86677" y="77600"/>
                  </a:lnTo>
                  <a:lnTo>
                    <a:pt x="0" y="7760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0"/>
              <a:ext cx="86677" cy="77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457200" y="7962900"/>
            <a:ext cx="329102" cy="294639"/>
            <a:chOff x="0" y="0"/>
            <a:chExt cx="86677" cy="776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6677" cy="77600"/>
            </a:xfrm>
            <a:custGeom>
              <a:avLst/>
              <a:gdLst/>
              <a:ahLst/>
              <a:cxnLst/>
              <a:rect l="l" t="t" r="r" b="b"/>
              <a:pathLst>
                <a:path w="86677" h="77600">
                  <a:moveTo>
                    <a:pt x="0" y="0"/>
                  </a:moveTo>
                  <a:lnTo>
                    <a:pt x="86677" y="0"/>
                  </a:lnTo>
                  <a:lnTo>
                    <a:pt x="86677" y="77600"/>
                  </a:lnTo>
                  <a:lnTo>
                    <a:pt x="0" y="7760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0" y="0"/>
              <a:ext cx="86677" cy="77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457200" y="8953500"/>
            <a:ext cx="329102" cy="294639"/>
            <a:chOff x="0" y="0"/>
            <a:chExt cx="86677" cy="776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6677" cy="77600"/>
            </a:xfrm>
            <a:custGeom>
              <a:avLst/>
              <a:gdLst/>
              <a:ahLst/>
              <a:cxnLst/>
              <a:rect l="l" t="t" r="r" b="b"/>
              <a:pathLst>
                <a:path w="86677" h="77600">
                  <a:moveTo>
                    <a:pt x="0" y="0"/>
                  </a:moveTo>
                  <a:lnTo>
                    <a:pt x="86677" y="0"/>
                  </a:lnTo>
                  <a:lnTo>
                    <a:pt x="86677" y="77600"/>
                  </a:lnTo>
                  <a:lnTo>
                    <a:pt x="0" y="7760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33" name="TextBox 33"/>
            <p:cNvSpPr txBox="1"/>
            <p:nvPr/>
          </p:nvSpPr>
          <p:spPr>
            <a:xfrm>
              <a:off x="0" y="0"/>
              <a:ext cx="86677" cy="77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457200" y="9563100"/>
            <a:ext cx="329102" cy="294639"/>
            <a:chOff x="0" y="0"/>
            <a:chExt cx="86677" cy="776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6677" cy="77600"/>
            </a:xfrm>
            <a:custGeom>
              <a:avLst/>
              <a:gdLst/>
              <a:ahLst/>
              <a:cxnLst/>
              <a:rect l="l" t="t" r="r" b="b"/>
              <a:pathLst>
                <a:path w="86677" h="77600">
                  <a:moveTo>
                    <a:pt x="0" y="0"/>
                  </a:moveTo>
                  <a:lnTo>
                    <a:pt x="86677" y="0"/>
                  </a:lnTo>
                  <a:lnTo>
                    <a:pt x="86677" y="77600"/>
                  </a:lnTo>
                  <a:lnTo>
                    <a:pt x="0" y="7760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36" name="TextBox 36"/>
            <p:cNvSpPr txBox="1"/>
            <p:nvPr/>
          </p:nvSpPr>
          <p:spPr>
            <a:xfrm>
              <a:off x="0" y="0"/>
              <a:ext cx="86677" cy="77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457200" y="9258300"/>
            <a:ext cx="329102" cy="294639"/>
            <a:chOff x="0" y="0"/>
            <a:chExt cx="86677" cy="776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6677" cy="77600"/>
            </a:xfrm>
            <a:custGeom>
              <a:avLst/>
              <a:gdLst/>
              <a:ahLst/>
              <a:cxnLst/>
              <a:rect l="l" t="t" r="r" b="b"/>
              <a:pathLst>
                <a:path w="86677" h="77600">
                  <a:moveTo>
                    <a:pt x="0" y="0"/>
                  </a:moveTo>
                  <a:lnTo>
                    <a:pt x="86677" y="0"/>
                  </a:lnTo>
                  <a:lnTo>
                    <a:pt x="86677" y="77600"/>
                  </a:lnTo>
                  <a:lnTo>
                    <a:pt x="0" y="7760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39" name="TextBox 39"/>
            <p:cNvSpPr txBox="1"/>
            <p:nvPr/>
          </p:nvSpPr>
          <p:spPr>
            <a:xfrm>
              <a:off x="0" y="0"/>
              <a:ext cx="86677" cy="77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8176812" cy="10287000"/>
          </a:xfrm>
          <a:prstGeom prst="rect">
            <a:avLst/>
          </a:prstGeom>
          <a:solidFill>
            <a:srgbClr val="89E798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92819" y="5900925"/>
            <a:ext cx="5957685" cy="438607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7420" y="1028700"/>
            <a:ext cx="7941973" cy="2000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0"/>
              </a:lnSpc>
            </a:pPr>
            <a:r>
              <a:rPr lang="en-US" sz="4375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Реализация</a:t>
            </a:r>
            <a:r>
              <a:rPr lang="en-US" sz="4375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75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форм</a:t>
            </a:r>
            <a:r>
              <a:rPr lang="en-US" sz="4375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75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наставничества</a:t>
            </a:r>
            <a:r>
              <a:rPr lang="en-US" sz="4375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75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</a:t>
            </a:r>
            <a:r>
              <a:rPr lang="en-US" sz="4375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75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направлениям</a:t>
            </a:r>
            <a:r>
              <a:rPr lang="en-US" sz="4375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75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деятельности</a:t>
            </a:r>
            <a:endParaRPr lang="en-US" sz="4375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438068" y="274930"/>
            <a:ext cx="9631632" cy="976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dirty="0">
                <a:solidFill>
                  <a:srgbClr val="22C2A2"/>
                </a:solidFill>
                <a:latin typeface="Inter Bold"/>
              </a:rPr>
              <a:t>1. </a:t>
            </a:r>
            <a:r>
              <a:rPr lang="en-US" sz="2000" dirty="0" err="1">
                <a:solidFill>
                  <a:srgbClr val="22C2A2"/>
                </a:solidFill>
                <a:latin typeface="Inter Bold"/>
              </a:rPr>
              <a:t>Культурная</a:t>
            </a:r>
            <a:r>
              <a:rPr lang="en-US" sz="2000" dirty="0">
                <a:solidFill>
                  <a:srgbClr val="22C2A2"/>
                </a:solidFill>
                <a:latin typeface="Inter Bold"/>
              </a:rPr>
              <a:t> </a:t>
            </a:r>
            <a:r>
              <a:rPr lang="en-US" sz="2000" dirty="0" err="1">
                <a:solidFill>
                  <a:srgbClr val="22C2A2"/>
                </a:solidFill>
                <a:latin typeface="Inter Bold"/>
              </a:rPr>
              <a:t>деятельность</a:t>
            </a:r>
            <a:r>
              <a:rPr lang="en-US" sz="2000" dirty="0">
                <a:solidFill>
                  <a:srgbClr val="22C2A2"/>
                </a:solidFill>
                <a:latin typeface="Inter Bold"/>
              </a:rPr>
              <a:t> 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Inter"/>
              </a:rPr>
              <a:t>  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подготовка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 к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конкурсам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соревнованиям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марафонам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концертам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т.п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. 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dirty="0">
                <a:solidFill>
                  <a:srgbClr val="004779"/>
                </a:solidFill>
                <a:latin typeface="Inter Bold"/>
              </a:rPr>
              <a:t>(</a:t>
            </a:r>
            <a:r>
              <a:rPr lang="en-US" sz="2000" dirty="0" err="1">
                <a:solidFill>
                  <a:srgbClr val="004779"/>
                </a:solidFill>
                <a:latin typeface="Inter Bold"/>
              </a:rPr>
              <a:t>формы</a:t>
            </a:r>
            <a:r>
              <a:rPr lang="en-US" sz="2000" dirty="0">
                <a:solidFill>
                  <a:srgbClr val="004779"/>
                </a:solidFill>
                <a:latin typeface="Inter Bold"/>
              </a:rPr>
              <a:t> </a:t>
            </a:r>
            <a:r>
              <a:rPr lang="en-US" sz="2000" dirty="0" err="1">
                <a:solidFill>
                  <a:srgbClr val="004779"/>
                </a:solidFill>
                <a:latin typeface="Inter Bold"/>
              </a:rPr>
              <a:t>наставничества</a:t>
            </a:r>
            <a:r>
              <a:rPr lang="en-US" sz="2000" dirty="0">
                <a:solidFill>
                  <a:srgbClr val="004779"/>
                </a:solidFill>
                <a:latin typeface="Inter Bold"/>
              </a:rPr>
              <a:t>: </a:t>
            </a:r>
            <a:r>
              <a:rPr lang="en-US" sz="2000" dirty="0" err="1">
                <a:solidFill>
                  <a:srgbClr val="004779"/>
                </a:solidFill>
                <a:latin typeface="Inter Bold"/>
              </a:rPr>
              <a:t>Ученик-ученик</a:t>
            </a:r>
            <a:r>
              <a:rPr lang="en-US" sz="2000" dirty="0">
                <a:solidFill>
                  <a:srgbClr val="004779"/>
                </a:solidFill>
                <a:latin typeface="Inter Bold"/>
              </a:rPr>
              <a:t>; </a:t>
            </a:r>
            <a:r>
              <a:rPr lang="en-US" sz="2000" dirty="0" err="1">
                <a:solidFill>
                  <a:srgbClr val="004779"/>
                </a:solidFill>
                <a:latin typeface="Inter Bold"/>
              </a:rPr>
              <a:t>Студент-ученик</a:t>
            </a:r>
            <a:r>
              <a:rPr lang="en-US" sz="2000" dirty="0">
                <a:solidFill>
                  <a:srgbClr val="004779"/>
                </a:solidFill>
                <a:latin typeface="Inter Bold"/>
              </a:rPr>
              <a:t>; 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4779"/>
                </a:solidFill>
                <a:latin typeface="Inter Bold"/>
              </a:rPr>
              <a:t>Учитель-ученик</a:t>
            </a:r>
            <a:r>
              <a:rPr lang="en-US" sz="2000" dirty="0">
                <a:solidFill>
                  <a:srgbClr val="004779"/>
                </a:solidFill>
                <a:latin typeface="Inter Bold"/>
              </a:rPr>
              <a:t>)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dirty="0">
                <a:solidFill>
                  <a:srgbClr val="22C2A2"/>
                </a:solidFill>
                <a:latin typeface="Inter Bold"/>
              </a:rPr>
              <a:t>2.   </a:t>
            </a:r>
            <a:r>
              <a:rPr lang="en-US" sz="2000" dirty="0" err="1">
                <a:solidFill>
                  <a:srgbClr val="22C2A2"/>
                </a:solidFill>
                <a:latin typeface="Inter Bold"/>
              </a:rPr>
              <a:t>Профориентационная</a:t>
            </a:r>
            <a:r>
              <a:rPr lang="en-US" sz="2000" dirty="0">
                <a:solidFill>
                  <a:srgbClr val="22C2A2"/>
                </a:solidFill>
                <a:latin typeface="Inter Bold"/>
              </a:rPr>
              <a:t> </a:t>
            </a:r>
            <a:r>
              <a:rPr lang="en-US" sz="2000" dirty="0" err="1">
                <a:solidFill>
                  <a:srgbClr val="22C2A2"/>
                </a:solidFill>
                <a:latin typeface="Inter Bold"/>
              </a:rPr>
              <a:t>деятельность</a:t>
            </a:r>
            <a:r>
              <a:rPr lang="en-US" sz="2000" dirty="0">
                <a:solidFill>
                  <a:srgbClr val="22C2A2"/>
                </a:solidFill>
                <a:latin typeface="Inter Bold"/>
              </a:rPr>
              <a:t> 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Inter"/>
              </a:rPr>
              <a:t>знакомство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 с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профессией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 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dirty="0">
                <a:solidFill>
                  <a:srgbClr val="004779"/>
                </a:solidFill>
                <a:latin typeface="Inter Bold"/>
              </a:rPr>
              <a:t>(</a:t>
            </a:r>
            <a:r>
              <a:rPr lang="en-US" sz="2000" dirty="0" err="1">
                <a:solidFill>
                  <a:srgbClr val="004779"/>
                </a:solidFill>
                <a:latin typeface="Inter Bold"/>
              </a:rPr>
              <a:t>формы</a:t>
            </a:r>
            <a:r>
              <a:rPr lang="en-US" sz="2000" dirty="0">
                <a:solidFill>
                  <a:srgbClr val="004779"/>
                </a:solidFill>
                <a:latin typeface="Inter Bold"/>
              </a:rPr>
              <a:t> </a:t>
            </a:r>
            <a:r>
              <a:rPr lang="en-US" sz="2000" dirty="0" err="1">
                <a:solidFill>
                  <a:srgbClr val="004779"/>
                </a:solidFill>
                <a:latin typeface="Inter Bold"/>
              </a:rPr>
              <a:t>наставничества</a:t>
            </a:r>
            <a:r>
              <a:rPr lang="en-US" sz="2000" dirty="0">
                <a:solidFill>
                  <a:srgbClr val="004779"/>
                </a:solidFill>
                <a:latin typeface="Inter Bold"/>
              </a:rPr>
              <a:t>: </a:t>
            </a:r>
            <a:r>
              <a:rPr lang="en-US" sz="2000" dirty="0" err="1">
                <a:solidFill>
                  <a:srgbClr val="004779"/>
                </a:solidFill>
                <a:latin typeface="Inter Bold"/>
              </a:rPr>
              <a:t>Студент-ученик</a:t>
            </a:r>
            <a:r>
              <a:rPr lang="en-US" sz="2000" dirty="0">
                <a:solidFill>
                  <a:srgbClr val="004779"/>
                </a:solidFill>
                <a:latin typeface="Inter Bold"/>
              </a:rPr>
              <a:t>;  </a:t>
            </a:r>
            <a:r>
              <a:rPr lang="en-US" sz="2000" dirty="0" err="1">
                <a:solidFill>
                  <a:srgbClr val="004779"/>
                </a:solidFill>
                <a:latin typeface="Inter Bold"/>
              </a:rPr>
              <a:t>Работодатель-ученик</a:t>
            </a:r>
            <a:r>
              <a:rPr lang="en-US" sz="2000" dirty="0">
                <a:solidFill>
                  <a:srgbClr val="004779"/>
                </a:solidFill>
                <a:latin typeface="Inter Bold"/>
              </a:rPr>
              <a:t>)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dirty="0">
                <a:solidFill>
                  <a:srgbClr val="22C2A2"/>
                </a:solidFill>
                <a:latin typeface="Inter Bold"/>
              </a:rPr>
              <a:t>3. </a:t>
            </a:r>
            <a:r>
              <a:rPr lang="en-US" sz="2000" dirty="0" err="1">
                <a:solidFill>
                  <a:srgbClr val="22C2A2"/>
                </a:solidFill>
                <a:latin typeface="Inter Bold"/>
              </a:rPr>
              <a:t>Деятельность</a:t>
            </a:r>
            <a:r>
              <a:rPr lang="en-US" sz="2000" dirty="0">
                <a:solidFill>
                  <a:srgbClr val="22C2A2"/>
                </a:solidFill>
                <a:latin typeface="Inter Bold"/>
              </a:rPr>
              <a:t> в </a:t>
            </a:r>
            <a:r>
              <a:rPr lang="en-US" sz="2000" dirty="0" err="1">
                <a:solidFill>
                  <a:srgbClr val="22C2A2"/>
                </a:solidFill>
                <a:latin typeface="Inter Bold"/>
              </a:rPr>
              <a:t>рамках</a:t>
            </a:r>
            <a:r>
              <a:rPr lang="en-US" sz="2000" dirty="0">
                <a:solidFill>
                  <a:srgbClr val="22C2A2"/>
                </a:solidFill>
                <a:latin typeface="Inter Bold"/>
              </a:rPr>
              <a:t> </a:t>
            </a:r>
            <a:r>
              <a:rPr lang="en-US" sz="2000" dirty="0" err="1">
                <a:solidFill>
                  <a:srgbClr val="22C2A2"/>
                </a:solidFill>
                <a:latin typeface="Inter Bold"/>
              </a:rPr>
              <a:t>детских</a:t>
            </a:r>
            <a:r>
              <a:rPr lang="en-US" sz="2000" dirty="0">
                <a:solidFill>
                  <a:srgbClr val="22C2A2"/>
                </a:solidFill>
                <a:latin typeface="Inter Bold"/>
              </a:rPr>
              <a:t> </a:t>
            </a:r>
            <a:r>
              <a:rPr lang="en-US" sz="2000" dirty="0" err="1">
                <a:solidFill>
                  <a:srgbClr val="22C2A2"/>
                </a:solidFill>
                <a:latin typeface="Inter Bold"/>
              </a:rPr>
              <a:t>общественных</a:t>
            </a:r>
            <a:r>
              <a:rPr lang="en-US" sz="2000" dirty="0">
                <a:solidFill>
                  <a:srgbClr val="22C2A2"/>
                </a:solidFill>
                <a:latin typeface="Inter Bold"/>
              </a:rPr>
              <a:t> </a:t>
            </a:r>
            <a:r>
              <a:rPr lang="en-US" sz="2000" dirty="0" err="1">
                <a:solidFill>
                  <a:srgbClr val="22C2A2"/>
                </a:solidFill>
                <a:latin typeface="Inter Bold"/>
              </a:rPr>
              <a:t>объединений</a:t>
            </a:r>
            <a:r>
              <a:rPr lang="en-US" sz="2000" dirty="0">
                <a:solidFill>
                  <a:srgbClr val="22C2A2"/>
                </a:solidFill>
                <a:latin typeface="Inter Bold"/>
              </a:rPr>
              <a:t> 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Движение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Первых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Навигаторы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детства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Юнармия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, 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спортивные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клубы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т.п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. 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dirty="0">
                <a:solidFill>
                  <a:srgbClr val="004779"/>
                </a:solidFill>
                <a:latin typeface="Inter Bold"/>
              </a:rPr>
              <a:t>(</a:t>
            </a:r>
            <a:r>
              <a:rPr lang="en-US" sz="2000" dirty="0" err="1">
                <a:solidFill>
                  <a:srgbClr val="004779"/>
                </a:solidFill>
                <a:latin typeface="Inter Bold"/>
              </a:rPr>
              <a:t>формы</a:t>
            </a:r>
            <a:r>
              <a:rPr lang="en-US" sz="2000" dirty="0">
                <a:solidFill>
                  <a:srgbClr val="004779"/>
                </a:solidFill>
                <a:latin typeface="Inter Bold"/>
              </a:rPr>
              <a:t> </a:t>
            </a:r>
            <a:r>
              <a:rPr lang="en-US" sz="2000" dirty="0" err="1">
                <a:solidFill>
                  <a:srgbClr val="004779"/>
                </a:solidFill>
                <a:latin typeface="Inter Bold"/>
              </a:rPr>
              <a:t>наставничества</a:t>
            </a:r>
            <a:r>
              <a:rPr lang="en-US" sz="2000" dirty="0">
                <a:solidFill>
                  <a:srgbClr val="004779"/>
                </a:solidFill>
                <a:latin typeface="Inter Bold"/>
              </a:rPr>
              <a:t>: </a:t>
            </a:r>
            <a:r>
              <a:rPr lang="en-US" sz="2000" dirty="0" err="1">
                <a:solidFill>
                  <a:srgbClr val="004779"/>
                </a:solidFill>
                <a:latin typeface="Inter Bold"/>
              </a:rPr>
              <a:t>Ученик-ученик</a:t>
            </a:r>
            <a:r>
              <a:rPr lang="en-US" sz="2000" dirty="0">
                <a:solidFill>
                  <a:srgbClr val="004779"/>
                </a:solidFill>
                <a:latin typeface="Inter Bold"/>
              </a:rPr>
              <a:t>; </a:t>
            </a:r>
            <a:r>
              <a:rPr lang="en-US" sz="2000" dirty="0" err="1">
                <a:solidFill>
                  <a:srgbClr val="004779"/>
                </a:solidFill>
                <a:latin typeface="Inter Bold"/>
              </a:rPr>
              <a:t>Студент-ученик</a:t>
            </a:r>
            <a:r>
              <a:rPr lang="en-US" sz="2000" dirty="0">
                <a:solidFill>
                  <a:srgbClr val="004779"/>
                </a:solidFill>
                <a:latin typeface="Inter Bold"/>
              </a:rPr>
              <a:t>; 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4779"/>
                </a:solidFill>
                <a:latin typeface="Inter Bold"/>
              </a:rPr>
              <a:t>Учитель-ученик</a:t>
            </a:r>
            <a:r>
              <a:rPr lang="en-US" sz="2000" dirty="0">
                <a:solidFill>
                  <a:srgbClr val="004779"/>
                </a:solidFill>
                <a:latin typeface="Inter Bold"/>
              </a:rPr>
              <a:t>)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dirty="0">
                <a:solidFill>
                  <a:srgbClr val="22C2A2"/>
                </a:solidFill>
                <a:latin typeface="Inter Bold"/>
              </a:rPr>
              <a:t>4. </a:t>
            </a:r>
            <a:r>
              <a:rPr lang="en-US" sz="2000" dirty="0" err="1">
                <a:solidFill>
                  <a:srgbClr val="22C2A2"/>
                </a:solidFill>
                <a:latin typeface="Inter Bold"/>
              </a:rPr>
              <a:t>Учебная</a:t>
            </a:r>
            <a:r>
              <a:rPr lang="en-US" sz="2000" dirty="0">
                <a:solidFill>
                  <a:srgbClr val="22C2A2"/>
                </a:solidFill>
                <a:latin typeface="Inter Bold"/>
              </a:rPr>
              <a:t> и </a:t>
            </a:r>
            <a:r>
              <a:rPr lang="en-US" sz="2000" dirty="0" err="1">
                <a:solidFill>
                  <a:srgbClr val="22C2A2"/>
                </a:solidFill>
                <a:latin typeface="Inter Bold"/>
              </a:rPr>
              <a:t>научно-исследовательская</a:t>
            </a:r>
            <a:r>
              <a:rPr lang="en-US" sz="2000" dirty="0">
                <a:solidFill>
                  <a:srgbClr val="22C2A2"/>
                </a:solidFill>
                <a:latin typeface="Inter Bold"/>
              </a:rPr>
              <a:t> </a:t>
            </a:r>
            <a:r>
              <a:rPr lang="en-US" sz="2000" dirty="0" err="1">
                <a:solidFill>
                  <a:srgbClr val="22C2A2"/>
                </a:solidFill>
                <a:latin typeface="Inter Bold"/>
              </a:rPr>
              <a:t>деятельность</a:t>
            </a:r>
            <a:endParaRPr lang="en-US" sz="2000" dirty="0">
              <a:solidFill>
                <a:srgbClr val="22C2A2"/>
              </a:solidFill>
              <a:latin typeface="Inter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подготовка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 к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олимпиаде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, к ЕГЭ, ОГЭ,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повышение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уровня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успеваемости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помощь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 в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подготовке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проекта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т.п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. 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dirty="0">
                <a:solidFill>
                  <a:srgbClr val="004779"/>
                </a:solidFill>
                <a:latin typeface="Inter Bold"/>
              </a:rPr>
              <a:t>(</a:t>
            </a:r>
            <a:r>
              <a:rPr lang="en-US" sz="2000" dirty="0" err="1">
                <a:solidFill>
                  <a:srgbClr val="004779"/>
                </a:solidFill>
                <a:latin typeface="Inter Bold"/>
              </a:rPr>
              <a:t>формы</a:t>
            </a:r>
            <a:r>
              <a:rPr lang="en-US" sz="2000" dirty="0">
                <a:solidFill>
                  <a:srgbClr val="004779"/>
                </a:solidFill>
                <a:latin typeface="Inter Bold"/>
              </a:rPr>
              <a:t> </a:t>
            </a:r>
            <a:r>
              <a:rPr lang="en-US" sz="2000" dirty="0" err="1">
                <a:solidFill>
                  <a:srgbClr val="004779"/>
                </a:solidFill>
                <a:latin typeface="Inter Bold"/>
              </a:rPr>
              <a:t>наставничества</a:t>
            </a:r>
            <a:r>
              <a:rPr lang="en-US" sz="2000" dirty="0">
                <a:solidFill>
                  <a:srgbClr val="004779"/>
                </a:solidFill>
                <a:latin typeface="Inter Bold"/>
              </a:rPr>
              <a:t>: </a:t>
            </a:r>
            <a:r>
              <a:rPr lang="en-US" sz="2000" dirty="0" err="1">
                <a:solidFill>
                  <a:srgbClr val="004779"/>
                </a:solidFill>
                <a:latin typeface="Inter Bold"/>
              </a:rPr>
              <a:t>Учитель-ученик</a:t>
            </a:r>
            <a:r>
              <a:rPr lang="en-US" sz="2000" dirty="0">
                <a:solidFill>
                  <a:srgbClr val="004779"/>
                </a:solidFill>
                <a:latin typeface="Inter Bold"/>
              </a:rPr>
              <a:t>; </a:t>
            </a:r>
            <a:r>
              <a:rPr lang="en-US" sz="2000" dirty="0" err="1">
                <a:solidFill>
                  <a:srgbClr val="004779"/>
                </a:solidFill>
                <a:latin typeface="Inter Bold"/>
              </a:rPr>
              <a:t>Ученик-ученик</a:t>
            </a:r>
            <a:r>
              <a:rPr lang="en-US" sz="2000" dirty="0">
                <a:solidFill>
                  <a:srgbClr val="004779"/>
                </a:solidFill>
                <a:latin typeface="Inter Bold"/>
              </a:rPr>
              <a:t>; </a:t>
            </a:r>
            <a:r>
              <a:rPr lang="en-US" sz="2000" dirty="0" err="1">
                <a:solidFill>
                  <a:srgbClr val="004779"/>
                </a:solidFill>
                <a:latin typeface="Inter Bold"/>
              </a:rPr>
              <a:t>Студент-ученик</a:t>
            </a:r>
            <a:r>
              <a:rPr lang="en-US" sz="2000" dirty="0">
                <a:solidFill>
                  <a:srgbClr val="004779"/>
                </a:solidFill>
                <a:latin typeface="Inter Bold"/>
              </a:rPr>
              <a:t>)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dirty="0">
                <a:solidFill>
                  <a:srgbClr val="22C2A2"/>
                </a:solidFill>
                <a:latin typeface="Inter Bold"/>
              </a:rPr>
              <a:t>5. </a:t>
            </a:r>
            <a:r>
              <a:rPr lang="en-US" sz="2000" dirty="0" err="1">
                <a:solidFill>
                  <a:srgbClr val="22C2A2"/>
                </a:solidFill>
                <a:latin typeface="Inter Bold"/>
              </a:rPr>
              <a:t>Волонтерская</a:t>
            </a:r>
            <a:r>
              <a:rPr lang="en-US" sz="2000" dirty="0">
                <a:solidFill>
                  <a:srgbClr val="22C2A2"/>
                </a:solidFill>
                <a:latin typeface="Inter Bold"/>
              </a:rPr>
              <a:t> </a:t>
            </a:r>
            <a:r>
              <a:rPr lang="en-US" sz="2000" dirty="0" err="1">
                <a:solidFill>
                  <a:srgbClr val="22C2A2"/>
                </a:solidFill>
                <a:latin typeface="Inter Bold"/>
              </a:rPr>
              <a:t>деятельность</a:t>
            </a:r>
            <a:r>
              <a:rPr lang="en-US" sz="2000" dirty="0">
                <a:solidFill>
                  <a:srgbClr val="22C2A2"/>
                </a:solidFill>
                <a:latin typeface="Inter Bold"/>
              </a:rPr>
              <a:t> 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Inter"/>
              </a:rPr>
              <a:t>участие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 в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проектах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волонтерской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направленности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 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dirty="0">
                <a:solidFill>
                  <a:srgbClr val="004779"/>
                </a:solidFill>
                <a:latin typeface="Inter Bold"/>
              </a:rPr>
              <a:t>(</a:t>
            </a:r>
            <a:r>
              <a:rPr lang="en-US" sz="2000" dirty="0" err="1">
                <a:solidFill>
                  <a:srgbClr val="004779"/>
                </a:solidFill>
                <a:latin typeface="Inter Bold"/>
              </a:rPr>
              <a:t>формы</a:t>
            </a:r>
            <a:r>
              <a:rPr lang="en-US" sz="2000" dirty="0">
                <a:solidFill>
                  <a:srgbClr val="004779"/>
                </a:solidFill>
                <a:latin typeface="Inter Bold"/>
              </a:rPr>
              <a:t> </a:t>
            </a:r>
            <a:r>
              <a:rPr lang="en-US" sz="2000" dirty="0" err="1">
                <a:solidFill>
                  <a:srgbClr val="004779"/>
                </a:solidFill>
                <a:latin typeface="Inter Bold"/>
              </a:rPr>
              <a:t>наставничества</a:t>
            </a:r>
            <a:r>
              <a:rPr lang="en-US" sz="2000" dirty="0">
                <a:solidFill>
                  <a:srgbClr val="004779"/>
                </a:solidFill>
                <a:latin typeface="Inter Bold"/>
              </a:rPr>
              <a:t>: </a:t>
            </a:r>
            <a:r>
              <a:rPr lang="en-US" sz="2000" dirty="0" err="1">
                <a:solidFill>
                  <a:srgbClr val="004779"/>
                </a:solidFill>
                <a:latin typeface="Inter Bold"/>
              </a:rPr>
              <a:t>Учитель-ученик</a:t>
            </a:r>
            <a:r>
              <a:rPr lang="en-US" sz="2000" dirty="0">
                <a:solidFill>
                  <a:srgbClr val="004779"/>
                </a:solidFill>
                <a:latin typeface="Inter Bold"/>
              </a:rPr>
              <a:t>; </a:t>
            </a:r>
            <a:r>
              <a:rPr lang="en-US" sz="2000" dirty="0" err="1">
                <a:solidFill>
                  <a:srgbClr val="004779"/>
                </a:solidFill>
                <a:latin typeface="Inter Bold"/>
              </a:rPr>
              <a:t>Ученик-ученик</a:t>
            </a:r>
            <a:r>
              <a:rPr lang="en-US" sz="2000" dirty="0">
                <a:solidFill>
                  <a:srgbClr val="004779"/>
                </a:solidFill>
                <a:latin typeface="Inter Bold"/>
              </a:rPr>
              <a:t>; 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4779"/>
                </a:solidFill>
                <a:latin typeface="Inter Bold"/>
              </a:rPr>
              <a:t>Студент-ученик</a:t>
            </a:r>
            <a:r>
              <a:rPr lang="en-US" sz="2000" dirty="0">
                <a:solidFill>
                  <a:srgbClr val="004779"/>
                </a:solidFill>
                <a:latin typeface="Inter Bold"/>
              </a:rPr>
              <a:t>)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dirty="0">
                <a:solidFill>
                  <a:srgbClr val="22C2A2"/>
                </a:solidFill>
                <a:latin typeface="Inter Bold"/>
              </a:rPr>
              <a:t>6. </a:t>
            </a:r>
            <a:r>
              <a:rPr lang="en-US" sz="2000" dirty="0" err="1">
                <a:solidFill>
                  <a:srgbClr val="22C2A2"/>
                </a:solidFill>
                <a:latin typeface="Inter Bold"/>
              </a:rPr>
              <a:t>Спортивная</a:t>
            </a:r>
            <a:r>
              <a:rPr lang="en-US" sz="2000" dirty="0">
                <a:solidFill>
                  <a:srgbClr val="22C2A2"/>
                </a:solidFill>
                <a:latin typeface="Inter Bold"/>
              </a:rPr>
              <a:t> </a:t>
            </a:r>
            <a:r>
              <a:rPr lang="en-US" sz="2000" dirty="0" err="1">
                <a:solidFill>
                  <a:srgbClr val="22C2A2"/>
                </a:solidFill>
                <a:latin typeface="Inter Bold"/>
              </a:rPr>
              <a:t>деятельность</a:t>
            </a:r>
            <a:r>
              <a:rPr lang="en-US" sz="2000" dirty="0">
                <a:solidFill>
                  <a:srgbClr val="22C2A2"/>
                </a:solidFill>
                <a:latin typeface="Inter Bold"/>
              </a:rPr>
              <a:t> 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Inter"/>
              </a:rPr>
              <a:t>участие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 в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спортивных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соревнованиях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помощь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 в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достижении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спортивных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результатов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т.п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. 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dirty="0">
                <a:solidFill>
                  <a:srgbClr val="004779"/>
                </a:solidFill>
                <a:latin typeface="Inter Bold"/>
              </a:rPr>
              <a:t>(</a:t>
            </a:r>
            <a:r>
              <a:rPr lang="en-US" sz="2000" dirty="0" err="1">
                <a:solidFill>
                  <a:srgbClr val="004779"/>
                </a:solidFill>
                <a:latin typeface="Inter Bold"/>
              </a:rPr>
              <a:t>формы</a:t>
            </a:r>
            <a:r>
              <a:rPr lang="en-US" sz="2000" dirty="0">
                <a:solidFill>
                  <a:srgbClr val="004779"/>
                </a:solidFill>
                <a:latin typeface="Inter Bold"/>
              </a:rPr>
              <a:t> </a:t>
            </a:r>
            <a:r>
              <a:rPr lang="en-US" sz="2000" dirty="0" err="1">
                <a:solidFill>
                  <a:srgbClr val="004779"/>
                </a:solidFill>
                <a:latin typeface="Inter Bold"/>
              </a:rPr>
              <a:t>наставничества</a:t>
            </a:r>
            <a:r>
              <a:rPr lang="en-US" sz="2000" dirty="0">
                <a:solidFill>
                  <a:srgbClr val="004779"/>
                </a:solidFill>
                <a:latin typeface="Inter Bold"/>
              </a:rPr>
              <a:t>: </a:t>
            </a:r>
            <a:r>
              <a:rPr lang="en-US" sz="2000" dirty="0" err="1">
                <a:solidFill>
                  <a:srgbClr val="004779"/>
                </a:solidFill>
                <a:latin typeface="Inter Bold"/>
              </a:rPr>
              <a:t>Учитель-ученик</a:t>
            </a:r>
            <a:r>
              <a:rPr lang="en-US" sz="2000" dirty="0">
                <a:solidFill>
                  <a:srgbClr val="004779"/>
                </a:solidFill>
                <a:latin typeface="Inter Bold"/>
              </a:rPr>
              <a:t>; </a:t>
            </a:r>
            <a:r>
              <a:rPr lang="en-US" sz="2000" dirty="0" err="1">
                <a:solidFill>
                  <a:srgbClr val="004779"/>
                </a:solidFill>
                <a:latin typeface="Inter Bold"/>
              </a:rPr>
              <a:t>Ученик-ученик</a:t>
            </a:r>
            <a:r>
              <a:rPr lang="en-US" sz="2000" dirty="0">
                <a:solidFill>
                  <a:srgbClr val="004779"/>
                </a:solidFill>
                <a:latin typeface="Inter Bold"/>
              </a:rPr>
              <a:t>; 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4779"/>
                </a:solidFill>
                <a:latin typeface="Inter Bold"/>
              </a:rPr>
              <a:t>Студент-ученик</a:t>
            </a:r>
            <a:r>
              <a:rPr lang="en-US" sz="2000" dirty="0">
                <a:solidFill>
                  <a:srgbClr val="004779"/>
                </a:solidFill>
                <a:latin typeface="Inter Bold"/>
              </a:rPr>
              <a:t>)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dirty="0">
                <a:solidFill>
                  <a:srgbClr val="22C2A2"/>
                </a:solidFill>
                <a:latin typeface="Inter Bold"/>
              </a:rPr>
              <a:t>7. </a:t>
            </a:r>
            <a:r>
              <a:rPr lang="en-US" sz="2000" dirty="0" err="1">
                <a:solidFill>
                  <a:srgbClr val="22C2A2"/>
                </a:solidFill>
                <a:latin typeface="Inter Bold"/>
              </a:rPr>
              <a:t>Деятельность</a:t>
            </a:r>
            <a:r>
              <a:rPr lang="en-US" sz="2000" dirty="0">
                <a:solidFill>
                  <a:srgbClr val="22C2A2"/>
                </a:solidFill>
                <a:latin typeface="Inter Bold"/>
              </a:rPr>
              <a:t> </a:t>
            </a:r>
            <a:r>
              <a:rPr lang="en-US" sz="2000" dirty="0" err="1">
                <a:solidFill>
                  <a:srgbClr val="22C2A2"/>
                </a:solidFill>
                <a:latin typeface="Inter Bold"/>
              </a:rPr>
              <a:t>по</a:t>
            </a:r>
            <a:r>
              <a:rPr lang="en-US" sz="2000" dirty="0">
                <a:solidFill>
                  <a:srgbClr val="22C2A2"/>
                </a:solidFill>
                <a:latin typeface="Inter Bold"/>
              </a:rPr>
              <a:t> </a:t>
            </a:r>
            <a:r>
              <a:rPr lang="en-US" sz="2000" dirty="0" err="1">
                <a:solidFill>
                  <a:srgbClr val="22C2A2"/>
                </a:solidFill>
                <a:latin typeface="Inter Bold"/>
              </a:rPr>
              <a:t>социализации</a:t>
            </a:r>
            <a:r>
              <a:rPr lang="en-US" sz="2000" dirty="0">
                <a:solidFill>
                  <a:srgbClr val="22C2A2"/>
                </a:solidFill>
                <a:latin typeface="Inter Bold"/>
              </a:rPr>
              <a:t> и </a:t>
            </a:r>
            <a:r>
              <a:rPr lang="en-US" sz="2000" dirty="0" err="1">
                <a:solidFill>
                  <a:srgbClr val="22C2A2"/>
                </a:solidFill>
                <a:latin typeface="Inter Bold"/>
              </a:rPr>
              <a:t>адаптации</a:t>
            </a:r>
            <a:r>
              <a:rPr lang="en-US" sz="2000" dirty="0">
                <a:solidFill>
                  <a:srgbClr val="22C2A2"/>
                </a:solidFill>
                <a:latin typeface="Inter Bold"/>
              </a:rPr>
              <a:t> </a:t>
            </a:r>
            <a:r>
              <a:rPr lang="en-US" sz="2000" dirty="0" err="1">
                <a:solidFill>
                  <a:srgbClr val="22C2A2"/>
                </a:solidFill>
                <a:latin typeface="Inter Bold"/>
              </a:rPr>
              <a:t>детей</a:t>
            </a:r>
            <a:endParaRPr lang="en-US" sz="2000" dirty="0">
              <a:solidFill>
                <a:srgbClr val="22C2A2"/>
              </a:solidFill>
              <a:latin typeface="Inter Bold"/>
            </a:endParaRP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Inter"/>
              </a:rPr>
              <a:t>развитие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лидерских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качеств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адаптация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ребенка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 в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новой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школе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помощь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 в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поиске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друзей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т.п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. 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dirty="0">
                <a:solidFill>
                  <a:srgbClr val="004779"/>
                </a:solidFill>
                <a:latin typeface="Inter Bold"/>
              </a:rPr>
              <a:t>(</a:t>
            </a:r>
            <a:r>
              <a:rPr lang="en-US" sz="2000" dirty="0" err="1">
                <a:solidFill>
                  <a:srgbClr val="004779"/>
                </a:solidFill>
                <a:latin typeface="Inter Bold"/>
              </a:rPr>
              <a:t>формы</a:t>
            </a:r>
            <a:r>
              <a:rPr lang="en-US" sz="2000" dirty="0">
                <a:solidFill>
                  <a:srgbClr val="004779"/>
                </a:solidFill>
                <a:latin typeface="Inter Bold"/>
              </a:rPr>
              <a:t> </a:t>
            </a:r>
            <a:r>
              <a:rPr lang="en-US" sz="2000" dirty="0" err="1">
                <a:solidFill>
                  <a:srgbClr val="004779"/>
                </a:solidFill>
                <a:latin typeface="Inter Bold"/>
              </a:rPr>
              <a:t>наставничества</a:t>
            </a:r>
            <a:r>
              <a:rPr lang="en-US" sz="2000" dirty="0">
                <a:solidFill>
                  <a:srgbClr val="004779"/>
                </a:solidFill>
                <a:latin typeface="Inter Bold"/>
              </a:rPr>
              <a:t>: </a:t>
            </a:r>
            <a:r>
              <a:rPr lang="en-US" sz="2000" dirty="0" err="1">
                <a:solidFill>
                  <a:srgbClr val="004779"/>
                </a:solidFill>
                <a:latin typeface="Inter Bold"/>
              </a:rPr>
              <a:t>Ученик-ученик</a:t>
            </a:r>
            <a:r>
              <a:rPr lang="en-US" sz="2000" dirty="0">
                <a:solidFill>
                  <a:srgbClr val="004779"/>
                </a:solidFill>
                <a:latin typeface="Inter Bold"/>
              </a:rPr>
              <a:t>; </a:t>
            </a:r>
            <a:r>
              <a:rPr lang="en-US" sz="2000" dirty="0" err="1">
                <a:solidFill>
                  <a:srgbClr val="004779"/>
                </a:solidFill>
                <a:latin typeface="Inter Bold"/>
              </a:rPr>
              <a:t>Студент-ученик</a:t>
            </a:r>
            <a:r>
              <a:rPr lang="en-US" sz="2000" dirty="0">
                <a:solidFill>
                  <a:srgbClr val="004779"/>
                </a:solidFill>
                <a:latin typeface="Inter Bold"/>
              </a:rPr>
              <a:t>)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dirty="0">
                <a:solidFill>
                  <a:srgbClr val="22C2A2"/>
                </a:solidFill>
                <a:latin typeface="Inter Bold"/>
              </a:rPr>
              <a:t>8. </a:t>
            </a:r>
            <a:r>
              <a:rPr lang="en-US" sz="2000" dirty="0" err="1">
                <a:solidFill>
                  <a:srgbClr val="22C2A2"/>
                </a:solidFill>
                <a:latin typeface="Inter Bold"/>
              </a:rPr>
              <a:t>Другое</a:t>
            </a:r>
            <a:r>
              <a:rPr lang="en-US" sz="2000" dirty="0">
                <a:solidFill>
                  <a:srgbClr val="22C2A2"/>
                </a:solidFill>
                <a:latin typeface="Inter Bold"/>
              </a:rPr>
              <a:t> 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Inter"/>
              </a:rPr>
              <a:t>гражданско-патриотическое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воспитание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проектная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Inter"/>
              </a:rPr>
              <a:t>деятельность</a:t>
            </a:r>
            <a:r>
              <a:rPr lang="en-US" sz="2000" dirty="0">
                <a:solidFill>
                  <a:srgbClr val="000000"/>
                </a:solidFill>
                <a:latin typeface="Inter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80" y="5351291"/>
            <a:ext cx="6873230" cy="4098944"/>
          </a:xfrm>
          <a:custGeom>
            <a:avLst/>
            <a:gdLst/>
            <a:ahLst/>
            <a:cxnLst/>
            <a:rect l="l" t="t" r="r" b="b"/>
            <a:pathLst>
              <a:path w="6873230" h="4098944">
                <a:moveTo>
                  <a:pt x="0" y="0"/>
                </a:moveTo>
                <a:lnTo>
                  <a:pt x="6873230" y="0"/>
                </a:lnTo>
                <a:lnTo>
                  <a:pt x="6873230" y="4098944"/>
                </a:lnTo>
                <a:lnTo>
                  <a:pt x="0" y="409894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42931" y="6712423"/>
            <a:ext cx="3219795" cy="3219795"/>
          </a:xfrm>
          <a:custGeom>
            <a:avLst/>
            <a:gdLst/>
            <a:ahLst/>
            <a:cxnLst/>
            <a:rect l="l" t="t" r="r" b="b"/>
            <a:pathLst>
              <a:path w="3219795" h="3219795">
                <a:moveTo>
                  <a:pt x="0" y="0"/>
                </a:moveTo>
                <a:lnTo>
                  <a:pt x="3219795" y="0"/>
                </a:lnTo>
                <a:lnTo>
                  <a:pt x="3219795" y="3219795"/>
                </a:lnTo>
                <a:lnTo>
                  <a:pt x="0" y="321979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61980" y="1028700"/>
            <a:ext cx="8324552" cy="3268183"/>
            <a:chOff x="0" y="0"/>
            <a:chExt cx="11099403" cy="4357577"/>
          </a:xfrm>
        </p:grpSpPr>
        <p:sp>
          <p:nvSpPr>
            <p:cNvPr id="5" name="TextBox 5"/>
            <p:cNvSpPr txBox="1"/>
            <p:nvPr/>
          </p:nvSpPr>
          <p:spPr>
            <a:xfrm>
              <a:off x="0" y="-9525"/>
              <a:ext cx="11099403" cy="3667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800"/>
                </a:lnSpc>
              </a:pPr>
              <a:r>
                <a:rPr lang="en-US" sz="9000" dirty="0">
                  <a:solidFill>
                    <a:srgbClr val="094850"/>
                  </a:solidFill>
                  <a:latin typeface="Arial" pitchFamily="34" charset="0"/>
                  <a:cs typeface="Arial" pitchFamily="34" charset="0"/>
                </a:rPr>
                <a:t>У </a:t>
              </a:r>
              <a:r>
                <a:rPr lang="en-US" sz="9000" dirty="0" err="1">
                  <a:solidFill>
                    <a:srgbClr val="094850"/>
                  </a:solidFill>
                  <a:latin typeface="Arial" pitchFamily="34" charset="0"/>
                  <a:cs typeface="Arial" pitchFamily="34" charset="0"/>
                </a:rPr>
                <a:t>вас</a:t>
              </a:r>
              <a:r>
                <a:rPr lang="en-US" sz="9000" dirty="0">
                  <a:solidFill>
                    <a:srgbClr val="09485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9000" dirty="0" err="1">
                  <a:solidFill>
                    <a:srgbClr val="094850"/>
                  </a:solidFill>
                  <a:latin typeface="Arial" pitchFamily="34" charset="0"/>
                  <a:cs typeface="Arial" pitchFamily="34" charset="0"/>
                </a:rPr>
                <a:t>есть</a:t>
              </a:r>
              <a:r>
                <a:rPr lang="en-US" sz="9000" dirty="0">
                  <a:solidFill>
                    <a:srgbClr val="09485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9000" dirty="0" err="1">
                  <a:solidFill>
                    <a:srgbClr val="094850"/>
                  </a:solidFill>
                  <a:latin typeface="Arial" pitchFamily="34" charset="0"/>
                  <a:cs typeface="Arial" pitchFamily="34" charset="0"/>
                </a:rPr>
                <a:t>вопросы</a:t>
              </a:r>
              <a:r>
                <a:rPr lang="en-US" sz="9000" dirty="0">
                  <a:solidFill>
                    <a:srgbClr val="09485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847531"/>
              <a:ext cx="11099403" cy="5162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2400" dirty="0" err="1">
                  <a:solidFill>
                    <a:srgbClr val="000000"/>
                  </a:solidFill>
                  <a:latin typeface="Inter"/>
                </a:rPr>
                <a:t>Свяжитесь</a:t>
              </a:r>
              <a:r>
                <a:rPr lang="en-US" sz="2400" dirty="0">
                  <a:solidFill>
                    <a:srgbClr val="000000"/>
                  </a:solidFill>
                  <a:latin typeface="Inter"/>
                </a:rPr>
                <a:t> с </a:t>
              </a:r>
              <a:r>
                <a:rPr lang="en-US" sz="2400" dirty="0" err="1">
                  <a:solidFill>
                    <a:srgbClr val="000000"/>
                  </a:solidFill>
                  <a:latin typeface="Inter"/>
                </a:rPr>
                <a:t>нами</a:t>
              </a:r>
              <a:r>
                <a:rPr lang="en-US" sz="2400" dirty="0">
                  <a:solidFill>
                    <a:srgbClr val="000000"/>
                  </a:solidFill>
                  <a:latin typeface="Inter"/>
                </a:rPr>
                <a:t> в </a:t>
              </a:r>
              <a:r>
                <a:rPr lang="en-US" sz="2400" dirty="0" err="1">
                  <a:solidFill>
                    <a:srgbClr val="000000"/>
                  </a:solidFill>
                  <a:latin typeface="Inter"/>
                </a:rPr>
                <a:t>любое</a:t>
              </a:r>
              <a:r>
                <a:rPr lang="en-US" sz="2400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Inter"/>
                </a:rPr>
                <a:t>время</a:t>
              </a:r>
              <a:r>
                <a:rPr lang="en-US" sz="2400" dirty="0">
                  <a:solidFill>
                    <a:srgbClr val="000000"/>
                  </a:solidFill>
                  <a:latin typeface="Inter"/>
                </a:rPr>
                <a:t>!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368882" y="1275379"/>
            <a:ext cx="5061176" cy="1388948"/>
            <a:chOff x="0" y="0"/>
            <a:chExt cx="6748235" cy="1851930"/>
          </a:xfrm>
        </p:grpSpPr>
        <p:sp>
          <p:nvSpPr>
            <p:cNvPr id="8" name="TextBox 8"/>
            <p:cNvSpPr txBox="1"/>
            <p:nvPr/>
          </p:nvSpPr>
          <p:spPr>
            <a:xfrm>
              <a:off x="0" y="-9525"/>
              <a:ext cx="6748235" cy="72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50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Номер</a:t>
              </a:r>
              <a:r>
                <a:rPr lang="en-US" sz="35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50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телефона</a:t>
              </a:r>
              <a:endParaRPr lang="en-US" sz="3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017117"/>
              <a:ext cx="6011162" cy="838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en-US" sz="2100" dirty="0">
                  <a:solidFill>
                    <a:srgbClr val="000000"/>
                  </a:solidFill>
                  <a:latin typeface="Inter"/>
                </a:rPr>
                <a:t>+7 (908) 153-95-69</a:t>
              </a:r>
            </a:p>
            <a:p>
              <a:pPr>
                <a:lnSpc>
                  <a:spcPts val="2520"/>
                </a:lnSpc>
              </a:pPr>
              <a:r>
                <a:rPr lang="en-US" sz="2100" dirty="0">
                  <a:solidFill>
                    <a:srgbClr val="000000"/>
                  </a:solidFill>
                  <a:latin typeface="Inter"/>
                </a:rPr>
                <a:t>25-05-01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368882" y="3291736"/>
            <a:ext cx="5061176" cy="1074623"/>
            <a:chOff x="0" y="0"/>
            <a:chExt cx="6748235" cy="1432830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9525"/>
              <a:ext cx="6748235" cy="72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50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Электронная</a:t>
              </a:r>
              <a:r>
                <a:rPr lang="en-US" sz="35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50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почта</a:t>
              </a:r>
              <a:endParaRPr lang="en-US" sz="3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017117"/>
              <a:ext cx="6011162" cy="419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en-US" sz="2100" dirty="0">
                  <a:solidFill>
                    <a:srgbClr val="000000"/>
                  </a:solidFill>
                  <a:latin typeface="Inter"/>
                </a:rPr>
                <a:t>elenka.klesova@mail.ru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368882" y="5290089"/>
            <a:ext cx="5061176" cy="1074623"/>
            <a:chOff x="0" y="0"/>
            <a:chExt cx="6748235" cy="1432830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9525"/>
              <a:ext cx="6748235" cy="72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50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Сайт</a:t>
              </a:r>
              <a:endParaRPr lang="en-US" sz="3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017117"/>
              <a:ext cx="6011162" cy="419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en-US" sz="2100" dirty="0">
                  <a:solidFill>
                    <a:srgbClr val="000000"/>
                  </a:solidFill>
                  <a:latin typeface="Inter"/>
                </a:rPr>
                <a:t>http://tsemiims.ru/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35327" y="0"/>
            <a:ext cx="9952672" cy="10287000"/>
          </a:xfrm>
          <a:custGeom>
            <a:avLst/>
            <a:gdLst/>
            <a:ahLst/>
            <a:cxnLst/>
            <a:rect l="l" t="t" r="r" b="b"/>
            <a:pathLst>
              <a:path w="9952672" h="10287000">
                <a:moveTo>
                  <a:pt x="0" y="0"/>
                </a:moveTo>
                <a:lnTo>
                  <a:pt x="9952673" y="0"/>
                </a:lnTo>
                <a:lnTo>
                  <a:pt x="99526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655531" y="285550"/>
            <a:ext cx="2632469" cy="2632469"/>
          </a:xfrm>
          <a:custGeom>
            <a:avLst/>
            <a:gdLst/>
            <a:ahLst/>
            <a:cxnLst/>
            <a:rect l="l" t="t" r="r" b="b"/>
            <a:pathLst>
              <a:path w="2632469" h="2632469">
                <a:moveTo>
                  <a:pt x="0" y="0"/>
                </a:moveTo>
                <a:lnTo>
                  <a:pt x="2632469" y="0"/>
                </a:lnTo>
                <a:lnTo>
                  <a:pt x="2632469" y="2632469"/>
                </a:lnTo>
                <a:lnTo>
                  <a:pt x="0" y="263246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49959"/>
            <a:ext cx="10237041" cy="1023704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6114972"/>
            <a:ext cx="3483520" cy="135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 dirty="0" err="1">
                <a:solidFill>
                  <a:srgbClr val="000000"/>
                </a:solidFill>
                <a:latin typeface="Inter"/>
              </a:rPr>
              <a:t>Методология</a:t>
            </a:r>
            <a:r>
              <a:rPr lang="en-US" sz="2600" dirty="0">
                <a:solidFill>
                  <a:srgbClr val="000000"/>
                </a:solidFill>
                <a:latin typeface="Inter"/>
              </a:rPr>
              <a:t> (</a:t>
            </a:r>
            <a:r>
              <a:rPr lang="en-US" sz="2600" dirty="0" err="1">
                <a:solidFill>
                  <a:srgbClr val="000000"/>
                </a:solidFill>
                <a:latin typeface="Inter"/>
              </a:rPr>
              <a:t>целевая</a:t>
            </a:r>
            <a:r>
              <a:rPr lang="en-US" sz="26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Inter"/>
              </a:rPr>
              <a:t>модель</a:t>
            </a:r>
            <a:r>
              <a:rPr lang="en-US" sz="2600" dirty="0">
                <a:solidFill>
                  <a:srgbClr val="000000"/>
                </a:solidFill>
                <a:latin typeface="Inter"/>
              </a:rPr>
              <a:t>) </a:t>
            </a:r>
            <a:r>
              <a:rPr lang="en-US" sz="2600" dirty="0" err="1">
                <a:solidFill>
                  <a:srgbClr val="000000"/>
                </a:solidFill>
                <a:latin typeface="Inter"/>
              </a:rPr>
              <a:t>наставничества</a:t>
            </a:r>
            <a:endParaRPr lang="en-US" sz="2600" dirty="0">
              <a:solidFill>
                <a:srgbClr val="000000"/>
              </a:solidFill>
              <a:latin typeface="Inter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028700" y="1601784"/>
            <a:ext cx="15811500" cy="5051824"/>
            <a:chOff x="0" y="0"/>
            <a:chExt cx="20255707" cy="6735765"/>
          </a:xfrm>
        </p:grpSpPr>
        <p:sp>
          <p:nvSpPr>
            <p:cNvPr id="7" name="TextBox 7"/>
            <p:cNvSpPr txBox="1"/>
            <p:nvPr/>
          </p:nvSpPr>
          <p:spPr>
            <a:xfrm>
              <a:off x="0" y="891860"/>
              <a:ext cx="18731744" cy="5076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9990"/>
                </a:lnSpc>
              </a:pPr>
              <a:r>
                <a:rPr lang="en-US" sz="8325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Церемония</a:t>
              </a:r>
              <a:r>
                <a:rPr lang="en-US" sz="8325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8325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награждения</a:t>
              </a:r>
              <a:r>
                <a:rPr lang="en-US" sz="8325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8325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кураторов</a:t>
              </a:r>
              <a:r>
                <a:rPr lang="en-US" sz="8325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ЦМН </a:t>
              </a:r>
              <a:r>
                <a:rPr lang="en-US" sz="8325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по</a:t>
              </a:r>
              <a:r>
                <a:rPr lang="en-US" sz="8325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8325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итогам</a:t>
              </a:r>
              <a:r>
                <a:rPr lang="en-US" sz="8325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8325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работы</a:t>
              </a:r>
              <a:r>
                <a:rPr lang="en-US" sz="8325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в 2021-2023 </a:t>
              </a:r>
              <a:r>
                <a:rPr lang="en-US" sz="8325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гг</a:t>
              </a:r>
              <a:r>
                <a:rPr lang="en-US" sz="8325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20255707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 dirty="0" err="1">
                  <a:solidFill>
                    <a:srgbClr val="000000"/>
                  </a:solidFill>
                  <a:latin typeface="Inter"/>
                </a:rPr>
                <a:t>Групповая</a:t>
              </a:r>
              <a:r>
                <a:rPr lang="en-US" sz="3000" dirty="0">
                  <a:solidFill>
                    <a:srgbClr val="000000"/>
                  </a:solidFill>
                  <a:latin typeface="Inter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Inter"/>
                </a:rPr>
                <a:t>консультация</a:t>
              </a:r>
              <a:endParaRPr lang="en-US" sz="3000" dirty="0">
                <a:solidFill>
                  <a:srgbClr val="000000"/>
                </a:solidFill>
                <a:latin typeface="Inter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696200" y="0"/>
            <a:ext cx="10237041" cy="1023704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18875" y="9210675"/>
            <a:ext cx="3940248" cy="89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 dirty="0" err="1">
                <a:solidFill>
                  <a:srgbClr val="000000"/>
                </a:solidFill>
                <a:latin typeface="Inter"/>
              </a:rPr>
              <a:t>Клёсова</a:t>
            </a:r>
            <a:r>
              <a:rPr lang="en-US" sz="2600" dirty="0">
                <a:solidFill>
                  <a:srgbClr val="000000"/>
                </a:solidFill>
                <a:latin typeface="Inter"/>
              </a:rPr>
              <a:t> Е.А., </a:t>
            </a:r>
            <a:r>
              <a:rPr lang="en-US" sz="2600" dirty="0" err="1">
                <a:solidFill>
                  <a:srgbClr val="000000"/>
                </a:solidFill>
                <a:latin typeface="Inter"/>
              </a:rPr>
              <a:t>методист</a:t>
            </a:r>
            <a:r>
              <a:rPr lang="en-US" sz="2600" dirty="0">
                <a:solidFill>
                  <a:srgbClr val="000000"/>
                </a:solidFill>
                <a:latin typeface="Inter"/>
              </a:rPr>
              <a:t> МБУ ДПО </a:t>
            </a:r>
            <a:r>
              <a:rPr lang="en-US" sz="2600" dirty="0" err="1">
                <a:solidFill>
                  <a:srgbClr val="000000"/>
                </a:solidFill>
                <a:latin typeface="Inter"/>
              </a:rPr>
              <a:t>ЦЭМиИМС</a:t>
            </a:r>
            <a:endParaRPr lang="en-US" sz="2600" dirty="0">
              <a:solidFill>
                <a:srgbClr val="000000"/>
              </a:solidFill>
              <a:latin typeface="Inter"/>
            </a:endParaRPr>
          </a:p>
        </p:txBody>
      </p:sp>
      <p:pic>
        <p:nvPicPr>
          <p:cNvPr id="11" name="Рисунок 10" descr="9b96799d061a0528da6b0da7bac5374a.gif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34600" y="3371850"/>
            <a:ext cx="9220200" cy="6915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949</Words>
  <Application>Microsoft Office PowerPoint</Application>
  <PresentationFormat>Произвольный</PresentationFormat>
  <Paragraphs>136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Inter</vt:lpstr>
      <vt:lpstr>Inter Bold</vt:lpstr>
      <vt:lpstr>HK Grotesk Bold</vt:lpstr>
      <vt:lpstr>Calibri</vt:lpstr>
      <vt:lpstr>Clear Sans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Методология (целевая модель) наставничества обучающихся</dc:title>
  <cp:lastModifiedBy>Пользователь Windows</cp:lastModifiedBy>
  <cp:revision>3</cp:revision>
  <dcterms:created xsi:type="dcterms:W3CDTF">2006-08-16T00:00:00Z</dcterms:created>
  <dcterms:modified xsi:type="dcterms:W3CDTF">2024-04-08T11:02:36Z</dcterms:modified>
  <dc:identifier>DAGBPra81eQ</dc:identifier>
</cp:coreProperties>
</file>