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4803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8463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3634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853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7270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636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0990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3353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3379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6827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4287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57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3193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722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920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944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1135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1266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374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386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9643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162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5729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2949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1157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3125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96703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0005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21503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9162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6646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180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710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2352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9246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972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@-16274713-garmoniya-stihov-i-kraso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child-now/v-tartariy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motrim.ru/video/278014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volchokpress/123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l.fm/ucheba/shkola/1408953-chem-opasnyy-komiksy-i-komu-nuzhna-klassika-detsky-pisatel--o-literature-v-shkole-i-lyubvi-k-chteni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odliteratury.ru/articles/2024/04/17/k-100-letiiu-murzilki-i-ego-redaktora-stihi-anatoliia-mitiaeva-nezasluzhenno-pozabyt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odliteratury.ru/articles/2024/04/19/letaiushchie-malchiki-netaiushchie-devochki-veniamin-kaverin-skazochni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1011011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hitai-gorod.ru/product/opery-i-prizraki-strashnye-istorii-v-bukvah-i-kartinkah-3036959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1010057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itres.ru/book/katya-guschina/gorkiy-kotoryy-hotel-letat-70506700/" TargetMode="Externa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birint.ru/books/879624/" TargetMode="External"/><Relationship Id="rId3" Type="http://schemas.openxmlformats.org/officeDocument/2006/relationships/image" Target="../media/image31.jpg"/><Relationship Id="rId7" Type="http://schemas.openxmlformats.org/officeDocument/2006/relationships/hyperlink" Target="https://www.labirint.ru/books/938682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1010551/" TargetMode="Externa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wildberries.ru/catalog/219896814/detail.aspx" TargetMode="External"/><Relationship Id="rId5" Type="http://schemas.openxmlformats.org/officeDocument/2006/relationships/hyperlink" Target="https://www.labirint.ru/authors/58683/" TargetMode="Externa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1011009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ivelib.ru/book/1009931497-kovjor-iz-uzbekistana-alya-schedrina" TargetMode="Externa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996681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ukadeti.ru/skazki/uspenskij-shkola-klounov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srabota.ru/content/book_docs/avidreaders.ru__shkola-klounov_.pdf" TargetMode="Externa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abirint.ru/books/1010680/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gra.ph/Po-sledam-festivalya-KORA-04-0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1011383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1006700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series/58079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abirint.ru/books/765509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ompasgid.ru/product/schastlivtsy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gdb.ru/professionalam/16051-ekspertnyj-sovet-po-detskoj-literature-podgotovil-pervyj-rekomendatelnyj-spisok-knig-za-2024-go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gid.ru/cat/vypuski/2024/4/otechestvennaya-khudozhestvennaya" TargetMode="External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odliteratury.ru/articles/2024/04/04/ot-8-do-18-samye-interesnye-knigi-dlia-shkolnikov-na-nonfictio-vesn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child-now/mechta-ob-idealnom-uchitel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gra.ph/SHkola-SHredingera-04-1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rgbClr val="1F3864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66761" y="643468"/>
            <a:ext cx="5292727" cy="424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ru-RU" sz="5500" dirty="0">
                <a:solidFill>
                  <a:schemeClr val="accent2">
                    <a:lumMod val="50000"/>
                  </a:schemeClr>
                </a:solidFill>
              </a:rPr>
              <a:t>Новые детские книги и другие книжные новости</a:t>
            </a:r>
            <a:br>
              <a:rPr lang="ru-RU" sz="55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500" dirty="0">
                <a:solidFill>
                  <a:schemeClr val="accent2">
                    <a:lumMod val="50000"/>
                  </a:schemeClr>
                </a:solidFill>
              </a:rPr>
              <a:t>апрель 2024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6502207" y="61344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122" y="1861904"/>
            <a:ext cx="4819140" cy="2710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0" y="-1"/>
            <a:ext cx="11766176" cy="2061837"/>
          </a:xfrm>
          <a:custGeom>
            <a:avLst/>
            <a:gdLst/>
            <a:ahLst/>
            <a:cxnLst/>
            <a:rect l="l" t="t" r="r" b="b"/>
            <a:pathLst>
              <a:path w="10768629" h="1978172" extrusionOk="0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/>
              <a:t>Обзор поэтического сборника Марины Зарубиной «Солнышко-морошка»</a:t>
            </a:r>
            <a:br>
              <a:rPr lang="ru-RU" sz="2800"/>
            </a:br>
            <a:r>
              <a:rPr lang="ru-RU" sz="2800" u="sng">
                <a:solidFill>
                  <a:schemeClr val="hlink"/>
                </a:solidFill>
                <a:hlinkClick r:id="rId3"/>
              </a:rPr>
              <a:t>https://vk.com/@-16274713-garmoniya-stihov-i-krasok</a:t>
            </a:r>
            <a:r>
              <a:rPr lang="ru-RU" sz="2800"/>
              <a:t> </a:t>
            </a:r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body" idx="1"/>
          </p:nvPr>
        </p:nvSpPr>
        <p:spPr>
          <a:xfrm>
            <a:off x="1137034" y="2198362"/>
            <a:ext cx="4958966" cy="39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SzPts val="2000"/>
              <a:buNone/>
            </a:pPr>
            <a:r>
              <a:rPr lang="ru-RU" sz="2000" dirty="0"/>
              <a:t>В ясных и чистых стихах поэта из Архангельска Марины Зарубиной есть северный простор, холодное море и тихие реки, высокое небо, радость и одновременно грусть от скоротечности лета. В них переданы самые тонкие оттенки чувств, которые мы когда-то испытывали, но не могли так точно выразить. И всё это богатство – в одной-двух строфах</a:t>
            </a:r>
            <a:r>
              <a:rPr lang="ru-RU" sz="2000" dirty="0"/>
              <a:t>. Рисунки вторят стихам и дополняют их. Неяркая северная природа в акварелях известного художника Евгении </a:t>
            </a:r>
            <a:r>
              <a:rPr lang="ru-RU" sz="2000" dirty="0" err="1"/>
              <a:t>Чарушиной</a:t>
            </a:r>
            <a:r>
              <a:rPr lang="ru-RU" sz="2000" dirty="0"/>
              <a:t>-Капустиной сияет жемчужными красками туманного моря, показывает богатство ярких ягод, нежные лепестки цветущей яблони, разноцветные осенние деревья…</a:t>
            </a:r>
            <a:endParaRPr dirty="0"/>
          </a:p>
        </p:txBody>
      </p:sp>
      <p:pic>
        <p:nvPicPr>
          <p:cNvPr id="231" name="Google Shape;231;p27" descr="Изображение выглядит как текст, ед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16864" t="11703" r="15255" b="11620"/>
          <a:stretch/>
        </p:blipFill>
        <p:spPr>
          <a:xfrm>
            <a:off x="6096000" y="2015478"/>
            <a:ext cx="2106202" cy="253771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/>
          <p:nvPr/>
        </p:nvSpPr>
        <p:spPr>
          <a:xfrm rot="10800000">
            <a:off x="5381624" y="6209414"/>
            <a:ext cx="6810375" cy="648586"/>
          </a:xfrm>
          <a:custGeom>
            <a:avLst/>
            <a:gdLst/>
            <a:ahLst/>
            <a:cxnLst/>
            <a:rect l="l" t="t" r="r" b="b"/>
            <a:pathLst>
              <a:path w="10753706" h="1027260" extrusionOk="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utoShape 2" descr="https://sun9-57.userapi.com/impg/TcEyMmqSSvPXyKGe8MnMeV-qGdsz5VTbQIwvcA/fDOsXN8ChSo.jpg?size=1400x792&amp;quality=95&amp;sign=9dcb44ab3d23d386c8646de687335c4b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076" y="4058292"/>
            <a:ext cx="3487100" cy="2057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8"/>
          <p:cNvSpPr/>
          <p:nvPr/>
        </p:nvSpPr>
        <p:spPr>
          <a:xfrm>
            <a:off x="0" y="0"/>
            <a:ext cx="6741994" cy="6858000"/>
          </a:xfrm>
          <a:custGeom>
            <a:avLst/>
            <a:gdLst/>
            <a:ahLst/>
            <a:cxnLst/>
            <a:rect l="l" t="t" r="r" b="b"/>
            <a:pathLst>
              <a:path w="6568309" h="6858000" extrusionOk="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ru-RU" sz="2100"/>
              <a:t>В гости — в Тартарию! Самая забавная книга о Сибири</a:t>
            </a:r>
            <a:br>
              <a:rPr lang="ru-RU" sz="2100"/>
            </a:br>
            <a:r>
              <a:rPr lang="ru-RU" sz="2100" u="sng">
                <a:solidFill>
                  <a:schemeClr val="hlink"/>
                </a:solidFill>
                <a:hlinkClick r:id="rId3"/>
              </a:rPr>
              <a:t>https://www.labirint.ru/child-now/v-tartariyu/</a:t>
            </a:r>
            <a:r>
              <a:rPr lang="ru-RU" sz="2100"/>
              <a:t> </a:t>
            </a:r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body" idx="1"/>
          </p:nvPr>
        </p:nvSpPr>
        <p:spPr>
          <a:xfrm>
            <a:off x="523982" y="2040732"/>
            <a:ext cx="5051088" cy="450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SzPts val="1700"/>
              <a:buNone/>
            </a:pPr>
            <a:r>
              <a:rPr lang="ru-RU" sz="1700" dirty="0"/>
              <a:t>Рассказывая историю освоения Сибири, автор дает возможность читателям провести параллель с прошлыми или настоящими «белыми пятнами» на картах, применить пример </a:t>
            </a:r>
            <a:r>
              <a:rPr lang="ru-RU" sz="1700" dirty="0" err="1"/>
              <a:t>Тартарии</a:t>
            </a:r>
            <a:r>
              <a:rPr lang="ru-RU" sz="1700" dirty="0"/>
              <a:t> к любому незнакомому миру или явлению, вместо сибирских реалий и исторических фигур подставить свои аналоги. Поэтому книга не только о Сибири, она о том, как решиться на знакомство с неизвестным, о пересечении границ, о проникновении в неведомую среду, об отношении к чужому и непонятному, о риске разрушить чужой мир своим вторжением, о страхе потерять в чужом мире себя, о поиске сходств и различий</a:t>
            </a:r>
            <a:r>
              <a:rPr lang="ru-RU" sz="1700" dirty="0"/>
              <a:t>. Знаете что такое Тартар, а </a:t>
            </a:r>
            <a:r>
              <a:rPr lang="ru-RU" sz="1700" dirty="0" err="1"/>
              <a:t>Тартария</a:t>
            </a:r>
            <a:r>
              <a:rPr lang="ru-RU" sz="1700" dirty="0"/>
              <a:t>? Экскурсию в это таинственное место организует издательство «</a:t>
            </a:r>
            <a:r>
              <a:rPr lang="ru-RU" sz="1700" dirty="0" err="1"/>
              <a:t>Абраказябра</a:t>
            </a:r>
            <a:r>
              <a:rPr lang="ru-RU" sz="1700" dirty="0"/>
              <a:t>», у которого вышла книга для детей о Сибири — «Великая </a:t>
            </a:r>
            <a:r>
              <a:rPr lang="ru-RU" sz="1700" dirty="0" err="1"/>
              <a:t>Тартария</a:t>
            </a:r>
            <a:r>
              <a:rPr lang="ru-RU" sz="1700" dirty="0"/>
              <a:t> и семь ее гостей». Это уникальное издание: во-первых, таких детских книжек об этом суровом крае еще не писали, во-вторых, она, говоря словами мультяшного </a:t>
            </a:r>
            <a:r>
              <a:rPr lang="ru-RU" sz="1700" dirty="0" err="1"/>
              <a:t>Шрека</a:t>
            </a:r>
            <a:r>
              <a:rPr lang="ru-RU" sz="1700" dirty="0"/>
              <a:t>, как луковица — многослойная. Сначала ты уверен, что читаешь историческую книгу, потом — по географии, а порой чувствуешь себя философом</a:t>
            </a:r>
            <a:r>
              <a:rPr lang="ru-RU" sz="1700" dirty="0" smtClean="0"/>
              <a:t>.</a:t>
            </a:r>
            <a:endParaRPr lang="ru-RU" sz="1700" dirty="0"/>
          </a:p>
        </p:txBody>
      </p:sp>
      <p:pic>
        <p:nvPicPr>
          <p:cNvPr id="241" name="Google Shape;241;p28" descr="Изображение выглядит как текст, плакат, мультфильм, графический дизай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8929" y="259791"/>
            <a:ext cx="3798479" cy="356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918" y="4048357"/>
            <a:ext cx="4192341" cy="2309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 txBox="1"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ru-RU" sz="1800" dirty="0"/>
              <a:t>Дискуссия о детской литературе на канале «Культура» 25.03.2024.</a:t>
            </a:r>
            <a:br>
              <a:rPr lang="ru-RU" sz="1800" dirty="0"/>
            </a:br>
            <a:r>
              <a:rPr lang="ru-RU" sz="1800" u="sng" dirty="0">
                <a:solidFill>
                  <a:schemeClr val="hlink"/>
                </a:solidFill>
                <a:hlinkClick r:id="rId3"/>
              </a:rPr>
              <a:t>https://smotrim.ru/video/2780147</a:t>
            </a:r>
            <a:r>
              <a:rPr lang="ru-RU" sz="1800" dirty="0"/>
              <a:t> </a:t>
            </a:r>
            <a:endParaRPr dirty="0"/>
          </a:p>
        </p:txBody>
      </p:sp>
      <p:sp>
        <p:nvSpPr>
          <p:cNvPr id="247" name="Google Shape;247;p29"/>
          <p:cNvSpPr txBox="1">
            <a:spLocks noGrp="1"/>
          </p:cNvSpPr>
          <p:nvPr>
            <p:ph type="body" idx="1"/>
          </p:nvPr>
        </p:nvSpPr>
        <p:spPr>
          <a:xfrm>
            <a:off x="876693" y="2533476"/>
            <a:ext cx="3455821" cy="3447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ru-RU" sz="1900" dirty="0"/>
              <a:t>Гости: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ru-RU" sz="1900" dirty="0"/>
              <a:t>Алексей Олейников, писатель, преподаватель литературы;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ru-RU" sz="1900" dirty="0"/>
              <a:t>Валя Филиппенко, писатель;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ru-RU" sz="1900" dirty="0"/>
              <a:t>Артём Голиков, писатель;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ru-RU" sz="1900" dirty="0"/>
              <a:t>Анастасия </a:t>
            </a:r>
            <a:r>
              <a:rPr lang="ru-RU" sz="1900" dirty="0" err="1"/>
              <a:t>Хачатурова</a:t>
            </a:r>
            <a:r>
              <a:rPr lang="ru-RU" sz="1900" dirty="0"/>
              <a:t>, писатель;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ru-RU" sz="1900" dirty="0"/>
              <a:t>Ведущая: Анна </a:t>
            </a:r>
            <a:r>
              <a:rPr lang="ru-RU" sz="1900" dirty="0" err="1"/>
              <a:t>Аппалонова</a:t>
            </a:r>
            <a:endParaRPr sz="1900" dirty="0"/>
          </a:p>
        </p:txBody>
      </p:sp>
      <p:pic>
        <p:nvPicPr>
          <p:cNvPr id="248" name="Google Shape;248;p29" descr="Открытая книга с ручкой на столе"/>
          <p:cNvPicPr preferRelativeResize="0"/>
          <p:nvPr/>
        </p:nvPicPr>
        <p:blipFill rotWithShape="1">
          <a:blip r:embed="rId4">
            <a:alphaModFix/>
          </a:blip>
          <a:srcRect l="23186" r="7915"/>
          <a:stretch/>
        </p:blipFill>
        <p:spPr>
          <a:xfrm>
            <a:off x="5086726" y="10"/>
            <a:ext cx="7105273" cy="68579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29"/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50" name="Google Shape;250;p29"/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0">
                  <a:srgbClr val="9CC2E5">
                    <a:alpha val="0"/>
                  </a:srgbClr>
                </a:gs>
                <a:gs pos="19000">
                  <a:srgbClr val="9CC2E5">
                    <a:alpha val="0"/>
                  </a:srgbClr>
                </a:gs>
                <a:gs pos="100000">
                  <a:srgbClr val="9CC2E5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0"/>
          <p:cNvSpPr/>
          <p:nvPr/>
        </p:nvSpPr>
        <p:spPr>
          <a:xfrm>
            <a:off x="0" y="-1"/>
            <a:ext cx="11766176" cy="2061837"/>
          </a:xfrm>
          <a:custGeom>
            <a:avLst/>
            <a:gdLst/>
            <a:ahLst/>
            <a:cxnLst/>
            <a:rect l="l" t="t" r="r" b="b"/>
            <a:pathLst>
              <a:path w="10768629" h="1978172" extrusionOk="0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0"/>
          <p:cNvSpPr txBox="1"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ru-RU" sz="3400"/>
              <a:t>Эдуард Веркин о любимых книгах своего детства</a:t>
            </a:r>
            <a:br>
              <a:rPr lang="ru-RU" sz="3400"/>
            </a:br>
            <a:r>
              <a:rPr lang="ru-RU" sz="3400" u="sng">
                <a:solidFill>
                  <a:schemeClr val="hlink"/>
                </a:solidFill>
                <a:hlinkClick r:id="rId3"/>
              </a:rPr>
              <a:t>https://t.me/volchokpress/1238</a:t>
            </a:r>
            <a:r>
              <a:rPr lang="ru-RU" sz="3400"/>
              <a:t> </a:t>
            </a:r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body" idx="1"/>
          </p:nvPr>
        </p:nvSpPr>
        <p:spPr>
          <a:xfrm>
            <a:off x="924674" y="2198362"/>
            <a:ext cx="5171326" cy="420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SzPts val="2000"/>
              <a:buNone/>
            </a:pPr>
            <a:r>
              <a:rPr lang="ru-RU" sz="2000" dirty="0"/>
              <a:t>«Я был вполне обычным советским школьником — в детстве, в подростковом возрасте, и в юности любил приключенческую и фантастическую литературу, фантастическую больше. Наверное, поэтому самые яркие книжные впечатления прочно связаны с фантастикой</a:t>
            </a:r>
            <a:r>
              <a:rPr lang="ru-RU" sz="2000" dirty="0" smtClean="0"/>
              <a:t>. Первым </a:t>
            </a:r>
            <a:r>
              <a:rPr lang="ru-RU" sz="2000" dirty="0"/>
              <a:t>большим впечатлением стал „Незнайка на Луне“. Прочитан в первом, или втором классе, точно помню, что на осенних каникулах. Испытал чувство полного погружения в историю, книга словно разворачивалась в голове, события необычайным образом накладывались на локации из жизни, отчего возникал эффект </a:t>
            </a:r>
            <a:r>
              <a:rPr lang="ru-RU" sz="2000" dirty="0" err="1"/>
              <a:t>сверх-реализма</a:t>
            </a:r>
            <a:r>
              <a:rPr lang="ru-RU" sz="2000" dirty="0"/>
              <a:t>. Книга потрясла настолько, что уговорил маму выкупить ее у владельца, и перечитывал по нескольку раз в год.</a:t>
            </a:r>
            <a:endParaRPr dirty="0"/>
          </a:p>
        </p:txBody>
      </p:sp>
      <p:pic>
        <p:nvPicPr>
          <p:cNvPr id="260" name="Google Shape;260;p30" descr="Изображение выглядит как текст, Человеческое лицо, одежда, книг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662" y="2184914"/>
            <a:ext cx="3755915" cy="375591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/>
          <p:nvPr/>
        </p:nvSpPr>
        <p:spPr>
          <a:xfrm rot="10800000">
            <a:off x="5381624" y="6209414"/>
            <a:ext cx="6810375" cy="648586"/>
          </a:xfrm>
          <a:custGeom>
            <a:avLst/>
            <a:gdLst/>
            <a:ahLst/>
            <a:cxnLst/>
            <a:rect l="l" t="t" r="r" b="b"/>
            <a:pathLst>
              <a:path w="10753706" h="1027260" extrusionOk="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1"/>
          <p:cNvSpPr/>
          <p:nvPr/>
        </p:nvSpPr>
        <p:spPr>
          <a:xfrm>
            <a:off x="0" y="0"/>
            <a:ext cx="11416414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1"/>
          <p:cNvSpPr txBox="1"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ru-RU" sz="1900"/>
              <a:t>Станислав Востоков о детском чтении и своих любимых книгах</a:t>
            </a:r>
            <a:br>
              <a:rPr lang="ru-RU" sz="1900"/>
            </a:br>
            <a:r>
              <a:rPr lang="ru-RU" sz="1900" u="sng">
                <a:solidFill>
                  <a:schemeClr val="hlink"/>
                </a:solidFill>
                <a:hlinkClick r:id="rId3"/>
              </a:rPr>
              <a:t>https://mel.fm/ucheba/shkola/1408953-chem-opasnyy-komiksy-i-komu-nuzhna-klassika-detsky-pisatel--o-literature-v-shkole-i-lyubvi-k-chteniy</a:t>
            </a:r>
            <a:r>
              <a:rPr lang="ru-RU" sz="1900"/>
              <a:t> </a:t>
            </a:r>
            <a:endParaRPr/>
          </a:p>
        </p:txBody>
      </p:sp>
      <p:pic>
        <p:nvPicPr>
          <p:cNvPr id="269" name="Google Shape;269;p31" descr="Изображение выглядит как одежда, человек, Человеческое лицо, микрофо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r="40889"/>
          <a:stretch/>
        </p:blipFill>
        <p:spPr>
          <a:xfrm>
            <a:off x="1326444" y="3107910"/>
            <a:ext cx="3708000" cy="36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1"/>
          <p:cNvSpPr txBox="1">
            <a:spLocks noGrp="1"/>
          </p:cNvSpPr>
          <p:nvPr>
            <p:ph type="body" idx="1"/>
          </p:nvPr>
        </p:nvSpPr>
        <p:spPr>
          <a:xfrm>
            <a:off x="6533450" y="2470250"/>
            <a:ext cx="4426500" cy="3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500" dirty="0"/>
              <a:t>И все же чтение художественной литературы — это, как ни странно, не что-то критически важное для человека. Я прожил два года в Камбодже, где после многолетней гражданской войны местным жителям было не до книг. При этом почти все люди, с которыми я там работал или просто общался, были добрые и отзывчивые. У меня есть старшая сестра, которая всегда читала и читает гораздо меньше меня, хотя мы выросли среди книг — наша мама писательница. И я знаю еще множество таких людей — все они замечательные, порядочные, умные. Просто художественная литература — не на первом месте в кругу их интересов. В любом случае процент людей, читающих книги, может быть больше или меньше, но окончательно они не исчезнут, так же как после появления кино и телевидения не исчезли театралы. А велик ли будет этот процент, зависит от общества, от нас с вами</a:t>
            </a:r>
            <a:r>
              <a:rPr lang="ru-RU" sz="1500" dirty="0" smtClean="0"/>
              <a:t>.</a:t>
            </a:r>
            <a:endParaRPr sz="29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1" y="238425"/>
            <a:ext cx="5556713" cy="27553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2135" y="512938"/>
            <a:ext cx="5336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chemeClr val="tx1"/>
                </a:solidFill>
                <a:latin typeface="Proxima"/>
              </a:rPr>
              <a:t>«Какая-то соха, какая-то пашня, столбовая дворянка какая-то». Детский писатель — о литературе в школе и любви к чтению</a:t>
            </a:r>
            <a:endParaRPr lang="ru-RU" b="1" dirty="0">
              <a:solidFill>
                <a:schemeClr val="tx1"/>
              </a:solidFill>
              <a:effectLst/>
              <a:latin typeface="Prox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2"/>
          <p:cNvSpPr/>
          <p:nvPr/>
        </p:nvSpPr>
        <p:spPr>
          <a:xfrm>
            <a:off x="0" y="-1"/>
            <a:ext cx="11766176" cy="2061837"/>
          </a:xfrm>
          <a:custGeom>
            <a:avLst/>
            <a:gdLst/>
            <a:ahLst/>
            <a:cxnLst/>
            <a:rect l="l" t="t" r="r" b="b"/>
            <a:pathLst>
              <a:path w="10768629" h="1978172" extrusionOk="0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2"/>
          <p:cNvSpPr txBox="1"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ru-RU" sz="2100" b="1"/>
              <a:t>Дмитрий Шеваров. Незаслуженно позабытые стихи Анатолия Митяева. К 100-летию «Мурзилки» и его редактора</a:t>
            </a:r>
            <a:r>
              <a:rPr lang="ru-RU" sz="2100"/>
              <a:t/>
            </a:r>
            <a:br>
              <a:rPr lang="ru-RU" sz="2100"/>
            </a:br>
            <a:r>
              <a:rPr lang="ru-RU" sz="2100" u="sng">
                <a:solidFill>
                  <a:schemeClr val="hlink"/>
                </a:solidFill>
                <a:hlinkClick r:id="rId3"/>
              </a:rPr>
              <a:t>https://godliteratury.ru/articles/2024/04/17/k-100-letiiu-murzilki-i-ego-redaktora-stihi-anatoliia-mitiaeva-nezasluzhenno-pozabyty</a:t>
            </a:r>
            <a:r>
              <a:rPr lang="ru-RU" sz="2100"/>
              <a:t> </a:t>
            </a:r>
            <a:endParaRPr/>
          </a:p>
        </p:txBody>
      </p:sp>
      <p:sp>
        <p:nvSpPr>
          <p:cNvPr id="278" name="Google Shape;278;p32"/>
          <p:cNvSpPr txBox="1">
            <a:spLocks noGrp="1"/>
          </p:cNvSpPr>
          <p:nvPr>
            <p:ph type="body" idx="1"/>
          </p:nvPr>
        </p:nvSpPr>
        <p:spPr>
          <a:xfrm>
            <a:off x="328773" y="2061824"/>
            <a:ext cx="7520683" cy="462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Если у вас дома чудом сохранился старый номер "</a:t>
            </a:r>
            <a:r>
              <a:rPr lang="ru-RU" sz="1700" dirty="0" err="1"/>
              <a:t>Мурзилки</a:t>
            </a:r>
            <a:r>
              <a:rPr lang="ru-RU" sz="1700" dirty="0"/>
              <a:t>" (ну, например, как у меня, за 1972 год), то на последней странице журнала можно увидеть напечатанные мелким шрифтом удивительные сведения: "Цена 10 коп. Тираж 5 600 000 экз." Получается, что журнал стоил столько же, сколько вафельный стаканчик мороженого. А тираж "</a:t>
            </a:r>
            <a:r>
              <a:rPr lang="ru-RU" sz="1700" dirty="0" err="1"/>
              <a:t>Мурзилки</a:t>
            </a:r>
            <a:r>
              <a:rPr lang="ru-RU" sz="1700" dirty="0"/>
              <a:t>" был такой, что его видели все мои ровесники от Риги до Сахалина, от Норильска до Бухары.</a:t>
            </a:r>
            <a:endParaRPr sz="3100" dirty="0"/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А еще на последней странице мелко-мелко, скромно-скромно напечатаны имена тех, кто был в редколлегии "</a:t>
            </a:r>
            <a:r>
              <a:rPr lang="ru-RU" sz="1700" dirty="0" err="1"/>
              <a:t>Мурзилки</a:t>
            </a:r>
            <a:r>
              <a:rPr lang="ru-RU" sz="1700" dirty="0"/>
              <a:t>" - писателей и художников, которые замечательно чувствовали аудиторию "</a:t>
            </a:r>
            <a:r>
              <a:rPr lang="ru-RU" sz="1700" dirty="0" err="1"/>
              <a:t>Мурзилки</a:t>
            </a:r>
            <a:r>
              <a:rPr lang="ru-RU" sz="1700" dirty="0"/>
              <a:t>", ребят от шести до десяти лет. Тут были поэты Агния </a:t>
            </a:r>
            <a:r>
              <a:rPr lang="ru-RU" sz="1700" dirty="0" err="1"/>
              <a:t>Барто</a:t>
            </a:r>
            <a:r>
              <a:rPr lang="ru-RU" sz="1700" dirty="0"/>
              <a:t> и Зинаида Александрова, прозаики Юрий Казаков и Михаил Коршунов, художники Евгений </a:t>
            </a:r>
            <a:r>
              <a:rPr lang="ru-RU" sz="1700" dirty="0" err="1"/>
              <a:t>Рачёв</a:t>
            </a:r>
            <a:r>
              <a:rPr lang="ru-RU" sz="1700" dirty="0"/>
              <a:t>, Галина </a:t>
            </a:r>
            <a:r>
              <a:rPr lang="ru-RU" sz="1700" dirty="0" err="1"/>
              <a:t>Макавеева</a:t>
            </a:r>
            <a:r>
              <a:rPr lang="ru-RU" sz="1700" dirty="0"/>
              <a:t> и Виктор Чижиков. </a:t>
            </a:r>
            <a:endParaRPr lang="ru-RU" sz="1700" dirty="0" smtClean="0"/>
          </a:p>
          <a:p>
            <a:pPr marL="228600" lvl="0" indent="-247650">
              <a:buSzPts val="1700"/>
            </a:pPr>
            <a:r>
              <a:rPr lang="ru-RU" sz="1700" dirty="0"/>
              <a:t>Ну а венчала этот список, как и положено, фамилия редактора: А. Митяев. "</a:t>
            </a:r>
            <a:r>
              <a:rPr lang="ru-RU" sz="1700" dirty="0" err="1"/>
              <a:t>Мурзилка</a:t>
            </a:r>
            <a:r>
              <a:rPr lang="ru-RU" sz="1700" dirty="0"/>
              <a:t>" и Митяев - в этом слышится милое созвучие, и можно подумать, что веселый редактор веселого журнала решил так назваться, чтобы порадовать всех Митяев, всех мальчиков, которых звали Митями. Но то была настоящая фамилия, с рождения полученная!</a:t>
            </a:r>
            <a:endParaRPr sz="1700" dirty="0"/>
          </a:p>
        </p:txBody>
      </p:sp>
      <p:pic>
        <p:nvPicPr>
          <p:cNvPr id="279" name="Google Shape;279;p32" descr="Изображение выглядит как текст, Мультфильм, иллюстрация, рисунок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5762" y="2815118"/>
            <a:ext cx="3834527" cy="25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2"/>
          <p:cNvSpPr/>
          <p:nvPr/>
        </p:nvSpPr>
        <p:spPr>
          <a:xfrm rot="10800000">
            <a:off x="5381624" y="6209414"/>
            <a:ext cx="6810375" cy="648586"/>
          </a:xfrm>
          <a:custGeom>
            <a:avLst/>
            <a:gdLst/>
            <a:ahLst/>
            <a:cxnLst/>
            <a:rect l="l" t="t" r="r" b="b"/>
            <a:pathLst>
              <a:path w="10753706" h="1027260" extrusionOk="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3"/>
          <p:cNvSpPr/>
          <p:nvPr/>
        </p:nvSpPr>
        <p:spPr>
          <a:xfrm>
            <a:off x="0" y="-1"/>
            <a:ext cx="11766176" cy="2061837"/>
          </a:xfrm>
          <a:custGeom>
            <a:avLst/>
            <a:gdLst/>
            <a:ahLst/>
            <a:cxnLst/>
            <a:rect l="l" t="t" r="r" b="b"/>
            <a:pathLst>
              <a:path w="10768629" h="1978172" extrusionOk="0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3"/>
          <p:cNvSpPr txBox="1"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ru-RU" sz="2100" dirty="0"/>
              <a:t>Марина </a:t>
            </a:r>
            <a:r>
              <a:rPr lang="ru-RU" sz="2100" dirty="0" err="1"/>
              <a:t>Сизова</a:t>
            </a:r>
            <a:r>
              <a:rPr lang="ru-RU" sz="2100" dirty="0"/>
              <a:t>. Летающие мальчики, нетающие девочки. Вениамин Каверин — </a:t>
            </a:r>
            <a:r>
              <a:rPr lang="ru-RU" sz="2100" dirty="0" smtClean="0"/>
              <a:t>сказочник</a:t>
            </a:r>
            <a:r>
              <a:rPr lang="ru-RU" sz="2100" dirty="0"/>
              <a:t/>
            </a:r>
            <a:br>
              <a:rPr lang="ru-RU" sz="2100" dirty="0"/>
            </a:br>
            <a:r>
              <a:rPr lang="ru-RU" sz="2100" u="sng" dirty="0">
                <a:solidFill>
                  <a:schemeClr val="hlink"/>
                </a:solidFill>
                <a:hlinkClick r:id="rId3"/>
              </a:rPr>
              <a:t>https://godliteratury.ru/articles/2024/04/19/letaiushchie-malchiki-netaiushchie-devochki-veniamin-kaverin-skazochnik</a:t>
            </a:r>
            <a:r>
              <a:rPr lang="ru-RU" sz="2100" dirty="0"/>
              <a:t> </a:t>
            </a:r>
            <a:endParaRPr dirty="0"/>
          </a:p>
        </p:txBody>
      </p:sp>
      <p:sp>
        <p:nvSpPr>
          <p:cNvPr id="288" name="Google Shape;288;p33"/>
          <p:cNvSpPr txBox="1">
            <a:spLocks noGrp="1"/>
          </p:cNvSpPr>
          <p:nvPr>
            <p:ph type="body" idx="1"/>
          </p:nvPr>
        </p:nvSpPr>
        <p:spPr>
          <a:xfrm>
            <a:off x="616449" y="2198362"/>
            <a:ext cx="5681609" cy="39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>
              <a:spcBef>
                <a:spcPts val="0"/>
              </a:spcBef>
              <a:buSzPts val="1900"/>
              <a:buNone/>
            </a:pPr>
            <a:r>
              <a:rPr lang="ru-RU" sz="1900" dirty="0"/>
              <a:t>19 апреля – день рождения Вениамина Каверина (1902-1989), автора знаменитых «Двух капитанов», «Открытой книги», «Перед зеркалом». Менее памятно, что у Вениамина Александровича есть замечательные сказки</a:t>
            </a:r>
            <a:r>
              <a:rPr lang="ru-RU" sz="1900" dirty="0" smtClean="0"/>
              <a:t>. Если </a:t>
            </a:r>
            <a:r>
              <a:rPr lang="ru-RU" sz="1900" dirty="0"/>
              <a:t>говорить о сказках, то одна так и называется «</a:t>
            </a:r>
            <a:r>
              <a:rPr lang="ru-RU" sz="1900" dirty="0" err="1"/>
              <a:t>Немухинские</a:t>
            </a:r>
            <a:r>
              <a:rPr lang="ru-RU" sz="1900" dirty="0"/>
              <a:t> музыканты», именно здесь живёт Фея музыки, именно здесь случается музыкальное чудо: «весь </a:t>
            </a:r>
            <a:r>
              <a:rPr lang="ru-RU" sz="1900" dirty="0" err="1"/>
              <a:t>Немухин</a:t>
            </a:r>
            <a:r>
              <a:rPr lang="ru-RU" sz="1900" dirty="0"/>
              <a:t> зазвучал, как огромный разноцветный оркестр… И </a:t>
            </a:r>
            <a:r>
              <a:rPr lang="ru-RU" sz="1900" dirty="0" err="1"/>
              <a:t>немухинцы</a:t>
            </a:r>
            <a:r>
              <a:rPr lang="ru-RU" sz="1900" dirty="0"/>
              <a:t> вспомнили детство, когда они все до одного верили в сказки и были убеждены, что их жизнь непременно будет прекрасной». Во всех сказках или играют на музыкальных инструментах, или поют. Глухота, в том числе и нравственная, свойственна только безнравственным героям Каверина.</a:t>
            </a:r>
            <a:endParaRPr dirty="0"/>
          </a:p>
        </p:txBody>
      </p:sp>
      <p:pic>
        <p:nvPicPr>
          <p:cNvPr id="289" name="Google Shape;289;p33" descr="Изображение выглядит как текст, в помещении, стена, пол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9367" y="2716104"/>
            <a:ext cx="4788505" cy="269353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3"/>
          <p:cNvSpPr/>
          <p:nvPr/>
        </p:nvSpPr>
        <p:spPr>
          <a:xfrm rot="10800000">
            <a:off x="5381624" y="6209414"/>
            <a:ext cx="6810375" cy="648586"/>
          </a:xfrm>
          <a:custGeom>
            <a:avLst/>
            <a:gdLst/>
            <a:ahLst/>
            <a:cxnLst/>
            <a:rect l="l" t="t" r="r" b="b"/>
            <a:pathLst>
              <a:path w="10753706" h="1027260" extrusionOk="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4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4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Нон-фикшн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8" name="Google Shape;298;p34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Нехудожественная литература 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99" name="Google Shape;299;p34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300" name="Google Shape;300;p34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3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4" name="Google Shape;304;p34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305" name="Google Shape;305;p34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Юрий </a:t>
            </a:r>
            <a:r>
              <a:rPr lang="ru-RU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Тихоглаз</a:t>
            </a:r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Кибер</a:t>
            </a:r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без опасности (</a:t>
            </a:r>
            <a:r>
              <a:rPr lang="ru-RU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Albus</a:t>
            </a:r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Corvus</a:t>
            </a:r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2024</a:t>
            </a:r>
            <a:r>
              <a:rPr lang="ru-RU" sz="4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dirty="0"/>
          </a:p>
        </p:txBody>
      </p:sp>
      <p:pic>
        <p:nvPicPr>
          <p:cNvPr id="315" name="Google Shape;315;p35" descr="Изображение выглядит как текст, плакат, Шрифт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844" y="2365285"/>
            <a:ext cx="3121463" cy="3938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79533" y="1923496"/>
            <a:ext cx="70275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"Шпион, который всегда с тобой", - так называют смартфон. Действительно, в умелых руках злонамеренного человека твой телефон и компьютер могут превратиться в мощную угрозу твоей личной безопасности. К счастью, риск можно сократить, если знать, откуда может прийти угроза, и соблюдать определенные правила.</a:t>
            </a:r>
          </a:p>
          <a:p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Автор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этой книги - специалист в области компьютерной криминалистики - рассказывает о том, кто такие хакеры и зачем им разноцветные шляпы, приводит примеры известных хакеров, описывает основные угрозы, с которыми может столкнуться любой обладатель мобильного телефона или аккаунта в социальной сети. Но главное - он говорит о том, какие конкретные шаги нужно предпринять и какие правила соблюдать, чтобы не оказаться объектом высмеивания в Сети, чтобы не лишиться доступа к собственной электронной почте или денег с банковской карточки. Прочитав эту книгу, начинающий компьютерный пользователь сможет обезопасить себя. А еще из книги можно узнать, что хакеры - не обязательно злодеи, а также чем занимаются компьютерные криминалисты.</a:t>
            </a:r>
          </a:p>
          <a:p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среднего и школьного возраста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ru-R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35788" y="6150152"/>
            <a:ext cx="3268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https://www.labirint.ru/books/1011011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Ляля </a:t>
            </a:r>
            <a:r>
              <a:rPr lang="ru-RU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Кандаурова</a:t>
            </a:r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Оперы и призраки (Альпина Дети, 2024</a:t>
            </a:r>
            <a:r>
              <a:rPr lang="ru-RU" sz="4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pic>
        <p:nvPicPr>
          <p:cNvPr id="323" name="Google Shape;323;p36" descr="Изображение выглядит как текст, плакат, графический дизайн, книг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3595" y="2027057"/>
            <a:ext cx="2336792" cy="339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 descr="Изображение выглядит как текст, одежда, человек, плака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871764" y="2395560"/>
            <a:ext cx="3169547" cy="26587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1515" y="2027057"/>
            <a:ext cx="58407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В этой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книге собраны 10 известных опер русских и зарубежных композиторов. Они были написаны в ХХ столетии, в век трагических событий и потрясений мирового масштаба, которые нашли отражение и в искусстве. Вы найдете здесь оперы на классические сюжеты и оригинальные темы, которые могли появиться только в XX веке. Подчас они полны мрака, призраков прошлого и настоящего, тайн и безумия.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Они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помогут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по-новому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взглянуть на оперный жанр, показав его многообразие и глубину.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А может быть, </a:t>
            </a:r>
            <a:r>
              <a:rPr lang="ru-RU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захочется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сходить в театр или включить трансляцию какой-нибудь премьеры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Спектакли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нужно и слушать, и смотреть. Картинки в книге позволят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представить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себя в театре, познакомят с действующими лицами опер и помогут разобраться в сюжетах. Музыку тоже можно будет услышать: книга составляет одно целое с бесплатным </a:t>
            </a:r>
            <a:r>
              <a:rPr lang="ru-R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аудиокурсом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от «</a:t>
            </a:r>
            <a:r>
              <a:rPr lang="ru-R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Гусьгуся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» — детского приложения </a:t>
            </a:r>
            <a:r>
              <a:rPr lang="ru-R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Arzamas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. Десять коротких рассказов Ляли </a:t>
            </a:r>
            <a:r>
              <a:rPr lang="ru-R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Кандауровой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раскроют каждую из опер еще подробнее, а главное — дадут возможность услышать самые важные и красивые фрагменты.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69985" y="5684394"/>
            <a:ext cx="4791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www.chitai-gorod.ru/product/opery-i-prizraki-strashnye-istorii-v-bukvah-i-kartinkah-3036959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Публикации, обзоры, интервью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Новости детской литературы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8" name="Google Shape;98;p14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99" name="Google Shape;99;p14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4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04" name="Google Shape;104;p14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"/>
          <p:cNvSpPr/>
          <p:nvPr/>
        </p:nvSpPr>
        <p:spPr>
          <a:xfrm>
            <a:off x="0" y="11107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7"/>
          <p:cNvSpPr/>
          <p:nvPr/>
        </p:nvSpPr>
        <p:spPr>
          <a:xfrm>
            <a:off x="0" y="0"/>
            <a:ext cx="6741994" cy="6858000"/>
          </a:xfrm>
          <a:custGeom>
            <a:avLst/>
            <a:gdLst/>
            <a:ahLst/>
            <a:cxnLst/>
            <a:rect l="l" t="t" r="r" b="b"/>
            <a:pathLst>
              <a:path w="6568309" h="6858000" extrusionOk="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7"/>
          <p:cNvSpPr txBox="1"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ru-RU" sz="2400" dirty="0"/>
              <a:t>Римма Алдонина. Казанский собор (Настя и Никита, 2024</a:t>
            </a:r>
            <a:r>
              <a:rPr lang="ru-RU" sz="2400" dirty="0" smtClean="0"/>
              <a:t>) </a:t>
            </a:r>
            <a:endParaRPr dirty="0"/>
          </a:p>
        </p:txBody>
      </p:sp>
      <p:sp>
        <p:nvSpPr>
          <p:cNvPr id="332" name="Google Shape;332;p37"/>
          <p:cNvSpPr txBox="1">
            <a:spLocks noGrp="1"/>
          </p:cNvSpPr>
          <p:nvPr>
            <p:ph type="body" idx="1"/>
          </p:nvPr>
        </p:nvSpPr>
        <p:spPr>
          <a:xfrm>
            <a:off x="1137034" y="2194102"/>
            <a:ext cx="4438036" cy="390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dirty="0"/>
              <a:t>Казанский собор в Санкт-Петербурге не похож ни на один другой храм в нашей стране. Он как будто бы состоит из одних колонн! Почему собор такой необычный, какой гений его проектировал и какие мастера строили? После войны 1812 года храм стал памятником русской воинской славы, а в прошлом веке побывал музеем атеизма. О драматичной истории удивительного Казанского собора рассказывает эта книга.</a:t>
            </a:r>
            <a:endParaRPr dirty="0"/>
          </a:p>
        </p:txBody>
      </p:sp>
      <p:pic>
        <p:nvPicPr>
          <p:cNvPr id="333" name="Google Shape;333;p37" descr="Изображение выглядит как искусство, Классическая архитектура, строительство, музей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9036" y="717012"/>
            <a:ext cx="4220797" cy="5446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561795" y="6356713"/>
            <a:ext cx="3268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https://www.labirint.ru/books/1010057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9" name="Google Shape;339;p3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40" name="Google Shape;340;p3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3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9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p38"/>
          <p:cNvSpPr txBox="1"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-RU" sz="3300" dirty="0"/>
              <a:t>Катя Гущина. Горький, который любил летать (A+A, 2024</a:t>
            </a:r>
            <a:r>
              <a:rPr lang="ru-RU" sz="3300" dirty="0" smtClean="0"/>
              <a:t>)</a:t>
            </a:r>
            <a:endParaRPr dirty="0"/>
          </a:p>
        </p:txBody>
      </p:sp>
      <p:pic>
        <p:nvPicPr>
          <p:cNvPr id="343" name="Google Shape;343;p38" descr="Изображение выглядит как текст, зарисовка, рисунок, Наземный транспор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27328" y="1042080"/>
            <a:ext cx="4226620" cy="2978559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pic>
        <p:nvPicPr>
          <p:cNvPr id="344" name="Google Shape;344;p38" descr="Изображение выглядит как текст, Человеческое лицо, плакат, графический дизай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0064" y="3422159"/>
            <a:ext cx="3643212" cy="3588912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48963" y="1042080"/>
            <a:ext cx="552801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Мальчик Алеша смотрит в окно. За стеклом – бескрайнее небо. Носятся чайки, летают по Волге пароходы. Вот бы и ему улететь куда-нибудь подальше из этого темного, страшного дома! А ведь, кажется, выйди на высокий берег реки, распахни руки – и лети, лети отсюда… Так что, когда дед предлагает Алеше «пойти в люди», тот не согласен. Он пойдет в птицы!</a:t>
            </a:r>
          </a:p>
          <a:p>
            <a:pPr fontAlgn="base"/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 начинаются его полеты. Годы спустя Алеша ловит чижей, разносит корзины с булками, в которых туда-сюда порхают секретные записки, собирается вышибить себе дух – лишь бы улететь! Странствуя по России, он забирается высоко-высоко, на горы Кавказа, и спускается низко-низко, в городские трущобы. И жизнь всех, кого он встречает, кажется ему такой невообразимо горькой, что он решает: человеку нужны крылья (а самому Алеше – псевдоним).</a:t>
            </a:r>
          </a:p>
          <a:p>
            <a:pPr fontAlgn="base"/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Это история невероятного взлета популярности Максима Горького, настоящей рок-звезды своего времени, чей стиль одежды копировали и с чьим портретом продавали конфеты. Это история о времени, когда люди мечтали о высоком, о равенстве и справедливости, и о том, как падение с этой высоты оказалось смертельным. Это – история писателя от заоблачных тиражей и до равнодушия сегодня.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552" y="4540542"/>
            <a:ext cx="3465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https://www.litres.ru/book/katya-guschina/gorkiy-kotoryy-hotel-letat-70506700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0" name="Google Shape;350;p3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51" name="Google Shape;351;p3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9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" name="Google Shape;353;p39"/>
          <p:cNvSpPr txBox="1">
            <a:spLocks noGrp="1"/>
          </p:cNvSpPr>
          <p:nvPr>
            <p:ph type="title"/>
          </p:nvPr>
        </p:nvSpPr>
        <p:spPr>
          <a:xfrm>
            <a:off x="549276" y="458033"/>
            <a:ext cx="11088405" cy="72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Дмитрий Наумов. Солнечное нейтрино (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Аванта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2024</a:t>
            </a: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pic>
        <p:nvPicPr>
          <p:cNvPr id="354" name="Google Shape;354;p39" descr="Изображение выглядит как текст, плакат, книга, Рекламный проспек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1" b="1048"/>
          <a:stretch/>
        </p:blipFill>
        <p:spPr>
          <a:xfrm>
            <a:off x="550863" y="1557339"/>
            <a:ext cx="3589750" cy="4752000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pic>
        <p:nvPicPr>
          <p:cNvPr id="355" name="Google Shape;355;p39" descr="Изображение выглядит как текст, плакат, человек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r="2" b="444"/>
          <a:stretch/>
        </p:blipFill>
        <p:spPr>
          <a:xfrm>
            <a:off x="4322198" y="1557339"/>
            <a:ext cx="3567884" cy="4752000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pic>
        <p:nvPicPr>
          <p:cNvPr id="356" name="Google Shape;356;p39" descr="Изображение выглядит как текст, плакат, книга, мультфильм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t="172" r="2" b="263"/>
          <a:stretch/>
        </p:blipFill>
        <p:spPr>
          <a:xfrm>
            <a:off x="8070082" y="1557339"/>
            <a:ext cx="3567600" cy="4752000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828824" y="6429781"/>
            <a:ext cx="3268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https://www.labirint.ru/books/1010551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7027" y="6429780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https://www.labirint.ru/books/938682</a:t>
            </a:r>
            <a:r>
              <a:rPr lang="en-US" dirty="0" smtClean="0">
                <a:hlinkClick r:id="rId7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44359" y="6374644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https://www.labirint.ru/books/879624</a:t>
            </a:r>
            <a:r>
              <a:rPr lang="en-US" dirty="0" smtClean="0">
                <a:hlinkClick r:id="rId8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2" name="Google Shape;362;p4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63" name="Google Shape;363;p4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9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5" name="Google Shape;365;p40"/>
          <p:cNvSpPr txBox="1"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ru-RU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Ольга Фадеева. Звуки (Речь, 2024</a:t>
            </a:r>
            <a:r>
              <a:rPr lang="ru-RU" sz="4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pic>
        <p:nvPicPr>
          <p:cNvPr id="366" name="Google Shape;366;p40" descr="Изображение выглядит как текст, машина, человек, мультфильм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17402" r="-1" b="823"/>
          <a:stretch/>
        </p:blipFill>
        <p:spPr>
          <a:xfrm>
            <a:off x="359988" y="1613120"/>
            <a:ext cx="7561262" cy="4173600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pic>
        <p:nvPicPr>
          <p:cNvPr id="367" name="Google Shape;367;p40" descr="Изображение выглядит как Детское искусство, рисунок, искусство, краск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t="1247" r="3" b="3"/>
          <a:stretch/>
        </p:blipFill>
        <p:spPr>
          <a:xfrm>
            <a:off x="8157948" y="1613121"/>
            <a:ext cx="3359899" cy="4173599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188788" y="5896094"/>
            <a:ext cx="3188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https://www.labirint.ru/authors/58683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89621" y="6049983"/>
            <a:ext cx="4751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www.wildberries.ru/catalog/219896814/detail.aspx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0" y="0"/>
            <a:ext cx="6741994" cy="6858000"/>
          </a:xfrm>
          <a:custGeom>
            <a:avLst/>
            <a:gdLst/>
            <a:ahLst/>
            <a:cxnLst/>
            <a:rect l="l" t="t" r="r" b="b"/>
            <a:pathLst>
              <a:path w="6568309" h="6858000" extrusionOk="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1"/>
          <p:cNvSpPr txBox="1"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sz="2400" dirty="0"/>
              <a:t>Анна </a:t>
            </a:r>
            <a:r>
              <a:rPr lang="ru-RU" sz="2400" dirty="0" err="1"/>
              <a:t>Сковроньская</a:t>
            </a:r>
            <a:r>
              <a:rPr lang="ru-RU" sz="2400" dirty="0"/>
              <a:t>. Ветер (</a:t>
            </a:r>
            <a:r>
              <a:rPr lang="ru-RU" sz="2400" dirty="0" err="1"/>
              <a:t>Albus</a:t>
            </a:r>
            <a:r>
              <a:rPr lang="ru-RU" sz="2400" dirty="0"/>
              <a:t> </a:t>
            </a:r>
            <a:r>
              <a:rPr lang="ru-RU" sz="2400" dirty="0" err="1"/>
              <a:t>Corvus</a:t>
            </a:r>
            <a:r>
              <a:rPr lang="ru-RU" sz="2400" dirty="0"/>
              <a:t>, 2024</a:t>
            </a:r>
            <a:r>
              <a:rPr lang="ru-RU" sz="2400" dirty="0" smtClean="0"/>
              <a:t>) </a:t>
            </a:r>
            <a:endParaRPr dirty="0"/>
          </a:p>
        </p:txBody>
      </p:sp>
      <p:sp>
        <p:nvSpPr>
          <p:cNvPr id="375" name="Google Shape;375;p41"/>
          <p:cNvSpPr txBox="1">
            <a:spLocks noGrp="1"/>
          </p:cNvSpPr>
          <p:nvPr>
            <p:ph type="body" idx="1"/>
          </p:nvPr>
        </p:nvSpPr>
        <p:spPr>
          <a:xfrm>
            <a:off x="1137034" y="2194102"/>
            <a:ext cx="4438036" cy="390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Как объяснить ребенку то, что нельзя увидеть и потрогать? С помощью книги отправиться в необыкновенное путешествие! Автор доступным языком рассказала практически обо всем, что связано с ветром, а команда дизайнеров красочно и с юмором проиллюстрировала даже самые сложные темы.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Где рождается Ветер и как превратить его в электричество? Есть ли ветер в космосе? Чем он полезен животным и растениям? Что такое эффект Кориолиса? Стоит ли знакомиться с Дорианом и Катриной, если они - циклоны?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Для среднего школьного возраста. </a:t>
            </a:r>
            <a:endParaRPr dirty="0"/>
          </a:p>
        </p:txBody>
      </p:sp>
      <p:pic>
        <p:nvPicPr>
          <p:cNvPr id="376" name="Google Shape;376;p41" descr="Изображение выглядит как плакат, текст, графический дизайн, птиц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4768" y="717012"/>
            <a:ext cx="3989334" cy="5446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722784" y="6356713"/>
            <a:ext cx="3268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https://www.labirint.ru/books/1011009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8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8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8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Книги для младших школьников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45" name="Google Shape;445;p48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Новинки и переиздания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46" name="Google Shape;446;p48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447" name="Google Shape;447;p48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4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48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48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48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452" name="Google Shape;452;p48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48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48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48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1" name="Google Shape;461;p4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62" name="Google Shape;462;p4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4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9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4" name="Google Shape;464;p49"/>
          <p:cNvSpPr txBox="1"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dirty="0"/>
              <a:t>Аля Щедрина. Ковёр из Узбекистана (Самокат, 2024</a:t>
            </a:r>
            <a:r>
              <a:rPr lang="ru-RU" sz="3600" dirty="0" smtClean="0"/>
              <a:t>) </a:t>
            </a:r>
            <a:endParaRPr dirty="0"/>
          </a:p>
        </p:txBody>
      </p:sp>
      <p:pic>
        <p:nvPicPr>
          <p:cNvPr id="465" name="Google Shape;465;p49" descr="Изображение выглядит как рисунок, картина, Детское искусство, искусство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40598" y="2586482"/>
            <a:ext cx="4294198" cy="2533840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pic>
        <p:nvPicPr>
          <p:cNvPr id="466" name="Google Shape;466;p49" descr="Изображение выглядит как текст, Детское искусство, рисунок, плака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9533" y="1879797"/>
            <a:ext cx="2865610" cy="3776500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7535" y="1549383"/>
            <a:ext cx="392832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Воспоминания сплетаются в узор, в причудливый орнамент, за которым угадывается далёкая солнечная страна. Страна, из которой Аля уехала в шесть лет. Страна, где остались те, кто был ей дорог. Шумные базары и узкие улочки дружелюбного Ташкента сменили широкие проспекты серого города. И вот уже Але и её семье приходится обживать новый дом, покорять другую страну, осваивать незнакомый чёрно-белый мир, который пришёл на смену старому — расцвеченному яркими красками. Как жить тем, кто уезжает, и тем, кто остаётся? Как смотреть в будущее, если хочется вернуться в прошлое? И как научиться принимать новое, оставаясь самим собой?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40598" y="582747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www.livelib.ru/book/1009931497-kovjor-iz-uzbekistana-alya-schedrina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0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0"/>
          <p:cNvSpPr txBox="1">
            <a:spLocks noGrp="1"/>
          </p:cNvSpPr>
          <p:nvPr>
            <p:ph type="title"/>
          </p:nvPr>
        </p:nvSpPr>
        <p:spPr>
          <a:xfrm>
            <a:off x="984297" y="537882"/>
            <a:ext cx="4783697" cy="14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dirty="0"/>
              <a:t>Юлия Симбирская. </a:t>
            </a:r>
            <a:r>
              <a:rPr lang="ru-RU" sz="2800" dirty="0" err="1"/>
              <a:t>Уна</a:t>
            </a:r>
            <a:r>
              <a:rPr lang="ru-RU" sz="2800" dirty="0"/>
              <a:t>. Солёная сказка (Манн, Иванов и Фербер, 2024</a:t>
            </a:r>
            <a:r>
              <a:rPr lang="ru-RU" sz="2800" dirty="0" smtClean="0"/>
              <a:t>)</a:t>
            </a:r>
            <a:endParaRPr dirty="0"/>
          </a:p>
        </p:txBody>
      </p:sp>
      <p:sp>
        <p:nvSpPr>
          <p:cNvPr id="473" name="Google Shape;473;p50"/>
          <p:cNvSpPr txBox="1">
            <a:spLocks noGrp="1"/>
          </p:cNvSpPr>
          <p:nvPr>
            <p:ph type="body" idx="1"/>
          </p:nvPr>
        </p:nvSpPr>
        <p:spPr>
          <a:xfrm>
            <a:off x="452063" y="2301411"/>
            <a:ext cx="5856270" cy="381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600" dirty="0"/>
              <a:t>Семилетняя </a:t>
            </a:r>
            <a:r>
              <a:rPr lang="ru-RU" sz="1600" dirty="0" err="1"/>
              <a:t>Уна</a:t>
            </a:r>
            <a:r>
              <a:rPr lang="ru-RU" sz="1600" dirty="0"/>
              <a:t> — единственная русалка в океане. Она живёт во дворце, а её папа — настоящий морской царь. </a:t>
            </a:r>
            <a:r>
              <a:rPr lang="ru-RU" sz="1600" dirty="0" err="1"/>
              <a:t>Уна</a:t>
            </a:r>
            <a:r>
              <a:rPr lang="ru-RU" sz="1600" dirty="0"/>
              <a:t> — ужасная непоседа, которая любит приключения, веселье и загадки. За этой русалочкой нужен глаз да глаз, но даже две ее няньки — старый альбатрос и мудрая черепаха — не могут за ней уследить.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600" dirty="0"/>
              <a:t>Однажды она находит затонувший пиратский корабль и даже не подозревает, какая угроза в нем таится.... </a:t>
            </a:r>
            <a:r>
              <a:rPr lang="ru-RU" sz="1600" dirty="0" err="1"/>
              <a:t>Уне</a:t>
            </a:r>
            <a:r>
              <a:rPr lang="ru-RU" sz="1600" dirty="0"/>
              <a:t> предстоит отправиться в таинственный грот времени, встретиться лицом к лицу со зловещим колдуном </a:t>
            </a:r>
            <a:r>
              <a:rPr lang="ru-RU" sz="1600" dirty="0" err="1"/>
              <a:t>Бурумбой</a:t>
            </a:r>
            <a:r>
              <a:rPr lang="ru-RU" sz="1600" dirty="0"/>
              <a:t> и спасти нового друга </a:t>
            </a:r>
            <a:r>
              <a:rPr lang="ru-RU" sz="1600" dirty="0" err="1"/>
              <a:t>Эйо</a:t>
            </a:r>
            <a:r>
              <a:rPr lang="ru-RU" sz="1600" dirty="0"/>
              <a:t> от неприятностей.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600" dirty="0"/>
              <a:t>В новой книге Юлии Симбирской вас ждут необыкновенные сокровища пиратского корабля, акулы, осьминоги, актинии и гроты с хранительницами времени. Главное, среди всего этого разнообразия не потерять чувство юмора. </a:t>
            </a:r>
            <a:endParaRPr sz="1600" dirty="0"/>
          </a:p>
        </p:txBody>
      </p:sp>
      <p:pic>
        <p:nvPicPr>
          <p:cNvPr id="474" name="Google Shape;474;p50" descr="Изображение выглядит как текст, плакат, книг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2291" y="537882"/>
            <a:ext cx="3837641" cy="55820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279317" y="6181175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https://www.labirint.ru/books/996681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51"/>
          <p:cNvSpPr/>
          <p:nvPr/>
        </p:nvSpPr>
        <p:spPr>
          <a:xfrm>
            <a:off x="0" y="0"/>
            <a:ext cx="6741994" cy="6858000"/>
          </a:xfrm>
          <a:custGeom>
            <a:avLst/>
            <a:gdLst/>
            <a:ahLst/>
            <a:cxnLst/>
            <a:rect l="l" t="t" r="r" b="b"/>
            <a:pathLst>
              <a:path w="6568309" h="6858000" extrusionOk="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51"/>
          <p:cNvSpPr txBox="1"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ru-RU" sz="2400" dirty="0"/>
              <a:t>Эдуард Успенский. Школа клоунов (Малыш, 2024</a:t>
            </a:r>
            <a:r>
              <a:rPr lang="ru-RU" sz="2400" dirty="0" smtClean="0"/>
              <a:t>) </a:t>
            </a:r>
            <a:endParaRPr dirty="0"/>
          </a:p>
        </p:txBody>
      </p:sp>
      <p:sp>
        <p:nvSpPr>
          <p:cNvPr id="482" name="Google Shape;482;p51"/>
          <p:cNvSpPr txBox="1">
            <a:spLocks noGrp="1"/>
          </p:cNvSpPr>
          <p:nvPr>
            <p:ph type="body" idx="1"/>
          </p:nvPr>
        </p:nvSpPr>
        <p:spPr>
          <a:xfrm>
            <a:off x="482884" y="1629023"/>
            <a:ext cx="5438945" cy="496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SzPts val="1700"/>
              <a:buNone/>
            </a:pPr>
            <a:r>
              <a:rPr lang="ru-RU" sz="1700" dirty="0"/>
              <a:t>Школа клоунов - произведение Эдуарда Успенского, которое обожают дети и взрослые уже не одно десятилетие. В нем показано, как открывается учебное заведение для клоунов. Здесь обещают научить грамоте, хорошим манерам и другим полезным вещам. После обучения ученикам обещают выступления в лучших цирках страны и на телевидении. Сколько длится обучение, кто достигнет успеха, и какие приключения ждут новую школу, прочтите вместе с детьми в объемной повести из 14 глав. Произведение говорит о трудолюбии, правильном поведении и тому, как важно усердно учиться</a:t>
            </a:r>
            <a:r>
              <a:rPr lang="ru-RU" sz="1700" dirty="0" smtClean="0"/>
              <a:t>. "</a:t>
            </a:r>
            <a:r>
              <a:rPr lang="ru-RU" sz="1700" dirty="0"/>
              <a:t>Школа клоунов" — это повесть о том, как в школу клоунов набирают новичков. Эти люди, хоть уже и не совсем дети, но совершенно безграмотные. Прежде чем начать профессиональную подготовку, им нужно научиться читать, писать, считать и рассуждать. А чтобы не испортить будущих клоунов, занятия надо проводить весело и необычно. Как это сделать, знает их педагог Ирина Вадимовна. Да и сами ученики постоянно предлагают новые формы обучения: то задачки на внимание, то на логику, то загадки, то картинки на развитие памяти. Вот такое нестандартное образование предлагает для клоунов Эдуард Успенский</a:t>
            </a:r>
            <a:r>
              <a:rPr lang="ru-RU" sz="1700" dirty="0" smtClean="0"/>
              <a:t>.</a:t>
            </a:r>
            <a:r>
              <a:rPr lang="en-US" sz="1700" dirty="0"/>
              <a:t> </a:t>
            </a:r>
            <a:r>
              <a:rPr lang="en-US" sz="1700" dirty="0">
                <a:hlinkClick r:id="rId3"/>
              </a:rPr>
              <a:t>https://</a:t>
            </a:r>
            <a:r>
              <a:rPr lang="en-US" sz="1700" dirty="0" smtClean="0">
                <a:hlinkClick r:id="rId3"/>
              </a:rPr>
              <a:t>nukadeti.ru/skazki/uspenskij-shkola-klounov</a:t>
            </a:r>
            <a:r>
              <a:rPr lang="ru-RU" sz="1700" dirty="0" smtClean="0"/>
              <a:t> </a:t>
            </a:r>
            <a:endParaRPr dirty="0"/>
          </a:p>
        </p:txBody>
      </p:sp>
      <p:pic>
        <p:nvPicPr>
          <p:cNvPr id="483" name="Google Shape;483;p51" descr="Изображение выглядит как рисунок, Детское искусство, Мультфильм, текс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8864" y="223852"/>
            <a:ext cx="4193567" cy="5446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058864" y="5740801"/>
            <a:ext cx="4280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https://msrabota.ru/content/book_docs/avidreaders.ru__shkola-klounov_.</a:t>
            </a:r>
            <a:r>
              <a:rPr lang="en-US" dirty="0" smtClean="0">
                <a:hlinkClick r:id="rId5"/>
              </a:rPr>
              <a:t>pdf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Ганс Христиан Андерсен. Пастушка и трубочист (</a:t>
            </a:r>
            <a:r>
              <a:rPr lang="ru-RU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Нигма</a:t>
            </a:r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2024</a:t>
            </a:r>
            <a:r>
              <a:rPr lang="ru-RU" sz="4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pic>
        <p:nvPicPr>
          <p:cNvPr id="490" name="Google Shape;490;p52" descr="Изображение выглядит как текст, книга, человек, мультфильм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037" y="2816681"/>
            <a:ext cx="2654156" cy="313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2" descr="Изображение выглядит как обувь, одежда, мультфильм, иллюстрация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44985" t="7058" r="5094" b="-7058"/>
          <a:stretch/>
        </p:blipFill>
        <p:spPr>
          <a:xfrm>
            <a:off x="8750774" y="1827720"/>
            <a:ext cx="3020601" cy="320255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522203" y="1827720"/>
            <a:ext cx="51445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Эта история рассказывает нам о приключениях фарфоровых статуэток - прелестной пастушки и отважного трубочиста. Много лет они стояли на подзеркальном столике и даже обручились. Но однажды стоявшая рядом с ними статуэтка - фарфоровый китаец, который называл себя дедушкой пастушки, - решил выдать её замуж за безобразного резного Козлонога. Пастушка совсем отчаялась, и тут на помощь ей пришёл храбрый и влюблённый трубочист…</a:t>
            </a:r>
            <a:b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детей младшего школьного возраста.</a:t>
            </a:r>
            <a:b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Подробнее: 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https://www.labirint.ru/books/1010680/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ru-RU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0" y="-1"/>
            <a:ext cx="11766176" cy="2061837"/>
          </a:xfrm>
          <a:custGeom>
            <a:avLst/>
            <a:gdLst/>
            <a:ahLst/>
            <a:cxnLst/>
            <a:rect l="l" t="t" r="r" b="b"/>
            <a:pathLst>
              <a:path w="10768629" h="1978172" extrusionOk="0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ru-RU" sz="3400"/>
              <a:t>Е. А. Куропова. По следам фестиваля «КоРа»</a:t>
            </a:r>
            <a:br>
              <a:rPr lang="ru-RU" sz="3400"/>
            </a:br>
            <a:r>
              <a:rPr lang="ru-RU" sz="3400" u="sng">
                <a:solidFill>
                  <a:schemeClr val="hlink"/>
                </a:solidFill>
                <a:hlinkClick r:id="rId3"/>
              </a:rPr>
              <a:t>https://telegra.ph/Po-sledam-festivalya-KORA-04-08</a:t>
            </a:r>
            <a:r>
              <a:rPr lang="ru-RU" sz="3400"/>
              <a:t> </a:t>
            </a:r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body" idx="1"/>
          </p:nvPr>
        </p:nvSpPr>
        <p:spPr>
          <a:xfrm>
            <a:off x="1137034" y="2198362"/>
            <a:ext cx="5253492" cy="39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ru-RU" sz="2000" dirty="0">
                <a:solidFill>
                  <a:srgbClr val="2C2C2C"/>
                </a:solidFill>
                <a:sym typeface="Arial"/>
              </a:rPr>
              <a:t>Название «Кора» является аббревиатурой: «</a:t>
            </a:r>
            <a:r>
              <a:rPr lang="ru-RU" sz="2000" dirty="0" err="1">
                <a:solidFill>
                  <a:srgbClr val="2C2C2C"/>
                </a:solidFill>
                <a:sym typeface="Arial"/>
              </a:rPr>
              <a:t>КОроткий</a:t>
            </a:r>
            <a:r>
              <a:rPr lang="ru-RU" sz="2000" dirty="0">
                <a:solidFill>
                  <a:srgbClr val="2C2C2C"/>
                </a:solidFill>
                <a:sym typeface="Arial"/>
              </a:rPr>
              <a:t> </a:t>
            </a:r>
            <a:r>
              <a:rPr lang="ru-RU" sz="2000" dirty="0" err="1">
                <a:solidFill>
                  <a:srgbClr val="2C2C2C"/>
                </a:solidFill>
                <a:sym typeface="Arial"/>
              </a:rPr>
              <a:t>РАссказ</a:t>
            </a:r>
            <a:r>
              <a:rPr lang="ru-RU" sz="2000" dirty="0">
                <a:solidFill>
                  <a:srgbClr val="2C2C2C"/>
                </a:solidFill>
                <a:sym typeface="Arial"/>
              </a:rPr>
              <a:t>». Его придумала Татьяна </a:t>
            </a:r>
            <a:r>
              <a:rPr lang="ru-RU" sz="2000" dirty="0" err="1">
                <a:solidFill>
                  <a:srgbClr val="2C2C2C"/>
                </a:solidFill>
                <a:sym typeface="Arial"/>
              </a:rPr>
              <a:t>Рудишина</a:t>
            </a:r>
            <a:r>
              <a:rPr lang="ru-RU" sz="2000" dirty="0">
                <a:solidFill>
                  <a:srgbClr val="2C2C2C"/>
                </a:solidFill>
                <a:sym typeface="Arial"/>
              </a:rPr>
              <a:t>, главный библиотекарь ЦГДБ им. А. Гайдара (Москва), эксперт в области детской книги.«</a:t>
            </a:r>
            <a:r>
              <a:rPr lang="ru-RU" sz="2000" dirty="0" err="1">
                <a:solidFill>
                  <a:srgbClr val="2C2C2C"/>
                </a:solidFill>
                <a:sym typeface="Arial"/>
              </a:rPr>
              <a:t>КоРа</a:t>
            </a:r>
            <a:r>
              <a:rPr lang="ru-RU" sz="2000" dirty="0">
                <a:solidFill>
                  <a:srgbClr val="2C2C2C"/>
                </a:solidFill>
                <a:sym typeface="Arial"/>
              </a:rPr>
              <a:t>» – уникальный фестиваль, посвящённый малой прозе в современной российской детской литературе, и одновременно конкурс, из года в год открывающий талантливых дебютантов. Отобранные в короткий список рассказы читают вслух сами авторы на фестивале, а затем жюри подводит итоги и объявляет лауреатов.</a:t>
            </a:r>
            <a:endParaRPr sz="2000" dirty="0">
              <a:solidFill>
                <a:srgbClr val="2C2C2C"/>
              </a:solidFill>
            </a:endParaRPr>
          </a:p>
        </p:txBody>
      </p:sp>
      <p:pic>
        <p:nvPicPr>
          <p:cNvPr id="164" name="Google Shape;164;p20" descr="Изображение выглядит как текст, Шрифт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9367" y="2698148"/>
            <a:ext cx="4788505" cy="272944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 rot="10800000">
            <a:off x="5381624" y="6209414"/>
            <a:ext cx="6810375" cy="648586"/>
          </a:xfrm>
          <a:custGeom>
            <a:avLst/>
            <a:gdLst/>
            <a:ahLst/>
            <a:cxnLst/>
            <a:rect l="l" t="t" r="r" b="b"/>
            <a:pathLst>
              <a:path w="10753706" h="1027260" extrusionOk="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3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53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53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Книги для подростков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99" name="Google Shape;499;p53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sym typeface="Calibri"/>
              </a:rPr>
              <a:t>Новинки и переиздания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500" name="Google Shape;500;p53"/>
          <p:cNvGrpSpPr/>
          <p:nvPr/>
        </p:nvGrpSpPr>
        <p:grpSpPr>
          <a:xfrm>
            <a:off x="7867135" y="0"/>
            <a:ext cx="4324865" cy="2641149"/>
            <a:chOff x="6867015" y="-1"/>
            <a:chExt cx="5324985" cy="3251912"/>
          </a:xfrm>
        </p:grpSpPr>
        <p:sp>
          <p:nvSpPr>
            <p:cNvPr id="501" name="Google Shape;501;p53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/>
              <a:ahLst/>
              <a:cxnLst/>
              <a:rect l="l" t="t" r="r" b="b"/>
              <a:pathLst>
                <a:path w="5324985" h="3251912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53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/>
              <a:ahLst/>
              <a:cxnLst/>
              <a:rect l="l" t="t" r="r" b="b"/>
              <a:pathLst>
                <a:path w="5275533" h="2980757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53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53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/>
              <a:ahLst/>
              <a:cxnLst/>
              <a:rect l="l" t="t" r="r" b="b"/>
              <a:pathLst>
                <a:path w="5270786" h="2927775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" name="Google Shape;505;p53"/>
          <p:cNvGrpSpPr/>
          <p:nvPr/>
        </p:nvGrpSpPr>
        <p:grpSpPr>
          <a:xfrm rot="-54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506" name="Google Shape;506;p53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53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53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53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54"/>
          <p:cNvSpPr/>
          <p:nvPr/>
        </p:nvSpPr>
        <p:spPr>
          <a:xfrm>
            <a:off x="0" y="0"/>
            <a:ext cx="6741994" cy="6858000"/>
          </a:xfrm>
          <a:custGeom>
            <a:avLst/>
            <a:gdLst/>
            <a:ahLst/>
            <a:cxnLst/>
            <a:rect l="l" t="t" r="r" b="b"/>
            <a:pathLst>
              <a:path w="6568309" h="6858000" extrusionOk="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54"/>
          <p:cNvSpPr txBox="1"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ru-RU" sz="2400" dirty="0"/>
              <a:t>Оля </a:t>
            </a:r>
            <a:r>
              <a:rPr lang="ru-RU" sz="2400" dirty="0" err="1"/>
              <a:t>Тулянская</a:t>
            </a:r>
            <a:r>
              <a:rPr lang="ru-RU" sz="2400" dirty="0"/>
              <a:t>. Амазонка </a:t>
            </a:r>
            <a:r>
              <a:rPr lang="ru-RU" sz="2400" dirty="0" err="1"/>
              <a:t>Риш</a:t>
            </a:r>
            <a:r>
              <a:rPr lang="ru-RU" sz="2400" dirty="0"/>
              <a:t> (Детская литература, 2024</a:t>
            </a:r>
            <a:r>
              <a:rPr lang="ru-RU" sz="2400" dirty="0" smtClean="0"/>
              <a:t>) </a:t>
            </a:r>
            <a:endParaRPr dirty="0"/>
          </a:p>
        </p:txBody>
      </p:sp>
      <p:sp>
        <p:nvSpPr>
          <p:cNvPr id="517" name="Google Shape;517;p54"/>
          <p:cNvSpPr txBox="1">
            <a:spLocks noGrp="1"/>
          </p:cNvSpPr>
          <p:nvPr>
            <p:ph type="body" idx="1"/>
          </p:nvPr>
        </p:nvSpPr>
        <p:spPr>
          <a:xfrm>
            <a:off x="410966" y="2194102"/>
            <a:ext cx="5164104" cy="438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800" dirty="0" err="1"/>
              <a:t>Ариша</a:t>
            </a:r>
            <a:r>
              <a:rPr lang="ru-RU" sz="1800" dirty="0"/>
              <a:t> — геймер. Её персонаж — отважная и смелая Амазонка </a:t>
            </a:r>
            <a:r>
              <a:rPr lang="ru-RU" sz="1800" dirty="0" err="1"/>
              <a:t>Риш</a:t>
            </a:r>
            <a:r>
              <a:rPr lang="ru-RU" sz="1800" dirty="0"/>
              <a:t>. Но что-то идет не так, и вместо очередной локации в игре девочка попадает в прошлое своего отца. Все узнаваемо: ведь папа часто описывал лето, проведенное в деревне у своей бабушки. Однако ощущение, что произошел критический сбой, не покидает </a:t>
            </a:r>
            <a:r>
              <a:rPr lang="ru-RU" sz="1800" dirty="0" err="1"/>
              <a:t>Аришу</a:t>
            </a:r>
            <a:r>
              <a:rPr lang="ru-RU" sz="1800" dirty="0"/>
              <a:t>. Почему все друзья отца, соседи и даже продавщица в магазинчике не удивлены ее присутствию? Что за странные видения ее постоянно преследуют? И точно ли девочка переместилась в прошлое или это какая-то новая игра, придуманная ее папой — известным разработчиком компьютерных стратегий?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800" dirty="0"/>
              <a:t>Для среднего и старшего школьного возраста.</a:t>
            </a:r>
            <a:endParaRPr sz="1800" dirty="0"/>
          </a:p>
        </p:txBody>
      </p:sp>
      <p:pic>
        <p:nvPicPr>
          <p:cNvPr id="518" name="Google Shape;518;p54" descr="Изображение выглядит как текст, плакат, зарисовка, иллюстрация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4731" y="717012"/>
            <a:ext cx="3349407" cy="5446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857421" y="6275166"/>
            <a:ext cx="3268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https://www.labirint.ru/books/1011383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5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55"/>
          <p:cNvSpPr txBox="1"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ru-RU" sz="3100" dirty="0"/>
              <a:t>Ольга Василькова. Сила чёрного мухомора (</a:t>
            </a:r>
            <a:r>
              <a:rPr lang="ru-RU" sz="3100" dirty="0" err="1"/>
              <a:t>Albus</a:t>
            </a:r>
            <a:r>
              <a:rPr lang="ru-RU" sz="3100" dirty="0"/>
              <a:t> </a:t>
            </a:r>
            <a:r>
              <a:rPr lang="ru-RU" sz="3100" dirty="0" err="1"/>
              <a:t>Corvus</a:t>
            </a:r>
            <a:r>
              <a:rPr lang="ru-RU" sz="3100" dirty="0"/>
              <a:t>, 2024</a:t>
            </a:r>
            <a:r>
              <a:rPr lang="ru-RU" sz="3100" dirty="0" smtClean="0"/>
              <a:t>) </a:t>
            </a:r>
            <a:endParaRPr dirty="0"/>
          </a:p>
        </p:txBody>
      </p:sp>
      <p:sp>
        <p:nvSpPr>
          <p:cNvPr id="525" name="Google Shape;525;p55"/>
          <p:cNvSpPr txBox="1">
            <a:spLocks noGrp="1"/>
          </p:cNvSpPr>
          <p:nvPr>
            <p:ph type="body" idx="1"/>
          </p:nvPr>
        </p:nvSpPr>
        <p:spPr>
          <a:xfrm>
            <a:off x="798908" y="2097289"/>
            <a:ext cx="6002110" cy="372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600" dirty="0"/>
              <a:t>Волшебный лес от Мертвого недалеко: перейти Призрачную долину, обогнуть холм Разочарований - и вот он, Волшебный лес, шумит зеленой листвой. Бывает, зайдешь в него - вьется узкая тропинка, на повороте - старый дуб, налево земляничная поляна, направо кислица, хвощи, ручеек...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600" dirty="0"/>
              <a:t>Герои этой сказки хорошо знают, что им нужно. Застенчивая инфанта Челеста хочет набраться уверенности для новогоднего бала. Дракону Яру необходимы ингредиенты приворотного зелья. Болотный демон </a:t>
            </a:r>
            <a:r>
              <a:rPr lang="ru-RU" sz="1600" dirty="0" err="1"/>
              <a:t>Габриолус</a:t>
            </a:r>
            <a:r>
              <a:rPr lang="ru-RU" sz="1600" dirty="0"/>
              <a:t> </a:t>
            </a:r>
            <a:r>
              <a:rPr lang="ru-RU" sz="1600" dirty="0" err="1"/>
              <a:t>Снайтс</a:t>
            </a:r>
            <a:r>
              <a:rPr lang="ru-RU" sz="1600" dirty="0"/>
              <a:t> мечтает завладеть сердцем принцессы </a:t>
            </a:r>
            <a:r>
              <a:rPr lang="ru-RU" sz="1600" dirty="0" err="1"/>
              <a:t>Кьяры</a:t>
            </a:r>
            <a:r>
              <a:rPr lang="ru-RU" sz="1600" dirty="0"/>
              <a:t> и преумножить свои территории. А рыцарь Тристан Страдающий пытается вырваться из подводного царства Великого Утописта, чтобы успеть на праздник в Королевство Молочных Туманов. Тем временем вокруг Замка бродит повелительница мрака </a:t>
            </a:r>
            <a:r>
              <a:rPr lang="ru-RU" sz="1600" dirty="0" err="1"/>
              <a:t>Карагула</a:t>
            </a:r>
            <a:r>
              <a:rPr lang="ru-RU" sz="1600" dirty="0"/>
              <a:t>, которая может уничтожить маленький мир, если хоть один из героев в Новый год почувствует себя несчастливым.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600" dirty="0"/>
              <a:t>Для среднего школьного возраста. </a:t>
            </a:r>
            <a:endParaRPr sz="1600" dirty="0"/>
          </a:p>
        </p:txBody>
      </p:sp>
      <p:pic>
        <p:nvPicPr>
          <p:cNvPr id="526" name="Google Shape;526;p55" descr="Изображение выглядит как текст, иллюстрация, рисунок, графическая встав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b="727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799963" y="6188273"/>
            <a:ext cx="3268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https://www.labirint.ru/books/1006700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6"/>
          <p:cNvSpPr txBox="1">
            <a:spLocks noGrp="1"/>
          </p:cNvSpPr>
          <p:nvPr>
            <p:ph type="title"/>
          </p:nvPr>
        </p:nvSpPr>
        <p:spPr>
          <a:xfrm>
            <a:off x="733933" y="245638"/>
            <a:ext cx="10515600" cy="149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5200"/>
            </a:pPr>
            <a:r>
              <a:rPr lang="ru-RU" sz="4000" dirty="0">
                <a:solidFill>
                  <a:schemeClr val="dk1"/>
                </a:solidFill>
                <a:sym typeface="Calibri"/>
              </a:rPr>
              <a:t>Новые книги серии «Всякое такое</a:t>
            </a:r>
            <a:r>
              <a:rPr lang="ru-RU" sz="4000" dirty="0" smtClean="0">
                <a:solidFill>
                  <a:schemeClr val="dk1"/>
                </a:solidFill>
                <a:sym typeface="Calibri"/>
              </a:rPr>
              <a:t>»</a:t>
            </a:r>
            <a:r>
              <a:rPr lang="en-US" sz="4000" dirty="0"/>
              <a:t> </a:t>
            </a:r>
            <a:r>
              <a:rPr lang="en-US" sz="4000" dirty="0">
                <a:hlinkClick r:id="rId3"/>
              </a:rPr>
              <a:t>https://www.labirint.ru/series/58079</a:t>
            </a:r>
            <a:r>
              <a:rPr lang="en-US" sz="4000" dirty="0" smtClean="0">
                <a:hlinkClick r:id="rId3"/>
              </a:rPr>
              <a:t>/</a:t>
            </a:r>
            <a:r>
              <a:rPr lang="ru-RU" sz="4000" dirty="0" smtClean="0"/>
              <a:t> </a:t>
            </a:r>
            <a:endParaRPr sz="4000" dirty="0"/>
          </a:p>
        </p:txBody>
      </p:sp>
      <p:pic>
        <p:nvPicPr>
          <p:cNvPr id="533" name="Google Shape;533;p56" descr="Изображение выглядит как текст, плакат, книга, Рекламный проспек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306" y="2143463"/>
            <a:ext cx="2727588" cy="393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6" descr="Изображение выглядит как текст, плакат, книга, мультфильм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3788" y="2143463"/>
            <a:ext cx="2727588" cy="3938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416344" y="1850683"/>
            <a:ext cx="53562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Издательство «</a:t>
            </a:r>
            <a:r>
              <a:rPr lang="ru-R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Нигма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ассоциируется у читателей, в первую очередь, с добротными томами классики, проиллюстрированными художниками – живыми легендами: Иткиным, Фёдоровым, Устиновым, </a:t>
            </a:r>
            <a:r>
              <a:rPr lang="ru-RU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Любаевым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Однако в издательстве стартовала новая серия книг современных писателей, имена которых пока знакомы в большей степени специалистам. При том, что каждый автор – лауреат профессиональных конкурсов и премий. Что до оформления, издатели решили: если смена формата, то во всём. Цвета обложек кислотные, рисуночки по большей части условные, в два цвета и как бы непрофессиональные, объём невелик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Возрастная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адресация варьируется: есть книги для читателей примерно от восьми лет, а есть и для четырнадцати-пятнадцати.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Истории </a:t>
            </a:r>
            <a:r>
              <a:rPr lang="ru-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написаны с юмором, язык несложный, да и название серии какое-то несерьёзное – «Всякое такое». Однако книги сложнее, глубже, нежели кажутся на первый взгляд.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57"/>
          <p:cNvSpPr txBox="1"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ru-RU" sz="3100" dirty="0"/>
              <a:t>Елена Липатова. Миллион за теорему (Детская литература, 2024</a:t>
            </a:r>
            <a:r>
              <a:rPr lang="ru-RU" sz="3100" dirty="0" smtClean="0"/>
              <a:t>) </a:t>
            </a:r>
            <a:endParaRPr dirty="0"/>
          </a:p>
        </p:txBody>
      </p:sp>
      <p:sp>
        <p:nvSpPr>
          <p:cNvPr id="541" name="Google Shape;541;p57"/>
          <p:cNvSpPr txBox="1">
            <a:spLocks noGrp="1"/>
          </p:cNvSpPr>
          <p:nvPr>
            <p:ph type="body" idx="1"/>
          </p:nvPr>
        </p:nvSpPr>
        <p:spPr>
          <a:xfrm>
            <a:off x="718971" y="2092248"/>
            <a:ext cx="6358432" cy="3728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Любите детективы? Тайны? Дуэли и погони? Тогда вам понравится повесть «Миллион за теорему!». В небольшом вымышленном государстве, где-то на севере Европы, раз в пятнадцать лет проводится турнир юных математиков, в котором могут поучаствовать только юноши от 13 до 15 лет. И Бекки </a:t>
            </a:r>
            <a:r>
              <a:rPr lang="ru-RU" sz="1700" dirty="0" err="1"/>
              <a:t>Гриффин</a:t>
            </a:r>
            <a:r>
              <a:rPr lang="ru-RU" sz="1700" dirty="0"/>
              <a:t> подходит почти по всем параметрам, кроме одного: она девочка. Но что делать, если ты очень любишь математику? Если у тебя есть талант с рождения, но тебе приходится только учиться танцевать на балах и музицировать? Девочка решает любым способом принять в нем участие. Сможет ли она одержать победу среди мальчишек-конкурсантов, которые готовились к конкурсу с рождения? И доказать теорему, над которой ломают головы лучшие умы человечества?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dirty="0"/>
              <a:t>Для среднего школьного возраста. </a:t>
            </a:r>
            <a:endParaRPr dirty="0"/>
          </a:p>
        </p:txBody>
      </p:sp>
      <p:pic>
        <p:nvPicPr>
          <p:cNvPr id="542" name="Google Shape;542;p57" descr="Изображение выглядит как Человеческое лицо, одежда, текст, улыб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1" b="1346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994490" y="6185765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https://www.labirint.ru/books/765509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58"/>
          <p:cNvSpPr txBox="1">
            <a:spLocks noGrp="1"/>
          </p:cNvSpPr>
          <p:nvPr>
            <p:ph type="title"/>
          </p:nvPr>
        </p:nvSpPr>
        <p:spPr>
          <a:xfrm>
            <a:off x="830162" y="177046"/>
            <a:ext cx="6356606" cy="184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4000" dirty="0"/>
              <a:t>Евгения Басова. Счастливцы (</a:t>
            </a:r>
            <a:r>
              <a:rPr lang="ru-RU" sz="4000" dirty="0" err="1"/>
              <a:t>КомпасГид</a:t>
            </a:r>
            <a:r>
              <a:rPr lang="ru-RU" sz="4000" dirty="0"/>
              <a:t>, 2024</a:t>
            </a:r>
            <a:r>
              <a:rPr lang="ru-RU" sz="4000" dirty="0" smtClean="0"/>
              <a:t>)</a:t>
            </a:r>
            <a:endParaRPr dirty="0"/>
          </a:p>
        </p:txBody>
      </p:sp>
      <p:sp>
        <p:nvSpPr>
          <p:cNvPr id="549" name="Google Shape;549;p58"/>
          <p:cNvSpPr txBox="1">
            <a:spLocks noGrp="1"/>
          </p:cNvSpPr>
          <p:nvPr>
            <p:ph type="body" idx="1"/>
          </p:nvPr>
        </p:nvSpPr>
        <p:spPr>
          <a:xfrm>
            <a:off x="431515" y="1712104"/>
            <a:ext cx="6755253" cy="488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ru-RU" sz="1600" dirty="0"/>
              <a:t>Две повести, вошедшие в этот сборник, переносят читателя в мир подростка, где есть место фантазиям и одиночеству, сомнениям в себе и мечтам о счастье. Герои растут, пока мы читаем про них. 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ru-RU" sz="1600" dirty="0"/>
              <a:t>Костю из повести «Счастливцы» с детства волнуют совершенно взрослые вопросы: как выбраться из бедности, как сделать счастливой маму? Мечты, которые появляются у него в десять лет, ему удаётся осуществить, став студентом. Костя находит дорогу в особый мир, где нет бедности и войны, где давно побеждены болезни, где люди занимаются наукой и творчеством. Но смогут ли он и его близкие удержаться в этом мире, не сделает ли кто-то ошибку, способную разрушить общее счастье? 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ru-RU" sz="1600" dirty="0"/>
              <a:t>В повести «Калики перехожие» главная героиня — художница Лика. Для неё другим миром становится деревня, куда её отправляют на лето. Здесь соседская бабушка вполне может оказаться злой колдуньей, а замусоренная улица — дорогой в неизвестное. Лето, проведённое в деревне, помогает Лике потом весь год, пока она ходит в нелюбимую школу и чувствует, что её не понимает даже мама. Но как долго будет сохраняться это ощущение соприкосновения с неизведанным? В чём искать опору, когда тебе уже давно не восемь лет — когда ты взрослеешь?</a:t>
            </a:r>
            <a:endParaRPr sz="1600" dirty="0"/>
          </a:p>
        </p:txBody>
      </p:sp>
      <p:pic>
        <p:nvPicPr>
          <p:cNvPr id="550" name="Google Shape;550;p58" descr="Изображение выглядит как текст, одежда, обувь, спор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6924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044645" y="6293971"/>
            <a:ext cx="3507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https://kompasgid.ru/product/schastlivtsy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2000"/>
              <a:buFont typeface="Calibri"/>
              <a:buNone/>
            </a:pPr>
            <a:r>
              <a:rPr lang="ru-RU" sz="2000" dirty="0">
                <a:solidFill>
                  <a:srgbClr val="2C2C2C"/>
                </a:solidFill>
              </a:rPr>
              <a:t>Экспертный совет по детской литературе при Секции детских библиотек РБА подготовил очередной рекомендательно-библиографический список литературы </a:t>
            </a:r>
            <a:br>
              <a:rPr lang="ru-RU" sz="2000" dirty="0">
                <a:solidFill>
                  <a:srgbClr val="2C2C2C"/>
                </a:solidFill>
              </a:rPr>
            </a:br>
            <a:r>
              <a:rPr lang="ru-RU" sz="2000" u="sng" dirty="0">
                <a:solidFill>
                  <a:schemeClr val="hlink"/>
                </a:solidFill>
                <a:hlinkClick r:id="rId3"/>
              </a:rPr>
              <a:t>https://rgdb.ru/professionalam/16051-ekspertnyj-sovet-po-detskoj-literature-podgotovil-pervyj-rekomendatelnyj-spisok-knig-za-2024-god</a:t>
            </a:r>
            <a:r>
              <a:rPr lang="ru-RU" sz="2000" dirty="0">
                <a:solidFill>
                  <a:srgbClr val="2C2C2C"/>
                </a:solidFill>
              </a:rPr>
              <a:t> </a:t>
            </a:r>
            <a:endParaRPr dirty="0"/>
          </a:p>
        </p:txBody>
      </p:sp>
      <p:sp>
        <p:nvSpPr>
          <p:cNvPr id="172" name="Google Shape;172;p21"/>
          <p:cNvSpPr/>
          <p:nvPr/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21" descr="Изображение выглядит как текст, Публикация, Брошюра, Печать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3166" r="2" b="2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ru-RU" sz="3400"/>
              <a:t>Примеры изданий из списка Экспертного совета по детской книге при РБА</a:t>
            </a:r>
            <a:endParaRPr/>
          </a:p>
        </p:txBody>
      </p:sp>
      <p:sp>
        <p:nvSpPr>
          <p:cNvPr id="180" name="Google Shape;180;p22"/>
          <p:cNvSpPr/>
          <p:nvPr/>
        </p:nvSpPr>
        <p:spPr>
          <a:xfrm>
            <a:off x="3810000" y="1776977"/>
            <a:ext cx="4572000" cy="18288"/>
          </a:xfrm>
          <a:custGeom>
            <a:avLst/>
            <a:gdLst/>
            <a:ahLst/>
            <a:cxnLst/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2" descr="Изображение выглядит как текст, плакат, графический дизайн, мультфильм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33" y="2870421"/>
            <a:ext cx="2832069" cy="308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 descr="Изображение выглядит как текст, плакат, графический дизайн, иллюстрация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1000" y="2610546"/>
            <a:ext cx="2727944" cy="360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 descr="Изображение выглядит как текст, одежда, обувь, спор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392431" y="2610546"/>
            <a:ext cx="2409193" cy="360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 descr="Изображение выглядит как текст, книга, плакат, Книжная обложка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92026" y="2610546"/>
            <a:ext cx="2571611" cy="360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3"/>
          <p:cNvSpPr txBox="1"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ru-RU" sz="2200" dirty="0"/>
              <a:t>Апрельский выпуск каталога «</a:t>
            </a:r>
            <a:r>
              <a:rPr lang="ru-RU" sz="2200" dirty="0" err="1"/>
              <a:t>Библиогид</a:t>
            </a:r>
            <a:r>
              <a:rPr lang="ru-RU" sz="2200" dirty="0"/>
              <a:t> рекомендует»</a:t>
            </a:r>
            <a:br>
              <a:rPr lang="ru-RU" sz="2200" dirty="0"/>
            </a:br>
            <a:r>
              <a:rPr lang="ru-RU" sz="2200" u="sng" dirty="0">
                <a:solidFill>
                  <a:schemeClr val="hlink"/>
                </a:solidFill>
                <a:hlinkClick r:id="rId3"/>
              </a:rPr>
              <a:t>https://bibliogid.ru/cat/vypuski/2024/4/otechestvennaya-khudozhestvennaya</a:t>
            </a:r>
            <a:r>
              <a:rPr lang="ru-RU" sz="2200" dirty="0"/>
              <a:t> </a:t>
            </a:r>
            <a:br>
              <a:rPr lang="ru-RU" sz="2200" dirty="0"/>
            </a:br>
            <a:endParaRPr sz="2200" dirty="0"/>
          </a:p>
        </p:txBody>
      </p:sp>
      <p:sp>
        <p:nvSpPr>
          <p:cNvPr id="191" name="Google Shape;191;p23"/>
          <p:cNvSpPr/>
          <p:nvPr/>
        </p:nvSpPr>
        <p:spPr>
          <a:xfrm>
            <a:off x="3810000" y="1776977"/>
            <a:ext cx="4572000" cy="18288"/>
          </a:xfrm>
          <a:custGeom>
            <a:avLst/>
            <a:gdLst/>
            <a:ahLst/>
            <a:cxnLst/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3" descr="Изображение выглядит как текст, Человеческое лицо, плакат, человек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33" y="2724398"/>
            <a:ext cx="2832069" cy="338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 descr="Изображение выглядит как текст, мультфильм, Детское искусство, иллюстрация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3678" y="2610546"/>
            <a:ext cx="2562588" cy="360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 descr="Изображение выглядит как текст, человек, дизайн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2431" y="2610546"/>
            <a:ext cx="2409193" cy="360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 descr="Изображение выглядит как текст, книга, плакат, графический дизайн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9323607" y="2610546"/>
            <a:ext cx="2508448" cy="360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4"/>
          <p:cNvSpPr/>
          <p:nvPr/>
        </p:nvSpPr>
        <p:spPr>
          <a:xfrm flipH="1">
            <a:off x="0" y="0"/>
            <a:ext cx="5802086" cy="6858000"/>
          </a:xfrm>
          <a:custGeom>
            <a:avLst/>
            <a:gdLst/>
            <a:ahLst/>
            <a:cxnLst/>
            <a:rect l="l" t="t" r="r" b="b"/>
            <a:pathLst>
              <a:path w="5734864" h="6858000" extrusionOk="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246580" y="992093"/>
            <a:ext cx="4705564" cy="570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buSzPts val="2100"/>
            </a:pPr>
            <a:r>
              <a:rPr lang="ru-RU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Елена </a:t>
            </a:r>
            <a:r>
              <a:rPr lang="ru-RU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Нещерет</a:t>
            </a:r>
            <a:r>
              <a:rPr lang="ru-RU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От 8 до 18: самые интересные книги для школьников на </a:t>
            </a:r>
            <a:r>
              <a:rPr lang="ru-RU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</a:t>
            </a:r>
            <a:r>
              <a:rPr lang="ru-RU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ru-RU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fictio</a:t>
            </a:r>
            <a:r>
              <a:rPr lang="ru-RU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№ весна</a:t>
            </a:r>
            <a:r>
              <a:rPr lang="ru-RU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https://godliteratury.ru/articles/2024/04/04/ot-8-do-18-samye-interesnye-knigi-dlia-shkolnikov-na-nonfictio-vesna</a:t>
            </a:r>
            <a:r>
              <a:rPr lang="ru-RU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/>
              <a:t>Картинки в детских книжках – это святое! Но что делать тем, кто читает очень быстро и хочет больше, больше? И чтобы сидишь с книгой целый вечер, а до конца истории ещё ох как далеко? Выход есть: книгопродавец Елена </a:t>
            </a:r>
            <a:r>
              <a:rPr lang="ru-RU" sz="2100" dirty="0" err="1"/>
              <a:t>Нещерет</a:t>
            </a:r>
            <a:r>
              <a:rPr lang="ru-RU" sz="2100" dirty="0"/>
              <a:t>, которую постоянно спрашивают, чего бы такого почитать, выбрала несколько историй, которые, конечно, объемом не «Улисс» и не «Бесконечная шутка», но пару ярких вечеров с любимыми героями прожить позволят.</a:t>
            </a:r>
            <a:endParaRPr dirty="0"/>
          </a:p>
        </p:txBody>
      </p:sp>
      <p:pic>
        <p:nvPicPr>
          <p:cNvPr id="203" name="Google Shape;203;p24" descr="Изображение выглядит как текст, мультфильм, в помещении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895751" y="1273269"/>
            <a:ext cx="5708649" cy="4281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5"/>
          <p:cNvSpPr/>
          <p:nvPr/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ru-RU" sz="1800"/>
              <a:t>Полина Ломакина. Виолетта Фиолетовна как мечта об идеальном учителе</a:t>
            </a:r>
            <a:br>
              <a:rPr lang="ru-RU" sz="1800"/>
            </a:br>
            <a:r>
              <a:rPr lang="ru-RU" sz="1800" u="sng">
                <a:solidFill>
                  <a:schemeClr val="hlink"/>
                </a:solidFill>
                <a:hlinkClick r:id="rId3"/>
              </a:rPr>
              <a:t>https://www.labirint.ru/child-now/mechta-ob-idealnom-uchitele/</a:t>
            </a:r>
            <a:r>
              <a:rPr lang="ru-RU" sz="1800"/>
              <a:t> </a:t>
            </a:r>
            <a:endParaRPr/>
          </a:p>
        </p:txBody>
      </p:sp>
      <p:pic>
        <p:nvPicPr>
          <p:cNvPr id="211" name="Google Shape;211;p25" descr="Изображение выглядит как текст, канцтовары, Бумажное изделие, бумаг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12043" r="2416" b="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 extrusionOk="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6801493" y="2044557"/>
            <a:ext cx="5239820" cy="481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SzPts val="1600"/>
              <a:buNone/>
            </a:pPr>
            <a:r>
              <a:rPr lang="ru-RU" sz="1600" dirty="0"/>
              <a:t>Однако трилогия посвящена не только филологии, как это может показаться на первый взгляд. Помимо упражнений и заданий, здесь говорится о многих серьезных подростковых проблемах. О непонимании, одиночестве, конфликтах с родственниками и учителями, предательстве и обмане и о многом-многом другом. Виолетта </a:t>
            </a:r>
            <a:r>
              <a:rPr lang="ru-RU" sz="1600" dirty="0" err="1"/>
              <a:t>Фиолетовна</a:t>
            </a:r>
            <a:r>
              <a:rPr lang="ru-RU" sz="1600" dirty="0"/>
              <a:t>, помимо всего прочего, оказывается еще и хорошим психологом, поэтому она готова помочь Дане изменить отношение ко многим вещам. Но самое главное — она становится мальчику верным другом, которому он может доверить свои тайны. И именно дружба является основой их общения</a:t>
            </a:r>
            <a:r>
              <a:rPr lang="ru-RU" sz="1600" dirty="0"/>
              <a:t>. Виолетта </a:t>
            </a:r>
            <a:r>
              <a:rPr lang="ru-RU" sz="1600" dirty="0" err="1"/>
              <a:t>Фиолетовна</a:t>
            </a:r>
            <a:r>
              <a:rPr lang="ru-RU" sz="1600" dirty="0"/>
              <a:t>— учительница, которая совмещает в себе черты доброй сказочной волшебницы и строгой неприступной королевы знаний. Это и Мэри </a:t>
            </a:r>
            <a:r>
              <a:rPr lang="ru-RU" sz="1600" dirty="0" err="1"/>
              <a:t>Поппинс</a:t>
            </a:r>
            <a:r>
              <a:rPr lang="ru-RU" sz="1600" dirty="0"/>
              <a:t>, и </a:t>
            </a:r>
            <a:r>
              <a:rPr lang="ru-RU" sz="1600" dirty="0" err="1"/>
              <a:t>Пишичитай</a:t>
            </a:r>
            <a:r>
              <a:rPr lang="ru-RU" sz="1600" dirty="0"/>
              <a:t>, и Оле </a:t>
            </a:r>
            <a:r>
              <a:rPr lang="ru-RU" sz="1600" dirty="0" err="1"/>
              <a:t>Лукойе</a:t>
            </a:r>
            <a:r>
              <a:rPr lang="ru-RU" sz="1600" dirty="0"/>
              <a:t>, и Королева Зубная Щетка, и Ирина Вадимовна из «Школы клоунов» Э. Успенского (даже на мотоцикле так же любит гонять!) в одном лице. Она — женщина без возраста: утром ей может быть восемнадцать лет, в обед тридцать четыре, а вечером около сорока или наоборот. Ее занятия — не скучные повторения правил и их зубрежка. Язык для Виолетты </a:t>
            </a:r>
            <a:r>
              <a:rPr lang="ru-RU" sz="1600" dirty="0" err="1"/>
              <a:t>Фиолетовны</a:t>
            </a:r>
            <a:r>
              <a:rPr lang="ru-RU" sz="1600" dirty="0"/>
              <a:t> — своеобразный код, который нуждается в расшифровке. И понимают его только те, кто находится на одной волне друг с другом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6"/>
          <p:cNvSpPr/>
          <p:nvPr/>
        </p:nvSpPr>
        <p:spPr>
          <a:xfrm>
            <a:off x="0" y="-1"/>
            <a:ext cx="11766176" cy="2061837"/>
          </a:xfrm>
          <a:custGeom>
            <a:avLst/>
            <a:gdLst/>
            <a:ahLst/>
            <a:cxnLst/>
            <a:rect l="l" t="t" r="r" b="b"/>
            <a:pathLst>
              <a:path w="10768629" h="1978172" extrusionOk="0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1137034" y="647272"/>
            <a:ext cx="9392421" cy="15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sz="3600" dirty="0"/>
              <a:t>Обзор сборника рассказов «Школа </a:t>
            </a:r>
            <a:r>
              <a:rPr lang="ru-RU" sz="3600" dirty="0" err="1"/>
              <a:t>Шрёдингера</a:t>
            </a:r>
            <a:r>
              <a:rPr lang="ru-RU" sz="3600" dirty="0"/>
              <a:t>»</a:t>
            </a:r>
            <a:br>
              <a:rPr lang="ru-RU" sz="3600" dirty="0"/>
            </a:br>
            <a:r>
              <a:rPr lang="ru-RU" sz="3600" u="sng" dirty="0">
                <a:solidFill>
                  <a:schemeClr val="hlink"/>
                </a:solidFill>
                <a:hlinkClick r:id="rId3"/>
              </a:rPr>
              <a:t>https://telegra.ph/SHkola-SHredingera-04-18</a:t>
            </a:r>
            <a:r>
              <a:rPr lang="ru-RU" sz="3600" dirty="0"/>
              <a:t> </a:t>
            </a:r>
            <a:endParaRPr sz="3600" dirty="0"/>
          </a:p>
        </p:txBody>
      </p:sp>
      <p:sp>
        <p:nvSpPr>
          <p:cNvPr id="220" name="Google Shape;220;p26"/>
          <p:cNvSpPr txBox="1">
            <a:spLocks noGrp="1"/>
          </p:cNvSpPr>
          <p:nvPr>
            <p:ph type="body" idx="1"/>
          </p:nvPr>
        </p:nvSpPr>
        <p:spPr>
          <a:xfrm>
            <a:off x="462337" y="2314468"/>
            <a:ext cx="6462445" cy="401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900"/>
              <a:buNone/>
            </a:pPr>
            <a:r>
              <a:rPr lang="ru-RU" sz="1800" dirty="0">
                <a:sym typeface="Arial"/>
              </a:rPr>
              <a:t>«Сборник «Школа Шредингера» очень необычный: в нем собраны 11 произведений, объединенных общей темой – школа. Как указано на сайте издательства, идея написать фантастический рассказ о школе и любви возникла у писательницы Ирины Лукьяновой еще во время пандемии. Фантастика в детской литературе — жанр редкий: идею подхватили другие авторы, пишущие для детей. В результате появились 48 фантастических рассказов. Было выбрано семь из них, самых интересных, а затем дополнены четырьмя рассказами-экспериментами известных авторов». «Школа </a:t>
            </a:r>
            <a:r>
              <a:rPr lang="ru-RU" sz="1800" dirty="0" err="1">
                <a:sym typeface="Arial"/>
              </a:rPr>
              <a:t>Шрёдингера</a:t>
            </a:r>
            <a:r>
              <a:rPr lang="ru-RU" sz="1800" dirty="0">
                <a:sym typeface="Arial"/>
              </a:rPr>
              <a:t>» — о том, какими лет через сто или двести будут школа, уроки, походы, как космические полеты и технологии изменят наш быт и станут ли в школе будущего доставать двойные листочки, забывать головы дома и терять их от любви.</a:t>
            </a:r>
            <a:endParaRPr sz="1800" dirty="0"/>
          </a:p>
        </p:txBody>
      </p:sp>
      <p:pic>
        <p:nvPicPr>
          <p:cNvPr id="221" name="Google Shape;221;p26" descr="Изображение выглядит как текст, графический дизайн, книга, График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3034" y="2332101"/>
            <a:ext cx="3755915" cy="375591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/>
          <p:nvPr/>
        </p:nvSpPr>
        <p:spPr>
          <a:xfrm rot="10800000">
            <a:off x="5381624" y="6209414"/>
            <a:ext cx="6810375" cy="648586"/>
          </a:xfrm>
          <a:custGeom>
            <a:avLst/>
            <a:gdLst/>
            <a:ahLst/>
            <a:cxnLst/>
            <a:rect l="l" t="t" r="r" b="b"/>
            <a:pathLst>
              <a:path w="10753706" h="1027260" extrusionOk="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3417</Words>
  <Application>Microsoft Office PowerPoint</Application>
  <PresentationFormat>Широкоэкранный</PresentationFormat>
  <Paragraphs>103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Proxima</vt:lpstr>
      <vt:lpstr>Тема Office</vt:lpstr>
      <vt:lpstr>Новые детские книги и другие книжные новости апрель 2024</vt:lpstr>
      <vt:lpstr>Публикации, обзоры, интервью</vt:lpstr>
      <vt:lpstr>Е. А. Куропова. По следам фестиваля «КоРа» https://telegra.ph/Po-sledam-festivalya-KORA-04-08 </vt:lpstr>
      <vt:lpstr>Экспертный совет по детской литературе при Секции детских библиотек РБА подготовил очередной рекомендательно-библиографический список литературы  https://rgdb.ru/professionalam/16051-ekspertnyj-sovet-po-detskoj-literature-podgotovil-pervyj-rekomendatelnyj-spisok-knig-za-2024-god </vt:lpstr>
      <vt:lpstr>Примеры изданий из списка Экспертного совета по детской книге при РБА</vt:lpstr>
      <vt:lpstr>Апрельский выпуск каталога «Библиогид рекомендует» https://bibliogid.ru/cat/vypuski/2024/4/otechestvennaya-khudozhestvennaya  </vt:lpstr>
      <vt:lpstr>Елена Нещерет. От 8 до 18: самые интересные книги для школьников на non/fictio№ весна https://godliteratury.ru/articles/2024/04/04/ot-8-do-18-samye-interesnye-knigi-dlia-shkolnikov-na-nonfictio-vesna  Картинки в детских книжках – это святое! Но что делать тем, кто читает очень быстро и хочет больше, больше? И чтобы сидишь с книгой целый вечер, а до конца истории ещё ох как далеко? Выход есть: книгопродавец Елена Нещерет, которую постоянно спрашивают, чего бы такого почитать, выбрала несколько историй, которые, конечно, объемом не «Улисс» и не «Бесконечная шутка», но пару ярких вечеров с любимыми героями прожить позволят.</vt:lpstr>
      <vt:lpstr>Полина Ломакина. Виолетта Фиолетовна как мечта об идеальном учителе https://www.labirint.ru/child-now/mechta-ob-idealnom-uchitele/ </vt:lpstr>
      <vt:lpstr>Обзор сборника рассказов «Школа Шрёдингера» https://telegra.ph/SHkola-SHredingera-04-18 </vt:lpstr>
      <vt:lpstr>Обзор поэтического сборника Марины Зарубиной «Солнышко-морошка» https://vk.com/@-16274713-garmoniya-stihov-i-krasok </vt:lpstr>
      <vt:lpstr>В гости — в Тартарию! Самая забавная книга о Сибири https://www.labirint.ru/child-now/v-tartariyu/ </vt:lpstr>
      <vt:lpstr>Дискуссия о детской литературе на канале «Культура» 25.03.2024. https://smotrim.ru/video/2780147 </vt:lpstr>
      <vt:lpstr>Эдуард Веркин о любимых книгах своего детства https://t.me/volchokpress/1238 </vt:lpstr>
      <vt:lpstr>Станислав Востоков о детском чтении и своих любимых книгах https://mel.fm/ucheba/shkola/1408953-chem-opasnyy-komiksy-i-komu-nuzhna-klassika-detsky-pisatel--o-literature-v-shkole-i-lyubvi-k-chteniy </vt:lpstr>
      <vt:lpstr>Дмитрий Шеваров. Незаслуженно позабытые стихи Анатолия Митяева. К 100-летию «Мурзилки» и его редактора https://godliteratury.ru/articles/2024/04/17/k-100-letiiu-murzilki-i-ego-redaktora-stihi-anatoliia-mitiaeva-nezasluzhenno-pozabyty </vt:lpstr>
      <vt:lpstr>Марина Сизова. Летающие мальчики, нетающие девочки. Вениамин Каверин — сказочник https://godliteratury.ru/articles/2024/04/19/letaiushchie-malchiki-netaiushchie-devochki-veniamin-kaverin-skazochnik </vt:lpstr>
      <vt:lpstr>Нон-фикшн</vt:lpstr>
      <vt:lpstr>Юрий Тихоглаз. Кибер без опасности (Albus Corvus, 2024) </vt:lpstr>
      <vt:lpstr>Ляля Кандаурова. Оперы и призраки (Альпина Дети, 2024)</vt:lpstr>
      <vt:lpstr>Римма Алдонина. Казанский собор (Настя и Никита, 2024) </vt:lpstr>
      <vt:lpstr>Катя Гущина. Горький, который любил летать (A+A, 2024)</vt:lpstr>
      <vt:lpstr>Дмитрий Наумов. Солнечное нейтрино (Аванта, 2024)</vt:lpstr>
      <vt:lpstr>Ольга Фадеева. Звуки (Речь, 2024)</vt:lpstr>
      <vt:lpstr>Анна Сковроньская. Ветер (Albus Corvus, 2024) </vt:lpstr>
      <vt:lpstr>Книги для младших школьников</vt:lpstr>
      <vt:lpstr>Аля Щедрина. Ковёр из Узбекистана (Самокат, 2024) </vt:lpstr>
      <vt:lpstr>Юлия Симбирская. Уна. Солёная сказка (Манн, Иванов и Фербер, 2024)</vt:lpstr>
      <vt:lpstr>Эдуард Успенский. Школа клоунов (Малыш, 2024) </vt:lpstr>
      <vt:lpstr>Ганс Христиан Андерсен. Пастушка и трубочист (Нигма, 2024)</vt:lpstr>
      <vt:lpstr>Книги для подростков</vt:lpstr>
      <vt:lpstr>Оля Тулянская. Амазонка Риш (Детская литература, 2024) </vt:lpstr>
      <vt:lpstr>Ольга Василькова. Сила чёрного мухомора (Albus Corvus, 2024) </vt:lpstr>
      <vt:lpstr>Новые книги серии «Всякое такое» https://www.labirint.ru/series/58079/ </vt:lpstr>
      <vt:lpstr>Елена Липатова. Миллион за теорему (Детская литература, 2024) </vt:lpstr>
      <vt:lpstr>Евгения Басова. Счастливцы (КомпасГид, 2024)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детские книги и другие книжные новости апрель 2024</dc:title>
  <cp:lastModifiedBy>пользователь</cp:lastModifiedBy>
  <cp:revision>15</cp:revision>
  <dcterms:modified xsi:type="dcterms:W3CDTF">2024-04-26T09:18:43Z</dcterms:modified>
</cp:coreProperties>
</file>