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64" r:id="rId4"/>
    <p:sldId id="370" r:id="rId5"/>
    <p:sldId id="363" r:id="rId6"/>
    <p:sldId id="365" r:id="rId7"/>
    <p:sldId id="356" r:id="rId8"/>
    <p:sldId id="368" r:id="rId9"/>
    <p:sldId id="369" r:id="rId10"/>
    <p:sldId id="357" r:id="rId11"/>
    <p:sldId id="367" r:id="rId12"/>
    <p:sldId id="373" r:id="rId13"/>
    <p:sldId id="371" r:id="rId14"/>
    <p:sldId id="257" r:id="rId15"/>
    <p:sldId id="374" r:id="rId16"/>
    <p:sldId id="376" r:id="rId17"/>
    <p:sldId id="379" r:id="rId18"/>
    <p:sldId id="386" r:id="rId19"/>
    <p:sldId id="351" r:id="rId20"/>
    <p:sldId id="388" r:id="rId21"/>
    <p:sldId id="380" r:id="rId22"/>
    <p:sldId id="260" r:id="rId23"/>
    <p:sldId id="387" r:id="rId24"/>
    <p:sldId id="377" r:id="rId25"/>
    <p:sldId id="375" r:id="rId26"/>
    <p:sldId id="385" r:id="rId27"/>
    <p:sldId id="390" r:id="rId28"/>
    <p:sldId id="381" r:id="rId29"/>
    <p:sldId id="382" r:id="rId30"/>
    <p:sldId id="261" r:id="rId31"/>
    <p:sldId id="383" r:id="rId32"/>
    <p:sldId id="355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7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12DFFD-C545-4498-8754-13AD05A269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BB34DF3-371E-4307-B4A7-7EA5801940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673073C-3660-4C74-837E-12BE94685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4ABC-DBF4-438F-969B-F9CD5B930954}" type="datetimeFigureOut">
              <a:rPr lang="ru-RU" smtClean="0"/>
              <a:t>27.04.2023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933CAA-3D9B-4481-9E98-7C9FA45C8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5243563-34C9-42D2-BA53-E207957D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6100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97DA33-9C9F-4DD0-8D47-F28B65680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144700D-52E4-44A1-B2E2-8B1AC93AAB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351ABF-D5EC-453C-B38D-AE42771D5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4ABC-DBF4-438F-969B-F9CD5B930954}" type="datetimeFigureOut">
              <a:rPr lang="ru-RU" smtClean="0"/>
              <a:t>27.04.2023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B84C817-B85B-4028-82B8-E7451DFC4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48B99D4-7AFC-4AA4-B36C-28D3626AB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4879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51F23ED-73DE-49D7-B348-02C84EACD2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C2AA78A-ED37-4A28-9A41-D359C2963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4F0FF7B-7AB4-45C0-A9EE-E384425F9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4ABC-DBF4-438F-969B-F9CD5B930954}" type="datetimeFigureOut">
              <a:rPr lang="ru-RU" smtClean="0"/>
              <a:t>27.04.2023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AE5681-5163-4A3A-96C1-522C60799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E5F8C71-B50F-4D17-977D-469BF7AD5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82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AF79B5-4287-4EC7-ABEC-38346C02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561446-6332-43B5-A7D8-D3AB56D73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494BEAF-5E2A-4056-9421-6CF717D28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4ABC-DBF4-438F-969B-F9CD5B930954}" type="datetimeFigureOut">
              <a:rPr lang="ru-RU" smtClean="0"/>
              <a:t>27.04.2023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80155FC-7478-4C8D-BC23-8E99D2759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EE32AAC-C3AF-4670-82BD-C3C7E9B73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38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3FC3A0-3A82-40B2-BB15-5785B0BC5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2D2CBB5-1308-48AF-99AC-6C2AB4AAE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BC77D75-FD74-45D7-BC62-63CBAD829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4ABC-DBF4-438F-969B-F9CD5B930954}" type="datetimeFigureOut">
              <a:rPr lang="ru-RU" smtClean="0"/>
              <a:t>27.04.2023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F69AD77-0499-4FFB-AC66-41D6A07E4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C25DE9-8EBA-4341-A2A1-10BD696C8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992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86F38D-73D8-4D07-B1A7-292489D34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3391BC7-0B63-4662-82DE-4650D3113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DC684D3-4DA3-4B89-95FF-D2B53BEB8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A13D1B4-B04F-426A-887F-6DFA955EE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4ABC-DBF4-438F-969B-F9CD5B930954}" type="datetimeFigureOut">
              <a:rPr lang="ru-RU" smtClean="0"/>
              <a:t>27.04.2023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4EDD228-04A2-41AC-86B9-37B0A709A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F969188-F54E-45F6-9D23-B9D7ED5F9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387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645CAD-F866-4401-B15A-88062EBE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B121C34-2870-495B-9213-48233D791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4407D23-BA78-4A65-A24B-A1A8FFED2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9638F8F-63D5-4BCB-B13B-4F9DF1161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09E9AF9-4DED-4894-BD1F-1E3F51C683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D821A59-FA7B-4C22-8431-86834A411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4ABC-DBF4-438F-969B-F9CD5B930954}" type="datetimeFigureOut">
              <a:rPr lang="ru-RU" smtClean="0"/>
              <a:t>27.04.2023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E05F00B-1E88-46B3-B94A-B8DC947A9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28C6117-2CB6-49BD-974A-BC42BF46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9166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610356-1360-4E16-B2E5-FC3F30103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B4A288F-703B-474D-A9BF-406025AB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4ABC-DBF4-438F-969B-F9CD5B930954}" type="datetimeFigureOut">
              <a:rPr lang="ru-RU" smtClean="0"/>
              <a:t>27.04.2023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4A2A00E-9167-4DB4-9AF9-C3EF7EE50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EAB5B24-64D3-46E1-9FE0-4BCC22208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764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581097A-2EF7-4492-80F5-F3E08178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4ABC-DBF4-438F-969B-F9CD5B930954}" type="datetimeFigureOut">
              <a:rPr lang="ru-RU" smtClean="0"/>
              <a:t>27.04.2023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ADB214E-38D5-49AA-858E-07867755F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3249975-514C-4A21-A8EB-A67C3D94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36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79CF5C-B85F-47FC-A373-86255CD1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9955753-7754-4990-B0FF-7DC03FD2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F6A23D4-EA27-4CA5-83BC-C8225C84A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806CB16-FBC8-4192-A1EE-C8F41D47E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4ABC-DBF4-438F-969B-F9CD5B930954}" type="datetimeFigureOut">
              <a:rPr lang="ru-RU" smtClean="0"/>
              <a:t>27.04.2023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477462D-A54F-47B1-B738-4C2BF1412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47E572D-E1E5-4D4E-981B-27E01AF9E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0779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04B69F-514D-4EC9-B5C1-69C0B774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E4D7423-253E-4549-AACB-2B730510A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FEF3997-0E43-4461-86CF-F26AA9D05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E56AEB-3443-4D7F-9B30-B03F6FE66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4ABC-DBF4-438F-969B-F9CD5B930954}" type="datetimeFigureOut">
              <a:rPr lang="ru-RU" smtClean="0"/>
              <a:t>27.04.2023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940921D-AAF9-45C7-AACF-6BD5A1BFB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BAF4F16-09B0-4EB6-AF91-485192F59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57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2F3E3D-69AE-43DD-92B8-369C5DFB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19D54F5-4BE6-466E-9C28-DE7DB398F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D0F6CBE-5DBF-45C8-8036-025F40543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E4ABC-DBF4-438F-969B-F9CD5B930954}" type="datetimeFigureOut">
              <a:rPr lang="ru-RU" smtClean="0"/>
              <a:t>27.04.2023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C51E7C9-1F86-4049-A85C-672A0C6DB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004E6B9-1AEF-4AC1-B72A-574323D46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66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loserdie.ru/article/kogda-zhe-etot-dartanyan-uzhe-vedet-v-parizh-chto-chitayut-nashi-deti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kommersant.ru/doc/5902769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elib.shpl.ru/ru/indexes/values/10040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polka.academy/materials/923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abirint.ru/books/912176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books/942609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abirint.ru/books/942006/" TargetMode="Externa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abirint.ru/books/938454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books/944124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tres.ru/book/tim-skorenko/kak-nesedobnoe-stanovitsya-sedobnym-69178108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tres.ru/book/berta-paramo/roboty-sensacionnyy-putevoditel-po-istorii-robotov-69153499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st.ru/series/mikhalkovu-s-110-let-9a365d/?utm_ast=2087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abirint.ru/series/49714/" TargetMode="Externa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books/819016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books/940694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knigid.ru/45725-svetlana-lavrova-god-drakona-potapova.html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books/930302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ukoshko.net/story/serebryanaya-monetka.ht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books/942999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lib.ru/book/1001613017-pervaya-rabota-kniga-1-yuliya-kuznetsova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detlitpremia.ru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glagolitsa-rt.ru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konkurs@godliteratury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sekonkursy.ru/literaturnyj-konkurs-dozhivem-do-ponedelnika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books/940652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rgdb.ru/professionalam/14920-rekomendatelno-bibliograficheskij-spisok-literatury-podgotovil-ekspertnyj-sovet-po-detskoj-literature-pri-sektsii-detskikh-bibliotek-rba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abirint.ru/books/877951/" TargetMode="External"/><Relationship Id="rId3" Type="http://schemas.openxmlformats.org/officeDocument/2006/relationships/image" Target="../media/image9.jpeg"/><Relationship Id="rId7" Type="http://schemas.openxmlformats.org/officeDocument/2006/relationships/hyperlink" Target="https://knigogid.ru/books/2090046-supersily-po-nasledstvu-moi-sovetskie-dedushki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abirint.ru/books/936563/" TargetMode="External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hyperlink" Target="https://www.litres.ru/book/svetlana-lavrova/sem-dney-do-sakury-69138151/chitat-onlay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18">
            <a:extLst>
              <a:ext uri="{FF2B5EF4-FFF2-40B4-BE49-F238E27FC236}">
                <a16:creationId xmlns:a16="http://schemas.microsoft.com/office/drawing/2014/main" xmlns="" id="{6FD2B106-31C7-446F-B4D3-C9EE8CEB5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20">
            <a:extLst>
              <a:ext uri="{FF2B5EF4-FFF2-40B4-BE49-F238E27FC236}">
                <a16:creationId xmlns:a16="http://schemas.microsoft.com/office/drawing/2014/main" xmlns="" id="{1D7678B8-0AAC-460B-8CDB-C43156BBAA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4F3542-6767-46A3-BC65-FDF4CE94B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1" y="643468"/>
            <a:ext cx="5292727" cy="4242858"/>
          </a:xfrm>
        </p:spPr>
        <p:txBody>
          <a:bodyPr anchor="b">
            <a:normAutofit/>
          </a:bodyPr>
          <a:lstStyle/>
          <a:p>
            <a:pPr algn="l"/>
            <a:r>
              <a:rPr lang="ru-RU" sz="5500" b="1" dirty="0">
                <a:solidFill>
                  <a:schemeClr val="accent2">
                    <a:lumMod val="50000"/>
                  </a:schemeClr>
                </a:solidFill>
              </a:rPr>
              <a:t>Новые детские книги и другие книжные новости</a:t>
            </a:r>
            <a:br>
              <a:rPr lang="ru-RU" sz="55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5500" b="1" dirty="0">
                <a:solidFill>
                  <a:schemeClr val="accent2">
                    <a:lumMod val="50000"/>
                  </a:schemeClr>
                </a:solidFill>
              </a:rPr>
              <a:t>апрель 2023</a:t>
            </a:r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xmlns="" id="{1F0D9B0E-E48B-450C-9134-0435D96D0B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502207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8" name="Picture 2" descr="https://i.work.ua/article/153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141" y="1542439"/>
            <a:ext cx="5475705" cy="30800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29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5">
            <a:extLst>
              <a:ext uri="{FF2B5EF4-FFF2-40B4-BE49-F238E27FC236}">
                <a16:creationId xmlns:a16="http://schemas.microsoft.com/office/drawing/2014/main" xmlns="" id="{10CE40DC-5723-449B-A365-A61D8C262E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1" name="Picture 4" descr="Игрушечные автомобили, выстроенные в ряд на полу">
            <a:extLst>
              <a:ext uri="{FF2B5EF4-FFF2-40B4-BE49-F238E27FC236}">
                <a16:creationId xmlns:a16="http://schemas.microsoft.com/office/drawing/2014/main" xmlns="" id="{90D8DBC7-6C0F-FF95-9659-7A4F7E8A99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93" r="-1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27" name="Freeform: Shape 17">
            <a:extLst>
              <a:ext uri="{FF2B5EF4-FFF2-40B4-BE49-F238E27FC236}">
                <a16:creationId xmlns:a16="http://schemas.microsoft.com/office/drawing/2014/main" xmlns="" id="{9854DBCA-D3C3-4C19-9B2E-DFA0BE6472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: Shape 19">
            <a:extLst>
              <a:ext uri="{FF2B5EF4-FFF2-40B4-BE49-F238E27FC236}">
                <a16:creationId xmlns:a16="http://schemas.microsoft.com/office/drawing/2014/main" xmlns="" id="{E1383CB6-8BE5-4911-970B-A4151A07E7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116525" y="0"/>
            <a:ext cx="9958950" cy="6858000"/>
          </a:xfrm>
          <a:custGeom>
            <a:avLst/>
            <a:gdLst>
              <a:gd name="connsiteX0" fmla="*/ 7551973 w 9174595"/>
              <a:gd name="connsiteY0" fmla="*/ 0 h 6858000"/>
              <a:gd name="connsiteX1" fmla="*/ 5634635 w 9174595"/>
              <a:gd name="connsiteY1" fmla="*/ 0 h 6858000"/>
              <a:gd name="connsiteX2" fmla="*/ 5550590 w 9174595"/>
              <a:gd name="connsiteY2" fmla="*/ 0 h 6858000"/>
              <a:gd name="connsiteX3" fmla="*/ 5480986 w 9174595"/>
              <a:gd name="connsiteY3" fmla="*/ 0 h 6858000"/>
              <a:gd name="connsiteX4" fmla="*/ 4886240 w 9174595"/>
              <a:gd name="connsiteY4" fmla="*/ 0 h 6858000"/>
              <a:gd name="connsiteX5" fmla="*/ 4816638 w 9174595"/>
              <a:gd name="connsiteY5" fmla="*/ 0 h 6858000"/>
              <a:gd name="connsiteX6" fmla="*/ 4357958 w 9174595"/>
              <a:gd name="connsiteY6" fmla="*/ 0 h 6858000"/>
              <a:gd name="connsiteX7" fmla="*/ 4288354 w 9174595"/>
              <a:gd name="connsiteY7" fmla="*/ 0 h 6858000"/>
              <a:gd name="connsiteX8" fmla="*/ 3693608 w 9174595"/>
              <a:gd name="connsiteY8" fmla="*/ 0 h 6858000"/>
              <a:gd name="connsiteX9" fmla="*/ 3624006 w 9174595"/>
              <a:gd name="connsiteY9" fmla="*/ 0 h 6858000"/>
              <a:gd name="connsiteX10" fmla="*/ 3276448 w 9174595"/>
              <a:gd name="connsiteY10" fmla="*/ 0 h 6858000"/>
              <a:gd name="connsiteX11" fmla="*/ 1622622 w 9174595"/>
              <a:gd name="connsiteY11" fmla="*/ 0 h 6858000"/>
              <a:gd name="connsiteX12" fmla="*/ 1600504 w 9174595"/>
              <a:gd name="connsiteY12" fmla="*/ 14997 h 6858000"/>
              <a:gd name="connsiteX13" fmla="*/ 0 w 9174595"/>
              <a:gd name="connsiteY13" fmla="*/ 3621656 h 6858000"/>
              <a:gd name="connsiteX14" fmla="*/ 1873886 w 9174595"/>
              <a:gd name="connsiteY14" fmla="*/ 6374814 h 6858000"/>
              <a:gd name="connsiteX15" fmla="*/ 2390406 w 9174595"/>
              <a:gd name="connsiteY15" fmla="*/ 6780599 h 6858000"/>
              <a:gd name="connsiteX16" fmla="*/ 2502136 w 9174595"/>
              <a:gd name="connsiteY16" fmla="*/ 6858000 h 6858000"/>
              <a:gd name="connsiteX17" fmla="*/ 3276448 w 9174595"/>
              <a:gd name="connsiteY17" fmla="*/ 6858000 h 6858000"/>
              <a:gd name="connsiteX18" fmla="*/ 3624006 w 9174595"/>
              <a:gd name="connsiteY18" fmla="*/ 6858000 h 6858000"/>
              <a:gd name="connsiteX19" fmla="*/ 3693608 w 9174595"/>
              <a:gd name="connsiteY19" fmla="*/ 6858000 h 6858000"/>
              <a:gd name="connsiteX20" fmla="*/ 4288354 w 9174595"/>
              <a:gd name="connsiteY20" fmla="*/ 6858000 h 6858000"/>
              <a:gd name="connsiteX21" fmla="*/ 4357958 w 9174595"/>
              <a:gd name="connsiteY21" fmla="*/ 6858000 h 6858000"/>
              <a:gd name="connsiteX22" fmla="*/ 4816638 w 9174595"/>
              <a:gd name="connsiteY22" fmla="*/ 6858000 h 6858000"/>
              <a:gd name="connsiteX23" fmla="*/ 4886240 w 9174595"/>
              <a:gd name="connsiteY23" fmla="*/ 6858000 h 6858000"/>
              <a:gd name="connsiteX24" fmla="*/ 5480986 w 9174595"/>
              <a:gd name="connsiteY24" fmla="*/ 6858000 h 6858000"/>
              <a:gd name="connsiteX25" fmla="*/ 5550590 w 9174595"/>
              <a:gd name="connsiteY25" fmla="*/ 6858000 h 6858000"/>
              <a:gd name="connsiteX26" fmla="*/ 5634635 w 9174595"/>
              <a:gd name="connsiteY26" fmla="*/ 6858000 h 6858000"/>
              <a:gd name="connsiteX27" fmla="*/ 6672460 w 9174595"/>
              <a:gd name="connsiteY27" fmla="*/ 6858000 h 6858000"/>
              <a:gd name="connsiteX28" fmla="*/ 6784188 w 9174595"/>
              <a:gd name="connsiteY28" fmla="*/ 6780599 h 6858000"/>
              <a:gd name="connsiteX29" fmla="*/ 7300708 w 9174595"/>
              <a:gd name="connsiteY29" fmla="*/ 6374814 h 6858000"/>
              <a:gd name="connsiteX30" fmla="*/ 9174595 w 9174595"/>
              <a:gd name="connsiteY30" fmla="*/ 3621656 h 6858000"/>
              <a:gd name="connsiteX31" fmla="*/ 7574092 w 9174595"/>
              <a:gd name="connsiteY3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74595" h="6858000">
                <a:moveTo>
                  <a:pt x="7551973" y="0"/>
                </a:moveTo>
                <a:lnTo>
                  <a:pt x="5634635" y="0"/>
                </a:lnTo>
                <a:lnTo>
                  <a:pt x="5550590" y="0"/>
                </a:lnTo>
                <a:lnTo>
                  <a:pt x="5480986" y="0"/>
                </a:lnTo>
                <a:lnTo>
                  <a:pt x="4886240" y="0"/>
                </a:lnTo>
                <a:lnTo>
                  <a:pt x="4816638" y="0"/>
                </a:lnTo>
                <a:lnTo>
                  <a:pt x="4357958" y="0"/>
                </a:lnTo>
                <a:lnTo>
                  <a:pt x="4288354" y="0"/>
                </a:lnTo>
                <a:lnTo>
                  <a:pt x="3693608" y="0"/>
                </a:lnTo>
                <a:lnTo>
                  <a:pt x="3624006" y="0"/>
                </a:lnTo>
                <a:lnTo>
                  <a:pt x="3276448" y="0"/>
                </a:lnTo>
                <a:lnTo>
                  <a:pt x="1622622" y="0"/>
                </a:lnTo>
                <a:lnTo>
                  <a:pt x="1600504" y="14997"/>
                </a:lnTo>
                <a:cubicBezTo>
                  <a:pt x="573594" y="754641"/>
                  <a:pt x="0" y="2093192"/>
                  <a:pt x="0" y="3621656"/>
                </a:cubicBezTo>
                <a:cubicBezTo>
                  <a:pt x="0" y="4969131"/>
                  <a:pt x="928496" y="5602839"/>
                  <a:pt x="1873886" y="6374814"/>
                </a:cubicBezTo>
                <a:cubicBezTo>
                  <a:pt x="2046046" y="6515397"/>
                  <a:pt x="2216632" y="6653108"/>
                  <a:pt x="2390406" y="6780599"/>
                </a:cubicBezTo>
                <a:lnTo>
                  <a:pt x="2502136" y="6858000"/>
                </a:lnTo>
                <a:lnTo>
                  <a:pt x="3276448" y="6858000"/>
                </a:lnTo>
                <a:lnTo>
                  <a:pt x="3624006" y="6858000"/>
                </a:lnTo>
                <a:lnTo>
                  <a:pt x="3693608" y="6858000"/>
                </a:lnTo>
                <a:lnTo>
                  <a:pt x="4288354" y="6858000"/>
                </a:lnTo>
                <a:lnTo>
                  <a:pt x="4357958" y="6858000"/>
                </a:lnTo>
                <a:lnTo>
                  <a:pt x="4816638" y="6858000"/>
                </a:lnTo>
                <a:lnTo>
                  <a:pt x="4886240" y="6858000"/>
                </a:lnTo>
                <a:lnTo>
                  <a:pt x="5480986" y="6858000"/>
                </a:lnTo>
                <a:lnTo>
                  <a:pt x="5550590" y="6858000"/>
                </a:lnTo>
                <a:lnTo>
                  <a:pt x="5634635" y="6858000"/>
                </a:lnTo>
                <a:lnTo>
                  <a:pt x="6672460" y="6858000"/>
                </a:lnTo>
                <a:lnTo>
                  <a:pt x="6784188" y="6780599"/>
                </a:lnTo>
                <a:cubicBezTo>
                  <a:pt x="6957963" y="6653108"/>
                  <a:pt x="7128548" y="6515397"/>
                  <a:pt x="7300708" y="6374814"/>
                </a:cubicBezTo>
                <a:cubicBezTo>
                  <a:pt x="8246100" y="5602839"/>
                  <a:pt x="9174595" y="4969131"/>
                  <a:pt x="9174595" y="3621656"/>
                </a:cubicBezTo>
                <a:cubicBezTo>
                  <a:pt x="9174595" y="2093192"/>
                  <a:pt x="8601001" y="754641"/>
                  <a:pt x="7574092" y="1499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1">
            <a:extLst>
              <a:ext uri="{FF2B5EF4-FFF2-40B4-BE49-F238E27FC236}">
                <a16:creationId xmlns:a16="http://schemas.microsoft.com/office/drawing/2014/main" xmlns="" id="{842D14D1-56B7-40CD-8694-A9A48170C0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08673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" name="Freeform: Shape 23">
            <a:extLst>
              <a:ext uri="{FF2B5EF4-FFF2-40B4-BE49-F238E27FC236}">
                <a16:creationId xmlns:a16="http://schemas.microsoft.com/office/drawing/2014/main" xmlns="" id="{950A315C-978A-4A52-966E-55B2698F2A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75235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5EAED7-17EE-59E0-FFC6-18F9A31BC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932" y="893763"/>
            <a:ext cx="7340048" cy="1324651"/>
          </a:xfrm>
        </p:spPr>
        <p:txBody>
          <a:bodyPr anchor="b">
            <a:normAutofit/>
          </a:bodyPr>
          <a:lstStyle/>
          <a:p>
            <a:r>
              <a:rPr lang="ru-RU" sz="2000" dirty="0"/>
              <a:t>Статья о чтении подростков: Ирина Лукьянова. Когда же этот Д’Артаньян уже въедет в Париж: что читают наши дети?</a:t>
            </a:r>
            <a:br>
              <a:rPr lang="ru-RU" sz="2000" dirty="0"/>
            </a:br>
            <a:r>
              <a:rPr lang="ru-RU" sz="2000" dirty="0">
                <a:hlinkClick r:id="rId3"/>
              </a:rPr>
              <a:t>https://www.miloserdie.ru/article/kogda-zhe-etot-dartanyan-uzhe-vedet-v-parizh-chto-chitayut-nashi-deti/</a:t>
            </a:r>
            <a:r>
              <a:rPr lang="ru-RU" sz="2000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95ECDF7-EEE7-9BAB-0505-A25DF7BF0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932" y="2329732"/>
            <a:ext cx="7340048" cy="3299791"/>
          </a:xfrm>
        </p:spPr>
        <p:txBody>
          <a:bodyPr>
            <a:normAutofit/>
          </a:bodyPr>
          <a:lstStyle/>
          <a:p>
            <a:r>
              <a:rPr lang="ru-RU" sz="1700" dirty="0"/>
              <a:t>Тем, кто работает с детской литературой, часто задают вопрос: «Что читают современные дети»? Я всегда отвечаю на него вопросом: «А что читают современные люди»? «Ну… разное…» – типичный ответ. Так и с детьми: дети – это прежде всего люди. Разные, с разным житейским и читательским опытом. И запросы у них разные, и вкусы.</a:t>
            </a:r>
          </a:p>
          <a:p>
            <a:r>
              <a:rPr lang="ru-RU" sz="1700" dirty="0"/>
              <a:t>И это второй ответ на вопрос: сейчас дети куда более разные, чем в нашем детстве. У них появилось гораздо больше возможностей, чем у нас (путешествовать, искать друзей по всему миру, находить любую интересующую информацию в несколько кликов мышки). У них больше игр, больше книг, фильмов, чем у их родителей, которые были ограничены в своем выборе несколькими каналами телевизора и фондом районной библиотеки.</a:t>
            </a:r>
          </a:p>
        </p:txBody>
      </p:sp>
    </p:spTree>
    <p:extLst>
      <p:ext uri="{BB962C8B-B14F-4D97-AF65-F5344CB8AC3E}">
        <p14:creationId xmlns:p14="http://schemas.microsoft.com/office/powerpoint/2010/main" val="119971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F821940F-7A1D-4ACC-85B4-A932898AB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16674508-81D3-48CF-96BF-7FC60EAA57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A64EA4-F11E-EB8C-DF4B-022D6D353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>
            <a:normAutofit/>
          </a:bodyPr>
          <a:lstStyle/>
          <a:p>
            <a:r>
              <a:rPr lang="ru-RU" sz="2100" dirty="0"/>
              <a:t>Ульяна </a:t>
            </a:r>
            <a:r>
              <a:rPr lang="ru-RU" sz="2100" dirty="0"/>
              <a:t>Волохова</a:t>
            </a:r>
            <a:r>
              <a:rPr lang="ru-RU" sz="2100" dirty="0"/>
              <a:t>. 20 фактов о "Маленьком принце"</a:t>
            </a:r>
            <a:br>
              <a:rPr lang="ru-RU" sz="2100" dirty="0"/>
            </a:br>
            <a:r>
              <a:rPr lang="ru-RU" sz="2100" dirty="0">
                <a:hlinkClick r:id="rId2"/>
              </a:rPr>
              <a:t>https://www.kommersant.ru/doc/5902769</a:t>
            </a:r>
            <a:r>
              <a:rPr lang="ru-RU" sz="2100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7284B6F-F445-F270-12B5-7284F1AE9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4438036" cy="3908585"/>
          </a:xfrm>
        </p:spPr>
        <p:txBody>
          <a:bodyPr>
            <a:normAutofit/>
          </a:bodyPr>
          <a:lstStyle/>
          <a:p>
            <a:r>
              <a:rPr lang="ru-RU" sz="2000" dirty="0"/>
              <a:t>«Маленький принц» — самая часто переводимая книга в мире после Библии. Повесть переведена на 535 языков и диалектов, в том числе на искусственные языки, как эсперанто и </a:t>
            </a:r>
            <a:r>
              <a:rPr lang="ru-RU" sz="2000" dirty="0"/>
              <a:t>клингонский</a:t>
            </a:r>
            <a:r>
              <a:rPr lang="ru-RU" sz="2000" dirty="0"/>
              <a:t>, и вымершие, как древнегреческий, древнеегипетский и латынь. А общее количество проданных экземпляров «Маленького принца» на всех носителях — более 200 млн. </a:t>
            </a:r>
          </a:p>
        </p:txBody>
      </p:sp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D0101D04-80E4-319D-D41D-F48FFBB56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229" y="717012"/>
            <a:ext cx="3880411" cy="5446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699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707FC24-6981-43D9-B525-C7832BA22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586382-FBD9-8261-3462-C95A3B98E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Государственная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публичная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историческая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библиотека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России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оцифровала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145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редких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изданий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опубликовала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коллекцию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«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Русская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футуристическая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книга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». В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открытом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доступе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появились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произведения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Давида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Бурлюка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Велимира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Хлебникова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Алексея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Крученых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Владимира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Маяковского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Наталии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Гончаровой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других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представителей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течения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  <a:hlinkClick r:id="rId2"/>
              </a:rPr>
              <a:t>http://elib.shpl.ru/ru/indexes/values/10040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CC22B33-3CED-C1DE-F996-CD00B83F8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86" y="492573"/>
            <a:ext cx="6534216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D658554-4CC1-4559-9C7C-D3377794A3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AEA0B3-9B86-7C92-82C4-2677AE256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8" y="3705611"/>
            <a:ext cx="10491655" cy="11692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Курс</a:t>
            </a:r>
            <a:r>
              <a:rPr lang="en-US" sz="3700" dirty="0"/>
              <a:t> «</a:t>
            </a:r>
            <a:r>
              <a:rPr lang="en-US" sz="3700" dirty="0"/>
              <a:t>История</a:t>
            </a:r>
            <a:r>
              <a:rPr lang="en-US" sz="3700" dirty="0"/>
              <a:t> </a:t>
            </a:r>
            <a:r>
              <a:rPr lang="en-US" sz="3700" dirty="0"/>
              <a:t>русской</a:t>
            </a:r>
            <a:r>
              <a:rPr lang="en-US" sz="3700" dirty="0"/>
              <a:t> </a:t>
            </a:r>
            <a:r>
              <a:rPr lang="en-US" sz="3700" dirty="0"/>
              <a:t>поэзии</a:t>
            </a:r>
            <a:r>
              <a:rPr lang="en-US" sz="3700" dirty="0"/>
              <a:t>» </a:t>
            </a:r>
            <a:r>
              <a:rPr lang="en-US" sz="3700" dirty="0"/>
              <a:t>проекта</a:t>
            </a:r>
            <a:r>
              <a:rPr lang="en-US" sz="3700" dirty="0"/>
              <a:t> «ПОЛКА»</a:t>
            </a:r>
            <a:br>
              <a:rPr lang="en-US" sz="3700" dirty="0"/>
            </a:br>
            <a:r>
              <a:rPr lang="en-US" sz="3700" dirty="0">
                <a:hlinkClick r:id="rId2"/>
              </a:rPr>
              <a:t>https://polka.academy/materials/923</a:t>
            </a:r>
            <a:r>
              <a:rPr lang="en-US" sz="3700" dirty="0"/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D443019-571F-4479-AFDB-8DBAEC5057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422144" cy="359902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Объект 8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480880A-10E6-1690-A479-4CDCF9458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" r="1" b="34834"/>
          <a:stretch/>
        </p:blipFill>
        <p:spPr>
          <a:xfrm>
            <a:off x="422144" y="10"/>
            <a:ext cx="10943844" cy="359901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3EFADC67-92A1-44FB-8691-D8CD71A21E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E9C6408-AA0E-411D-A5D2-E5F13306F8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25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4A6836E-C603-43CB-9DA7-89D8E3FA38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96007DD-F9BF-4F0F-B8C6-C514B28419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26AD4D0-2F86-4ADF-8070-653A8431C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Нон-фикшн</a:t>
            </a:r>
            <a:endParaRPr lang="en-US" sz="5200" b="1" kern="12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965C72F-FE99-4457-AB61-72BBF48C0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Нехудожественная</a:t>
            </a:r>
            <a:r>
              <a:rPr lang="en-US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литература</a:t>
            </a:r>
            <a:r>
              <a:rPr lang="en-US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A0FAFCA-5C96-453B-83B7-A9AEF7F189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4A0F84AE-A24D-4353-B1BA-BD80DAA385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AF093259-3E74-43A1-944B-B106C8105E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AAA28A35-1E54-4054-BB95-42FAFA13A9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FBA3A17F-F3BD-4B94-9CC8-006700210F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D0398DD-AD75-4E2B-A3C6-35073082A8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62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03E4F247-A844-4CD1-A37E-B7EA0DA2DB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E2387B1B-D4D3-493F-8D7A-C7A89DBD4A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C3404477-1F13-4859-84DA-12A303ACAD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1B8C62FD-B708-4F00-80BB-1250C60119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5825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xmlns="" id="{61293230-B0F6-45B1-96D1-13D18E2429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3">
            <a:extLst>
              <a:ext uri="{FF2B5EF4-FFF2-40B4-BE49-F238E27FC236}">
                <a16:creationId xmlns:a16="http://schemas.microsoft.com/office/drawing/2014/main" xmlns="" id="{0A1E0707-4985-454B-ACE0-4855BB5587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4832A9-AEC2-A139-B59B-F4983AD00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7" y="609599"/>
            <a:ext cx="3686174" cy="1322888"/>
          </a:xfrm>
        </p:spPr>
        <p:txBody>
          <a:bodyPr>
            <a:normAutofit/>
          </a:bodyPr>
          <a:lstStyle/>
          <a:p>
            <a:r>
              <a:rPr lang="ru-RU" sz="1800" dirty="0"/>
              <a:t>Татьяна Попова. День в руках литературных героев (</a:t>
            </a:r>
            <a:r>
              <a:rPr lang="ru-RU" sz="1800" dirty="0"/>
              <a:t>Абраказябра</a:t>
            </a:r>
            <a:r>
              <a:rPr lang="ru-RU" sz="1800" dirty="0"/>
              <a:t>, 2023).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5CADC4-34F7-50CD-DA6F-C1389C494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7" y="2194101"/>
            <a:ext cx="3543298" cy="3973337"/>
          </a:xfrm>
        </p:spPr>
        <p:txBody>
          <a:bodyPr>
            <a:normAutofit/>
          </a:bodyPr>
          <a:lstStyle/>
          <a:p>
            <a:r>
              <a:rPr lang="ru-RU" sz="1300" dirty="0"/>
              <a:t>Можно ли освоить азы экономики не по учебникам, а по художественной литературе? Запросто! Герои известных произведений тоже продают или покупают, преумножают или растрачивают своё состояние, занимаются успешным бизнесом или живут в нищете, не используя возможности, которые дарит им жизнь.</a:t>
            </a:r>
          </a:p>
          <a:p>
            <a:r>
              <a:rPr lang="ru-RU" sz="1300" dirty="0"/>
              <a:t>Из книги вы узнаете, с какими трудностями столкнулись Чичиков, Дубровский, Раневская и другие литературные персонажи, и попробуете помочь героям выгодно и успешно разрешить их экономические проблемы. Не волнуйтесь, у вас получится - подсказки будут! Кстати, экономические истории персонажей - не плод вымысла писателей, а вполне реальные ситуации, которые могут произойти в жизни каждого из нас.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7FBD1D-AFC0-2CB5-2423-BC7C7A3ED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38" y="1660922"/>
            <a:ext cx="2828925" cy="3536156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E1E32366-E8E5-56DF-161A-59AB490D7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211" y="1666430"/>
            <a:ext cx="2828925" cy="35251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11023" y="5388820"/>
            <a:ext cx="395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https://www.labirint.ru/books/912176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692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6897DEB4-4A88-4293-A935-9B25506C15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FBE42BC3-6707-4CBF-9386-048B994A4F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3886" y="0"/>
            <a:ext cx="7538114" cy="68580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3BFF46-26B2-708A-0F47-79A4D2148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0" y="609600"/>
            <a:ext cx="5310116" cy="1322887"/>
          </a:xfrm>
        </p:spPr>
        <p:txBody>
          <a:bodyPr>
            <a:normAutofit/>
          </a:bodyPr>
          <a:lstStyle/>
          <a:p>
            <a:r>
              <a:rPr lang="ru-RU" sz="2800" dirty="0"/>
              <a:t>Юлия Яковлева. Азбука балета (Новое литературное обозрение, 2023). </a:t>
            </a: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561BD0D-524E-14BC-2D7D-92EF1C465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27" y="698641"/>
            <a:ext cx="3720152" cy="5470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22F1B0-D45A-4794-B312-17FFDAC87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400" y="2194102"/>
            <a:ext cx="5310116" cy="3908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dirty="0"/>
              <a:t>Эта книжка написана для детей, но ее могут читать и взрослые: все равно ведь в балете, как правило, не разбираются ни те ни другие. И оттого думают, что балет это очень скучно, трудно, непонятно и про лебедей. А балет на самом деле — ужасно занятная штука. По крайней мере, автор — Юлия Яковлева — пишет о балете уже лет десять и ни разу не раскаялась. В этой книге она рассказывает о том, как трудная, а местами даже и противная профессия умудряется выглядеть со стороны такой легкой и волшебной. В книге читатели найдут исторические сведения, театральные анекдоты, легенды и апокрифы.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2526" y="6329060"/>
            <a:ext cx="395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https://www.labirint.ru/books/942609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705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3B47FC9C-2ED3-4100-A4EF-E8CDFEE106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5C10877-D5D6-CEC0-8E50-1EDE88712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555625"/>
            <a:ext cx="3489325" cy="46291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89B5486-D49D-BCF4-EA17-6147747C1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5625"/>
            <a:ext cx="3448050" cy="4629150"/>
          </a:xfrm>
          <a:prstGeom prst="rect">
            <a:avLst/>
          </a:prstGeom>
        </p:spPr>
      </p:pic>
      <p:pic>
        <p:nvPicPr>
          <p:cNvPr id="5" name="Объект 4" descr="Изображение выглядит как текст, королев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C78C31B-2782-0542-06A8-72D1358F2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088" y="555625"/>
            <a:ext cx="3394075" cy="4629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FCE2AB-FCB5-4BCF-42B1-0FB92452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Оксана 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Василиади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Азбука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русских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художников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Детская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литература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2023). </a:t>
            </a:r>
            <a:r>
              <a:rPr lang="en-US" sz="2900" dirty="0">
                <a:hlinkClick r:id="rId5"/>
              </a:rPr>
              <a:t>https://www.labirint.ru/books/942006</a:t>
            </a:r>
            <a:r>
              <a:rPr lang="en-US" sz="2900" dirty="0" smtClean="0">
                <a:hlinkClick r:id="rId5"/>
              </a:rPr>
              <a:t>/</a:t>
            </a:r>
            <a:r>
              <a:rPr lang="ru-RU" sz="2900" dirty="0" smtClean="0"/>
              <a:t> </a:t>
            </a:r>
            <a:endParaRPr lang="en-US" sz="2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271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3B47FC9C-2ED3-4100-A4EF-E8CDFEE106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 descr="Изображение выглядит как календарь&#10;&#10;Автоматически созданное описание">
            <a:extLst>
              <a:ext uri="{FF2B5EF4-FFF2-40B4-BE49-F238E27FC236}">
                <a16:creationId xmlns:a16="http://schemas.microsoft.com/office/drawing/2014/main" xmlns="" id="{AC627FA9-96AF-BD6A-C28C-B17A27C98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63" y="555625"/>
            <a:ext cx="2800350" cy="4629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Объект 4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C5DDD1B-5E97-AFB7-EB43-6EF7473F8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50" y="555625"/>
            <a:ext cx="5765800" cy="4629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3F5FAE-7DC8-9C9F-97CF-98DAEDAB8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Евгения 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Гюнтер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Усадьбы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Подмосковья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Пешком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историю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2023). </a:t>
            </a:r>
            <a:r>
              <a:rPr lang="en-US" sz="2900" dirty="0">
                <a:hlinkClick r:id="rId4"/>
              </a:rPr>
              <a:t>https://www.labirint.ru/books/938454</a:t>
            </a:r>
            <a:r>
              <a:rPr lang="en-US" sz="2900" dirty="0" smtClean="0">
                <a:hlinkClick r:id="rId4"/>
              </a:rPr>
              <a:t>/</a:t>
            </a:r>
            <a:r>
              <a:rPr lang="ru-RU" sz="2900" dirty="0" smtClean="0"/>
              <a:t> </a:t>
            </a:r>
            <a:endParaRPr lang="en-US" sz="2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3561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D1D34770-47A8-402C-AF23-2B653F2D88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376940-AB43-5126-25A9-813C91E73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ru-RU" sz="4000" dirty="0"/>
              <a:t>Деревья, листья, цветы и семена (</a:t>
            </a:r>
            <a:r>
              <a:rPr lang="ru-RU" sz="4000" dirty="0"/>
              <a:t>Аванта</a:t>
            </a:r>
            <a:r>
              <a:rPr lang="ru-RU" sz="4000" dirty="0"/>
              <a:t>, 2023).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52FF5D1-A2D5-2946-9BE3-754AC34F3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/>
              <a:t>Эта увлекательная детская энциклопедия в картинках откроет для вас удивительный мир растений. В книге подробно описано, как они растут и развиваются, питаются и размножаются, как устроены их стебли и корни, листья и цветки, плоды и семена. В издании, помимо коротких, но информативных статей, содержится множество важных, интересных и порой неожиданных фактов, позволяющих найти ответы на сотни вопросов, связанных с самыми разными растениями. А главное - на страницах энциклопедии приведено огромное количество ярких и по-настоящему уникальных иллюстраций, отражающих богатство и великолепие растительного мира Земли, многообразие его семейств и родов, видов и сортов. Кроме того, книга содержит наглядные рисунки и схемы, а также глоссарий и алфавитный указатель, которые помогут быстро найти сведения об интересующем растении или объяснить незнакомое понятие.</a:t>
            </a:r>
          </a:p>
        </p:txBody>
      </p:sp>
      <p:pic>
        <p:nvPicPr>
          <p:cNvPr id="5" name="Рисунок 4" descr="Изображение выглядит как календарь&#10;&#10;Автоматически созданное описание">
            <a:extLst>
              <a:ext uri="{FF2B5EF4-FFF2-40B4-BE49-F238E27FC236}">
                <a16:creationId xmlns:a16="http://schemas.microsoft.com/office/drawing/2014/main" xmlns="" id="{9836E608-A566-11AC-583A-17E150A27F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" r="-2" b="-2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4" name="Прямоугольник 3"/>
          <p:cNvSpPr/>
          <p:nvPr/>
        </p:nvSpPr>
        <p:spPr>
          <a:xfrm>
            <a:off x="1422595" y="5950513"/>
            <a:ext cx="395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https://www.labirint.ru/books/944124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192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A6836E-C603-43CB-9DA7-89D8E3FA38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96007DD-F9BF-4F0F-B8C6-C514B28419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D3953F-A060-4244-8B66-9A0917210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Публикации</a:t>
            </a:r>
            <a:r>
              <a:rPr lang="en-US" sz="52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52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обзоры</a:t>
            </a:r>
            <a:r>
              <a:rPr lang="en-US" sz="52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52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интервью</a:t>
            </a:r>
            <a:endParaRPr lang="en-US" sz="5200" b="1" kern="12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808CCFF-0BC3-4036-BBB4-F4B5C5A18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Новости</a:t>
            </a:r>
            <a:r>
              <a:rPr lang="en-US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детской</a:t>
            </a:r>
            <a:r>
              <a:rPr lang="en-US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литературы</a:t>
            </a:r>
            <a:endParaRPr lang="en-US" kern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A0FAFCA-5C96-453B-83B7-A9AEF7F189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4A0F84AE-A24D-4353-B1BA-BD80DAA385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AF093259-3E74-43A1-944B-B106C8105E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AAA28A35-1E54-4054-BB95-42FAFA13A9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FBA3A17F-F3BD-4B94-9CC8-006700210F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D0398DD-AD75-4E2B-A3C6-35073082A8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62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03E4F247-A844-4CD1-A37E-B7EA0DA2DB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2387B1B-D4D3-493F-8D7A-C7A89DBD4A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C3404477-1F13-4859-84DA-12A303ACAD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1B8C62FD-B708-4F00-80BB-1250C60119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5033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CEF6C2F-9906-4F89-9B4F-598E9F344B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xmlns="" id="{91E12CD6-A76F-439F-9C98-C0211D8FD8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B8198E5-16E8-384A-B1B8-12A112921D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8" y="877888"/>
            <a:ext cx="3516313" cy="2803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13336E4-5BC8-7748-D551-50CBFF8E1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13" y="877888"/>
            <a:ext cx="7312025" cy="2803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D618E4-A4CC-21E9-5451-69048CC9C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36802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Тим 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Скоренко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Татьяна 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Алексеева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Как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несъедобное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становится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съедобным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Розовый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жираф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2023).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71600" y="5877437"/>
            <a:ext cx="9535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https://www.litres.ru/book/tim-skorenko/kak-nesedobnoe-stanovitsya-sedobnym-69178108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819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xmlns="" id="{0E3596DD-156A-473E-9BB3-C6A29F7574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2C46C4D6-C474-4E92-B52E-944C1118F7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586718-705C-82A5-C120-9EC1CCBEE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ru-RU" sz="2400" dirty="0"/>
              <a:t>Берта </a:t>
            </a:r>
            <a:r>
              <a:rPr lang="ru-RU" sz="2400" dirty="0"/>
              <a:t>Парамо</a:t>
            </a:r>
            <a:r>
              <a:rPr lang="ru-RU" sz="2400" dirty="0"/>
              <a:t>. Роботы. Самая полная энциклопедия (МИФ, 2022).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A756AC0-B8F9-55CC-3858-07D6991CF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r>
              <a:rPr lang="ru-RU" sz="1400" dirty="0"/>
              <a:t>Самая полная энциклопедия о роботах! Только реальные факты!</a:t>
            </a:r>
          </a:p>
          <a:p>
            <a:r>
              <a:rPr lang="ru-RU" sz="1400" dirty="0"/>
              <a:t>Роботы давно и прочно вошли в нашу жизнь: они отвечают на наши телефонные звонки, убираются у нас дома. Некоторые экземпляры похожи на животных, другие поют, танцуют и играют на музыкальных инструментах. Человек давно мечтал заставить создать себе искусственных помощников и теперь - это наша реальность. В этой книге можно узнать об истории роботов и всех возможных их видах, а также о том, чем эти роботы полезны человеку.</a:t>
            </a:r>
          </a:p>
          <a:p>
            <a:r>
              <a:rPr lang="ru-RU" sz="1400" dirty="0"/>
              <a:t>Для среднего школьного возраста.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8B4BC19-EC0C-D2C1-F22E-8CCA8832D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986" y="812952"/>
            <a:ext cx="4747547" cy="52604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64930" y="585379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https://www.litres.ru/book/berta-paramo/roboty-sensacionnyy-putevoditel-po-istorii-robotov-69153499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675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A6836E-C603-43CB-9DA7-89D8E3FA38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96007DD-F9BF-4F0F-B8C6-C514B28419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A6CF62-7B9E-4980-9980-427EA1FE7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Книги</a:t>
            </a:r>
            <a:r>
              <a:rPr lang="en-US" sz="52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для</a:t>
            </a:r>
            <a:r>
              <a:rPr lang="en-US" sz="52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младших</a:t>
            </a:r>
            <a:r>
              <a:rPr lang="en-US" sz="52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школьников</a:t>
            </a:r>
            <a:endParaRPr lang="en-US" sz="5200" b="1" kern="12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47AB7DA-11DA-49D8-89D1-D911EC8C0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Новинки</a:t>
            </a:r>
            <a:r>
              <a:rPr lang="en-US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и </a:t>
            </a:r>
            <a:r>
              <a:rPr lang="en-US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переиздания</a:t>
            </a:r>
            <a:endParaRPr lang="en-US" kern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A0FAFCA-5C96-453B-83B7-A9AEF7F189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4A0F84AE-A24D-4353-B1BA-BD80DAA385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AF093259-3E74-43A1-944B-B106C8105E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AAA28A35-1E54-4054-BB95-42FAFA13A9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FBA3A17F-F3BD-4B94-9CC8-006700210F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D0398DD-AD75-4E2B-A3C6-35073082A8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62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03E4F247-A844-4CD1-A37E-B7EA0DA2DB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2387B1B-D4D3-493F-8D7A-C7A89DBD4A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C3404477-1F13-4859-84DA-12A303ACAD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1B8C62FD-B708-4F00-80BB-1250C60119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2903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календарь&#10;&#10;Автоматически созданное описание">
            <a:extLst>
              <a:ext uri="{FF2B5EF4-FFF2-40B4-BE49-F238E27FC236}">
                <a16:creationId xmlns:a16="http://schemas.microsoft.com/office/drawing/2014/main" xmlns="" id="{2A9CB3D0-C14A-1D4C-C5BE-23270AF36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114425"/>
            <a:ext cx="3600450" cy="4624388"/>
          </a:xfrm>
          <a:prstGeom prst="rect">
            <a:avLst/>
          </a:prstGeom>
        </p:spPr>
      </p:pic>
      <p:pic>
        <p:nvPicPr>
          <p:cNvPr id="5" name="Объект 4" descr="Изображение выглядит как текст, коробк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8BEEAB7-4914-58A9-9798-48F03DEB7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613" y="1114425"/>
            <a:ext cx="3530600" cy="4624388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C4FCDB-07BB-1DC2-8FF6-AD58B22FD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Юбилейная 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серия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«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Сергею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Михалкову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– 110 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лет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» (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Издательство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«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Малыш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»).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45441" y="5967413"/>
            <a:ext cx="6879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https://ast.ru/series/mikhalkovu-s-110-let-9a365d/?</a:t>
            </a:r>
            <a:r>
              <a:rPr lang="en-US" dirty="0" smtClean="0">
                <a:hlinkClick r:id="rId4"/>
              </a:rPr>
              <a:t>utm_ast=2087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437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3B47FC9C-2ED3-4100-A4EF-E8CDFEE106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306CF81-FE8E-5342-F2F7-9B13E0027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5" y="555625"/>
            <a:ext cx="3424238" cy="462915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0A88292-C51A-7849-60F8-7339956C0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00" y="555625"/>
            <a:ext cx="3448050" cy="462915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D5D929E-C013-CE29-E6A1-C0F1AD6EE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588" y="555625"/>
            <a:ext cx="3454400" cy="462915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3D75FE-FF35-1CC1-A619-F6644EC7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Новые 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книги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серии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«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Военное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детство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» 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издательства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«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Детская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литература</a:t>
            </a:r>
            <a:r>
              <a:rPr lang="en-US" sz="2900" dirty="0"/>
              <a:t>» </a:t>
            </a:r>
            <a:r>
              <a:rPr lang="en-US" sz="2900" dirty="0">
                <a:hlinkClick r:id="rId5"/>
              </a:rPr>
              <a:t>https://www.labirint.ru/series/49714</a:t>
            </a:r>
            <a:r>
              <a:rPr lang="en-US" sz="2900" dirty="0" smtClean="0">
                <a:hlinkClick r:id="rId5"/>
              </a:rPr>
              <a:t>/</a:t>
            </a:r>
            <a:r>
              <a:rPr lang="ru-RU" sz="2900" dirty="0" smtClean="0"/>
              <a:t> </a:t>
            </a:r>
            <a:endParaRPr lang="en-US" sz="2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7009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xmlns="" id="{6897DEB4-4A88-4293-A935-9B25506C15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xmlns="" id="{FBE42BC3-6707-4CBF-9386-048B994A4F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3886" y="0"/>
            <a:ext cx="7538114" cy="68580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F78906-8D6A-A658-498F-0C371550C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0" y="609600"/>
            <a:ext cx="5310116" cy="1322887"/>
          </a:xfrm>
        </p:spPr>
        <p:txBody>
          <a:bodyPr>
            <a:normAutofit/>
          </a:bodyPr>
          <a:lstStyle/>
          <a:p>
            <a:r>
              <a:rPr lang="ru-RU" sz="2400" dirty="0"/>
              <a:t>Юлия Симбирская. Наполеон спешит на помощь (Пять четвертей, 2023). </a:t>
            </a: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FB41F79-F2EB-2CBE-4225-F2CF8A77A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09" y="675564"/>
            <a:ext cx="3296387" cy="5516967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3D1FAB1-10E3-A41C-0B43-7F3CD9FE7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400" y="2194102"/>
            <a:ext cx="5310116" cy="3908585"/>
          </a:xfrm>
        </p:spPr>
        <p:txBody>
          <a:bodyPr>
            <a:normAutofit/>
          </a:bodyPr>
          <a:lstStyle/>
          <a:p>
            <a:r>
              <a:rPr lang="ru-RU" sz="1600" dirty="0"/>
              <a:t>Чемодан по имени Наполеон живёт в тесной кладовке, заботливо укутанный в старую шубу. Его хозяин так и не собрался в путешествие, и чемодану угрожает незавидная участь стать хранилищем для старых пододеяльников и пижам. Но совсем не для этого рождены вместительные чемоданы на колёсиках, и не об этом они мечтают! И вот однажды Наполеон отваживается убежать из дома. Он направляется в аэропорт, а по пути встречает множество новых друзей и даже становится участником детективной истории.</a:t>
            </a:r>
          </a:p>
          <a:p>
            <a:r>
              <a:rPr lang="ru-RU" sz="1600" dirty="0"/>
              <a:t>Юлия Симбирская - поэт и прозаик, лауреат премий им. К. И. Чуковского и В. П. Крапивина. Печаталась в журналах "</a:t>
            </a:r>
            <a:r>
              <a:rPr lang="ru-RU" sz="1600" dirty="0"/>
              <a:t>Кукумбер</a:t>
            </a:r>
            <a:r>
              <a:rPr lang="ru-RU" sz="1600" dirty="0"/>
              <a:t>", "</a:t>
            </a:r>
            <a:r>
              <a:rPr lang="ru-RU" sz="1600" dirty="0"/>
              <a:t>Мурзилка</a:t>
            </a:r>
            <a:r>
              <a:rPr lang="ru-RU" sz="1600" dirty="0"/>
              <a:t>", "Чиж и Ёж". Её сказочная повесть "Наполеон спешит на самолёт" - забавная и трогательная история о том, как важно следовать за своей мечтой.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70966" y="6102687"/>
            <a:ext cx="395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https://www.labirint.ru/books/819016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44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F821940F-7A1D-4ACC-85B4-A932898AB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16674508-81D3-48CF-96BF-7FC60EAA57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DF7642-F0F0-8393-6D16-EE540F522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>
            <a:normAutofit/>
          </a:bodyPr>
          <a:lstStyle/>
          <a:p>
            <a:r>
              <a:rPr lang="ru-RU" sz="2400" dirty="0"/>
              <a:t>Марина Тараненко. Дрессировщик новостей (</a:t>
            </a:r>
            <a:r>
              <a:rPr lang="ru-RU" sz="2400" dirty="0"/>
              <a:t>Нигма</a:t>
            </a:r>
            <a:r>
              <a:rPr lang="ru-RU" sz="2400" dirty="0"/>
              <a:t>, 2023).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0E972FA-75A1-8EBE-7667-B5B2B91EB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4438036" cy="3908585"/>
          </a:xfrm>
        </p:spPr>
        <p:txBody>
          <a:bodyPr>
            <a:normAutofit/>
          </a:bodyPr>
          <a:lstStyle/>
          <a:p>
            <a:r>
              <a:rPr lang="ru-RU" sz="1600" dirty="0"/>
              <a:t>Представьте, что вы живёте на острове, отделённом от остального мира. Там есть свои социальные сети и гаджеты, созданные благодаря науке и магии. Свежие новости островитяне буквально вылавливают из океана в виде фиолетовых яиц. Из них вылупляются зверьки, которых отдают на воспитание юным дрессировщикам.</a:t>
            </a:r>
          </a:p>
          <a:p>
            <a:r>
              <a:rPr lang="ru-RU" sz="1600" dirty="0"/>
              <a:t>Каждый мечтает получить заветное яйцо. Но как быть, если тебе не повезло с питомцем, да к тому же кто-то хочет сорвать соревнования дрессировщиков? Выход один: начать собственное расследование и узнать правду!</a:t>
            </a:r>
          </a:p>
          <a:p>
            <a:r>
              <a:rPr lang="ru-RU" sz="1600" dirty="0"/>
              <a:t>Для детей младшего школьного возраста.</a:t>
            </a:r>
          </a:p>
        </p:txBody>
      </p:sp>
      <p:pic>
        <p:nvPicPr>
          <p:cNvPr id="5" name="Рисунок 4" descr="Изображение выглядит как текст, короб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DC56EE1D-CA08-0534-4F3A-2AB9C8F7D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150" y="717012"/>
            <a:ext cx="4724570" cy="54461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54868" y="6071365"/>
            <a:ext cx="395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https://www.labirint.ru/books/940694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869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F5897CCA-486C-491C-B4C1-5E5C95A827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59724E-E70A-0BFF-D5CA-C68E86E4C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88" y="385474"/>
            <a:ext cx="6356606" cy="1843283"/>
          </a:xfrm>
        </p:spPr>
        <p:txBody>
          <a:bodyPr>
            <a:normAutofit/>
          </a:bodyPr>
          <a:lstStyle/>
          <a:p>
            <a:r>
              <a:rPr lang="ru-RU" sz="3100" dirty="0"/>
              <a:t>Светлана Лаврова. Год дракона Потапова (Редакция Вилли Винки, 2023).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FC085E-F2B1-D7E7-8C97-72156D3F6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987" y="2400472"/>
            <a:ext cx="6358432" cy="3728615"/>
          </a:xfrm>
        </p:spPr>
        <p:txBody>
          <a:bodyPr>
            <a:normAutofit/>
          </a:bodyPr>
          <a:lstStyle/>
          <a:p>
            <a:r>
              <a:rPr lang="ru-RU" sz="1700" dirty="0"/>
              <a:t>Драконы - замечательные существа. Они спасают попавших в беду, они готовы на всё ради друзей, они любят праздники и приключения. Поэтому в Городе Драконов всё время происходит что-то интересное. То из новогодней ёлки пальма вырастет с абрикосами и бутербродами, то принцесса на голову свалится, то шаровая молния хулиганит, и её приходится ловить сачком. Но самые интересные приключения начались, когда самого младшего дракона Стасика похитили неведомые злодеи! И дракон Потапов отправился его искать и спасать. Но впереди у дракона Потапова еще много подвигов.</a:t>
            </a:r>
          </a:p>
          <a:p>
            <a:r>
              <a:rPr lang="ru-RU" sz="1700" dirty="0"/>
              <a:t>Очередная книга про дракона Потапова, который живёт на Урале, но на самом деле как будто рядом с нами.</a:t>
            </a:r>
          </a:p>
          <a:p>
            <a:r>
              <a:rPr lang="ru-RU" sz="1700" dirty="0"/>
              <a:t>В оформлении книги использованы иллюстрации автора.</a:t>
            </a:r>
          </a:p>
        </p:txBody>
      </p:sp>
      <p:pic>
        <p:nvPicPr>
          <p:cNvPr id="5" name="Рисунок 4" descr="Изображение выглядит как текст, украшен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66DD01B-4A4C-045F-8D56-ECA98D23DD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" r="1" b="1"/>
          <a:stretch/>
        </p:blipFill>
        <p:spPr>
          <a:xfrm>
            <a:off x="7556409" y="557190"/>
            <a:ext cx="3995928" cy="5571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094514" y="6300801"/>
            <a:ext cx="7249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knigid.ru/45725-svetlana-lavrova-god-drakona-potapova.html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551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E50EA44-9DF7-4988-BE8B-6BFD629663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20ECC6-ABF5-129B-8171-6F60B5BC5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9408" y="990600"/>
            <a:ext cx="5828376" cy="1424177"/>
          </a:xfrm>
        </p:spPr>
        <p:txBody>
          <a:bodyPr anchor="b">
            <a:normAutofit/>
          </a:bodyPr>
          <a:lstStyle/>
          <a:p>
            <a:r>
              <a:rPr lang="ru-RU" sz="3700" dirty="0"/>
              <a:t>Кайла Миллер. Шоу Олив (МИФ, 2023).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F790E19-E9B6-4BD2-909F-5CC48808D2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" y="680018"/>
            <a:ext cx="761912" cy="5449824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1427F25-1FF5-F82A-E0EB-35DA6669C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26" y="680018"/>
            <a:ext cx="3844503" cy="5453197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FDE792E-9A9C-DAB5-6B5C-A46C8DDFA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2026" y="2880452"/>
            <a:ext cx="5828376" cy="3095445"/>
          </a:xfrm>
        </p:spPr>
        <p:txBody>
          <a:bodyPr anchor="t">
            <a:normAutofit/>
          </a:bodyPr>
          <a:lstStyle/>
          <a:p>
            <a:r>
              <a:rPr lang="ru-RU" sz="1400" dirty="0"/>
              <a:t>Графический роман для подростков о дружбе и вере в себя от автора бестселлеров </a:t>
            </a:r>
            <a:r>
              <a:rPr lang="ru-RU" sz="1400" dirty="0"/>
              <a:t>New</a:t>
            </a:r>
            <a:r>
              <a:rPr lang="ru-RU" sz="1400" dirty="0"/>
              <a:t> </a:t>
            </a:r>
            <a:r>
              <a:rPr lang="ru-RU" sz="1400" dirty="0"/>
              <a:t>York</a:t>
            </a:r>
            <a:r>
              <a:rPr lang="ru-RU" sz="1400" dirty="0"/>
              <a:t> </a:t>
            </a:r>
            <a:r>
              <a:rPr lang="ru-RU" sz="1400" dirty="0"/>
              <a:t>Times</a:t>
            </a:r>
            <a:r>
              <a:rPr lang="ru-RU" sz="1400" dirty="0"/>
              <a:t> Кайлы Миллер.</a:t>
            </a:r>
          </a:p>
          <a:p>
            <a:r>
              <a:rPr lang="ru-RU" sz="1400" dirty="0"/>
              <a:t>У Олив полно школьных приятелей, но нет лучших друзей, поэтому она часто чувствует себя лишней. И когда в школе объявляют шоу талантов, ей хочется вместе со всеми репетировать и придумывать номер, а никто не зовет ее к себе! Да и к тому же она и сама не знает, какой у нее талант…</a:t>
            </a:r>
          </a:p>
          <a:p>
            <a:r>
              <a:rPr lang="ru-RU" sz="1400" dirty="0"/>
              <a:t>Но когда тетя показывает ей записи старых комедийных шоу, Олив вдруг загорается идеей: она хочет вести школьное шоу и объявлять выступления! Теперь каждый хочет обсудить с ней свой номер, и оказывается, что быть самой собой - это совсем не значит быть одной!</a:t>
            </a:r>
          </a:p>
          <a:p>
            <a:r>
              <a:rPr lang="ru-RU" sz="1400" dirty="0"/>
              <a:t>Для среднего школьного возраста.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00BCDA5-2D44-4128-806C-857815909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76300" y="6260106"/>
            <a:ext cx="395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https://www.labirint.ru/books/930302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538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070CA141-13B3-5E5F-9FD4-D7EDE7753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88" y="1674813"/>
            <a:ext cx="6451600" cy="4392613"/>
          </a:xfrm>
          <a:prstGeom prst="rect">
            <a:avLst/>
          </a:prstGeom>
        </p:spPr>
      </p:pic>
      <p:pic>
        <p:nvPicPr>
          <p:cNvPr id="5" name="Объект 4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xmlns="" id="{8B96532F-B9CA-97C8-82CA-3A6AAD26F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00" y="1674813"/>
            <a:ext cx="4213225" cy="4392613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37DF5E-4F10-D2C4-B157-5DA892430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Г. Х. 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Андерсен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Серебряная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монетка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Нигма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2023).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85366" y="5791591"/>
            <a:ext cx="5384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lukoshko.net/story/serebryanaya-monetka.htm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093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72CACD-0F60-329D-FD54-7FBC5D305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ru-RU" sz="1700" dirty="0"/>
              <a:t>21 апреля в Российском фонде культуры состоялась торжественная церемония награждения победителей VIII Международного конкурса имени Сергея Михалкова за лучшее художественное произведение для подростков</a:t>
            </a:r>
          </a:p>
        </p:txBody>
      </p:sp>
      <p:pic>
        <p:nvPicPr>
          <p:cNvPr id="5" name="Рисунок 4" descr="Изображение выглядит как пол, человек, в помещении, стоящ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617D1D51-89AC-3C62-3AB4-DB3321E9F8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5" b="4699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5DB1493-2645-6D8B-EB57-9A2689130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ru-RU" sz="1500" dirty="0"/>
              <a:t>Третьей премии, диплома и медали удостоен </a:t>
            </a:r>
            <a:r>
              <a:rPr lang="ru-RU" sz="1500" b="1" dirty="0"/>
              <a:t>Виктор Лановенко </a:t>
            </a:r>
            <a:r>
              <a:rPr lang="ru-RU" sz="1500" dirty="0"/>
              <a:t>(Севастополь) за повесть «Злая девчонка». Победитель получил сертификат на призовую сумму 500 тысяч рублей.</a:t>
            </a:r>
          </a:p>
          <a:p>
            <a:r>
              <a:rPr lang="ru-RU" sz="1500" dirty="0"/>
              <a:t>Второй премии, диплома и медали удостоена </a:t>
            </a:r>
            <a:r>
              <a:rPr lang="ru-RU" sz="1500" b="1" dirty="0"/>
              <a:t>Алиса Коротовских </a:t>
            </a:r>
            <a:r>
              <a:rPr lang="ru-RU" sz="1500" dirty="0"/>
              <a:t>(Екатеринбург) за повесть «Сочинение без шаблона». Ей достался сертификат на 800 тысяч рублей.</a:t>
            </a:r>
          </a:p>
          <a:p>
            <a:r>
              <a:rPr lang="ru-RU" sz="1500" dirty="0"/>
              <a:t>Первой премии, диплома и медали удостоена </a:t>
            </a:r>
            <a:r>
              <a:rPr lang="ru-RU" sz="1500" b="1" dirty="0"/>
              <a:t>Маргарита Мамич </a:t>
            </a:r>
            <a:r>
              <a:rPr lang="ru-RU" sz="1500" dirty="0"/>
              <a:t>(Москва) за повесть «Рельсы под водой». Сумма денежного вознаграждения — один миллион рублей.</a:t>
            </a:r>
          </a:p>
          <a:p>
            <a:r>
              <a:rPr lang="ru-RU" sz="1500" dirty="0"/>
              <a:t>Произведения победителей и лауреатов конкурса будут опубликованы издательством «Детская литература».</a:t>
            </a:r>
          </a:p>
        </p:txBody>
      </p:sp>
    </p:spTree>
    <p:extLst>
      <p:ext uri="{BB962C8B-B14F-4D97-AF65-F5344CB8AC3E}">
        <p14:creationId xmlns:p14="http://schemas.microsoft.com/office/powerpoint/2010/main" val="175144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4A6836E-C603-43CB-9DA7-89D8E3FA38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96007DD-F9BF-4F0F-B8C6-C514B28419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8F448C-B47F-4E29-8242-E4BAF097C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Книги</a:t>
            </a:r>
            <a:r>
              <a:rPr lang="en-US" sz="52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для</a:t>
            </a:r>
            <a:r>
              <a:rPr lang="en-US" sz="52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подростков</a:t>
            </a:r>
            <a:endParaRPr lang="en-US" sz="5200" b="1" kern="12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BB53418-B2E4-4DCB-8F10-911AD9954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Новинки</a:t>
            </a:r>
            <a:r>
              <a:rPr lang="en-US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и </a:t>
            </a:r>
            <a:r>
              <a:rPr lang="en-US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переиздания</a:t>
            </a:r>
            <a:endParaRPr lang="en-US" kern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A0FAFCA-5C96-453B-83B7-A9AEF7F189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4A0F84AE-A24D-4353-B1BA-BD80DAA385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AF093259-3E74-43A1-944B-B106C8105E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AAA28A35-1E54-4054-BB95-42FAFA13A9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FBA3A17F-F3BD-4B94-9CC8-006700210F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D0398DD-AD75-4E2B-A3C6-35073082A8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62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03E4F247-A844-4CD1-A37E-B7EA0DA2DB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2387B1B-D4D3-493F-8D7A-C7A89DBD4A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C3404477-1F13-4859-84DA-12A303ACAD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1B8C62FD-B708-4F00-80BB-1250C60119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9758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xmlns="" id="{5D13CC36-B950-4F02-9BAF-9A7EB26739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1E9728-F072-F7F1-A6AA-8E3F5231B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6478417" cy="1322887"/>
          </a:xfrm>
        </p:spPr>
        <p:txBody>
          <a:bodyPr>
            <a:normAutofit/>
          </a:bodyPr>
          <a:lstStyle/>
          <a:p>
            <a:r>
              <a:rPr lang="ru-RU" sz="4100" dirty="0"/>
              <a:t>Елена Клишина. Английский устно (Черная речка, 2023).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C1657055-16FE-41A2-B207-7880F6DCA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589924" y="2"/>
            <a:ext cx="7602076" cy="470844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ABEDB54-A85C-A2A3-6CE8-CFF92E333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5" y="2194102"/>
            <a:ext cx="6260052" cy="3230883"/>
          </a:xfrm>
        </p:spPr>
        <p:txBody>
          <a:bodyPr>
            <a:normAutofit/>
          </a:bodyPr>
          <a:lstStyle/>
          <a:p>
            <a:r>
              <a:rPr lang="ru-RU" sz="1300" dirty="0"/>
              <a:t>Взрослые считают, что думать нужно только об экзаменах, ведь от них зависит вся твоя дальнейшая жизнь. Но как быть, если помимо подготовки к ЕГЭ накрывает влюбленность, предают самые близкие, а родители разводятся? Что, если ты борешься с болезнью, становишься мамой младшему брату и нечаянно совершаешь глупости, которые все только усложняют?</a:t>
            </a:r>
          </a:p>
          <a:p>
            <a:r>
              <a:rPr lang="ru-RU" sz="1300" dirty="0"/>
              <a:t>Героини рассказов сталкиваются с проблемами, которые отодвигают страх перед экзаменом на второй план. Это лишь один из этапов взросления, ведь даже самые высокие баллы не гарантируют счастья, а жизнь не перестанет ежедневно преподносить сюрпризы, к которым не всегда можно подготовиться заранее.</a:t>
            </a:r>
          </a:p>
          <a:p>
            <a:r>
              <a:rPr lang="ru-RU" sz="1300" dirty="0"/>
              <a:t>Содержание:</a:t>
            </a:r>
          </a:p>
          <a:p>
            <a:pPr lvl="1"/>
            <a:r>
              <a:rPr lang="ru-RU" sz="1300" dirty="0"/>
              <a:t>Виолетик</a:t>
            </a:r>
            <a:r>
              <a:rPr lang="ru-RU" sz="1300" dirty="0"/>
              <a:t> и Сергей Радонежский</a:t>
            </a:r>
          </a:p>
          <a:p>
            <a:pPr lvl="1"/>
            <a:r>
              <a:rPr lang="ru-RU" sz="1300" dirty="0"/>
              <a:t>Сато</a:t>
            </a:r>
            <a:r>
              <a:rPr lang="ru-RU" sz="1300" dirty="0"/>
              <a:t> </a:t>
            </a:r>
            <a:r>
              <a:rPr lang="ru-RU" sz="1300" dirty="0"/>
              <a:t>Аихара</a:t>
            </a:r>
            <a:endParaRPr lang="ru-RU" sz="1300" dirty="0"/>
          </a:p>
          <a:p>
            <a:pPr lvl="1"/>
            <a:r>
              <a:rPr lang="ru-RU" sz="1300" dirty="0"/>
              <a:t>Английский устно</a:t>
            </a:r>
          </a:p>
          <a:p>
            <a:pPr lvl="1"/>
            <a:r>
              <a:rPr lang="ru-RU" sz="1300" dirty="0"/>
              <a:t>Энн и шоколадная фабрика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F3BD3BB9-3CB5-4253-A27D-6B7904723D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779827"/>
            <a:ext cx="10680562" cy="1078174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A3F48AB-4FDD-F9D4-A404-643029163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42" y="825688"/>
            <a:ext cx="3311883" cy="51951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030223" y="6190975"/>
            <a:ext cx="395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https://www.labirint.ru/books/942999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108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xmlns="" id="{F5897CCA-486C-491C-B4C1-5E5C95A827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50FF50-F7DC-25CF-7F28-4BD89DCF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88" y="385474"/>
            <a:ext cx="6356606" cy="1843283"/>
          </a:xfrm>
        </p:spPr>
        <p:txBody>
          <a:bodyPr>
            <a:normAutofit/>
          </a:bodyPr>
          <a:lstStyle/>
          <a:p>
            <a:r>
              <a:rPr lang="ru-RU" sz="3400" dirty="0"/>
              <a:t>Юлия Кузнецова. Первая работа (Пять четвертей, 2023).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4226020-800D-FB4B-D514-B0538DCB2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987" y="2400472"/>
            <a:ext cx="6358432" cy="3728615"/>
          </a:xfrm>
        </p:spPr>
        <p:txBody>
          <a:bodyPr>
            <a:normAutofit/>
          </a:bodyPr>
          <a:lstStyle/>
          <a:p>
            <a:r>
              <a:rPr lang="ru-RU" sz="1600" dirty="0"/>
              <a:t>Маша обычная пятнадцатилетняя девчонка: она ходит в школу, помогает родителям, порой витает в облаках и не всегда ладит с одноклассниками. От сверстников ее отличает лишь одно: большая мечта. Но разве можно грезить о летних языковых курсах, да еще и в любимой Испании, когда ты из самой простой семьи и всего лишь подросток, от которого ничего не зависит?</a:t>
            </a:r>
          </a:p>
          <a:p>
            <a:r>
              <a:rPr lang="ru-RU" sz="1600" dirty="0"/>
              <a:t>И хоть слова "взрослая жизнь" вызывают страх, наступает время сворачивать горы. Выходит, что предложение родителей позаниматься с малышкой </a:t>
            </a:r>
            <a:r>
              <a:rPr lang="ru-RU" sz="1600" dirty="0"/>
              <a:t>Даной</a:t>
            </a:r>
            <a:r>
              <a:rPr lang="ru-RU" sz="1600" dirty="0"/>
              <a:t> испанским и накопить на свою поездку не такое уж и пугающее: это и новая дружба, и классный опыт, и увлекательное приключение. Когда билеты в Барселону уже почти в кармане, всё почему-то идет наперекосяк: на разных чашах весов оказываются благополучие семьи и та самая мечта. Но, кажется, Маша не только учила, но и училась: теперь она умеет слушать свое сердце и поступать, как оно велит.</a:t>
            </a: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471861D-EB7C-7700-FDA0-2C768FA503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"/>
          <a:stretch/>
        </p:blipFill>
        <p:spPr>
          <a:xfrm>
            <a:off x="7556409" y="557190"/>
            <a:ext cx="3995928" cy="5571896"/>
          </a:xfrm>
          <a:prstGeom prst="rect">
            <a:avLst/>
          </a:prstGeom>
          <a:effectLst/>
        </p:spPr>
      </p:pic>
      <p:sp>
        <p:nvSpPr>
          <p:cNvPr id="4" name="Прямоугольник 3"/>
          <p:cNvSpPr/>
          <p:nvPr/>
        </p:nvSpPr>
        <p:spPr>
          <a:xfrm>
            <a:off x="3168973" y="6129086"/>
            <a:ext cx="8408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www.livelib.ru/book/1001613017-pervaya-rabota-kniga-1-yuliya-kuznetsova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84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5AD3998-CF72-48F6-90B8-F03F9C98A8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78324" y="72706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14AC6D-7731-BDBE-1B16-29F698E3B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44" y="301420"/>
            <a:ext cx="5294293" cy="2956085"/>
          </a:xfrm>
        </p:spPr>
        <p:txBody>
          <a:bodyPr anchor="ctr">
            <a:normAutofit/>
          </a:bodyPr>
          <a:lstStyle/>
          <a:p>
            <a:r>
              <a:rPr lang="ru-RU" sz="2300" dirty="0"/>
              <a:t>Министерство культуры Российской Федерации и Министерство цифрового развития, связи и массовых коммуникаций Российской Федерации учредили Национальную премию в области детской и подростковой литературы</a:t>
            </a:r>
            <a:br>
              <a:rPr lang="ru-RU" sz="2300" dirty="0"/>
            </a:br>
            <a:r>
              <a:rPr lang="ru-RU" sz="2300" dirty="0">
                <a:hlinkClick r:id="rId2"/>
              </a:rPr>
              <a:t>https://detlitpremia.ru/</a:t>
            </a:r>
            <a:r>
              <a:rPr lang="ru-RU" sz="2300" dirty="0"/>
              <a:t> </a:t>
            </a:r>
            <a:br>
              <a:rPr lang="ru-RU" sz="2300" dirty="0"/>
            </a:br>
            <a:r>
              <a:rPr lang="ru-RU" sz="2300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C819A2A-9BAC-BF90-8115-9781A5AA2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3984" y="281395"/>
            <a:ext cx="4956417" cy="29843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1100" dirty="0"/>
              <a:t>Премия включает в себя семь номинаций:</a:t>
            </a:r>
          </a:p>
          <a:p>
            <a:r>
              <a:rPr lang="ru-RU" sz="1100" dirty="0"/>
              <a:t>«Лучшее прозаическое произведение для детей» – 1,5 млн руб.;</a:t>
            </a:r>
          </a:p>
          <a:p>
            <a:r>
              <a:rPr lang="ru-RU" sz="1100" dirty="0"/>
              <a:t>«Лучшее прозаическое произведение для подростков» – 1,5 млн руб.;</a:t>
            </a:r>
          </a:p>
          <a:p>
            <a:r>
              <a:rPr lang="ru-RU" sz="1100" dirty="0"/>
              <a:t>«Лучшее поэтическое произведение для детей» – 1,5 млн руб.;</a:t>
            </a:r>
          </a:p>
          <a:p>
            <a:r>
              <a:rPr lang="ru-RU" sz="1100" dirty="0"/>
              <a:t>«Лучшее поэтическое произведение для подростков» – 1,5 млн руб.;</a:t>
            </a:r>
          </a:p>
          <a:p>
            <a:r>
              <a:rPr lang="ru-RU" sz="1100" dirty="0"/>
              <a:t>«Лучшая иллюстрированная книга для детей и подростков» (для художников-иллюстраторов) – 1,5 млн руб.;</a:t>
            </a:r>
          </a:p>
          <a:p>
            <a:r>
              <a:rPr lang="ru-RU" sz="1100" dirty="0"/>
              <a:t>«Лучший издательский проект для детей и подростков» (для издательств) – 1,5 млн руб.;</a:t>
            </a:r>
          </a:p>
          <a:p>
            <a:r>
              <a:rPr lang="ru-RU" sz="1100" dirty="0"/>
              <a:t>«За вклад в развитие детской литературы» – 2 млн руб.</a:t>
            </a: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E23F6AD8-D6E7-54B7-6A15-85ABA89ADA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8" b="25305"/>
          <a:stretch/>
        </p:blipFill>
        <p:spPr>
          <a:xfrm>
            <a:off x="471569" y="3363686"/>
            <a:ext cx="10894411" cy="279670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25443840-A796-4C43-8DC1-1B738EFEC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5193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2B7D5BF-766A-4865-A35F-7AF8244836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370161"/>
            <a:ext cx="475488" cy="2790226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18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xmlns="" id="{F541DB91-0B10-46D9-B34B-7BFF96026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9CF7FE1C-8BC5-4B0C-A2BC-93AB72C90F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49233C-467B-EA42-5F67-C1413376F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433433"/>
          </a:xfrm>
        </p:spPr>
        <p:txBody>
          <a:bodyPr anchor="b">
            <a:normAutofit/>
          </a:bodyPr>
          <a:lstStyle/>
          <a:p>
            <a:r>
              <a:rPr lang="ru-RU" sz="2400" dirty="0"/>
              <a:t>Международная независимая литературная премия «Глаголица» для юных писателей</a:t>
            </a:r>
            <a:br>
              <a:rPr lang="ru-RU" sz="2400" dirty="0"/>
            </a:br>
            <a:r>
              <a:rPr lang="ru-RU" sz="2400" dirty="0">
                <a:hlinkClick r:id="rId2"/>
              </a:rPr>
              <a:t>https://www.glagolitsa-rt.ru/</a:t>
            </a:r>
            <a:r>
              <a:rPr lang="ru-RU" sz="2400" dirty="0"/>
              <a:t> </a:t>
            </a:r>
          </a:p>
        </p:txBody>
      </p:sp>
      <p:pic>
        <p:nvPicPr>
          <p:cNvPr id="5" name="Рисунок 4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212275D6-669A-B63A-0AFF-9174AC49B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3133807"/>
            <a:ext cx="4309533" cy="2747327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216F889-ACA4-7122-8CE7-555F71078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6156" y="2055813"/>
            <a:ext cx="5827644" cy="4121149"/>
          </a:xfrm>
        </p:spPr>
        <p:txBody>
          <a:bodyPr anchor="t">
            <a:normAutofit/>
          </a:bodyPr>
          <a:lstStyle/>
          <a:p>
            <a:r>
              <a:rPr lang="ru-RU" sz="1600" dirty="0"/>
              <a:t>Международная независимая литературная премия «Глаголица» объявила о старте приема конкурсных работ. К участию приглашаются ребята в возрасте от 10 до 17 лет включительно, пишущие прозу и поэзию на русском и татарском языках, а также эссе, сценарии, комиксы, пьесы, </a:t>
            </a:r>
            <a:r>
              <a:rPr lang="ru-RU" sz="1600" dirty="0"/>
              <a:t>фанфики</a:t>
            </a:r>
            <a:r>
              <a:rPr lang="ru-RU" sz="1600" dirty="0"/>
              <a:t> и пр. Можно попробовать себя также в номинации «Художественные переводы с английского языка на русский язык». Подробнее о конкурсе и условиях участия можно узнать на официальном сайте премии в разделе «Положение».</a:t>
            </a:r>
          </a:p>
          <a:p>
            <a:r>
              <a:rPr lang="ru-RU" sz="1600" dirty="0"/>
              <a:t>Подать заявку на участие можно до 11 сентября.</a:t>
            </a:r>
          </a:p>
          <a:p>
            <a:r>
              <a:rPr lang="ru-RU" sz="1600" dirty="0"/>
              <a:t>Финалисты получат бесплатные путевки на литературную смену в Казань с мастер-классами от членов жюри, творческими встречами с известными писателями и культурной программой. В этом году литературная смена пройдет в Центре дополнительного образования </a:t>
            </a:r>
            <a:r>
              <a:rPr lang="ru-RU" sz="1600" dirty="0"/>
              <a:t>пoлилингвальной</a:t>
            </a:r>
            <a:r>
              <a:rPr lang="ru-RU" sz="1600" dirty="0"/>
              <a:t> школы «</a:t>
            </a:r>
            <a:r>
              <a:rPr lang="ru-RU" sz="1600" dirty="0"/>
              <a:t>Адымнар</a:t>
            </a:r>
            <a:r>
              <a:rPr lang="ru-RU" sz="1600" dirty="0"/>
              <a:t>» с 16 по 21 ноября. </a:t>
            </a:r>
          </a:p>
        </p:txBody>
      </p:sp>
    </p:spTree>
    <p:extLst>
      <p:ext uri="{BB962C8B-B14F-4D97-AF65-F5344CB8AC3E}">
        <p14:creationId xmlns:p14="http://schemas.microsoft.com/office/powerpoint/2010/main" val="276942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7FF47CB7-972F-479F-A36D-9E72D26EC8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0D153B68-5844-490D-8E67-F616D6D721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7966DE-8015-42D4-3F38-535B6D34C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ru-RU" dirty="0"/>
              <a:t>Литературный конкурс «Доживём до понедельника»: рассказы об учителях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DFDB512-430B-2AA8-03B8-0ED3890DD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167" y="2198362"/>
            <a:ext cx="5526833" cy="3917773"/>
          </a:xfrm>
        </p:spPr>
        <p:txBody>
          <a:bodyPr>
            <a:normAutofit fontScale="92500" lnSpcReduction="10000"/>
          </a:bodyPr>
          <a:lstStyle/>
          <a:p>
            <a:r>
              <a:rPr lang="ru-RU" sz="1600" dirty="0"/>
              <a:t>Портал </a:t>
            </a:r>
            <a:r>
              <a:rPr lang="ru-RU" sz="1600" dirty="0"/>
              <a:t>ГодЛитературы.РФ</a:t>
            </a:r>
            <a:r>
              <a:rPr lang="ru-RU" sz="1600" dirty="0"/>
              <a:t> (спецпроект «Российской газеты») совместно с Ассоциацией союзов писателей и издателей России (АСПИР), при поддержке «Первой Образцовой типографии» и издательств «Омега-Л», </a:t>
            </a:r>
            <a:r>
              <a:rPr lang="ru-RU" sz="1600" dirty="0"/>
              <a:t>Metamorphoses</a:t>
            </a:r>
            <a:r>
              <a:rPr lang="ru-RU" sz="1600" dirty="0"/>
              <a:t> и «Искусство-XXI век» предлагают читателям вспомнить своих Учителей. Тех, кто по должности или призванию сопровождает нас по жизни.</a:t>
            </a:r>
          </a:p>
          <a:p>
            <a:r>
              <a:rPr lang="ru-RU" sz="1600" dirty="0"/>
              <a:t>Участникам нашего конкурса нужно просто прислать свои сочинения (они же рассказы) о самом главном — об Уроках вашей жизни. Об Учителях. Рассказы (не в стихах, а в прозе) должны быть — не меньше чем на 5 и не больше чем на 15 тысяч знаков.</a:t>
            </a:r>
          </a:p>
          <a:p>
            <a:r>
              <a:rPr lang="ru-RU" sz="1600" dirty="0"/>
              <a:t>Тексты следует отправлять в виде файла в формате .</a:t>
            </a:r>
            <a:r>
              <a:rPr lang="ru-RU" sz="1600" dirty="0"/>
              <a:t>doc</a:t>
            </a:r>
            <a:r>
              <a:rPr lang="ru-RU" sz="1600" dirty="0"/>
              <a:t> или .</a:t>
            </a:r>
            <a:r>
              <a:rPr lang="ru-RU" sz="1600" dirty="0"/>
              <a:t>docx</a:t>
            </a:r>
            <a:r>
              <a:rPr lang="ru-RU" sz="1600" dirty="0"/>
              <a:t> по адресу </a:t>
            </a:r>
            <a:r>
              <a:rPr lang="ru-RU" sz="1600" dirty="0" smtClean="0">
                <a:hlinkClick r:id="rId2"/>
              </a:rPr>
              <a:t>konkurs@godliteratury.ru</a:t>
            </a:r>
            <a:r>
              <a:rPr lang="ru-RU" sz="1600" dirty="0" smtClean="0"/>
              <a:t> , </a:t>
            </a:r>
            <a:r>
              <a:rPr lang="ru-RU" sz="1600" dirty="0"/>
              <a:t>в теме письма следует указать «На конкурс “Доживём до понедельника”», а в теле письма — ФИО, возраст, город проживания, свои контактные данные. Текст может быть подписан псевдонимом, — мы обязуемся не обнародовать публично ваше реальное имя без вашего согласия. </a:t>
            </a:r>
          </a:p>
        </p:txBody>
      </p:sp>
      <p:pic>
        <p:nvPicPr>
          <p:cNvPr id="5" name="Рисунок 4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8E04359A-C6ED-A776-719B-150D9F511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367" y="2548507"/>
            <a:ext cx="4788505" cy="30287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70856" y="6088016"/>
            <a:ext cx="7369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vsekonkursy.ru/literaturnyj-konkurs-dozhivem-do-ponedelnika.html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12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8A8EAB8-D2FF-444D-B34B-7D32F106AD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402A21-7E50-A104-B441-ED45B411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ru-RU" sz="2700" dirty="0">
                <a:solidFill>
                  <a:schemeClr val="bg1"/>
                </a:solidFill>
              </a:rPr>
              <a:t>Методическое руководство по работе с «тихими книгами» и книжками-картинками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EA38897-7BA3-4408-8083-3235339C4A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5596A6-0D73-420D-C97F-EFF5760D6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8" y="1909192"/>
            <a:ext cx="4828117" cy="3647710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b="0" i="0" dirty="0">
                <a:solidFill>
                  <a:schemeClr val="bg1"/>
                </a:solidFill>
                <a:effectLst/>
                <a:latin typeface="-apple-system"/>
              </a:rPr>
              <a:t>Квашнина Е.С. Краткий курс о детской книге, или Зачем нам книга с дыркой. – Москва : 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-apple-system"/>
              </a:rPr>
              <a:t>Библиомир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-apple-system"/>
              </a:rPr>
              <a:t>, 2022. – 208 с. </a:t>
            </a: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</a:rPr>
              <a:t>Содержание:</a:t>
            </a: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</a:rPr>
              <a:t>Что толку в книжке, если в ней одни картинки?! Е.С. </a:t>
            </a:r>
            <a:r>
              <a:rPr lang="ru-RU" sz="1400" dirty="0">
                <a:solidFill>
                  <a:schemeClr val="bg1"/>
                </a:solidFill>
              </a:rPr>
              <a:t>Романичева</a:t>
            </a:r>
            <a:endParaRPr lang="ru-RU" sz="1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</a:rPr>
              <a:t>Вместо предисловия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</a:rPr>
              <a:t>ЧАСТЬ 1. Без слов не значит без смысла. Молчаливые книги для «чтения» и осмысления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</a:rPr>
              <a:t>Молчаливые книги преодолевают границы</a:t>
            </a: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</a:rPr>
              <a:t>Коллекция молчаливых книг о. </a:t>
            </a:r>
            <a:r>
              <a:rPr lang="ru-RU" sz="1400" dirty="0">
                <a:solidFill>
                  <a:schemeClr val="bg1"/>
                </a:solidFill>
              </a:rPr>
              <a:t>Лампедуза</a:t>
            </a:r>
            <a:endParaRPr lang="ru-RU" sz="1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</a:rPr>
              <a:t>Книги и авторы, получившие награды </a:t>
            </a:r>
            <a:r>
              <a:rPr lang="ru-RU" sz="1400" dirty="0">
                <a:solidFill>
                  <a:schemeClr val="bg1"/>
                </a:solidFill>
              </a:rPr>
              <a:t>Калдекотта</a:t>
            </a:r>
            <a:endParaRPr lang="ru-RU" sz="1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</a:rPr>
              <a:t>Молчаливые книги современных российских авторов</a:t>
            </a: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</a:rPr>
              <a:t>ЧАСТЬ 2. Книжки-картинки для подростков</a:t>
            </a: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</a:rPr>
              <a:t>ЧАСТЬ 3. Селфи с книгой с дыркой: книжная вырубка вдохновляет на творчество</a:t>
            </a: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</a:rPr>
              <a:t>Как использовать необычную форму книги на занятии?</a:t>
            </a: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</a:rPr>
              <a:t>Кто там? Книги с клапанами интригуют и помогают понять</a:t>
            </a: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</a:rPr>
              <a:t>Часть 4. Авторская книга как артефакт</a:t>
            </a: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</a:rPr>
              <a:t>Подводя итоги</a:t>
            </a: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</a:rPr>
              <a:t>Моя молчаливая коллекция (аннотированный список книг)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11AD06B-AB20-4097-8606-5DA00DBACE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Изображение выглядит как текст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8B6F0B8-99D3-F9B9-CFD7-F4ECCE9E22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535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05681" y="7021677"/>
            <a:ext cx="395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https://www.labirint.ru/books/940652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592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xmlns="" id="{7FF47CB7-972F-479F-A36D-9E72D26EC8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1">
            <a:extLst>
              <a:ext uri="{FF2B5EF4-FFF2-40B4-BE49-F238E27FC236}">
                <a16:creationId xmlns:a16="http://schemas.microsoft.com/office/drawing/2014/main" xmlns="" id="{0D153B68-5844-490D-8E67-F616D6D721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085056-ADE9-3DF5-AB14-DA0ACBFD3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ru-RU" sz="1800" dirty="0"/>
              <a:t>Рекомендательно-библиографический список литературы подготовил экспертный совет по детской литературе при Секции детских библиотек РБА </a:t>
            </a:r>
            <a:br>
              <a:rPr lang="ru-RU" sz="1800" dirty="0"/>
            </a:br>
            <a:r>
              <a:rPr lang="ru-RU" sz="1800" dirty="0">
                <a:hlinkClick r:id="rId2"/>
              </a:rPr>
              <a:t>https://rgdb.ru/professionalam/14920-rekomendatelno-bibliograficheskij-spisok-literatury-podgotovil-ekspertnyj-sovet-po-detskoj-literature-pri-sektsii-detskikh-bibliotek-rba</a:t>
            </a:r>
            <a:r>
              <a:rPr lang="ru-RU" sz="1800" dirty="0"/>
              <a:t>  </a:t>
            </a:r>
            <a:br>
              <a:rPr lang="ru-RU" sz="1800" dirty="0"/>
            </a:br>
            <a:r>
              <a:rPr lang="ru-RU" sz="1800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2417F1-F20F-3C60-30AE-68385143D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Экспертный совет по детской литературе при Секции детских библиотек РБА подготовил первый в 2023 году рекомендательно-библиографический список литературы. В этот список вошли произведения художественной и познавательной литературы, изданные в конце 2022 г. и I квартале 2023 г.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A31107D-ECC7-BA6A-0EA5-89CB25497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367" y="2506607"/>
            <a:ext cx="4788505" cy="3112528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9A0D773F-7A7D-4DBB-9DEA-86BB8B8F4B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85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E462C3FA-EE10-4283-83A9-F407C925C0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2742D6-8860-8740-8702-8B1388C27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71416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/>
              <a:t>Примеры</a:t>
            </a:r>
            <a:r>
              <a:rPr lang="en-US" sz="5400" dirty="0"/>
              <a:t> </a:t>
            </a:r>
            <a:r>
              <a:rPr lang="en-US" sz="5400" dirty="0"/>
              <a:t>книг</a:t>
            </a:r>
            <a:r>
              <a:rPr lang="en-US" sz="5400" dirty="0"/>
              <a:t> </a:t>
            </a:r>
            <a:r>
              <a:rPr lang="en-US" sz="5400" dirty="0"/>
              <a:t>из</a:t>
            </a:r>
            <a:r>
              <a:rPr lang="en-US" sz="5400" dirty="0"/>
              <a:t> </a:t>
            </a:r>
            <a:r>
              <a:rPr lang="en-US" sz="5400" dirty="0"/>
              <a:t>списка</a:t>
            </a:r>
            <a:r>
              <a:rPr lang="en-US" sz="5400" dirty="0"/>
              <a:t> РБА</a:t>
            </a:r>
          </a:p>
        </p:txBody>
      </p:sp>
      <p:pic>
        <p:nvPicPr>
          <p:cNvPr id="9" name="Рисунок 8" descr="Изображение выглядит как текст, контейнер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DA003D2B-6C7B-8F60-7D47-2A9B4107E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4" y="815083"/>
            <a:ext cx="2832070" cy="2754187"/>
          </a:xfrm>
          <a:prstGeom prst="rect">
            <a:avLst/>
          </a:prstGeom>
        </p:spPr>
      </p:pic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1EC7CD9-8F60-01E4-E0CE-CADCA35B5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183" y="815083"/>
            <a:ext cx="2176831" cy="27818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947A65D-50D4-BB43-86ED-0B422F32F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994" y="815083"/>
            <a:ext cx="2575828" cy="2781894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F35BD78-395D-267F-88C3-7CDD903891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324" y="843665"/>
            <a:ext cx="1858485" cy="2753311"/>
          </a:xfrm>
          <a:prstGeom prst="rect">
            <a:avLst/>
          </a:prstGeom>
        </p:spPr>
      </p:pic>
      <p:sp>
        <p:nvSpPr>
          <p:cNvPr id="18" name="sketch line">
            <a:extLst>
              <a:ext uri="{FF2B5EF4-FFF2-40B4-BE49-F238E27FC236}">
                <a16:creationId xmlns:a16="http://schemas.microsoft.com/office/drawing/2014/main" xmlns="" id="{419C4429-E272-408D-979C-9E5F7C0D3F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10000" y="5575131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4537" y="3787064"/>
            <a:ext cx="31204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6"/>
              </a:rPr>
              <a:t>https://www.labirint.ru/books/936563</a:t>
            </a:r>
            <a:r>
              <a:rPr lang="en-US" sz="1400" dirty="0" smtClean="0">
                <a:hlinkClick r:id="rId6"/>
              </a:rPr>
              <a:t>/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32993" y="378620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7"/>
              </a:rPr>
              <a:t>https://</a:t>
            </a:r>
            <a:r>
              <a:rPr lang="en-US" sz="1400" dirty="0" smtClean="0">
                <a:hlinkClick r:id="rId7"/>
              </a:rPr>
              <a:t>knigogid.ru/books/2090046-supersily-po-nasledstvu-moi-sovetskie-dedushki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23250" y="376950"/>
            <a:ext cx="31204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8"/>
              </a:rPr>
              <a:t>https://www.labirint.ru/books/877951</a:t>
            </a:r>
            <a:r>
              <a:rPr lang="en-US" sz="1400" dirty="0" smtClean="0">
                <a:hlinkClick r:id="rId8"/>
              </a:rPr>
              <a:t>/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265986" y="415610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9"/>
              </a:rPr>
              <a:t>https://www.litres.ru/book/svetlana-lavrova/sem-dney-do-sakury-69138151/chitat-onlayn</a:t>
            </a:r>
            <a:r>
              <a:rPr lang="en-US" sz="1200" dirty="0" smtClean="0">
                <a:hlinkClick r:id="rId9"/>
              </a:rPr>
              <a:t>/</a:t>
            </a:r>
            <a:r>
              <a:rPr lang="ru-RU" sz="1200" dirty="0" smtClean="0"/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7726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2508</Words>
  <Application>Microsoft Office PowerPoint</Application>
  <PresentationFormat>Широкоэкранный</PresentationFormat>
  <Paragraphs>121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Meiryo</vt:lpstr>
      <vt:lpstr>-apple-system</vt:lpstr>
      <vt:lpstr>Arial</vt:lpstr>
      <vt:lpstr>Calibri</vt:lpstr>
      <vt:lpstr>Calibri Light</vt:lpstr>
      <vt:lpstr>Helvetica Neue Medium</vt:lpstr>
      <vt:lpstr>Тема Office</vt:lpstr>
      <vt:lpstr>Новые детские книги и другие книжные новости апрель 2023</vt:lpstr>
      <vt:lpstr>Публикации, обзоры, интервью</vt:lpstr>
      <vt:lpstr>21 апреля в Российском фонде культуры состоялась торжественная церемония награждения победителей VIII Международного конкурса имени Сергея Михалкова за лучшее художественное произведение для подростков</vt:lpstr>
      <vt:lpstr>Министерство культуры Российской Федерации и Министерство цифрового развития, связи и массовых коммуникаций Российской Федерации учредили Национальную премию в области детской и подростковой литературы https://detlitpremia.ru/   </vt:lpstr>
      <vt:lpstr>Международная независимая литературная премия «Глаголица» для юных писателей https://www.glagolitsa-rt.ru/ </vt:lpstr>
      <vt:lpstr>Литературный конкурс «Доживём до понедельника»: рассказы об учителях</vt:lpstr>
      <vt:lpstr>Методическое руководство по работе с «тихими книгами» и книжками-картинками</vt:lpstr>
      <vt:lpstr>Рекомендательно-библиографический список литературы подготовил экспертный совет по детской литературе при Секции детских библиотек РБА  https://rgdb.ru/professionalam/14920-rekomendatelno-bibliograficheskij-spisok-literatury-podgotovil-ekspertnyj-sovet-po-detskoj-literature-pri-sektsii-detskikh-bibliotek-rba    </vt:lpstr>
      <vt:lpstr>Примеры книг из списка РБА</vt:lpstr>
      <vt:lpstr>Статья о чтении подростков: Ирина Лукьянова. Когда же этот Д’Артаньян уже въедет в Париж: что читают наши дети? https://www.miloserdie.ru/article/kogda-zhe-etot-dartanyan-uzhe-vedet-v-parizh-chto-chitayut-nashi-deti/ </vt:lpstr>
      <vt:lpstr>Ульяна Волохова. 20 фактов о "Маленьком принце" https://www.kommersant.ru/doc/5902769 </vt:lpstr>
      <vt:lpstr>Государственная публичная историческая библиотека России оцифровала 145 редких изданий и опубликовала коллекцию «Русская футуристическая книга». В открытом доступе появились произведения Давида Бурлюка, Велимира Хлебникова, Алексея Крученых, Владимира Маяковского, Наталии Гончаровой и других представителей течения. http://elib.shpl.ru/ru/indexes/values/10040 </vt:lpstr>
      <vt:lpstr>Курс «История русской поэзии» проекта «ПОЛКА» https://polka.academy/materials/923 </vt:lpstr>
      <vt:lpstr>Нон-фикшн</vt:lpstr>
      <vt:lpstr>Татьяна Попова. День в руках литературных героев (Абраказябра, 2023). </vt:lpstr>
      <vt:lpstr>Юлия Яковлева. Азбука балета (Новое литературное обозрение, 2023). </vt:lpstr>
      <vt:lpstr>Оксана Василиади. Азбука русских художников (Детская литература, 2023). https://www.labirint.ru/books/942006/ </vt:lpstr>
      <vt:lpstr>Евгения Гюнтер. Усадьбы Подмосковья (Пешком в историю, 2023). https://www.labirint.ru/books/938454/ </vt:lpstr>
      <vt:lpstr>Деревья, листья, цветы и семена (Аванта, 2023).</vt:lpstr>
      <vt:lpstr>Тим Скоренко, Татьяна Алексеева. Как несъедобное становится съедобным (Розовый жираф, 2023). </vt:lpstr>
      <vt:lpstr>Берта Парамо. Роботы. Самая полная энциклопедия (МИФ, 2022). </vt:lpstr>
      <vt:lpstr>Книги для младших школьников</vt:lpstr>
      <vt:lpstr>Юбилейная серия «Сергею Михалкову – 110 лет» (Издательство «Малыш»).</vt:lpstr>
      <vt:lpstr>Новые книги серии «Военное детство» издательства «Детская литература» https://www.labirint.ru/series/49714/ </vt:lpstr>
      <vt:lpstr>Юлия Симбирская. Наполеон спешит на помощь (Пять четвертей, 2023). </vt:lpstr>
      <vt:lpstr>Марина Тараненко. Дрессировщик новостей (Нигма, 2023). </vt:lpstr>
      <vt:lpstr>Светлана Лаврова. Год дракона Потапова (Редакция Вилли Винки, 2023). </vt:lpstr>
      <vt:lpstr>Кайла Миллер. Шоу Олив (МИФ, 2023). </vt:lpstr>
      <vt:lpstr>Г. Х. Андерсен. Серебряная монетка (Нигма, 2023). </vt:lpstr>
      <vt:lpstr>Книги для подростков</vt:lpstr>
      <vt:lpstr>Елена Клишина. Английский устно (Черная речка, 2023).</vt:lpstr>
      <vt:lpstr>Юлия Кузнецова. Первая работа (Пять четвертей, 2023).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детские книги и другие книжные новости сентябрь 2021</dc:title>
  <dc:creator>Шафферт Евгения</dc:creator>
  <cp:lastModifiedBy>пользователь</cp:lastModifiedBy>
  <cp:revision>94</cp:revision>
  <dcterms:created xsi:type="dcterms:W3CDTF">2021-09-27T08:38:16Z</dcterms:created>
  <dcterms:modified xsi:type="dcterms:W3CDTF">2023-04-27T07:12:45Z</dcterms:modified>
</cp:coreProperties>
</file>