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9" r:id="rId4"/>
    <p:sldId id="263" r:id="rId5"/>
    <p:sldId id="264" r:id="rId6"/>
    <p:sldId id="265" r:id="rId7"/>
    <p:sldId id="266" r:id="rId8"/>
    <p:sldId id="269" r:id="rId9"/>
    <p:sldId id="271" r:id="rId10"/>
    <p:sldId id="272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36713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5631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9" name="Google Shape;24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4124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7" name="Google Shape;28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5650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5" name="Google Shape;29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4470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2" name="Google Shape;30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5352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7978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9" name="Google Shape;32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3196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0" name="Google Shape;34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4423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2368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7" name="Google Shape;35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6496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9" name="Google Shape;43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384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4568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7" name="Google Shape;4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9048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5" name="Google Shape;46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8806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4" name="Google Shape;47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0367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2" name="Google Shape;48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2052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0" name="Google Shape;49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78170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8" name="Google Shape;50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36430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6" name="Google Shape;51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97473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6" name="Google Shape;52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3463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6" name="Google Shape;53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14863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4" name="Google Shape;54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5091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21209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2" name="Google Shape;55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6794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5667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3307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" name="Google Shape;1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107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7324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4" name="Google Shape;22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6044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" name="Google Shape;24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1524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lluminator.press/intervjyu-epplee" TargetMode="External"/><Relationship Id="rId7" Type="http://schemas.openxmlformats.org/officeDocument/2006/relationships/hyperlink" Target="https://www.youtube.com/watch?v=ZzK-YV7gsr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lluminator.press/book/volshebnaya-strana-i-ee-okrestnosti" TargetMode="External"/><Relationship Id="rId5" Type="http://schemas.openxmlformats.org/officeDocument/2006/relationships/hyperlink" Target="https://www.labirint.ru/books/985437/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r-cbs.ru/resource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avilamag.ru/letters/717445-trudnyi-vozrast-5-horoshih-knig-o-podrostkah-kotorye-stoit-prochitat-vzrosly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q.hse.ru/readin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lib.ru/author/325940/latest-elena-kachur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s://www.mann-ivanov-ferber.ru/catalog/tag/chevostik-books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hyperlink" Target="https://bookzip.club/s/55459-detskie-entsiklopedii-s-chevostik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itres.ru/book/margarita-zobnina/pochti-vzroslye-dengi-vse-chto-nuzhno-znat-podrostku-ob-70369168/chitat-onlayn/" TargetMode="External"/><Relationship Id="rId5" Type="http://schemas.openxmlformats.org/officeDocument/2006/relationships/hyperlink" Target="https://www.mann-ivanov-ferber.ru/books/soft-skillz/" TargetMode="Externa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orodets.ru/product/svadby-mira#s_flip_book/" TargetMode="Externa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books/1000456/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labirint.ru/books/1005681/" TargetMode="Externa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hyperlink" Target="https://www.rulit.me/books/so-shkafom-na-velosipede-download-513123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abirint.ru/books/871835/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chitai-gorod.ru/product/bz-z-z-z-z-z-dzhonni-samyy-strannyy-muravey-3028985" TargetMode="Externa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labirint.ru/books/1006806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hyperlink" Target="https://kid-book-museum.livejournal.com/91608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iveinternet.ru/users/6318384/post497747301/" TargetMode="External"/><Relationship Id="rId5" Type="http://schemas.openxmlformats.org/officeDocument/2006/relationships/hyperlink" Target="https://www.labirint.ru/books/999324/?point=yd15&amp;utm_source=yandex&amp;utm_medium=cpc&amp;utm_campaign=shopping_all&amp;yclid=12012606824853798911" TargetMode="External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content.img-gorod.ru/nomenclature/30/279/3027931.pdf" TargetMode="External"/><Relationship Id="rId3" Type="http://schemas.openxmlformats.org/officeDocument/2006/relationships/image" Target="../media/image42.png"/><Relationship Id="rId7" Type="http://schemas.openxmlformats.org/officeDocument/2006/relationships/hyperlink" Target="https://www.labirint.ru/books/1002294/" TargetMode="External"/><Relationship Id="rId12" Type="http://schemas.openxmlformats.org/officeDocument/2006/relationships/hyperlink" Target="https://www.labirint.ru/books/1003061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hyperlink" Target="https://content.img-gorod.ru/nomenclature/30/279/3027932.pdf" TargetMode="External"/><Relationship Id="rId5" Type="http://schemas.openxmlformats.org/officeDocument/2006/relationships/image" Target="../media/image44.png"/><Relationship Id="rId10" Type="http://schemas.openxmlformats.org/officeDocument/2006/relationships/hyperlink" Target="https://www.labirint.ru/books/1003063/" TargetMode="External"/><Relationship Id="rId4" Type="http://schemas.openxmlformats.org/officeDocument/2006/relationships/image" Target="../media/image43.png"/><Relationship Id="rId9" Type="http://schemas.openxmlformats.org/officeDocument/2006/relationships/hyperlink" Target="https://www.labirint.ru/books/1003062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flibusta.su/book/195003-grustnaya-istoriya-glashi-veselovoy/" TargetMode="External"/><Relationship Id="rId4" Type="http://schemas.openxmlformats.org/officeDocument/2006/relationships/hyperlink" Target="https://www.labirint.ru/books/1006045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abirint.ru/books/1005700/" TargetMode="External"/><Relationship Id="rId5" Type="http://schemas.openxmlformats.org/officeDocument/2006/relationships/hyperlink" Target="https://www.litres.ru/book/viktor-lanovenko/zlaya-devchonka-70377334/chitat-onlayn/" TargetMode="External"/><Relationship Id="rId4" Type="http://schemas.openxmlformats.org/officeDocument/2006/relationships/hyperlink" Target="https://flibusta.su/book/195530-zlaya-devchonka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calameo.com/books/00178843774925d8b2a20" TargetMode="External"/><Relationship Id="rId4" Type="http://schemas.openxmlformats.org/officeDocument/2006/relationships/hyperlink" Target="https://www.chitai-gorod.ru/product/sensor-ritm-roman-3032661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flibusta.su/book/114869-gula-kamakri-legenda-o-proklyatom-tabore/read/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s://www.litres.ru/book/uliya-linde/gula-kamakri-legenda-o-proklyatom-tabore-67885637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itres.ru/book/anastasiya-orlova/gruzovik-a-gde-pricep-69982480/" TargetMode="External"/><Relationship Id="rId11" Type="http://schemas.openxmlformats.org/officeDocument/2006/relationships/hyperlink" Target="https://chaconne.ru/product/4183583/" TargetMode="External"/><Relationship Id="rId5" Type="http://schemas.openxmlformats.org/officeDocument/2006/relationships/hyperlink" Target="https://www.youtube.com/watch?v=G_Ip4aVxBWo" TargetMode="External"/><Relationship Id="rId10" Type="http://schemas.openxmlformats.org/officeDocument/2006/relationships/hyperlink" Target="https://paraknig.me/view/2153617" TargetMode="External"/><Relationship Id="rId4" Type="http://schemas.openxmlformats.org/officeDocument/2006/relationships/hyperlink" Target="https://glagol38.ru/text/01-09-2023/015" TargetMode="External"/><Relationship Id="rId9" Type="http://schemas.openxmlformats.org/officeDocument/2006/relationships/hyperlink" Target="https://www.labirint.ru/books/912974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bookmix.ru/book.phtml?id=4045109" TargetMode="External"/><Relationship Id="rId4" Type="http://schemas.openxmlformats.org/officeDocument/2006/relationships/hyperlink" Target="https://www.calameo.com/books/00178843793d1f9a3c5c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gid.ru/knigi/tematicheskie-obzory/17124-laureaty-premij-2023-vdokhnovlyayushchaya-proza-opytnykh-avtorov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bookind.ru/events/17002/" TargetMode="External"/><Relationship Id="rId4" Type="http://schemas.openxmlformats.org/officeDocument/2006/relationships/hyperlink" Target="https://rgdb.ru/professionalam/15666-ekspertnyj-sovet-po-detskoj-literature-podgotovil-itogovyj-rekomendatelnyj-spisok-knig-za-2023-god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bookzip.club/b/55050-mir-inzhenera-shuhova-kak-rabotaet-mozg-izobretatelya/reader/" TargetMode="External"/><Relationship Id="rId13" Type="http://schemas.openxmlformats.org/officeDocument/2006/relationships/hyperlink" Target="http://kniguru.info/korotkii-spisok-trinadtsatogo-sezona/aul-arslanova-asiya" TargetMode="External"/><Relationship Id="rId3" Type="http://schemas.openxmlformats.org/officeDocument/2006/relationships/image" Target="../media/image7.jpg"/><Relationship Id="rId7" Type="http://schemas.openxmlformats.org/officeDocument/2006/relationships/hyperlink" Target="https://www.litres.ru/book/ayrat-bagautdinov/mir-inzhenera-shuhova-kak-rabotaet-mozg-izobretatelya-69465193/" TargetMode="External"/><Relationship Id="rId12" Type="http://schemas.openxmlformats.org/officeDocument/2006/relationships/hyperlink" Target="https://www.labirint.ru/books/960559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hyperlink" Target="https://paraknig.me/view/2289686" TargetMode="External"/><Relationship Id="rId5" Type="http://schemas.openxmlformats.org/officeDocument/2006/relationships/image" Target="../media/image9.png"/><Relationship Id="rId10" Type="http://schemas.openxmlformats.org/officeDocument/2006/relationships/hyperlink" Target="https://rulib.pro/read-book/680655-zachem-lyudi-tantsuyut-istoriya-tantsa-dlya-detey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www.litres.ru/book/irina-sirotkina-32065000/zachem-ludi-tancuut-istoriya-tanca-dlya-detey-69558283/" TargetMode="External"/><Relationship Id="rId14" Type="http://schemas.openxmlformats.org/officeDocument/2006/relationships/hyperlink" Target="https://litra.top/book/aul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bibliogid.ru/cat/vypuski/2024/2/poznavatelnaya/17085-my-zhivjom-v-srednevekovoj-evrope" TargetMode="External"/><Relationship Id="rId13" Type="http://schemas.openxmlformats.org/officeDocument/2006/relationships/hyperlink" Target="https://www.litres.ru/book/anastasiya-bezludnaya/tayna-propavshih-stranic-69878653/chitat-onlayn/" TargetMode="External"/><Relationship Id="rId3" Type="http://schemas.openxmlformats.org/officeDocument/2006/relationships/image" Target="../media/image11.jpg"/><Relationship Id="rId7" Type="http://schemas.openxmlformats.org/officeDocument/2006/relationships/hyperlink" Target="https://bibliogid.ru/cat/vypuski/2024/2/otechestvennaya-khudozhestvennaya/" TargetMode="External"/><Relationship Id="rId12" Type="http://schemas.openxmlformats.org/officeDocument/2006/relationships/hyperlink" Target="https://cdn.img-gorod.ru/nomenclature/30/189/3018934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11" Type="http://schemas.openxmlformats.org/officeDocument/2006/relationships/hyperlink" Target="https://bibliogid.ru/cat/vypuski/2024/2/roditelyam-pedagogam-psikhologam/17171-ne-gonites-za-otsenkami" TargetMode="External"/><Relationship Id="rId5" Type="http://schemas.openxmlformats.org/officeDocument/2006/relationships/image" Target="../media/image13.jpg"/><Relationship Id="rId10" Type="http://schemas.openxmlformats.org/officeDocument/2006/relationships/hyperlink" Target="https://libcat.ru/knigi/starinnaya-literatura/evropejskaya-starinnaya-literatura/184654-ballady-o-robin-gude.html" TargetMode="External"/><Relationship Id="rId4" Type="http://schemas.openxmlformats.org/officeDocument/2006/relationships/image" Target="../media/image12.jpg"/><Relationship Id="rId9" Type="http://schemas.openxmlformats.org/officeDocument/2006/relationships/hyperlink" Target="http://knigi.kembibl.ru/Knigi/Ballady_o_Robin_Gude.pdf" TargetMode="External"/><Relationship Id="rId14" Type="http://schemas.openxmlformats.org/officeDocument/2006/relationships/hyperlink" Target="https://flibusta.su/book/188735-tayna-propavshih-stranits/read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labskop/video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pbdnevnik.ru/news/2024-02-12/tatyana-fedyaeva-do-sih-por-u-nas-net-avtorov-ravnyh-po-talantu-esli-ne-bianki-to-chlenam-ego-literaturnogo-kruzhk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1" y="0"/>
            <a:ext cx="1219199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/>
          <p:nvPr/>
        </p:nvSpPr>
        <p:spPr>
          <a:xfrm>
            <a:off x="4" y="-64969"/>
            <a:ext cx="12191996" cy="6858000"/>
          </a:xfrm>
          <a:prstGeom prst="rect">
            <a:avLst/>
          </a:prstGeom>
          <a:solidFill>
            <a:srgbClr val="1F3864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66761" y="643468"/>
            <a:ext cx="5292727" cy="424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Calibri"/>
              <a:buNone/>
            </a:pPr>
            <a:r>
              <a:rPr lang="ru-RU" sz="5500" dirty="0">
                <a:solidFill>
                  <a:schemeClr val="accent2">
                    <a:lumMod val="50000"/>
                  </a:schemeClr>
                </a:solidFill>
              </a:rPr>
              <a:t>Новые детские книги и другие книжные новости</a:t>
            </a:r>
            <a:br>
              <a:rPr lang="ru-RU" sz="55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5500" dirty="0">
                <a:solidFill>
                  <a:schemeClr val="accent2">
                    <a:lumMod val="50000"/>
                  </a:schemeClr>
                </a:solidFill>
              </a:rPr>
              <a:t>февраль 2024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8" name="Google Shape;88;p13"/>
          <p:cNvSpPr/>
          <p:nvPr/>
        </p:nvSpPr>
        <p:spPr>
          <a:xfrm>
            <a:off x="6502207" y="61344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653" y="1688684"/>
            <a:ext cx="5474682" cy="3078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"/>
          <p:cNvSpPr/>
          <p:nvPr/>
        </p:nvSpPr>
        <p:spPr>
          <a:xfrm>
            <a:off x="0" y="0"/>
            <a:ext cx="1218895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2" name="Google Shape;252;p29"/>
          <p:cNvGrpSpPr/>
          <p:nvPr/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253" name="Google Shape;253;p29"/>
            <p:cNvSpPr/>
            <p:nvPr/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784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294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" name="Google Shape;255;p29"/>
          <p:cNvGrpSpPr/>
          <p:nvPr/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256" name="Google Shape;256;p29"/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29"/>
          <p:cNvSpPr txBox="1">
            <a:spLocks noGrp="1"/>
          </p:cNvSpPr>
          <p:nvPr>
            <p:ph type="title"/>
          </p:nvPr>
        </p:nvSpPr>
        <p:spPr>
          <a:xfrm>
            <a:off x="1014984" y="908263"/>
            <a:ext cx="10158984" cy="88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ru-RU" sz="3200" dirty="0">
                <a:solidFill>
                  <a:schemeClr val="lt1"/>
                </a:solidFill>
              </a:rPr>
              <a:t>Интервью с Николаев </a:t>
            </a:r>
            <a:r>
              <a:rPr lang="ru-RU" sz="3200" dirty="0">
                <a:solidFill>
                  <a:schemeClr val="lt1"/>
                </a:solidFill>
              </a:rPr>
              <a:t>Эппле</a:t>
            </a:r>
            <a:r>
              <a:rPr lang="ru-RU" sz="3200" dirty="0">
                <a:solidFill>
                  <a:schemeClr val="lt1"/>
                </a:solidFill>
              </a:rPr>
              <a:t> о новой книге "Волшебная страна": </a:t>
            </a:r>
            <a:r>
              <a:rPr lang="ru-RU" sz="3200" u="sng" dirty="0">
                <a:solidFill>
                  <a:schemeClr val="hlink"/>
                </a:solidFill>
                <a:hlinkClick r:id="rId3"/>
              </a:rPr>
              <a:t>https://illuminator.press/intervjyu-epplee</a:t>
            </a:r>
            <a:r>
              <a:rPr lang="ru-RU" sz="3200" dirty="0">
                <a:solidFill>
                  <a:schemeClr val="lt1"/>
                </a:solidFill>
              </a:rPr>
              <a:t> </a:t>
            </a:r>
            <a:endParaRPr sz="3200" dirty="0"/>
          </a:p>
        </p:txBody>
      </p:sp>
      <p:sp>
        <p:nvSpPr>
          <p:cNvPr id="267" name="Google Shape;267;p29"/>
          <p:cNvSpPr txBox="1">
            <a:spLocks noGrp="1"/>
          </p:cNvSpPr>
          <p:nvPr>
            <p:ph type="body" idx="1"/>
          </p:nvPr>
        </p:nvSpPr>
        <p:spPr>
          <a:xfrm>
            <a:off x="1012134" y="1870750"/>
            <a:ext cx="10158984" cy="2596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Clr>
                <a:schemeClr val="lt1"/>
              </a:buClr>
              <a:buSzPts val="1500"/>
              <a:buNone/>
            </a:pPr>
            <a:r>
              <a:rPr lang="ru-RU" sz="1500" dirty="0">
                <a:solidFill>
                  <a:schemeClr val="lt1"/>
                </a:solidFill>
              </a:rPr>
              <a:t>«Сама по себе эта формулировка «литература Волшебной страны» — попытка изящно выйти из довольно затруднительного положения. Дать название описываемой в книге традиции — непростая задача. Притчи Макдональда, «Ветер в Ивах», «Винни-Пух», «Хроники </a:t>
            </a:r>
            <a:r>
              <a:rPr lang="ru-RU" sz="1500" dirty="0">
                <a:solidFill>
                  <a:schemeClr val="lt1"/>
                </a:solidFill>
              </a:rPr>
              <a:t>Нарнии</a:t>
            </a:r>
            <a:r>
              <a:rPr lang="ru-RU" sz="1500" dirty="0">
                <a:solidFill>
                  <a:schemeClr val="lt1"/>
                </a:solidFill>
              </a:rPr>
              <a:t>» и «Гарри Поттер» — слишком разные литературные явления, чтобы их можно было объединить под одной вывеской. «</a:t>
            </a:r>
            <a:r>
              <a:rPr lang="ru-RU" sz="1500" dirty="0">
                <a:solidFill>
                  <a:schemeClr val="lt1"/>
                </a:solidFill>
              </a:rPr>
              <a:t>Фэнтези</a:t>
            </a:r>
            <a:r>
              <a:rPr lang="ru-RU" sz="1500" dirty="0">
                <a:solidFill>
                  <a:schemeClr val="lt1"/>
                </a:solidFill>
              </a:rPr>
              <a:t>» — очень проблематичный термин, о значении и границах этого понятия не перестают спорить, не будем забывать, что по-английски это просто «фантазия». «Фантастика», «волшебная сказка», «литературная сказка», «литература для детей» — все это тоже не подходит. И тут мне помог </a:t>
            </a:r>
            <a:r>
              <a:rPr lang="ru-RU" sz="1500" dirty="0">
                <a:solidFill>
                  <a:schemeClr val="lt1"/>
                </a:solidFill>
              </a:rPr>
              <a:t>Толкин</a:t>
            </a:r>
            <a:r>
              <a:rPr lang="ru-RU" sz="1500" dirty="0">
                <a:solidFill>
                  <a:schemeClr val="lt1"/>
                </a:solidFill>
              </a:rPr>
              <a:t>. Волшебная страна — категория не формально литературоведческая, это не то, как, а то, о чем. Важнейший текст, который всегда всплывает при разговорах о «вторичных мирах», — лекция </a:t>
            </a:r>
            <a:r>
              <a:rPr lang="ru-RU" sz="1500" dirty="0">
                <a:solidFill>
                  <a:schemeClr val="lt1"/>
                </a:solidFill>
              </a:rPr>
              <a:t>Толкина</a:t>
            </a:r>
            <a:r>
              <a:rPr lang="ru-RU" sz="1500" dirty="0">
                <a:solidFill>
                  <a:schemeClr val="lt1"/>
                </a:solidFill>
              </a:rPr>
              <a:t> </a:t>
            </a:r>
            <a:r>
              <a:rPr lang="ru-RU" sz="1500" dirty="0">
                <a:solidFill>
                  <a:schemeClr val="lt1"/>
                </a:solidFill>
              </a:rPr>
              <a:t>On</a:t>
            </a:r>
            <a:r>
              <a:rPr lang="ru-RU" sz="1500" dirty="0">
                <a:solidFill>
                  <a:schemeClr val="lt1"/>
                </a:solidFill>
              </a:rPr>
              <a:t> </a:t>
            </a:r>
            <a:r>
              <a:rPr lang="ru-RU" sz="1500" dirty="0">
                <a:solidFill>
                  <a:schemeClr val="lt1"/>
                </a:solidFill>
              </a:rPr>
              <a:t>Fairy</a:t>
            </a:r>
            <a:r>
              <a:rPr lang="ru-RU" sz="1500" dirty="0">
                <a:solidFill>
                  <a:schemeClr val="lt1"/>
                </a:solidFill>
              </a:rPr>
              <a:t> </a:t>
            </a:r>
            <a:r>
              <a:rPr lang="ru-RU" sz="1500" dirty="0">
                <a:solidFill>
                  <a:schemeClr val="lt1"/>
                </a:solidFill>
              </a:rPr>
              <a:t>Stories</a:t>
            </a:r>
            <a:r>
              <a:rPr lang="ru-RU" sz="1500" dirty="0">
                <a:solidFill>
                  <a:schemeClr val="lt1"/>
                </a:solidFill>
              </a:rPr>
              <a:t> («О волшебных сказках»). Когда я первый раз </a:t>
            </a:r>
            <a:r>
              <a:rPr lang="ru-RU" sz="1500" dirty="0" smtClean="0">
                <a:solidFill>
                  <a:schemeClr val="lt1"/>
                </a:solidFill>
              </a:rPr>
              <a:t>прочел </a:t>
            </a:r>
            <a:r>
              <a:rPr lang="ru-RU" sz="1500" dirty="0">
                <a:solidFill>
                  <a:schemeClr val="lt1"/>
                </a:solidFill>
              </a:rPr>
              <a:t>эту лекцию в подростковом возрасте, меня впечатлило, что </a:t>
            </a:r>
            <a:r>
              <a:rPr lang="ru-RU" sz="1500" dirty="0">
                <a:solidFill>
                  <a:schemeClr val="lt1"/>
                </a:solidFill>
              </a:rPr>
              <a:t>Толкин</a:t>
            </a:r>
            <a:r>
              <a:rPr lang="ru-RU" sz="1500" dirty="0">
                <a:solidFill>
                  <a:schemeClr val="lt1"/>
                </a:solidFill>
              </a:rPr>
              <a:t> говорит о Волшебной стране не как о вымысле, а как о чем-то реальном, о реальности, которая влияет на говорящих о ней. Герои моей книги очень разные, работавшие в очень разных формах, объединяет их то, о чем они писали</a:t>
            </a:r>
            <a:r>
              <a:rPr lang="ru-RU" sz="1500" dirty="0" smtClean="0">
                <a:solidFill>
                  <a:schemeClr val="lt1"/>
                </a:solidFill>
              </a:rPr>
              <a:t>»</a:t>
            </a:r>
            <a:endParaRPr lang="en-US" sz="1500" dirty="0">
              <a:solidFill>
                <a:schemeClr val="l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753" y="4059550"/>
            <a:ext cx="1449630" cy="20127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25661" y="4588493"/>
            <a:ext cx="55056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lt1"/>
              </a:buClr>
              <a:buSzPts val="1500"/>
            </a:pPr>
            <a:r>
              <a:rPr lang="en-US" sz="1600" dirty="0">
                <a:solidFill>
                  <a:schemeClr val="lt1"/>
                </a:solidFill>
                <a:hlinkClick r:id="rId5"/>
              </a:rPr>
              <a:t>https://www.labirint.ru/books/985437</a:t>
            </a:r>
            <a:r>
              <a:rPr lang="en-US" sz="1600" dirty="0" smtClean="0">
                <a:solidFill>
                  <a:schemeClr val="lt1"/>
                </a:solidFill>
                <a:hlinkClick r:id="rId5"/>
              </a:rPr>
              <a:t>/</a:t>
            </a:r>
            <a:r>
              <a:rPr lang="ru-RU" sz="1600" dirty="0" smtClean="0">
                <a:solidFill>
                  <a:schemeClr val="lt1"/>
                </a:solidFill>
              </a:rPr>
              <a:t> ; </a:t>
            </a:r>
            <a:r>
              <a:rPr lang="en-US" sz="1600" dirty="0">
                <a:solidFill>
                  <a:schemeClr val="lt1"/>
                </a:solidFill>
                <a:hlinkClick r:id="rId6"/>
              </a:rPr>
              <a:t>https://</a:t>
            </a:r>
            <a:r>
              <a:rPr lang="en-US" sz="1600" dirty="0" smtClean="0">
                <a:solidFill>
                  <a:schemeClr val="lt1"/>
                </a:solidFill>
                <a:hlinkClick r:id="rId6"/>
              </a:rPr>
              <a:t>illuminator.press/book/volshebnaya-strana-i-ee-okrestnosti</a:t>
            </a:r>
            <a:r>
              <a:rPr lang="ru-RU" sz="1600" dirty="0" smtClean="0">
                <a:solidFill>
                  <a:schemeClr val="lt1"/>
                </a:solidFill>
              </a:rPr>
              <a:t> ;</a:t>
            </a:r>
            <a:r>
              <a:rPr lang="en-US" sz="1600" dirty="0">
                <a:solidFill>
                  <a:schemeClr val="lt1"/>
                </a:solidFill>
              </a:rPr>
              <a:t> </a:t>
            </a:r>
            <a:r>
              <a:rPr lang="en-US" sz="1600" dirty="0">
                <a:solidFill>
                  <a:schemeClr val="lt1"/>
                </a:solidFill>
                <a:hlinkClick r:id="rId7"/>
              </a:rPr>
              <a:t>https://</a:t>
            </a:r>
            <a:r>
              <a:rPr lang="en-US" sz="1600" dirty="0" smtClean="0">
                <a:solidFill>
                  <a:schemeClr val="lt1"/>
                </a:solidFill>
                <a:hlinkClick r:id="rId7"/>
              </a:rPr>
              <a:t>www.youtube.com/watch?v=ZzK-YV7gsrg</a:t>
            </a:r>
            <a:r>
              <a:rPr lang="ru-RU" sz="1600" dirty="0" smtClean="0">
                <a:solidFill>
                  <a:schemeClr val="lt1"/>
                </a:solidFill>
              </a:rPr>
              <a:t>  </a:t>
            </a:r>
            <a:r>
              <a:rPr lang="en-US" sz="1600" dirty="0" smtClean="0">
                <a:solidFill>
                  <a:schemeClr val="lt1"/>
                </a:solidFill>
              </a:rPr>
              <a:t>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2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2"/>
          <p:cNvSpPr txBox="1">
            <a:spLocks noGrp="1"/>
          </p:cNvSpPr>
          <p:nvPr>
            <p:ph type="title"/>
          </p:nvPr>
        </p:nvSpPr>
        <p:spPr>
          <a:xfrm>
            <a:off x="831988" y="385474"/>
            <a:ext cx="6356606" cy="184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ru-RU" sz="2500" dirty="0"/>
              <a:t>Я не верю в монстров. Рекомендательный список лучших современных книг, посвящённых проблеме детской травли. </a:t>
            </a:r>
            <a:br>
              <a:rPr lang="ru-RU" sz="2500" dirty="0"/>
            </a:br>
            <a:r>
              <a:rPr lang="ru-RU" sz="2500" u="sng" dirty="0">
                <a:solidFill>
                  <a:schemeClr val="hlink"/>
                </a:solidFill>
                <a:hlinkClick r:id="rId3"/>
              </a:rPr>
              <a:t>https://pr-cbs.ru/resources</a:t>
            </a:r>
            <a:r>
              <a:rPr lang="ru-RU" sz="2500" dirty="0"/>
              <a:t>   </a:t>
            </a:r>
            <a:endParaRPr dirty="0"/>
          </a:p>
        </p:txBody>
      </p:sp>
      <p:sp>
        <p:nvSpPr>
          <p:cNvPr id="291" name="Google Shape;291;p32"/>
          <p:cNvSpPr txBox="1">
            <a:spLocks noGrp="1"/>
          </p:cNvSpPr>
          <p:nvPr>
            <p:ph type="body" idx="1"/>
          </p:nvPr>
        </p:nvSpPr>
        <p:spPr>
          <a:xfrm>
            <a:off x="831987" y="2400472"/>
            <a:ext cx="6358432" cy="3728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ru-RU" sz="1900" dirty="0"/>
              <a:t>Рекомендательный список лучших современных книг, посвященных проблеме детской травли "Я не верю в монстров".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ru-RU" sz="1900" dirty="0"/>
              <a:t>Это второе издание рекомендательного списка книг, посвящённых проблеме травли в детских и подростковых коллективах. Первый список появился в 2020 году, когда стартовал </a:t>
            </a:r>
            <a:r>
              <a:rPr lang="ru-RU" sz="1900" dirty="0" smtClean="0"/>
              <a:t>проект </a:t>
            </a:r>
            <a:r>
              <a:rPr lang="ru-RU" sz="1900" dirty="0"/>
              <a:t>"Я не верю в монстров". </a:t>
            </a:r>
            <a:r>
              <a:rPr lang="ru-RU" sz="1900" dirty="0" smtClean="0"/>
              <a:t>В </a:t>
            </a:r>
            <a:r>
              <a:rPr lang="ru-RU" sz="1900" dirty="0"/>
              <a:t>новом издании появился раздел "Не </a:t>
            </a:r>
            <a:r>
              <a:rPr lang="ru-RU" sz="1900" dirty="0"/>
              <a:t>художка</a:t>
            </a:r>
            <a:r>
              <a:rPr lang="ru-RU" sz="1900" dirty="0"/>
              <a:t>", который включает в себя практические пособия и прочие </a:t>
            </a:r>
            <a:r>
              <a:rPr lang="ru-RU" sz="1900" dirty="0"/>
              <a:t>нонфикшн</a:t>
            </a:r>
            <a:r>
              <a:rPr lang="ru-RU" sz="1900" dirty="0"/>
              <a:t>-книги, помогающие детям и взрослым в понимании и решении проблемы травли. </a:t>
            </a:r>
            <a:endParaRPr dirty="0"/>
          </a:p>
        </p:txBody>
      </p:sp>
      <p:pic>
        <p:nvPicPr>
          <p:cNvPr id="292" name="Google Shape;292;p32" descr="Изображение выглядит как текст, книга, плакат, млекопитающее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r="1" b="3090"/>
          <a:stretch/>
        </p:blipFill>
        <p:spPr>
          <a:xfrm>
            <a:off x="7556409" y="557190"/>
            <a:ext cx="3995928" cy="5571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"/>
          <p:cNvSpPr txBox="1"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rPr lang="ru-RU" sz="1700" dirty="0"/>
              <a:t>Максим </a:t>
            </a:r>
            <a:r>
              <a:rPr lang="ru-RU" sz="1700" dirty="0"/>
              <a:t>Мамлыга</a:t>
            </a:r>
            <a:r>
              <a:rPr lang="ru-RU" sz="1700" dirty="0"/>
              <a:t>. Трудный возраст: 5 хороших книг о подростках, которые стоит прочитать взрослым</a:t>
            </a:r>
            <a:br>
              <a:rPr lang="ru-RU" sz="1700" dirty="0"/>
            </a:br>
            <a:r>
              <a:rPr lang="ru-RU" sz="1700" u="sng" dirty="0">
                <a:solidFill>
                  <a:schemeClr val="hlink"/>
                </a:solidFill>
                <a:hlinkClick r:id="rId3"/>
              </a:rPr>
              <a:t>https://www.pravilamag.ru/letters/717445-trudnyi-vozrast-5-horoshih-knig-o-podrostkah-kotorye-stoit-prochitat-vzroslym/</a:t>
            </a:r>
            <a:r>
              <a:rPr lang="ru-RU" sz="1700" dirty="0"/>
              <a:t> </a:t>
            </a:r>
            <a:endParaRPr dirty="0"/>
          </a:p>
        </p:txBody>
      </p:sp>
      <p:pic>
        <p:nvPicPr>
          <p:cNvPr id="298" name="Google Shape;298;p33" descr="Изображение выглядит как текст, снимок экрана, графический дизайн, плака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t="27061" b="2734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 extrusionOk="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99" name="Google Shape;299;p33"/>
          <p:cNvSpPr txBox="1">
            <a:spLocks noGrp="1"/>
          </p:cNvSpPr>
          <p:nvPr>
            <p:ph type="body" idx="1"/>
          </p:nvPr>
        </p:nvSpPr>
        <p:spPr>
          <a:xfrm>
            <a:off x="4223982" y="3752850"/>
            <a:ext cx="7485413" cy="245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800" dirty="0"/>
              <a:t>«Правила жизни» подобрали пять историй взросления, авторы которых работают с российской реальностью — условным «сейчас» или недавним прошлым. Школа в нулевые, комикс о Крайнем Севере, игра в шахматы, которая на деле больше, чем игра, и множество сложных социальных </a:t>
            </a:r>
            <a:r>
              <a:rPr lang="ru-RU" sz="1800" dirty="0" smtClean="0"/>
              <a:t>ситуаций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4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4"/>
          <p:cNvSpPr/>
          <p:nvPr/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 extrusionOk="0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ru-RU" sz="3700" dirty="0"/>
              <a:t>Подросток и книга в XXI веке. Спецпроект IQ HSE RU</a:t>
            </a:r>
            <a:br>
              <a:rPr lang="ru-RU" sz="3700" dirty="0"/>
            </a:br>
            <a:r>
              <a:rPr lang="ru-RU" sz="3700" u="sng" dirty="0">
                <a:solidFill>
                  <a:schemeClr val="hlink"/>
                </a:solidFill>
                <a:hlinkClick r:id="rId3"/>
              </a:rPr>
              <a:t>https://iq.hse.ru/reading/</a:t>
            </a:r>
            <a:r>
              <a:rPr lang="ru-RU" sz="3700" dirty="0"/>
              <a:t> </a:t>
            </a:r>
            <a:endParaRPr dirty="0"/>
          </a:p>
        </p:txBody>
      </p:sp>
      <p:sp>
        <p:nvSpPr>
          <p:cNvPr id="307" name="Google Shape;307;p34"/>
          <p:cNvSpPr/>
          <p:nvPr/>
        </p:nvSpPr>
        <p:spPr>
          <a:xfrm rot="-5400000" flipH="1">
            <a:off x="555710" y="2183223"/>
            <a:ext cx="4083433" cy="4083433"/>
          </a:xfrm>
          <a:prstGeom prst="arc">
            <a:avLst>
              <a:gd name="adj1" fmla="val 16200000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ru-RU" sz="2200" dirty="0"/>
              <a:t>Современное подростковое чтение — особая культура, в которую гармонично вплетается использование всевозможных гаджетов. Книга как таковая может вообще отсутствовать в процессе чтения, даже в электронном виде. Некогда популярную фантастику заменяет </a:t>
            </a:r>
            <a:r>
              <a:rPr lang="ru-RU" sz="2200" dirty="0"/>
              <a:t>фэнтези</a:t>
            </a:r>
            <a:r>
              <a:rPr lang="ru-RU" sz="2200" dirty="0"/>
              <a:t>, ставшее частью подростковой реальности через компьютерные игры и </a:t>
            </a:r>
            <a:r>
              <a:rPr lang="ru-RU" sz="2200" dirty="0"/>
              <a:t>фанфики</a:t>
            </a:r>
            <a:r>
              <a:rPr lang="ru-RU" sz="2200" dirty="0"/>
              <a:t>. Есть ли место для миров Достоевского и Толстого в мультимедийном сознании современной молодежи, или все заняла </a:t>
            </a:r>
            <a:r>
              <a:rPr lang="ru-RU" sz="2200" dirty="0"/>
              <a:t>Поттериана</a:t>
            </a:r>
            <a:r>
              <a:rPr lang="ru-RU" sz="2200" dirty="0"/>
              <a:t>? Об этом спецпроект IQ.HSE.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ru-RU" sz="2200" dirty="0"/>
              <a:t>Темы статей спецпроекта: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ru-RU" sz="2200" dirty="0"/>
              <a:t>Почему подростки не читают классику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ru-RU" sz="2200" dirty="0"/>
              <a:t>Как увлечь детей литературой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ru-RU" sz="2200" dirty="0"/>
              <a:t>Как </a:t>
            </a:r>
            <a:r>
              <a:rPr lang="ru-RU" sz="2200" dirty="0"/>
              <a:t>фэнтези</a:t>
            </a:r>
            <a:r>
              <a:rPr lang="ru-RU" sz="2200" dirty="0"/>
              <a:t> отражает реальность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ru-RU" sz="2200" dirty="0"/>
              <a:t>Почему подростки «подсаживаются» на Гарри Поттера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5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5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Нон-фикшн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16" name="Google Shape;316;p35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Нехудожественная литература 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317" name="Google Shape;317;p35"/>
          <p:cNvGrpSpPr/>
          <p:nvPr/>
        </p:nvGrpSpPr>
        <p:grpSpPr>
          <a:xfrm>
            <a:off x="7867135" y="0"/>
            <a:ext cx="4324865" cy="2641149"/>
            <a:chOff x="6867015" y="-1"/>
            <a:chExt cx="5324985" cy="3251912"/>
          </a:xfrm>
        </p:grpSpPr>
        <p:sp>
          <p:nvSpPr>
            <p:cNvPr id="318" name="Google Shape;318;p35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/>
              <a:ahLst/>
              <a:cxnLst/>
              <a:rect l="l" t="t" r="r" b="b"/>
              <a:pathLst>
                <a:path w="5324985" h="3251912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/>
              <a:ahLst/>
              <a:cxnLst/>
              <a:rect l="l" t="t" r="r" b="b"/>
              <a:pathLst>
                <a:path w="5275533" h="2980757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2" name="Google Shape;322;p35"/>
          <p:cNvGrpSpPr/>
          <p:nvPr/>
        </p:nvGrpSpPr>
        <p:grpSpPr>
          <a:xfrm rot="-54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323" name="Google Shape;323;p35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6"/>
          <p:cNvSpPr/>
          <p:nvPr/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6"/>
          <p:cNvSpPr/>
          <p:nvPr/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36" descr="Изображение выглядит как текст, мультфильм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063" y="642938"/>
            <a:ext cx="2497138" cy="327501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34" name="Google Shape;334;p36" descr="Изображение выглядит как текст, мультфильм, иллюстрация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3463" y="642938"/>
            <a:ext cx="2497138" cy="327501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35" name="Google Shape;335;p36" descr="Изображение выглядит как текст, иллюстрация, мультфильм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2038" y="642938"/>
            <a:ext cx="2497138" cy="327501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36" name="Google Shape;336;p36" descr="Изображение выглядит как колесо, текст, шина, автокомпонент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8707438" y="642938"/>
            <a:ext cx="2484438" cy="327501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337" name="Google Shape;337;p36"/>
          <p:cNvSpPr txBox="1">
            <a:spLocks noGrp="1"/>
          </p:cNvSpPr>
          <p:nvPr>
            <p:ph type="title"/>
          </p:nvPr>
        </p:nvSpPr>
        <p:spPr>
          <a:xfrm>
            <a:off x="565079" y="4636802"/>
            <a:ext cx="1123992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ru-RU" sz="3600" dirty="0">
                <a:solidFill>
                  <a:schemeClr val="dk1"/>
                </a:solidFill>
                <a:sym typeface="Calibri"/>
              </a:rPr>
              <a:t>Новые выпуски энциклопедии про </a:t>
            </a:r>
            <a:r>
              <a:rPr lang="ru-RU" sz="3600" dirty="0">
                <a:solidFill>
                  <a:schemeClr val="dk1"/>
                </a:solidFill>
                <a:sym typeface="Calibri"/>
              </a:rPr>
              <a:t>Чевостика</a:t>
            </a:r>
            <a:r>
              <a:rPr lang="ru-RU" sz="3600" dirty="0">
                <a:solidFill>
                  <a:schemeClr val="dk1"/>
                </a:solidFill>
                <a:sym typeface="Calibri"/>
              </a:rPr>
              <a:t> </a:t>
            </a:r>
            <a:r>
              <a:rPr lang="ru-RU" sz="3600" dirty="0" smtClean="0">
                <a:solidFill>
                  <a:schemeClr val="dk1"/>
                </a:solidFill>
                <a:sym typeface="Calibri"/>
              </a:rPr>
              <a:t>(«</a:t>
            </a:r>
            <a:r>
              <a:rPr lang="ru-RU" sz="3600" dirty="0">
                <a:solidFill>
                  <a:schemeClr val="dk1"/>
                </a:solidFill>
                <a:sym typeface="Calibri"/>
              </a:rPr>
              <a:t>МИФ</a:t>
            </a:r>
            <a:r>
              <a:rPr lang="ru-RU" sz="3600" dirty="0" smtClean="0">
                <a:solidFill>
                  <a:schemeClr val="dk1"/>
                </a:solidFill>
                <a:sym typeface="Calibri"/>
              </a:rPr>
              <a:t>»)</a:t>
            </a:r>
            <a:r>
              <a:rPr lang="en-US" sz="3600" dirty="0"/>
              <a:t> </a:t>
            </a:r>
            <a:r>
              <a:rPr lang="en-US" sz="1800" dirty="0">
                <a:hlinkClick r:id="rId7"/>
              </a:rPr>
              <a:t>https://www.mann-ivanov-ferber.ru/catalog/tag/chevostik-books</a:t>
            </a:r>
            <a:r>
              <a:rPr lang="en-US" sz="1800" dirty="0" smtClean="0">
                <a:hlinkClick r:id="rId7"/>
              </a:rPr>
              <a:t>/</a:t>
            </a:r>
            <a:r>
              <a:rPr lang="ru-RU" sz="1800" dirty="0" smtClean="0"/>
              <a:t> ; </a:t>
            </a:r>
            <a:r>
              <a:rPr lang="en-US" sz="1800" dirty="0">
                <a:hlinkClick r:id="rId8"/>
              </a:rPr>
              <a:t>https://</a:t>
            </a:r>
            <a:r>
              <a:rPr lang="en-US" sz="1800" dirty="0" smtClean="0">
                <a:hlinkClick r:id="rId8"/>
              </a:rPr>
              <a:t>www.livelib.ru/author/325940/latest-elena-kachur</a:t>
            </a:r>
            <a:r>
              <a:rPr lang="ru-RU" sz="1800" dirty="0" smtClean="0"/>
              <a:t> ; скачать: </a:t>
            </a:r>
            <a:r>
              <a:rPr lang="en-US" sz="1800" dirty="0">
                <a:hlinkClick r:id="rId9"/>
              </a:rPr>
              <a:t>https://bookzip.club/s/55459-detskie-entsiklopedii-s-chevostikom</a:t>
            </a:r>
            <a:r>
              <a:rPr lang="en-US" sz="1800" dirty="0" smtClean="0">
                <a:hlinkClick r:id="rId9"/>
              </a:rPr>
              <a:t>/</a:t>
            </a:r>
            <a:r>
              <a:rPr lang="ru-RU" sz="1800" dirty="0" smtClean="0"/>
              <a:t> </a:t>
            </a:r>
            <a:endParaRPr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7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ru-RU" sz="4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Книги о важных социальных навыках для подростков (издательство «МИФ»)</a:t>
            </a:r>
            <a:endParaRPr dirty="0"/>
          </a:p>
        </p:txBody>
      </p:sp>
      <p:pic>
        <p:nvPicPr>
          <p:cNvPr id="344" name="Google Shape;344;p37" descr="Изображение выглядит как текст, плакат, графический дизайн, обувь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21723" y="2036512"/>
            <a:ext cx="2747282" cy="393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7" descr="Изображение выглядит как текст, мультфильм, плакат, графическая вставк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0717" y="2036512"/>
            <a:ext cx="2757128" cy="39387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697427" y="6108856"/>
            <a:ext cx="4333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https://www.mann-ivanov-ferber.ru/books/soft-skillz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46698" y="6088578"/>
            <a:ext cx="3897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https://www.litres.ru/book/margarita-zobnina/pochti-vzroslye-dengi-vse-chto-nuzhno-znat-podrostku-ob-70369168/chitat-onlayn</a:t>
            </a:r>
            <a:r>
              <a:rPr lang="en-US" sz="1200" dirty="0" smtClean="0">
                <a:hlinkClick r:id="rId6"/>
              </a:rPr>
              <a:t>/</a:t>
            </a:r>
            <a:r>
              <a:rPr lang="ru-RU" sz="1200" dirty="0" smtClean="0"/>
              <a:t> 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8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38" descr="Изображение выглядит как одежда, текст, Человеческое лицо, платье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9400" y="555625"/>
            <a:ext cx="2986088" cy="46291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52" name="Google Shape;352;p38" descr="Изображение выглядит как текст, рисунок, иллюстрация, мультфильм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7400" y="555625"/>
            <a:ext cx="2986088" cy="46291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53" name="Google Shape;353;p38" descr="Изображение выглядит как текст, одежда, иллюстрация, Человеческое лицо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646988" y="555625"/>
            <a:ext cx="2992438" cy="46291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354" name="Google Shape;354;p38"/>
          <p:cNvSpPr txBox="1"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ctr">
              <a:buSzPts val="2900"/>
            </a:pPr>
            <a:r>
              <a:rPr lang="ru-RU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Анна Любимова. Свадьбы мира от Нигерии до Ямала </a:t>
            </a:r>
            <a:br>
              <a:rPr lang="ru-RU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(Городец, 2024</a:t>
            </a:r>
            <a:r>
              <a:rPr lang="ru-RU" sz="29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</a:t>
            </a:r>
            <a:r>
              <a:rPr lang="en-US" sz="2900" dirty="0">
                <a:hlinkClick r:id="rId6"/>
              </a:rPr>
              <a:t>https://gorodets.ru/product/svadby-mira#s_flip_book</a:t>
            </a:r>
            <a:r>
              <a:rPr lang="en-US" sz="2900" dirty="0" smtClean="0">
                <a:hlinkClick r:id="rId6"/>
              </a:rPr>
              <a:t>/</a:t>
            </a:r>
            <a:r>
              <a:rPr lang="ru-RU" sz="2900" dirty="0" smtClean="0"/>
              <a:t>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9"/>
          <p:cNvSpPr txBox="1">
            <a:spLocks noGrp="1"/>
          </p:cNvSpPr>
          <p:nvPr>
            <p:ph type="title"/>
          </p:nvPr>
        </p:nvSpPr>
        <p:spPr>
          <a:xfrm>
            <a:off x="836675" y="248966"/>
            <a:ext cx="10515600" cy="1569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2900"/>
            </a:pPr>
            <a:r>
              <a:rPr lang="ru-RU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Гелена </a:t>
            </a:r>
            <a:r>
              <a:rPr lang="ru-RU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Гараштова</a:t>
            </a:r>
            <a:r>
              <a:rPr lang="ru-RU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Язык растений. Понимаем, как общаются растения (Фолиант, 2024</a:t>
            </a:r>
            <a:r>
              <a:rPr lang="ru-RU" sz="29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</a:t>
            </a:r>
            <a:r>
              <a:rPr lang="en-US" sz="2900" dirty="0">
                <a:hlinkClick r:id="rId3"/>
              </a:rPr>
              <a:t>https://www.labirint.ru/books/1000456</a:t>
            </a:r>
            <a:r>
              <a:rPr lang="en-US" sz="2900" dirty="0" smtClean="0">
                <a:hlinkClick r:id="rId3"/>
              </a:rPr>
              <a:t>/</a:t>
            </a:r>
            <a:r>
              <a:rPr lang="ru-RU" sz="2900" dirty="0" smtClean="0"/>
              <a:t> </a:t>
            </a:r>
            <a:r>
              <a:rPr lang="ru-RU" sz="29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361" name="Google Shape;361;p39" descr="Изображение выглядит как текст, цветок, книга, растение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r="1911" b="3"/>
          <a:stretch/>
        </p:blipFill>
        <p:spPr>
          <a:xfrm>
            <a:off x="182787" y="2558694"/>
            <a:ext cx="2827865" cy="373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9" descr="Изображение выглядит как текст, Продовольственная группа, Натуральные продукты, фрукт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 t="1023" r="-2" b="-1"/>
          <a:stretch/>
        </p:blipFill>
        <p:spPr>
          <a:xfrm>
            <a:off x="3180760" y="2558694"/>
            <a:ext cx="2827865" cy="373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9" descr="Изображение выглядит как текст, цветок, растение, иллюстрация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 t="1023" r="-2" b="-1"/>
          <a:stretch/>
        </p:blipFill>
        <p:spPr>
          <a:xfrm>
            <a:off x="6178733" y="2558694"/>
            <a:ext cx="2827865" cy="373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9" descr="Изображение выглядит как текст, меню, документ, Шрифт&#10;&#10;Автоматически созданное описание"/>
          <p:cNvPicPr preferRelativeResize="0"/>
          <p:nvPr/>
        </p:nvPicPr>
        <p:blipFill rotWithShape="1">
          <a:blip r:embed="rId7">
            <a:alphaModFix/>
          </a:blip>
          <a:srcRect t="9505" r="2" b="11316"/>
          <a:stretch/>
        </p:blipFill>
        <p:spPr>
          <a:xfrm>
            <a:off x="9176706" y="2558694"/>
            <a:ext cx="2827865" cy="3731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7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47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47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Книги для младших школьников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44" name="Google Shape;444;p47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Новинки и переиздания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445" name="Google Shape;445;p47"/>
          <p:cNvGrpSpPr/>
          <p:nvPr/>
        </p:nvGrpSpPr>
        <p:grpSpPr>
          <a:xfrm>
            <a:off x="7867135" y="0"/>
            <a:ext cx="4324865" cy="2641149"/>
            <a:chOff x="6867015" y="-1"/>
            <a:chExt cx="5324985" cy="3251912"/>
          </a:xfrm>
        </p:grpSpPr>
        <p:sp>
          <p:nvSpPr>
            <p:cNvPr id="446" name="Google Shape;446;p4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/>
              <a:ahLst/>
              <a:cxnLst/>
              <a:rect l="l" t="t" r="r" b="b"/>
              <a:pathLst>
                <a:path w="5324985" h="3251912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47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/>
              <a:ahLst/>
              <a:cxnLst/>
              <a:rect l="l" t="t" r="r" b="b"/>
              <a:pathLst>
                <a:path w="5275533" h="2980757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47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47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0" name="Google Shape;450;p47"/>
          <p:cNvGrpSpPr/>
          <p:nvPr/>
        </p:nvGrpSpPr>
        <p:grpSpPr>
          <a:xfrm rot="-54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451" name="Google Shape;451;p47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47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47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47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Публикации, обзоры, интервью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Новости детской литературы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8" name="Google Shape;98;p14"/>
          <p:cNvGrpSpPr/>
          <p:nvPr/>
        </p:nvGrpSpPr>
        <p:grpSpPr>
          <a:xfrm>
            <a:off x="7867135" y="0"/>
            <a:ext cx="4324865" cy="2641149"/>
            <a:chOff x="6867015" y="-1"/>
            <a:chExt cx="5324985" cy="3251912"/>
          </a:xfrm>
        </p:grpSpPr>
        <p:sp>
          <p:nvSpPr>
            <p:cNvPr id="99" name="Google Shape;99;p14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/>
              <a:ahLst/>
              <a:cxnLst/>
              <a:rect l="l" t="t" r="r" b="b"/>
              <a:pathLst>
                <a:path w="5324985" h="3251912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/>
              <a:ahLst/>
              <a:cxnLst/>
              <a:rect l="l" t="t" r="r" b="b"/>
              <a:pathLst>
                <a:path w="5275533" h="2980757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14"/>
          <p:cNvGrpSpPr/>
          <p:nvPr/>
        </p:nvGrpSpPr>
        <p:grpSpPr>
          <a:xfrm rot="-54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104" name="Google Shape;104;p14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8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" name="Google Shape;460;p48" descr="Изображение выглядит как текст, книга, зарисовка, искусство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2938" y="1084263"/>
            <a:ext cx="7113588" cy="357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8" descr="Изображение выглядит как текст, плакат, Человеческое лицо, искусство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1138" y="1084263"/>
            <a:ext cx="3716338" cy="3570288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8"/>
          <p:cNvSpPr txBox="1"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2900"/>
            </a:pPr>
            <a:r>
              <a:rPr lang="ru-RU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А. Агафонова. Сказочный Ямал (</a:t>
            </a:r>
            <a:r>
              <a:rPr lang="ru-RU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PressPass</a:t>
            </a:r>
            <a:r>
              <a:rPr lang="ru-RU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2024</a:t>
            </a:r>
            <a:r>
              <a:rPr lang="ru-RU" sz="29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</a:t>
            </a:r>
            <a:r>
              <a:rPr lang="en-US" sz="2900" dirty="0">
                <a:hlinkClick r:id="rId5"/>
              </a:rPr>
              <a:t>https://www.labirint.ru/books/1005681</a:t>
            </a:r>
            <a:r>
              <a:rPr lang="en-US" sz="2900" dirty="0" smtClean="0">
                <a:hlinkClick r:id="rId5"/>
              </a:rPr>
              <a:t>/</a:t>
            </a:r>
            <a:r>
              <a:rPr lang="ru-RU" sz="2900" dirty="0" smtClean="0"/>
              <a:t>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8" name="Google Shape;468;p49" descr="Изображение выглядит как текст, снимок экрана, письм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8875" y="1844675"/>
            <a:ext cx="3219450" cy="444976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469" name="Google Shape;469;p49" descr="Изображение выглядит как рисунок, колесо, транспортное средство, Наземный транспор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5000" y="1844675"/>
            <a:ext cx="3213100" cy="444976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470" name="Google Shape;470;p49" descr="Изображение выглядит как текст, плакат, книга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726363" y="1844675"/>
            <a:ext cx="3303588" cy="444976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471" name="Google Shape;471;p49"/>
          <p:cNvSpPr txBox="1">
            <a:spLocks noGrp="1"/>
          </p:cNvSpPr>
          <p:nvPr>
            <p:ph type="title"/>
          </p:nvPr>
        </p:nvSpPr>
        <p:spPr>
          <a:xfrm>
            <a:off x="421239" y="184805"/>
            <a:ext cx="11250203" cy="150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3600"/>
            </a:pPr>
            <a:r>
              <a:rPr lang="ru-RU" sz="2800" dirty="0">
                <a:solidFill>
                  <a:schemeClr val="dk1"/>
                </a:solidFill>
                <a:sym typeface="Calibri"/>
              </a:rPr>
              <a:t>Артур </a:t>
            </a:r>
            <a:r>
              <a:rPr lang="ru-RU" sz="2800" dirty="0">
                <a:solidFill>
                  <a:schemeClr val="dk1"/>
                </a:solidFill>
                <a:sym typeface="Calibri"/>
              </a:rPr>
              <a:t>Гиваргизов</a:t>
            </a:r>
            <a:r>
              <a:rPr lang="ru-RU" sz="2800" dirty="0">
                <a:solidFill>
                  <a:schemeClr val="dk1"/>
                </a:solidFill>
                <a:sym typeface="Calibri"/>
              </a:rPr>
              <a:t>. Со шкафом на велосипеде (Лабиринт, 2024</a:t>
            </a:r>
            <a:r>
              <a:rPr lang="ru-RU" sz="2800" dirty="0" smtClean="0">
                <a:solidFill>
                  <a:schemeClr val="dk1"/>
                </a:solidFill>
                <a:sym typeface="Calibri"/>
              </a:rPr>
              <a:t>), </a:t>
            </a:r>
            <a:r>
              <a:rPr lang="en-US" sz="2800" dirty="0">
                <a:hlinkClick r:id="rId6"/>
              </a:rPr>
              <a:t>https://www.labirint.ru/books/871835</a:t>
            </a:r>
            <a:r>
              <a:rPr lang="en-US" sz="2800" dirty="0" smtClean="0">
                <a:hlinkClick r:id="rId6"/>
              </a:rPr>
              <a:t>/</a:t>
            </a:r>
            <a:r>
              <a:rPr lang="ru-RU" sz="2800" dirty="0" smtClean="0"/>
              <a:t> ; скачать </a:t>
            </a:r>
            <a:r>
              <a:rPr lang="en-US" sz="2800" dirty="0">
                <a:hlinkClick r:id="rId7"/>
              </a:rPr>
              <a:t>https://</a:t>
            </a:r>
            <a:r>
              <a:rPr lang="en-US" sz="2800" dirty="0" smtClean="0">
                <a:hlinkClick r:id="rId7"/>
              </a:rPr>
              <a:t>www.rulit.me/books/so-shkafom-na-velosipede-download-513123.html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chemeClr val="dk1"/>
                </a:solidFill>
                <a:sym typeface="Calibri"/>
              </a:rPr>
              <a:t> 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7" name="Google Shape;477;p50" descr="Изображение выглядит как текст, плакат, графический дизайн, График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0813" y="1844675"/>
            <a:ext cx="3090863" cy="4449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0" descr="Изображение выглядит как текст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575175" y="1844675"/>
            <a:ext cx="6194425" cy="4449763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50"/>
          <p:cNvSpPr txBox="1"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600"/>
            </a:pPr>
            <a:r>
              <a:rPr lang="ru-RU" sz="2800" dirty="0">
                <a:solidFill>
                  <a:schemeClr val="dk1"/>
                </a:solidFill>
                <a:sym typeface="Calibri"/>
              </a:rPr>
              <a:t>Дита </a:t>
            </a:r>
            <a:r>
              <a:rPr lang="ru-RU" sz="2800" dirty="0">
                <a:solidFill>
                  <a:schemeClr val="dk1"/>
                </a:solidFill>
                <a:sym typeface="Calibri"/>
              </a:rPr>
              <a:t>Ципфель</a:t>
            </a:r>
            <a:r>
              <a:rPr lang="ru-RU" sz="2800" dirty="0">
                <a:solidFill>
                  <a:schemeClr val="dk1"/>
                </a:solidFill>
                <a:sym typeface="Calibri"/>
              </a:rPr>
              <a:t>. </a:t>
            </a:r>
            <a:r>
              <a:rPr lang="ru-RU" sz="2800" dirty="0">
                <a:solidFill>
                  <a:schemeClr val="dk1"/>
                </a:solidFill>
                <a:sym typeface="Calibri"/>
              </a:rPr>
              <a:t>Бз</a:t>
            </a:r>
            <a:r>
              <a:rPr lang="ru-RU" sz="2800" dirty="0">
                <a:solidFill>
                  <a:schemeClr val="dk1"/>
                </a:solidFill>
                <a:sym typeface="Calibri"/>
              </a:rPr>
              <a:t>-з-з-з-з-з! Джонни, самый странный муравей (</a:t>
            </a:r>
            <a:r>
              <a:rPr lang="ru-RU" sz="2800" dirty="0">
                <a:solidFill>
                  <a:schemeClr val="dk1"/>
                </a:solidFill>
                <a:sym typeface="Calibri"/>
              </a:rPr>
              <a:t>Альпина.Дети</a:t>
            </a:r>
            <a:r>
              <a:rPr lang="ru-RU" sz="2800" dirty="0">
                <a:solidFill>
                  <a:schemeClr val="dk1"/>
                </a:solidFill>
                <a:sym typeface="Calibri"/>
              </a:rPr>
              <a:t>, 2024</a:t>
            </a:r>
            <a:r>
              <a:rPr lang="ru-RU" sz="2800" dirty="0" smtClean="0">
                <a:solidFill>
                  <a:schemeClr val="dk1"/>
                </a:solidFill>
                <a:sym typeface="Calibri"/>
              </a:rPr>
              <a:t>), </a:t>
            </a:r>
            <a:r>
              <a:rPr lang="en-US" sz="2800" dirty="0">
                <a:hlinkClick r:id="rId5"/>
              </a:rPr>
              <a:t>https://</a:t>
            </a:r>
            <a:r>
              <a:rPr lang="en-US" sz="2800" dirty="0" smtClean="0">
                <a:hlinkClick r:id="rId5"/>
              </a:rPr>
              <a:t>www.chitai-gorod.ru/product/bz-z-z-z-z-z-dzhonni-samyy-strannyy-muravey-3028985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chemeClr val="dk1"/>
                </a:solidFill>
                <a:sym typeface="Calibri"/>
              </a:rPr>
              <a:t> 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1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51"/>
          <p:cNvSpPr txBox="1">
            <a:spLocks noGrp="1"/>
          </p:cNvSpPr>
          <p:nvPr>
            <p:ph type="title"/>
          </p:nvPr>
        </p:nvSpPr>
        <p:spPr>
          <a:xfrm>
            <a:off x="462337" y="133564"/>
            <a:ext cx="6376452" cy="2085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sz="2800" dirty="0"/>
              <a:t>Чон </a:t>
            </a:r>
            <a:r>
              <a:rPr lang="ru-RU" sz="2800" dirty="0"/>
              <a:t>Ёнчхоль</a:t>
            </a:r>
            <a:r>
              <a:rPr lang="ru-RU" sz="2800" dirty="0"/>
              <a:t>. Кот, который прожил 100 раз. Учитель </a:t>
            </a:r>
            <a:r>
              <a:rPr lang="ru-RU" sz="2800" dirty="0"/>
              <a:t>Пэкко</a:t>
            </a:r>
            <a:r>
              <a:rPr lang="ru-RU" sz="2800" dirty="0"/>
              <a:t>. Том 1. Таинственный магазин (Бумажный фонарик, 2024</a:t>
            </a:r>
            <a:r>
              <a:rPr lang="ru-RU" sz="2800" dirty="0" smtClean="0"/>
              <a:t>)</a:t>
            </a:r>
            <a:endParaRPr sz="2800" dirty="0"/>
          </a:p>
        </p:txBody>
      </p:sp>
      <p:sp>
        <p:nvSpPr>
          <p:cNvPr id="486" name="Google Shape;486;p51"/>
          <p:cNvSpPr txBox="1">
            <a:spLocks noGrp="1"/>
          </p:cNvSpPr>
          <p:nvPr>
            <p:ph type="body" idx="1"/>
          </p:nvPr>
        </p:nvSpPr>
        <p:spPr>
          <a:xfrm>
            <a:off x="836680" y="2405067"/>
            <a:ext cx="6002110" cy="372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ru-RU" sz="2000" dirty="0"/>
              <a:t>Вы поссорились с другом, или, возможно, у вас стресс из-за учёбы? Возьмите кошачью шерсть, прижмите к груди и произнесите три раза слово «Пожалуйста». Учитель </a:t>
            </a:r>
            <a:r>
              <a:rPr lang="ru-RU" sz="2000" dirty="0"/>
              <a:t>Пэкко</a:t>
            </a:r>
            <a:r>
              <a:rPr lang="ru-RU" sz="2000" dirty="0"/>
              <a:t> ответит на призыв и переместит свой волшебный магазинчик прямо к вашему дому. Но помните: в это место может попасть только клиент, и оно может пропасть в любой момент, в зависимости от настроения владельца. А потому, будьте вежливы с учителем </a:t>
            </a:r>
            <a:r>
              <a:rPr lang="ru-RU" sz="2000" dirty="0"/>
              <a:t>Пэкко</a:t>
            </a:r>
            <a:r>
              <a:rPr lang="ru-RU" sz="2000" dirty="0"/>
              <a:t> и он поможет решить ваши проблемы!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ru-RU" sz="2000" dirty="0"/>
              <a:t>Для младшего школьного возраста. </a:t>
            </a:r>
            <a:endParaRPr dirty="0"/>
          </a:p>
        </p:txBody>
      </p:sp>
      <p:pic>
        <p:nvPicPr>
          <p:cNvPr id="487" name="Google Shape;487;p51" descr="Изображение выглядит как текст, мультфильм, кот, книг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r="2934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680201" y="5950513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hlinkClick r:id="rId4"/>
              </a:rPr>
              <a:t>https://www.labirint.ru/books/1006806</a:t>
            </a:r>
            <a:r>
              <a:rPr lang="en-US" sz="1800" dirty="0" smtClean="0">
                <a:hlinkClick r:id="rId4"/>
              </a:rPr>
              <a:t>/</a:t>
            </a:r>
            <a:r>
              <a:rPr lang="ru-RU" sz="1800" dirty="0" smtClean="0"/>
              <a:t> 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2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52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52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Книги для подростков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95" name="Google Shape;495;p52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Новинки и переиздания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496" name="Google Shape;496;p52"/>
          <p:cNvGrpSpPr/>
          <p:nvPr/>
        </p:nvGrpSpPr>
        <p:grpSpPr>
          <a:xfrm>
            <a:off x="7867135" y="0"/>
            <a:ext cx="4324865" cy="2641149"/>
            <a:chOff x="6867015" y="-1"/>
            <a:chExt cx="5324985" cy="3251912"/>
          </a:xfrm>
        </p:grpSpPr>
        <p:sp>
          <p:nvSpPr>
            <p:cNvPr id="497" name="Google Shape;497;p52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/>
              <a:ahLst/>
              <a:cxnLst/>
              <a:rect l="l" t="t" r="r" b="b"/>
              <a:pathLst>
                <a:path w="5324985" h="3251912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52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/>
              <a:ahLst/>
              <a:cxnLst/>
              <a:rect l="l" t="t" r="r" b="b"/>
              <a:pathLst>
                <a:path w="5275533" h="2980757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52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52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1" name="Google Shape;501;p52"/>
          <p:cNvGrpSpPr/>
          <p:nvPr/>
        </p:nvGrpSpPr>
        <p:grpSpPr>
          <a:xfrm rot="-54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502" name="Google Shape;502;p52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52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52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52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3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1" name="Google Shape;511;p53" descr="Изображение выглядит как текст, письмо, на открытом воздухе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6187" y="192873"/>
            <a:ext cx="6561138" cy="46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3" descr="Изображение выглядит как текст, одежда, книга, плакат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807325" y="192873"/>
            <a:ext cx="3201988" cy="46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53"/>
          <p:cNvSpPr txBox="1"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r>
              <a:rPr lang="ru-RU" sz="2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те дни. Ленинградская блокада в рисунках А. Ф. Пахомова </a:t>
            </a:r>
            <a:r>
              <a:rPr lang="ru-RU" sz="2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(Дом детской книги, 2024</a:t>
            </a:r>
            <a:r>
              <a:rPr lang="ru-RU" sz="29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71254" y="6243338"/>
            <a:ext cx="9838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https://www.labirint.ru/books/999324/?</a:t>
            </a:r>
            <a:r>
              <a:rPr lang="en-US" sz="1200" dirty="0" smtClean="0">
                <a:hlinkClick r:id="rId5"/>
              </a:rPr>
              <a:t>point=yd15&amp;utm_source=yandex&amp;utm_medium=cpc&amp;utm_campaign=shopping_all&amp;yclid=12012606824853798911</a:t>
            </a:r>
            <a:r>
              <a:rPr lang="ru-RU" sz="1200" dirty="0" smtClean="0"/>
              <a:t> ; </a:t>
            </a:r>
            <a:r>
              <a:rPr lang="en-US" sz="1200" dirty="0">
                <a:hlinkClick r:id="rId6"/>
              </a:rPr>
              <a:t>https://www.liveinternet.ru/users/6318384/post497747301</a:t>
            </a:r>
            <a:r>
              <a:rPr lang="en-US" sz="1200" dirty="0" smtClean="0">
                <a:hlinkClick r:id="rId6"/>
              </a:rPr>
              <a:t>/</a:t>
            </a:r>
            <a:r>
              <a:rPr lang="ru-RU" sz="1200" dirty="0" smtClean="0"/>
              <a:t> ; </a:t>
            </a:r>
            <a:r>
              <a:rPr lang="en-US" sz="1200" dirty="0">
                <a:hlinkClick r:id="rId7"/>
              </a:rPr>
              <a:t>https://</a:t>
            </a:r>
            <a:r>
              <a:rPr lang="en-US" sz="1200" dirty="0" smtClean="0">
                <a:hlinkClick r:id="rId7"/>
              </a:rPr>
              <a:t>kid-book-museum.livejournal.com/91608.html</a:t>
            </a:r>
            <a:r>
              <a:rPr lang="ru-RU" sz="1200" dirty="0" smtClean="0"/>
              <a:t> 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4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9" name="Google Shape;519;p54" descr="Изображение выглядит как одежда, аниме, Человеческое лицо,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374" y="331235"/>
            <a:ext cx="2727325" cy="423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4" descr="Изображение выглядит как одежда, Человеческое лицо, мультфильм, человек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9375" y="331235"/>
            <a:ext cx="2705100" cy="423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4" descr="Изображение выглядит как одежда, обувь, текст, Человеческое лицо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6837" y="331235"/>
            <a:ext cx="2682875" cy="423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4" descr="Изображение выглядит как Человеческое лицо, мультфильм, фантастика, Вымышленный персонаж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9024062" y="331235"/>
            <a:ext cx="2565400" cy="42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4"/>
          <p:cNvSpPr txBox="1">
            <a:spLocks noGrp="1"/>
          </p:cNvSpPr>
          <p:nvPr>
            <p:ph type="title"/>
          </p:nvPr>
        </p:nvSpPr>
        <p:spPr>
          <a:xfrm>
            <a:off x="653266" y="5571482"/>
            <a:ext cx="10515600" cy="942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ru-RU" sz="5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Книги издательства </a:t>
            </a:r>
            <a:r>
              <a:rPr lang="ru-RU" sz="5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«Окно»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66487" y="4691394"/>
            <a:ext cx="28296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7"/>
              </a:rPr>
              <a:t>https://www.labirint.ru/books/1002294</a:t>
            </a:r>
            <a:r>
              <a:rPr lang="en-US" sz="1200" dirty="0" smtClean="0">
                <a:hlinkClick r:id="rId7"/>
              </a:rPr>
              <a:t>/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89375" y="4615776"/>
            <a:ext cx="2807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Скачать: </a:t>
            </a:r>
            <a:r>
              <a:rPr lang="en-US" sz="1200" dirty="0" smtClean="0">
                <a:hlinkClick r:id="rId8"/>
              </a:rPr>
              <a:t>https</a:t>
            </a:r>
            <a:r>
              <a:rPr lang="en-US" sz="1200" dirty="0">
                <a:hlinkClick r:id="rId8"/>
              </a:rPr>
              <a:t>://</a:t>
            </a:r>
            <a:r>
              <a:rPr lang="en-US" sz="1200" dirty="0" smtClean="0">
                <a:hlinkClick r:id="rId8"/>
              </a:rPr>
              <a:t>content.img-gorod.ru/nomenclature/30/279/3027931.pdf</a:t>
            </a:r>
            <a:r>
              <a:rPr lang="ru-RU" sz="1200" dirty="0" smtClean="0"/>
              <a:t> ; </a:t>
            </a:r>
            <a:r>
              <a:rPr lang="en-US" sz="1200" dirty="0">
                <a:hlinkClick r:id="rId9"/>
              </a:rPr>
              <a:t>https://www.labirint.ru/books/1003062</a:t>
            </a:r>
            <a:r>
              <a:rPr lang="en-US" sz="1200" dirty="0" smtClean="0">
                <a:hlinkClick r:id="rId9"/>
              </a:rPr>
              <a:t>/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96837" y="4632428"/>
            <a:ext cx="2906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10"/>
              </a:rPr>
              <a:t>https://www.labirint.ru/books/1003063</a:t>
            </a:r>
            <a:r>
              <a:rPr lang="en-US" sz="1200" dirty="0" smtClean="0">
                <a:hlinkClick r:id="rId10"/>
              </a:rPr>
              <a:t>/</a:t>
            </a:r>
            <a:r>
              <a:rPr lang="ru-RU" sz="1200" dirty="0" smtClean="0"/>
              <a:t> ; скачать: </a:t>
            </a:r>
            <a:r>
              <a:rPr lang="en-US" sz="1200" dirty="0" smtClean="0">
                <a:hlinkClick r:id="rId11"/>
              </a:rPr>
              <a:t>https</a:t>
            </a:r>
            <a:r>
              <a:rPr lang="en-US" sz="1200" dirty="0">
                <a:hlinkClick r:id="rId11"/>
              </a:rPr>
              <a:t>://</a:t>
            </a:r>
            <a:r>
              <a:rPr lang="en-US" sz="1200" dirty="0" smtClean="0">
                <a:hlinkClick r:id="rId11"/>
              </a:rPr>
              <a:t>content.img-gorod.ru/nomenclature/30/279/3027932.pdf</a:t>
            </a:r>
            <a:r>
              <a:rPr lang="ru-RU" sz="1200" dirty="0" smtClean="0"/>
              <a:t>  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4182" y="4663860"/>
            <a:ext cx="2916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12"/>
              </a:rPr>
              <a:t>https://www.labirint.ru/books/1003061</a:t>
            </a:r>
            <a:r>
              <a:rPr lang="en-US" sz="1200" dirty="0" smtClean="0">
                <a:hlinkClick r:id="rId12"/>
              </a:rPr>
              <a:t>/</a:t>
            </a:r>
            <a:r>
              <a:rPr lang="ru-RU" sz="1200" dirty="0" smtClean="0"/>
              <a:t> 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5"/>
          <p:cNvSpPr txBox="1">
            <a:spLocks noGrp="1"/>
          </p:cNvSpPr>
          <p:nvPr>
            <p:ph type="title"/>
          </p:nvPr>
        </p:nvSpPr>
        <p:spPr>
          <a:xfrm>
            <a:off x="876692" y="741391"/>
            <a:ext cx="5479719" cy="161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ru-RU" sz="3200" dirty="0"/>
              <a:t>Юлия Симбирская. Грустная история </a:t>
            </a:r>
            <a:r>
              <a:rPr lang="ru-RU" sz="3200" dirty="0"/>
              <a:t>Глаши</a:t>
            </a:r>
            <a:r>
              <a:rPr lang="ru-RU" sz="3200" dirty="0"/>
              <a:t> Веселовой (Малыш, 2024).</a:t>
            </a:r>
            <a:endParaRPr dirty="0"/>
          </a:p>
        </p:txBody>
      </p:sp>
      <p:sp>
        <p:nvSpPr>
          <p:cNvPr id="529" name="Google Shape;529;p55"/>
          <p:cNvSpPr txBox="1">
            <a:spLocks noGrp="1"/>
          </p:cNvSpPr>
          <p:nvPr>
            <p:ph type="body" idx="1"/>
          </p:nvPr>
        </p:nvSpPr>
        <p:spPr>
          <a:xfrm>
            <a:off x="876692" y="2533476"/>
            <a:ext cx="5479719" cy="3447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dirty="0"/>
              <a:t>Мама Глафиры уезжает в длительную командировку. Папы у </a:t>
            </a:r>
            <a:r>
              <a:rPr lang="ru-RU" sz="2000" dirty="0"/>
              <a:t>Глаши</a:t>
            </a:r>
            <a:r>
              <a:rPr lang="ru-RU" sz="2000" dirty="0"/>
              <a:t> нет, бабушка - на другом конце света. С кем оставить Глафиру на летние каникулы, которые и так уже явно испорчены? Все решает телефонный звонок. За </a:t>
            </a:r>
            <a:r>
              <a:rPr lang="ru-RU" sz="2000" dirty="0"/>
              <a:t>Глашей</a:t>
            </a:r>
            <a:r>
              <a:rPr lang="ru-RU" sz="2000" dirty="0"/>
              <a:t> будет присматривать дед, о существовании которого она раньше не подозревала. Противный старикан ежедневно портит Глафире жизнь одним своим присутствием, да к тому же позорит перед симпатичным соседом! Сможет ли девочка справиться с ворохом навалившихся проблем?</a:t>
            </a:r>
            <a:endParaRPr dirty="0"/>
          </a:p>
        </p:txBody>
      </p:sp>
      <p:pic>
        <p:nvPicPr>
          <p:cNvPr id="530" name="Google Shape;530;p55" descr="Изображение выглядит как текст, плакат, Человеческое лицо, парик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2324" r="-1" b="822"/>
          <a:stretch/>
        </p:blipFill>
        <p:spPr>
          <a:xfrm>
            <a:off x="7270812" y="10"/>
            <a:ext cx="4921187" cy="68579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55"/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532" name="Google Shape;532;p55"/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55"/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0">
                  <a:srgbClr val="9CC2E5">
                    <a:alpha val="0"/>
                  </a:srgbClr>
                </a:gs>
                <a:gs pos="19000">
                  <a:srgbClr val="9CC2E5">
                    <a:alpha val="0"/>
                  </a:srgbClr>
                </a:gs>
                <a:gs pos="100000">
                  <a:srgbClr val="9CC2E5"/>
                </a:gs>
              </a:gsLst>
              <a:lin ang="6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82885" y="5981308"/>
            <a:ext cx="6544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https://www.labirint.ru/books/1006045</a:t>
            </a:r>
            <a:r>
              <a:rPr lang="en-US" sz="1600" dirty="0" smtClean="0">
                <a:hlinkClick r:id="rId4"/>
              </a:rPr>
              <a:t>/</a:t>
            </a:r>
            <a:r>
              <a:rPr lang="ru-RU" sz="1600" dirty="0" smtClean="0"/>
              <a:t> ; читать онлайн: </a:t>
            </a:r>
            <a:r>
              <a:rPr lang="en-US" sz="1600" dirty="0" smtClean="0">
                <a:hlinkClick r:id="rId5"/>
              </a:rPr>
              <a:t>https</a:t>
            </a:r>
            <a:r>
              <a:rPr lang="en-US" sz="1600" dirty="0">
                <a:hlinkClick r:id="rId5"/>
              </a:rPr>
              <a:t>://flibusta.su/book/195003-grustnaya-istoriya-glashi-veselovoy</a:t>
            </a:r>
            <a:r>
              <a:rPr lang="en-US" sz="1600" dirty="0" smtClean="0">
                <a:hlinkClick r:id="rId5"/>
              </a:rPr>
              <a:t>/</a:t>
            </a:r>
            <a:r>
              <a:rPr lang="ru-RU" sz="1600" dirty="0" smtClean="0"/>
              <a:t> 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56"/>
          <p:cNvSpPr txBox="1"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ru-RU" sz="3700" dirty="0"/>
              <a:t>Виктор Лановенко. Злая девочка (Детская литература, 2023</a:t>
            </a:r>
            <a:r>
              <a:rPr lang="ru-RU" sz="3700" dirty="0" smtClean="0"/>
              <a:t>)</a:t>
            </a:r>
            <a:endParaRPr dirty="0"/>
          </a:p>
        </p:txBody>
      </p:sp>
      <p:pic>
        <p:nvPicPr>
          <p:cNvPr id="540" name="Google Shape;540;p56" descr="Изображение выглядит как текст, Человеческое лицо, плакат, человек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r="1" b="1538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6"/>
          <p:cNvSpPr txBox="1">
            <a:spLocks noGrp="1"/>
          </p:cNvSpPr>
          <p:nvPr>
            <p:ph type="body" idx="1"/>
          </p:nvPr>
        </p:nvSpPr>
        <p:spPr>
          <a:xfrm>
            <a:off x="4553734" y="2409830"/>
            <a:ext cx="6798539" cy="3705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ru-RU" sz="1600" dirty="0"/>
              <a:t>"Злость грызет меня постоянно, без перерыва. Нет, она даже не грызет, она ест меня поедом" - вот что чувствует Света Артемьева, героиня повести Виктора Лановенко "Злая девчонка". И ее можно понять: бизнес родителей рухнул, отца по ложному обвинению посадили в тюрьму, мать, не выдержав этого, все чаще стала искать утешение на дне бутылки, а сама Света в один момент оказалась лишней в элитном лицее.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ru-RU" sz="1600" dirty="0"/>
              <a:t>Как найти новые ориентиры в жизни, отбросив все напускное, ложное? Как помочь маме? Может ли месть стать центром жизни?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ru-RU" sz="1600" dirty="0"/>
              <a:t>Автор, как будто под увеличительным стеклом, исследует чувства героини, их зарождение, развитие, трансформацию. И в результате </a:t>
            </a:r>
            <a:r>
              <a:rPr lang="ru-RU" sz="1600" dirty="0" smtClean="0"/>
              <a:t>приходит </a:t>
            </a:r>
            <a:r>
              <a:rPr lang="ru-RU" sz="1600" dirty="0"/>
              <a:t>к выводу: отрицательные, выжигающие душу чувства не могут стать жизнеспособными. Это место должна занимать только любовь.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ru-RU" sz="1600" dirty="0"/>
              <a:t>Для среднего и старшего школьного возраста. 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53733" y="5931458"/>
            <a:ext cx="70046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Читать онлайн: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://flibusta.su/book/195530-zlaya-devchonka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;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https://www.litres.ru/book/viktor-lanovenko/zlaya-devchonka-70377334/chitat-onlayn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; </a:t>
            </a:r>
            <a:r>
              <a:rPr lang="en-US" dirty="0">
                <a:hlinkClick r:id="rId6"/>
              </a:rPr>
              <a:t>https://www.labirint.ru/books/1005700</a:t>
            </a:r>
            <a:r>
              <a:rPr lang="en-US" dirty="0" smtClean="0">
                <a:hlinkClick r:id="rId6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7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57"/>
          <p:cNvSpPr txBox="1">
            <a:spLocks noGrp="1"/>
          </p:cNvSpPr>
          <p:nvPr>
            <p:ph type="title"/>
          </p:nvPr>
        </p:nvSpPr>
        <p:spPr>
          <a:xfrm>
            <a:off x="831988" y="385474"/>
            <a:ext cx="6356606" cy="184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ru-RU" sz="4000" dirty="0"/>
              <a:t>Ева </a:t>
            </a:r>
            <a:r>
              <a:rPr lang="ru-RU" sz="4000" dirty="0"/>
              <a:t>Немеш</a:t>
            </a:r>
            <a:r>
              <a:rPr lang="ru-RU" sz="4000" dirty="0"/>
              <a:t>. Сенсор (Самокат, 2024</a:t>
            </a:r>
            <a:r>
              <a:rPr lang="ru-RU" sz="4000" dirty="0" smtClean="0"/>
              <a:t>)</a:t>
            </a:r>
            <a:endParaRPr dirty="0"/>
          </a:p>
        </p:txBody>
      </p:sp>
      <p:sp>
        <p:nvSpPr>
          <p:cNvPr id="548" name="Google Shape;548;p57"/>
          <p:cNvSpPr txBox="1">
            <a:spLocks noGrp="1"/>
          </p:cNvSpPr>
          <p:nvPr>
            <p:ph type="body" idx="1"/>
          </p:nvPr>
        </p:nvSpPr>
        <p:spPr>
          <a:xfrm>
            <a:off x="831987" y="2400472"/>
            <a:ext cx="6358432" cy="3728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-RU" sz="1700" dirty="0"/>
              <a:t>Роме Турбину четырнадцать лет. Всё обострено, мир проходит проверку на фальшь и проваливает её, незыблемое рушится, привычное ломается, новое пугает. «Да, мам, я сенсор. Неисправный </a:t>
            </a:r>
            <a:r>
              <a:rPr lang="ru-RU" sz="1700" dirty="0"/>
              <a:t>тачскрин</a:t>
            </a:r>
            <a:r>
              <a:rPr lang="ru-RU" sz="1700" dirty="0"/>
              <a:t>...» Родители, от которых не дождаться понимания. Друг, с которым все сложно. Учителя, устраивающие шум из ничего. И она, незнакомка из троллейбуса в эльфийской шапке и с сумкой с надписью «Я не Пушкин». Найти её, найти себя и пережить кризис Роме помогут Руслан и Людмила. Только это не пушкинские герои, а чилийские белки из зоомагазина. Новый текст Евы </a:t>
            </a:r>
            <a:r>
              <a:rPr lang="ru-RU" sz="1700" dirty="0"/>
              <a:t>Немеш</a:t>
            </a:r>
            <a:r>
              <a:rPr lang="ru-RU" sz="1700" dirty="0"/>
              <a:t> написан ритмизованной прозой — возможно, лучшая форма для того, чтобы достучаться до 14-летних сенсоров, которым важно услышать: ты не один, и ты справишься. Ева </a:t>
            </a:r>
            <a:r>
              <a:rPr lang="ru-RU" sz="1700" dirty="0"/>
              <a:t>Немеш</a:t>
            </a:r>
            <a:r>
              <a:rPr lang="ru-RU" sz="1700" dirty="0"/>
              <a:t> — трехкратный лауреат премии «</a:t>
            </a:r>
            <a:r>
              <a:rPr lang="ru-RU" sz="1700" dirty="0"/>
              <a:t>Книгуру</a:t>
            </a:r>
            <a:r>
              <a:rPr lang="ru-RU" sz="1700" dirty="0"/>
              <a:t>», лауреат премии «Книга года» (2023). В Самокате» выходили её повести «Субтитры» и «Выключите орфографию».</a:t>
            </a:r>
            <a:endParaRPr dirty="0"/>
          </a:p>
        </p:txBody>
      </p:sp>
      <p:pic>
        <p:nvPicPr>
          <p:cNvPr id="549" name="Google Shape;549;p57" descr="Изображение выглядит как текст, графический дизайн, Графика, плака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l="395" r="2" b="2"/>
          <a:stretch/>
        </p:blipFill>
        <p:spPr>
          <a:xfrm>
            <a:off x="7556409" y="557190"/>
            <a:ext cx="3995928" cy="55718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587836" y="5977636"/>
            <a:ext cx="468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www.chitai-gorod.ru/product/sensor-ritm-roman-3032661</a:t>
            </a:r>
            <a:r>
              <a:rPr lang="ru-RU" sz="1200" dirty="0" smtClean="0"/>
              <a:t> ; читать публикацию: </a:t>
            </a:r>
            <a:r>
              <a:rPr lang="en-US" sz="1200" dirty="0" smtClean="0">
                <a:hlinkClick r:id="rId5"/>
              </a:rPr>
              <a:t>https</a:t>
            </a:r>
            <a:r>
              <a:rPr lang="en-US" sz="1200" dirty="0">
                <a:hlinkClick r:id="rId5"/>
              </a:rPr>
              <a:t>://</a:t>
            </a:r>
            <a:r>
              <a:rPr lang="en-US" sz="1200" dirty="0" smtClean="0">
                <a:hlinkClick r:id="rId5"/>
              </a:rPr>
              <a:t>www.calameo.com/books/00178843774925d8b2a20</a:t>
            </a:r>
            <a:r>
              <a:rPr lang="ru-RU" sz="1200" dirty="0" smtClean="0"/>
              <a:t> 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6"/>
          <p:cNvSpPr/>
          <p:nvPr/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1137033" y="670559"/>
            <a:ext cx="4683321" cy="2148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ru-RU" sz="3700" dirty="0"/>
              <a:t>Вручена Национальная премия в области детской литературы</a:t>
            </a:r>
            <a:endParaRPr dirty="0"/>
          </a:p>
        </p:txBody>
      </p:sp>
      <p:pic>
        <p:nvPicPr>
          <p:cNvPr id="123" name="Google Shape;123;p16" descr="Изображение выглядит как одежда, человек, костюм, женщин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4533" b="4532"/>
          <a:stretch/>
        </p:blipFill>
        <p:spPr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 extrusionOk="0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6797004" y="670559"/>
            <a:ext cx="4555782" cy="544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>
              <a:spcBef>
                <a:spcPts val="0"/>
              </a:spcBef>
              <a:buSzPts val="1400"/>
            </a:pPr>
            <a:r>
              <a:rPr lang="ru-RU" sz="1400" dirty="0"/>
              <a:t>Номинация «За вклад в развитие детской литературы»: </a:t>
            </a:r>
            <a:r>
              <a:rPr lang="ru-RU" sz="1400" b="1" dirty="0"/>
              <a:t>Андрей </a:t>
            </a:r>
            <a:r>
              <a:rPr lang="ru-RU" sz="1400" b="1" dirty="0" smtClean="0"/>
              <a:t>Усачёв, </a:t>
            </a:r>
            <a:r>
              <a:rPr lang="en-US" sz="1400" b="1" dirty="0">
                <a:hlinkClick r:id="rId4"/>
              </a:rPr>
              <a:t>https://</a:t>
            </a:r>
            <a:r>
              <a:rPr lang="en-US" sz="1400" b="1" dirty="0" smtClean="0">
                <a:hlinkClick r:id="rId4"/>
              </a:rPr>
              <a:t>glagol38.ru/text/01-09-2023/015</a:t>
            </a:r>
            <a:r>
              <a:rPr lang="ru-RU" sz="1400" b="1" dirty="0" smtClean="0"/>
              <a:t> </a:t>
            </a:r>
            <a:endParaRPr dirty="0"/>
          </a:p>
          <a:p>
            <a:pPr marL="228600" lvl="0" indent="-228600">
              <a:buSzPts val="1400"/>
            </a:pPr>
            <a:r>
              <a:rPr lang="ru-RU" sz="1400" dirty="0"/>
              <a:t>Номинация «Лучшее прозаическое произведение для детей»: </a:t>
            </a:r>
            <a:r>
              <a:rPr lang="ru-RU" sz="1400" b="1" dirty="0"/>
              <a:t>«Грузовик, а где прицеп?». Анастасия </a:t>
            </a:r>
            <a:r>
              <a:rPr lang="ru-RU" sz="1400" b="1" dirty="0" smtClean="0"/>
              <a:t>Орлова </a:t>
            </a:r>
            <a:r>
              <a:rPr lang="en-US" sz="1400" b="1" dirty="0" smtClean="0">
                <a:hlinkClick r:id="rId5"/>
              </a:rPr>
              <a:t>https</a:t>
            </a:r>
            <a:r>
              <a:rPr lang="en-US" sz="1400" b="1" dirty="0">
                <a:hlinkClick r:id="rId5"/>
              </a:rPr>
              <a:t>://</a:t>
            </a:r>
            <a:r>
              <a:rPr lang="en-US" sz="1400" b="1" dirty="0" smtClean="0">
                <a:hlinkClick r:id="rId5"/>
              </a:rPr>
              <a:t>www.youtube.com/watch?v=G_Ip4aVxBWo</a:t>
            </a:r>
            <a:r>
              <a:rPr lang="ru-RU" sz="1400" b="1" dirty="0" smtClean="0"/>
              <a:t> аудиокнига фрагмент, </a:t>
            </a:r>
            <a:r>
              <a:rPr lang="en-US" sz="1400" b="1" dirty="0">
                <a:hlinkClick r:id="rId6"/>
              </a:rPr>
              <a:t>https://www.litres.ru/book/anastasiya-orlova/gruzovik-a-gde-pricep-69982480</a:t>
            </a:r>
            <a:r>
              <a:rPr lang="en-US" sz="1400" b="1" dirty="0" smtClean="0">
                <a:hlinkClick r:id="rId6"/>
              </a:rPr>
              <a:t>/</a:t>
            </a:r>
            <a:r>
              <a:rPr lang="ru-RU" sz="1400" b="1" dirty="0" smtClean="0"/>
              <a:t> </a:t>
            </a:r>
            <a:endParaRPr dirty="0"/>
          </a:p>
          <a:p>
            <a:pPr marL="228600" lvl="0" indent="-228600">
              <a:buSzPts val="1400"/>
            </a:pPr>
            <a:r>
              <a:rPr lang="ru-RU" sz="1400" dirty="0"/>
              <a:t>Номинация «Лучшее прозаическое произведение для подростков»: </a:t>
            </a:r>
            <a:r>
              <a:rPr lang="ru-RU" sz="1400" b="1" dirty="0"/>
              <a:t>«Гула </a:t>
            </a:r>
            <a:r>
              <a:rPr lang="ru-RU" sz="1400" b="1" dirty="0"/>
              <a:t>Камакри</a:t>
            </a:r>
            <a:r>
              <a:rPr lang="ru-RU" sz="1400" b="1" dirty="0"/>
              <a:t>. Легенда о проклятом таборе». Юлия </a:t>
            </a:r>
            <a:r>
              <a:rPr lang="ru-RU" sz="1400" b="1" dirty="0" smtClean="0"/>
              <a:t>Линде </a:t>
            </a:r>
            <a:r>
              <a:rPr lang="en-US" sz="1400" b="1" dirty="0">
                <a:hlinkClick r:id="rId7"/>
              </a:rPr>
              <a:t>https://www.litres.ru/book/uliya-linde/gula-kamakri-legenda-o-proklyatom-tabore-67885637</a:t>
            </a:r>
            <a:r>
              <a:rPr lang="en-US" sz="1400" b="1" dirty="0" smtClean="0">
                <a:hlinkClick r:id="rId7"/>
              </a:rPr>
              <a:t>/</a:t>
            </a:r>
            <a:r>
              <a:rPr lang="ru-RU" sz="1400" b="1" dirty="0" smtClean="0"/>
              <a:t> , читать </a:t>
            </a:r>
            <a:r>
              <a:rPr lang="en-US" sz="1400" b="1" dirty="0">
                <a:hlinkClick r:id="rId8"/>
              </a:rPr>
              <a:t>https://flibusta.su/book/114869-gula-kamakri-legenda-o-proklyatom-tabore/read</a:t>
            </a:r>
            <a:r>
              <a:rPr lang="en-US" sz="1400" b="1" dirty="0" smtClean="0">
                <a:hlinkClick r:id="rId8"/>
              </a:rPr>
              <a:t>/</a:t>
            </a:r>
            <a:r>
              <a:rPr lang="ru-RU" sz="1400" b="1" dirty="0" smtClean="0"/>
              <a:t> </a:t>
            </a:r>
            <a:endParaRPr dirty="0"/>
          </a:p>
          <a:p>
            <a:pPr marL="228600" lvl="0" indent="-228600">
              <a:buSzPts val="1400"/>
            </a:pPr>
            <a:r>
              <a:rPr lang="ru-RU" sz="1400" dirty="0"/>
              <a:t>Номинация «Лучшее поэтическое произведение для детей»: </a:t>
            </a:r>
            <a:r>
              <a:rPr lang="ru-RU" sz="1400" b="1" dirty="0"/>
              <a:t>«Собачье такси». Марина </a:t>
            </a:r>
            <a:r>
              <a:rPr lang="ru-RU" sz="1400" b="1" dirty="0" smtClean="0"/>
              <a:t>Тараненко, </a:t>
            </a:r>
            <a:r>
              <a:rPr lang="en-US" sz="1400" b="1" dirty="0">
                <a:hlinkClick r:id="rId9"/>
              </a:rPr>
              <a:t>https://www.labirint.ru/books/912974</a:t>
            </a:r>
            <a:r>
              <a:rPr lang="en-US" sz="1400" b="1" dirty="0" smtClean="0">
                <a:hlinkClick r:id="rId9"/>
              </a:rPr>
              <a:t>/</a:t>
            </a:r>
            <a:r>
              <a:rPr lang="ru-RU" sz="1400" b="1" dirty="0" smtClean="0"/>
              <a:t> </a:t>
            </a:r>
            <a:endParaRPr dirty="0"/>
          </a:p>
          <a:p>
            <a:pPr marL="228600" lvl="0" indent="-228600">
              <a:buSzPts val="1400"/>
            </a:pPr>
            <a:r>
              <a:rPr lang="ru-RU" sz="1400" dirty="0"/>
              <a:t>Номинация «Лучшее поэтическое произведение для подростков»: </a:t>
            </a:r>
            <a:r>
              <a:rPr lang="ru-RU" sz="1400" b="1" dirty="0"/>
              <a:t>«Медное зеркало». Ирина </a:t>
            </a:r>
            <a:r>
              <a:rPr lang="ru-RU" sz="1400" b="1" dirty="0" smtClean="0"/>
              <a:t>Ермакова, </a:t>
            </a:r>
            <a:r>
              <a:rPr lang="en-US" sz="1400" b="1" dirty="0">
                <a:hlinkClick r:id="rId10"/>
              </a:rPr>
              <a:t>https://</a:t>
            </a:r>
            <a:r>
              <a:rPr lang="en-US" sz="1400" b="1" dirty="0" smtClean="0">
                <a:hlinkClick r:id="rId10"/>
              </a:rPr>
              <a:t>paraknig.me/view/2153617</a:t>
            </a:r>
            <a:r>
              <a:rPr lang="ru-RU" sz="1400" b="1" dirty="0" smtClean="0"/>
              <a:t>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400" dirty="0"/>
              <a:t>Номинация «Лучшая иллюстрированная книга для детей и подростков»: </a:t>
            </a:r>
            <a:r>
              <a:rPr lang="ru-RU" sz="1400" b="1" dirty="0"/>
              <a:t>«Смотри: Байкал!». Варвара </a:t>
            </a:r>
            <a:r>
              <a:rPr lang="ru-RU" sz="1400" b="1" dirty="0"/>
              <a:t>Больдт</a:t>
            </a:r>
            <a:r>
              <a:rPr lang="ru-RU" sz="1400" b="1" dirty="0"/>
              <a:t> и Анна </a:t>
            </a:r>
            <a:r>
              <a:rPr lang="ru-RU" sz="1400" b="1" dirty="0"/>
              <a:t>Кендель</a:t>
            </a:r>
            <a:endParaRPr dirty="0"/>
          </a:p>
          <a:p>
            <a:pPr marL="228600" lvl="0" indent="-228600">
              <a:buSzPts val="1400"/>
            </a:pPr>
            <a:r>
              <a:rPr lang="ru-RU" sz="1400" dirty="0"/>
              <a:t>Номинация «Лучший издательский проект для детей и подростков»: </a:t>
            </a:r>
            <a:r>
              <a:rPr lang="ru-RU" sz="1400" b="1" dirty="0"/>
              <a:t>«Наши комиксы 1911-2021. По страницам 13 российских и советских детских журналов». Издательство «</a:t>
            </a:r>
            <a:r>
              <a:rPr lang="ru-RU" sz="1400" b="1" dirty="0"/>
              <a:t>ТриМаг</a:t>
            </a:r>
            <a:r>
              <a:rPr lang="ru-RU" sz="1400" b="1" dirty="0" smtClean="0"/>
              <a:t>», </a:t>
            </a:r>
            <a:r>
              <a:rPr lang="en-US" sz="1400" b="1" dirty="0">
                <a:hlinkClick r:id="rId11"/>
              </a:rPr>
              <a:t>https://chaconne.ru/product/4183583</a:t>
            </a:r>
            <a:r>
              <a:rPr lang="en-US" sz="1400" b="1" dirty="0" smtClean="0">
                <a:hlinkClick r:id="rId11"/>
              </a:rPr>
              <a:t>/</a:t>
            </a:r>
            <a:r>
              <a:rPr lang="ru-RU" sz="1400" b="1" dirty="0" smtClean="0"/>
              <a:t>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8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58"/>
          <p:cNvSpPr txBox="1">
            <a:spLocks noGrp="1"/>
          </p:cNvSpPr>
          <p:nvPr>
            <p:ph type="title"/>
          </p:nvPr>
        </p:nvSpPr>
        <p:spPr>
          <a:xfrm>
            <a:off x="831988" y="385474"/>
            <a:ext cx="6356606" cy="184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</a:pPr>
            <a:r>
              <a:rPr lang="ru-RU" sz="3100" dirty="0"/>
              <a:t>Саша </a:t>
            </a:r>
            <a:r>
              <a:rPr lang="ru-RU" sz="3100" dirty="0"/>
              <a:t>Станишич</a:t>
            </a:r>
            <a:r>
              <a:rPr lang="ru-RU" sz="3100" dirty="0"/>
              <a:t>. Волк (Самокат, 2024</a:t>
            </a:r>
            <a:r>
              <a:rPr lang="ru-RU" sz="3100" dirty="0" smtClean="0"/>
              <a:t>)</a:t>
            </a:r>
            <a:endParaRPr dirty="0"/>
          </a:p>
        </p:txBody>
      </p:sp>
      <p:sp>
        <p:nvSpPr>
          <p:cNvPr id="556" name="Google Shape;556;p58"/>
          <p:cNvSpPr txBox="1">
            <a:spLocks noGrp="1"/>
          </p:cNvSpPr>
          <p:nvPr>
            <p:ph type="body" idx="1"/>
          </p:nvPr>
        </p:nvSpPr>
        <p:spPr>
          <a:xfrm>
            <a:off x="831987" y="2400472"/>
            <a:ext cx="6358432" cy="3728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Детский лагерь в лесной глуши. Отдых на природе, походы, картошка на костре, докучливые комары... На несколько дней подростки оторваны от цивилизации, гаджетов и социума.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Два одноклассника — изгой класса </a:t>
            </a:r>
            <a:r>
              <a:rPr lang="ru-RU" sz="1700" dirty="0"/>
              <a:t>Йорг</a:t>
            </a:r>
            <a:r>
              <a:rPr lang="ru-RU" sz="1700" dirty="0"/>
              <a:t> и одиночка Кеми — становятся соседями по домику. </a:t>
            </a:r>
            <a:r>
              <a:rPr lang="ru-RU" sz="1700" dirty="0"/>
              <a:t>Йорга</a:t>
            </a:r>
            <a:r>
              <a:rPr lang="ru-RU" sz="1700" dirty="0"/>
              <a:t>, замкнутого и тихого парня, несколько одноклассников подвергают насмешкам, унижениям и всяческим издевкам. Его сосед просто молча наблюдает за травлей, опасаясь сам стать жертвой. Когда ситуация обостряется, из ниоткуда появляется волк. Может, это кошмарный сон? Или же призыв противостоять кошмару в реальности и проявить смелость — ради себя и других? «Волк» — это мастерски написанный подростковый роман о том, насколько тонка грань между тем, чтобы отличаться от других и быть изгоем. Книга поднимает важную тему </a:t>
            </a:r>
            <a:r>
              <a:rPr lang="ru-RU" sz="1700" dirty="0"/>
              <a:t>буллинга</a:t>
            </a:r>
            <a:r>
              <a:rPr lang="ru-RU" sz="1700" dirty="0"/>
              <a:t> и показывает, как его видит наблюдатель.</a:t>
            </a:r>
            <a:endParaRPr dirty="0"/>
          </a:p>
        </p:txBody>
      </p:sp>
      <p:pic>
        <p:nvPicPr>
          <p:cNvPr id="557" name="Google Shape;557;p58" descr="Изображение выглядит как текст, рождественская елка, плакат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r="2" b="4137"/>
          <a:stretch/>
        </p:blipFill>
        <p:spPr>
          <a:xfrm>
            <a:off x="7556409" y="557190"/>
            <a:ext cx="3995928" cy="55718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65123" y="6216543"/>
            <a:ext cx="101825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Читать публикацию: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www.calameo.com/books/00178843793d1f9a3c5c4</a:t>
            </a:r>
            <a:r>
              <a:rPr lang="ru-RU" dirty="0" smtClean="0"/>
              <a:t> ;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bookmix.ru/book.phtml?id=4045109</a:t>
            </a:r>
            <a:r>
              <a:rPr lang="ru-RU" dirty="0" smtClean="0"/>
              <a:t>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ru-RU" sz="2400" dirty="0"/>
              <a:t>Лауреаты премий в области детской литературы 2023: аналитический обзор</a:t>
            </a:r>
            <a:br>
              <a:rPr lang="ru-RU" sz="2400" dirty="0"/>
            </a:br>
            <a:r>
              <a:rPr lang="ru-RU" sz="2400" u="sng" dirty="0">
                <a:solidFill>
                  <a:schemeClr val="hlink"/>
                </a:solidFill>
                <a:hlinkClick r:id="rId3"/>
              </a:rPr>
              <a:t>https://bibliogid.ru/knigi/tematicheskie-obzory/17124-laureaty-premij-2023-vdokhnovlyayushchaya-proza-opytnykh-avtorov</a:t>
            </a:r>
            <a:r>
              <a:rPr lang="ru-RU" sz="2400" dirty="0"/>
              <a:t> </a:t>
            </a:r>
            <a:endParaRPr dirty="0"/>
          </a:p>
        </p:txBody>
      </p:sp>
      <p:sp>
        <p:nvSpPr>
          <p:cNvPr id="157" name="Google Shape;157;p20"/>
          <p:cNvSpPr txBox="1">
            <a:spLocks noGrp="1"/>
          </p:cNvSpPr>
          <p:nvPr>
            <p:ph type="body" idx="1"/>
          </p:nvPr>
        </p:nvSpPr>
        <p:spPr>
          <a:xfrm>
            <a:off x="971368" y="2711395"/>
            <a:ext cx="4114801" cy="346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ru-RU" sz="1600" dirty="0"/>
              <a:t>В прошедшем году было проведено немало премий и конкурсов в области детской литературы. Если взять всех лауреатов этих премий, получится довольно длинный список. В этом обзоре </a:t>
            </a:r>
            <a:r>
              <a:rPr lang="ru-RU" sz="1600" dirty="0" smtClean="0"/>
              <a:t>информация о </a:t>
            </a:r>
            <a:r>
              <a:rPr lang="ru-RU" sz="1600" dirty="0"/>
              <a:t>прозе победителей «Книги года», Премии Правительства Москвы имени Корнея Чуковского, Национальной премии в области детской и подростковой литературы, Премии имени С. Я. Маршака и «Большой сказки». Как правило, этими наградами отмечают уже опытных авторов. </a:t>
            </a:r>
            <a:endParaRPr dirty="0"/>
          </a:p>
        </p:txBody>
      </p:sp>
      <p:pic>
        <p:nvPicPr>
          <p:cNvPr id="158" name="Google Shape;158;p20" descr="Изображение выглядит как текст, птица, книга, картин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t="31613" r="-3" b="6514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 extrusionOk="0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59" name="Google Shape;159;p20" descr="Изображение выглядит как текст, мальчик, одежда, Человеческое лицо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 t="20007" r="2" b="9130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 extrusionOk="0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60" name="Google Shape;160;p20" descr="Изображение выглядит как текст, плакат, Человеческое лицо, графический дизайн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 t="23834" r="-1" b="24623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 extrusionOk="0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/>
          <p:nvPr/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6" name="Google Shape;166;p21"/>
          <p:cNvGrpSpPr/>
          <p:nvPr/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67" name="Google Shape;167;p21"/>
            <p:cNvSpPr/>
            <p:nvPr/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784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21"/>
            <p:cNvSpPr/>
            <p:nvPr/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294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" name="Google Shape;169;p21"/>
          <p:cNvGrpSpPr/>
          <p:nvPr/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70" name="Google Shape;170;p21"/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1"/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2" name="Google Shape;172;p21" descr="Изображение выглядит как Коллекционная карточная игра, настольная игр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7026" y="1931462"/>
            <a:ext cx="4571936" cy="297175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1"/>
          <p:cNvSpPr txBox="1">
            <a:spLocks noGrp="1"/>
          </p:cNvSpPr>
          <p:nvPr>
            <p:ph type="title"/>
          </p:nvPr>
        </p:nvSpPr>
        <p:spPr>
          <a:xfrm>
            <a:off x="1014985" y="819015"/>
            <a:ext cx="5501548" cy="235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rPr lang="ru-RU" sz="2300" dirty="0">
                <a:solidFill>
                  <a:schemeClr val="lt1"/>
                </a:solidFill>
              </a:rPr>
              <a:t>Экспертный совет по детской литературе подготовил итоговый рекомендательный список книг за 2023 год </a:t>
            </a:r>
            <a:br>
              <a:rPr lang="ru-RU" sz="2300" dirty="0">
                <a:solidFill>
                  <a:schemeClr val="lt1"/>
                </a:solidFill>
              </a:rPr>
            </a:br>
            <a:r>
              <a:rPr lang="ru-RU" sz="2300" u="sng" dirty="0">
                <a:solidFill>
                  <a:schemeClr val="hlink"/>
                </a:solidFill>
                <a:hlinkClick r:id="rId4"/>
              </a:rPr>
              <a:t>https://rgdb.ru/professionalam/15666-ekspertnyj-sovet-po-detskoj-literature-podgotovil-itogovyj-rekomendatelnyj-spisok-knig-za-2023-god</a:t>
            </a:r>
            <a:r>
              <a:rPr lang="ru-RU" sz="2300" dirty="0">
                <a:solidFill>
                  <a:schemeClr val="lt1"/>
                </a:solidFill>
              </a:rPr>
              <a:t> </a:t>
            </a:r>
            <a:endParaRPr dirty="0"/>
          </a:p>
        </p:txBody>
      </p:sp>
      <p:sp>
        <p:nvSpPr>
          <p:cNvPr id="182" name="Google Shape;182;p21"/>
          <p:cNvSpPr txBox="1">
            <a:spLocks noGrp="1"/>
          </p:cNvSpPr>
          <p:nvPr>
            <p:ph type="body" idx="1"/>
          </p:nvPr>
        </p:nvSpPr>
        <p:spPr>
          <a:xfrm>
            <a:off x="1014985" y="3442089"/>
            <a:ext cx="5501548" cy="257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ru-RU" sz="1800" dirty="0">
                <a:solidFill>
                  <a:schemeClr val="lt1"/>
                </a:solidFill>
              </a:rPr>
              <a:t>РГДБ представляет итоговый рекомендательный список, составленный Экспертным советом по детской литературе при Секции детских библиотек Российской библиотечной ассоциации (РБА). В этот список вошли произведения художественной и научно-познавательной литературы, изданные в 2023 году.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ru-RU" sz="1800" dirty="0">
                <a:solidFill>
                  <a:schemeClr val="lt1"/>
                </a:solidFill>
              </a:rPr>
              <a:t>Ссылка на все списки 2023 года: </a:t>
            </a:r>
            <a:r>
              <a:rPr lang="ru-RU" sz="1800" u="sng" dirty="0">
                <a:solidFill>
                  <a:schemeClr val="hlink"/>
                </a:solidFill>
                <a:hlinkClick r:id="rId5"/>
              </a:rPr>
              <a:t>https://www.bookind.ru/events/17002/</a:t>
            </a:r>
            <a:r>
              <a:rPr lang="ru-RU" sz="1800" dirty="0">
                <a:solidFill>
                  <a:schemeClr val="lt1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22" descr="Изображение выглядит как текст, одежда, плакат, человек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938" y="893763"/>
            <a:ext cx="3267075" cy="39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 descr="Изображение выглядит как текст, плакат, книга, Танец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4625" y="893763"/>
            <a:ext cx="2825750" cy="39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 descr="Изображение выглядит как текст, книга, плакат, мультфильм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84988" y="893763"/>
            <a:ext cx="2071688" cy="39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 descr="Изображение выглядит как текст, мультфильм, аниме, мода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9031288" y="893763"/>
            <a:ext cx="2517775" cy="39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2"/>
          <p:cNvSpPr txBox="1">
            <a:spLocks noGrp="1"/>
          </p:cNvSpPr>
          <p:nvPr>
            <p:ph type="title"/>
          </p:nvPr>
        </p:nvSpPr>
        <p:spPr>
          <a:xfrm>
            <a:off x="836675" y="16794"/>
            <a:ext cx="10515600" cy="942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ru-RU" sz="4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Некоторые книги из итогового списка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76719" y="4965368"/>
            <a:ext cx="35332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https://www.litres.ru/book/ayrat-bagautdinov/mir-inzhenera-shuhova-kak-rabotaet-mozg-izobretatelya-69465193</a:t>
            </a:r>
            <a:r>
              <a:rPr lang="en-US" sz="1200" dirty="0" smtClean="0">
                <a:hlinkClick r:id="rId7"/>
              </a:rPr>
              <a:t>/</a:t>
            </a:r>
            <a:r>
              <a:rPr lang="ru-RU" sz="1200" dirty="0" smtClean="0"/>
              <a:t> ; читать </a:t>
            </a:r>
            <a:r>
              <a:rPr lang="en-US" sz="1200" dirty="0">
                <a:hlinkClick r:id="rId8"/>
              </a:rPr>
              <a:t>https://bookzip.club/b/55050-mir-inzhenera-shuhova-kak-rabotaet-mozg-izobretatelya/reader</a:t>
            </a:r>
            <a:r>
              <a:rPr lang="en-US" sz="1200" dirty="0" smtClean="0">
                <a:hlinkClick r:id="rId8"/>
              </a:rPr>
              <a:t>/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84626" y="4961957"/>
            <a:ext cx="28257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9"/>
              </a:rPr>
              <a:t>https://www.litres.ru/book/irina-sirotkina-32065000/zachem-ludi-tancuut-istoriya-tanca-dlya-detey-69558283</a:t>
            </a:r>
            <a:r>
              <a:rPr lang="en-US" sz="1200" dirty="0" smtClean="0">
                <a:hlinkClick r:id="rId9"/>
              </a:rPr>
              <a:t>/</a:t>
            </a:r>
            <a:r>
              <a:rPr lang="ru-RU" sz="1200" dirty="0" smtClean="0"/>
              <a:t> ; читать </a:t>
            </a:r>
            <a:r>
              <a:rPr lang="en-US" sz="1200" dirty="0">
                <a:hlinkClick r:id="rId10"/>
              </a:rPr>
              <a:t>https://</a:t>
            </a:r>
            <a:r>
              <a:rPr lang="en-US" sz="1200" dirty="0" smtClean="0">
                <a:hlinkClick r:id="rId10"/>
              </a:rPr>
              <a:t>rulib.pro/read-book/680655-zachem-lyudi-tantsuyut-istoriya-tantsa-dlya-detey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10375" y="4961957"/>
            <a:ext cx="2146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11"/>
              </a:rPr>
              <a:t>https://</a:t>
            </a:r>
            <a:r>
              <a:rPr lang="en-US" sz="1200" dirty="0" smtClean="0">
                <a:hlinkClick r:id="rId11"/>
              </a:rPr>
              <a:t>paraknig.me/view/2289686</a:t>
            </a:r>
            <a:r>
              <a:rPr lang="ru-RU" sz="1200" dirty="0" smtClean="0"/>
              <a:t> ; </a:t>
            </a:r>
            <a:r>
              <a:rPr lang="en-US" sz="1200" dirty="0">
                <a:hlinkClick r:id="rId12"/>
              </a:rPr>
              <a:t>https://www.labirint.ru/books/960559</a:t>
            </a:r>
            <a:r>
              <a:rPr lang="en-US" sz="1200" dirty="0" smtClean="0">
                <a:hlinkClick r:id="rId12"/>
              </a:rPr>
              <a:t>/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031288" y="4961956"/>
            <a:ext cx="2599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читать: </a:t>
            </a:r>
            <a:r>
              <a:rPr lang="en-US" sz="1200" dirty="0" smtClean="0">
                <a:hlinkClick r:id="rId13"/>
              </a:rPr>
              <a:t>http</a:t>
            </a:r>
            <a:r>
              <a:rPr lang="en-US" sz="1200" dirty="0">
                <a:hlinkClick r:id="rId13"/>
              </a:rPr>
              <a:t>://</a:t>
            </a:r>
            <a:r>
              <a:rPr lang="en-US" sz="1200" dirty="0" smtClean="0">
                <a:hlinkClick r:id="rId13"/>
              </a:rPr>
              <a:t>kniguru.info/korotkii-spisok-trinadtsatogo-sezona/aul-arslanova-asiya</a:t>
            </a:r>
            <a:r>
              <a:rPr lang="ru-RU" sz="1200" dirty="0" smtClean="0"/>
              <a:t>, </a:t>
            </a:r>
            <a:r>
              <a:rPr lang="en-US" sz="1200" dirty="0" smtClean="0">
                <a:hlinkClick r:id="rId14"/>
              </a:rPr>
              <a:t>https</a:t>
            </a:r>
            <a:r>
              <a:rPr lang="en-US" sz="1200" dirty="0">
                <a:hlinkClick r:id="rId14"/>
              </a:rPr>
              <a:t>://</a:t>
            </a:r>
            <a:r>
              <a:rPr lang="en-US" sz="1200" dirty="0" smtClean="0">
                <a:hlinkClick r:id="rId14"/>
              </a:rPr>
              <a:t>litra.top/book/aul.html</a:t>
            </a:r>
            <a:r>
              <a:rPr lang="ru-RU" sz="1200" dirty="0" smtClean="0"/>
              <a:t>   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23" descr="Изображение выглядит как текст, плакат, мультфильм, лошадь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938" y="969963"/>
            <a:ext cx="2794000" cy="38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3" descr="Изображение выглядит как текст, Человеческое лицо, улыбка, человек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3138" y="969963"/>
            <a:ext cx="2701925" cy="38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3" descr="Изображение выглядит как текст, Шрифт, дизайн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8088" y="969963"/>
            <a:ext cx="2541588" cy="38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3" descr="Изображение выглядит как текст, плакат, иллюстрация, рисунок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8905875" y="969963"/>
            <a:ext cx="2641600" cy="38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3"/>
          <p:cNvSpPr txBox="1">
            <a:spLocks noGrp="1"/>
          </p:cNvSpPr>
          <p:nvPr>
            <p:ph type="title"/>
          </p:nvPr>
        </p:nvSpPr>
        <p:spPr>
          <a:xfrm>
            <a:off x="836675" y="36039"/>
            <a:ext cx="10515600" cy="942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ru-RU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Опубликован февральский выпуск каталога «</a:t>
            </a:r>
            <a:r>
              <a:rPr lang="ru-RU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Библиогид</a:t>
            </a:r>
            <a:r>
              <a:rPr lang="ru-RU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рекомендует»! (</a:t>
            </a:r>
            <a:r>
              <a:rPr lang="ru-RU" sz="25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https://bibliogid.ru/cat/vypuski/2024/2/otechestvennaya-khudozhestvennaya/</a:t>
            </a:r>
            <a:r>
              <a:rPr lang="ru-RU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5138" y="4834921"/>
            <a:ext cx="2740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8"/>
              </a:rPr>
              <a:t>https://</a:t>
            </a:r>
            <a:r>
              <a:rPr lang="en-US" sz="1200" dirty="0" smtClean="0">
                <a:hlinkClick r:id="rId8"/>
              </a:rPr>
              <a:t>bibliogid.ru/cat/vypuski/2024/2/poznavatelnaya/17085-my-zhivjom-v-srednevekovoj-evrope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05041" y="4906278"/>
            <a:ext cx="29281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9"/>
              </a:rPr>
              <a:t>http://</a:t>
            </a:r>
            <a:r>
              <a:rPr lang="en-US" sz="1200" dirty="0" smtClean="0">
                <a:hlinkClick r:id="rId9"/>
              </a:rPr>
              <a:t>knigi.kembibl.ru/Knigi/Ballady_o_Robin_Gude.pdf</a:t>
            </a:r>
            <a:r>
              <a:rPr lang="ru-RU" sz="1200" dirty="0"/>
              <a:t> </a:t>
            </a:r>
            <a:r>
              <a:rPr lang="ru-RU" sz="1200" dirty="0" smtClean="0"/>
              <a:t>; </a:t>
            </a:r>
            <a:r>
              <a:rPr lang="en-US" sz="1200" dirty="0" smtClean="0">
                <a:hlinkClick r:id="rId10"/>
              </a:rPr>
              <a:t>https</a:t>
            </a:r>
            <a:r>
              <a:rPr lang="en-US" sz="1200" dirty="0">
                <a:hlinkClick r:id="rId10"/>
              </a:rPr>
              <a:t>://</a:t>
            </a:r>
            <a:r>
              <a:rPr lang="en-US" sz="1200" dirty="0" smtClean="0">
                <a:hlinkClick r:id="rId10"/>
              </a:rPr>
              <a:t>libcat.ru/knigi/starinnaya-literatura/evropejskaya-starinnaya-literatura/184654-ballady-o-robin-gude.html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41144" y="4906278"/>
            <a:ext cx="2835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11"/>
              </a:rPr>
              <a:t>https://</a:t>
            </a:r>
            <a:r>
              <a:rPr lang="en-US" sz="1200" dirty="0" smtClean="0">
                <a:hlinkClick r:id="rId11"/>
              </a:rPr>
              <a:t>bibliogid.ru/cat/vypuski/2024/2/roditelyam-pedagogam-psikhologam/17171-ne-gonites-za-otsenkami</a:t>
            </a:r>
            <a:r>
              <a:rPr lang="ru-RU" sz="1200" dirty="0" smtClean="0"/>
              <a:t> ; читать: </a:t>
            </a:r>
            <a:r>
              <a:rPr lang="en-US" sz="1200" dirty="0" smtClean="0">
                <a:hlinkClick r:id="rId12"/>
              </a:rPr>
              <a:t>https</a:t>
            </a:r>
            <a:r>
              <a:rPr lang="en-US" sz="1200" dirty="0">
                <a:hlinkClick r:id="rId12"/>
              </a:rPr>
              <a:t>://</a:t>
            </a:r>
            <a:r>
              <a:rPr lang="en-US" sz="1200" dirty="0" smtClean="0">
                <a:hlinkClick r:id="rId12"/>
              </a:rPr>
              <a:t>cdn.img-gorod.ru/nomenclature/30/189/3018934.pdf</a:t>
            </a:r>
            <a:r>
              <a:rPr lang="ru-RU" sz="1200" dirty="0" smtClean="0"/>
              <a:t>  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76620" y="4906278"/>
            <a:ext cx="28992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Читать: </a:t>
            </a:r>
            <a:r>
              <a:rPr lang="en-US" sz="1200" dirty="0" smtClean="0">
                <a:hlinkClick r:id="rId13"/>
              </a:rPr>
              <a:t>https</a:t>
            </a:r>
            <a:r>
              <a:rPr lang="en-US" sz="1200" dirty="0">
                <a:hlinkClick r:id="rId13"/>
              </a:rPr>
              <a:t>://www.litres.ru/book/anastasiya-bezludnaya/tayna-propavshih-stranic-69878653/chitat-onlayn</a:t>
            </a:r>
            <a:r>
              <a:rPr lang="en-US" sz="1200" dirty="0" smtClean="0">
                <a:hlinkClick r:id="rId13"/>
              </a:rPr>
              <a:t>/</a:t>
            </a:r>
            <a:r>
              <a:rPr lang="ru-RU" sz="1200" dirty="0" smtClean="0"/>
              <a:t> ;</a:t>
            </a:r>
            <a:r>
              <a:rPr lang="en-US" sz="1200" dirty="0"/>
              <a:t> </a:t>
            </a:r>
            <a:r>
              <a:rPr lang="en-US" sz="1200" dirty="0">
                <a:hlinkClick r:id="rId14"/>
              </a:rPr>
              <a:t>https://flibusta.su/book/188735-tayna-propavshih-stranits/read</a:t>
            </a:r>
            <a:r>
              <a:rPr lang="en-US" sz="1200" dirty="0" smtClean="0">
                <a:hlinkClick r:id="rId14"/>
              </a:rPr>
              <a:t>/</a:t>
            </a:r>
            <a:r>
              <a:rPr lang="ru-RU" sz="1200" dirty="0" smtClean="0"/>
              <a:t> 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6"/>
          <p:cNvSpPr txBox="1">
            <a:spLocks noGrp="1"/>
          </p:cNvSpPr>
          <p:nvPr>
            <p:ph type="title"/>
          </p:nvPr>
        </p:nvSpPr>
        <p:spPr>
          <a:xfrm>
            <a:off x="606175" y="308226"/>
            <a:ext cx="6582419" cy="2311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ru-RU" sz="3600" dirty="0"/>
              <a:t>Прошла очередная Международная конференция «Детская литература как событие»</a:t>
            </a:r>
            <a:br>
              <a:rPr lang="ru-RU" sz="3600" dirty="0"/>
            </a:br>
            <a:endParaRPr sz="3600" dirty="0"/>
          </a:p>
        </p:txBody>
      </p:sp>
      <p:sp>
        <p:nvSpPr>
          <p:cNvPr id="228" name="Google Shape;228;p26"/>
          <p:cNvSpPr txBox="1">
            <a:spLocks noGrp="1"/>
          </p:cNvSpPr>
          <p:nvPr>
            <p:ph type="body" idx="1"/>
          </p:nvPr>
        </p:nvSpPr>
        <p:spPr>
          <a:xfrm>
            <a:off x="830162" y="3005919"/>
            <a:ext cx="6358432" cy="84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2400" dirty="0"/>
              <a:t>Прослушать материалы конференции: </a:t>
            </a:r>
            <a:r>
              <a:rPr lang="ru-RU" sz="2400" u="sng" dirty="0">
                <a:solidFill>
                  <a:schemeClr val="hlink"/>
                </a:solidFill>
                <a:hlinkClick r:id="rId3"/>
              </a:rPr>
              <a:t>https://www.youtube.com/@labskop/videos</a:t>
            </a:r>
            <a:r>
              <a:rPr lang="ru-RU" sz="2400" dirty="0"/>
              <a:t> </a:t>
            </a:r>
            <a:endParaRPr sz="2400" dirty="0"/>
          </a:p>
        </p:txBody>
      </p:sp>
      <p:pic>
        <p:nvPicPr>
          <p:cNvPr id="229" name="Google Shape;229;p26" descr="Изображение выглядит как графический дизайн, Графика, графическая вставка, флаг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28452" r="23678" b="2"/>
          <a:stretch/>
        </p:blipFill>
        <p:spPr>
          <a:xfrm>
            <a:off x="7556409" y="557190"/>
            <a:ext cx="3995928" cy="5571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8"/>
          <p:cNvSpPr txBox="1"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ru-RU" sz="2200" dirty="0"/>
              <a:t>11 февраля 2024 года Виталию Бианки исполнилось 130 лет. </a:t>
            </a:r>
            <a:br>
              <a:rPr lang="ru-RU" sz="2200" dirty="0"/>
            </a:br>
            <a:r>
              <a:rPr lang="ru-RU" sz="2200" dirty="0"/>
              <a:t>Интервью с Татьяной Федяевой, автором биографии писателя в серии "ЖЗЛ"</a:t>
            </a:r>
            <a:br>
              <a:rPr lang="ru-RU" sz="2200" dirty="0"/>
            </a:br>
            <a:r>
              <a:rPr lang="ru-RU" sz="2200" u="sng" dirty="0">
                <a:solidFill>
                  <a:schemeClr val="hlink"/>
                </a:solidFill>
                <a:hlinkClick r:id="rId3"/>
              </a:rPr>
              <a:t>https://spbdnevnik.ru/news/2024-02-12/tatyana-fedyaeva-do-sih-por-u-nas-net-avtorov-ravnyh-po-talantu-esli-ne-bianki-to-chlenam-ego-literaturnogo-kruzhka</a:t>
            </a:r>
            <a:r>
              <a:rPr lang="ru-RU" sz="2200" dirty="0"/>
              <a:t> </a:t>
            </a:r>
            <a:endParaRPr dirty="0"/>
          </a:p>
        </p:txBody>
      </p:sp>
      <p:sp>
        <p:nvSpPr>
          <p:cNvPr id="244" name="Google Shape;244;p28"/>
          <p:cNvSpPr txBox="1">
            <a:spLocks noGrp="1"/>
          </p:cNvSpPr>
          <p:nvPr>
            <p:ph type="body" idx="1"/>
          </p:nvPr>
        </p:nvSpPr>
        <p:spPr>
          <a:xfrm>
            <a:off x="1136397" y="2418409"/>
            <a:ext cx="9688296" cy="3454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ru-RU" sz="1600" i="1" dirty="0"/>
              <a:t>– Бианки пережил многочисленные аресты, был на волосок от смерти, и спасало его только вмешательство Максима Горького.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ru-RU" sz="1600" dirty="0"/>
              <a:t>– Смерть Ленина в 1924 году вызвала мощную волну политизации жизни в стране, вновь начались аресты неблагонадежных лиц. 5 декабря 1925 года Виталий Бианки был арестован. Ему, как сообщает его брат Анатолий Валентинович, инкриминировали принадлежность к партии социалистов-революционеров, которых тогда преследовали независимо от их деятельности. Елена Витальевна пишет в очерке об отце: «Вспоминаю слова отца, что нет в Ленинграде и Москве тюрьмы, где бы он не бывал». Приговор о тюремном заключении заменили на высылку в Уральск, где писатель провел два года.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ru-RU" sz="1600" dirty="0"/>
              <a:t>Потом, благодаря хлопотам друзей и родственников, срок ссылки Виталию Бианки был сокращен. В 1928 году его освободили от официального надзора, но он оставался еще в «в минусе», то есть не было разрешения вернуться в Ленинград. Писатель выбрал в качестве временного места жительства максимально близкий к Ленинграду разрешенный для проживания город – Великий Новгород, где прожил с 1928 по 1929 год.</a:t>
            </a:r>
            <a:endParaRPr dirty="0"/>
          </a:p>
        </p:txBody>
      </p:sp>
      <p:sp>
        <p:nvSpPr>
          <p:cNvPr id="245" name="Google Shape;245;p28"/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  <a:gs pos="100000">
                <a:srgbClr val="000000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8"/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100000">
                <a:srgbClr val="2F5496"/>
              </a:gs>
            </a:gsLst>
            <a:lin ang="1380000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3826</TotalTime>
  <Words>2116</Words>
  <Application>Microsoft Office PowerPoint</Application>
  <PresentationFormat>Широкоэкранный</PresentationFormat>
  <Paragraphs>89</Paragraphs>
  <Slides>30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Arial</vt:lpstr>
      <vt:lpstr>Calibri</vt:lpstr>
      <vt:lpstr>Тема Office</vt:lpstr>
      <vt:lpstr>Новые детские книги и другие книжные новости февраль 2024</vt:lpstr>
      <vt:lpstr>Публикации, обзоры, интервью</vt:lpstr>
      <vt:lpstr>Вручена Национальная премия в области детской литературы</vt:lpstr>
      <vt:lpstr>Лауреаты премий в области детской литературы 2023: аналитический обзор https://bibliogid.ru/knigi/tematicheskie-obzory/17124-laureaty-premij-2023-vdokhnovlyayushchaya-proza-opytnykh-avtorov </vt:lpstr>
      <vt:lpstr>Экспертный совет по детской литературе подготовил итоговый рекомендательный список книг за 2023 год  https://rgdb.ru/professionalam/15666-ekspertnyj-sovet-po-detskoj-literature-podgotovil-itogovyj-rekomendatelnyj-spisok-knig-za-2023-god </vt:lpstr>
      <vt:lpstr>Некоторые книги из итогового списка</vt:lpstr>
      <vt:lpstr>Опубликован февральский выпуск каталога «Библиогид рекомендует»! (https://bibliogid.ru/cat/vypuski/2024/2/otechestvennaya-khudozhestvennaya/) </vt:lpstr>
      <vt:lpstr>Прошла очередная Международная конференция «Детская литература как событие» </vt:lpstr>
      <vt:lpstr>11 февраля 2024 года Виталию Бианки исполнилось 130 лет.  Интервью с Татьяной Федяевой, автором биографии писателя в серии "ЖЗЛ" https://spbdnevnik.ru/news/2024-02-12/tatyana-fedyaeva-do-sih-por-u-nas-net-avtorov-ravnyh-po-talantu-esli-ne-bianki-to-chlenam-ego-literaturnogo-kruzhka </vt:lpstr>
      <vt:lpstr>Интервью с Николаев Эппле о новой книге "Волшебная страна": https://illuminator.press/intervjyu-epplee </vt:lpstr>
      <vt:lpstr>Я не верю в монстров. Рекомендательный список лучших современных книг, посвящённых проблеме детской травли.  https://pr-cbs.ru/resources   </vt:lpstr>
      <vt:lpstr>Максим Мамлыга. Трудный возраст: 5 хороших книг о подростках, которые стоит прочитать взрослым https://www.pravilamag.ru/letters/717445-trudnyi-vozrast-5-horoshih-knig-o-podrostkah-kotorye-stoit-prochitat-vzroslym/ </vt:lpstr>
      <vt:lpstr>Подросток и книга в XXI веке. Спецпроект IQ HSE RU https://iq.hse.ru/reading/ </vt:lpstr>
      <vt:lpstr>Нон-фикшн</vt:lpstr>
      <vt:lpstr>Новые выпуски энциклопедии про Чевостика («МИФ») https://www.mann-ivanov-ferber.ru/catalog/tag/chevostik-books/ ; https://www.livelib.ru/author/325940/latest-elena-kachur ; скачать: https://bookzip.club/s/55459-detskie-entsiklopedii-s-chevostikom/ </vt:lpstr>
      <vt:lpstr>Книги о важных социальных навыках для подростков (издательство «МИФ»)</vt:lpstr>
      <vt:lpstr>Анна Любимова. Свадьбы мира от Нигерии до Ямала  (Городец, 2024), https://gorodets.ru/product/svadby-mira#s_flip_book/ </vt:lpstr>
      <vt:lpstr>Гелена Гараштова. Язык растений. Понимаем, как общаются растения (Фолиант, 2024), https://www.labirint.ru/books/1000456/  </vt:lpstr>
      <vt:lpstr>Книги для младших школьников</vt:lpstr>
      <vt:lpstr>А. Агафонова. Сказочный Ямал (PressPass, 2024), https://www.labirint.ru/books/1005681/ </vt:lpstr>
      <vt:lpstr>Артур Гиваргизов. Со шкафом на велосипеде (Лабиринт, 2024), https://www.labirint.ru/books/871835/ ; скачать https://www.rulit.me/books/so-shkafom-na-velosipede-download-513123.html  </vt:lpstr>
      <vt:lpstr>Дита Ципфель. Бз-з-з-з-з-з! Джонни, самый странный муравей (Альпина.Дети, 2024), https://www.chitai-gorod.ru/product/bz-z-z-z-z-z-dzhonni-samyy-strannyy-muravey-3028985  </vt:lpstr>
      <vt:lpstr>Чон Ёнчхоль. Кот, который прожил 100 раз. Учитель Пэкко. Том 1. Таинственный магазин (Бумажный фонарик, 2024)</vt:lpstr>
      <vt:lpstr>Книги для подростков</vt:lpstr>
      <vt:lpstr>В те дни. Ленинградская блокада в рисунках А. Ф. Пахомова (Дом детской книги, 2024)</vt:lpstr>
      <vt:lpstr>Книги издательства «Окно»</vt:lpstr>
      <vt:lpstr>Юлия Симбирская. Грустная история Глаши Веселовой (Малыш, 2024).</vt:lpstr>
      <vt:lpstr>Виктор Лановенко. Злая девочка (Детская литература, 2023)</vt:lpstr>
      <vt:lpstr>Ева Немеш. Сенсор (Самокат, 2024)</vt:lpstr>
      <vt:lpstr>Саша Станишич. Волк (Самокат, 2024)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детские книги и другие книжные новости февраль 2024</dc:title>
  <cp:lastModifiedBy>пользователь</cp:lastModifiedBy>
  <cp:revision>20</cp:revision>
  <dcterms:modified xsi:type="dcterms:W3CDTF">2024-03-01T11:24:48Z</dcterms:modified>
</cp:coreProperties>
</file>