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63" r:id="rId4"/>
    <p:sldId id="312" r:id="rId5"/>
    <p:sldId id="311" r:id="rId6"/>
    <p:sldId id="307" r:id="rId7"/>
    <p:sldId id="310" r:id="rId8"/>
    <p:sldId id="308" r:id="rId9"/>
    <p:sldId id="309" r:id="rId10"/>
    <p:sldId id="313" r:id="rId11"/>
    <p:sldId id="314" r:id="rId12"/>
    <p:sldId id="319" r:id="rId13"/>
    <p:sldId id="316" r:id="rId14"/>
    <p:sldId id="277" r:id="rId15"/>
    <p:sldId id="315" r:id="rId16"/>
    <p:sldId id="317" r:id="rId17"/>
    <p:sldId id="318" r:id="rId18"/>
    <p:sldId id="302" r:id="rId19"/>
    <p:sldId id="320" r:id="rId20"/>
    <p:sldId id="322" r:id="rId21"/>
    <p:sldId id="321" r:id="rId22"/>
    <p:sldId id="291" r:id="rId23"/>
    <p:sldId id="323" r:id="rId24"/>
    <p:sldId id="303" r:id="rId25"/>
    <p:sldId id="324" r:id="rId26"/>
    <p:sldId id="296" r:id="rId27"/>
    <p:sldId id="325" r:id="rId28"/>
    <p:sldId id="326" r:id="rId29"/>
    <p:sldId id="327" r:id="rId30"/>
    <p:sldId id="328" r:id="rId31"/>
    <p:sldId id="304" r:id="rId3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94803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8463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0157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6990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77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4484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6827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27528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5689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17761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5271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2896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3193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9436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6216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23743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01332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59780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84048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11578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01941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8239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2442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32949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80269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3572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4339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4434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710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0698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8511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533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elegra.ph/U-vas-5-neprochitannyh-pochemu-my-malo-chitaem-i-kak-s-ehtim-byt-03-29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5Lh4K8YNro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zon.ru/product/bud-kak-petr-rasskaz-o-tom-kak-stat-velikim-kalnitskaya-elena-yakovlevna-1550390031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hyperlink" Target="https://alpinabook.ru/catalog/book-chemu-ya-mogu-nauchitsya-u-nikolaya-drozdova/?ysclid=lx37srfac0940995252" TargetMode="External"/><Relationship Id="rId4" Type="http://schemas.openxmlformats.org/officeDocument/2006/relationships/hyperlink" Target="https://alpinabook.ru/catalog/book-chemu-ya-mogu-nauchitsya-u-rakhmaninova/?ysclid=lx37nvdwfo7775606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amokatbook.ru/book/vokrug-lesov-issleduem-unikalnye-ugolki-planety/?ysclid=lx3a9zthzq22142591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labirint.ru/books/1012880/?ysclid=lx3afvnwjm860594736" TargetMode="Externa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etlit.ru/azbuka-geroev-i-syuzhetov-v-zhivopisi/?ysclid=lx3akk793724544306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labirint.ru/books/1008052/?ysclid=lx3arcxga2347544327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ruslania.com/ru/knigi/1810719-moloko-bez-mjoda/" TargetMode="External"/><Relationship Id="rId4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rosman.ru/catalog/dva_kotoboya_ili_shkola_yunykh_moryakov_usachev_a/?ysclid=lx4e8rydqg388590063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labirint.ru/books/1013708/?ysclid=lx4eg5wsmp563981760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inet-kniga.ru/catalog/detskaya_literatura/iskusstvo_dlya_detey/176235/?ysclid=lx4ezyvz8947313142" TargetMode="External"/><Relationship Id="rId4" Type="http://schemas.openxmlformats.org/officeDocument/2006/relationships/image" Target="../media/image30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samokatbook.ru/book/bolnitsa-dlya-dinozavrov-mezozoyskie-istorii/?ysclid=lx4f6v6jwb238831546" TargetMode="External"/><Relationship Id="rId4" Type="http://schemas.openxmlformats.org/officeDocument/2006/relationships/image" Target="../media/image3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book24.ru/product/skrytye-territorii-tom-1-6898931/?ysclid=lx4ffbcxum460921554" TargetMode="External"/><Relationship Id="rId4" Type="http://schemas.openxmlformats.org/officeDocument/2006/relationships/image" Target="../media/image3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G"/><Relationship Id="rId4" Type="http://schemas.openxmlformats.org/officeDocument/2006/relationships/hyperlink" Target="https://www.podpisnie.ru/books/moe-bosonogoe-plemya-proshchay-beton/?ysclid=lx4fmb6eik67359294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gdb.ru/professionalam/14559-rekomendatelnyj-spisok-detskoj-literatur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amokatbook.ru/book/alma-veter-krepchaet/?ysclid=lx4g07v4oy276291034" TargetMode="External"/><Relationship Id="rId5" Type="http://schemas.openxmlformats.org/officeDocument/2006/relationships/hyperlink" Target="https://samokatbook.ru/book/alma-neotrazimaya/?ysclid=lx4fyzi99u916038110" TargetMode="External"/><Relationship Id="rId4" Type="http://schemas.openxmlformats.org/officeDocument/2006/relationships/image" Target="../media/image38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chitai-gorod.ru/product/missiya-luchshaya-podruga-3035260?ysclid=lx4g5xfiif928663538" TargetMode="External"/><Relationship Id="rId4" Type="http://schemas.openxmlformats.org/officeDocument/2006/relationships/image" Target="../media/image4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rgdb.ru/home/news/16138-luchshaya-desyatka-detskikh-knig-vybor-bibliotek-rossii-2023?ysclid=lx4g9xmxu651195223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bibliogid.ru/cat/vypuski/2024/5/otechestvennaya-khudozhestvennay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hyperlink" Target="https://www.papmambook.ru/articles/5600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vad-nes.livejournal.com/790585.html" TargetMode="External"/><Relationship Id="rId3" Type="http://schemas.openxmlformats.org/officeDocument/2006/relationships/hyperlink" Target="https://vad-nes.livejournal.com/791861.html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vad-nes.livejournal.com/790808.html" TargetMode="External"/><Relationship Id="rId5" Type="http://schemas.openxmlformats.org/officeDocument/2006/relationships/hyperlink" Target="https://vad-nes.livejournal.com/791536.html" TargetMode="External"/><Relationship Id="rId4" Type="http://schemas.openxmlformats.org/officeDocument/2006/relationships/hyperlink" Target="https://dzen.ru/a/Zk8yrH5GAR3P7O9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gid.ru/knigi/tematicheskie-obzory/17433-chto-chitat-let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y3nBnl1Hn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1" y="0"/>
            <a:ext cx="1219199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1" y="0"/>
            <a:ext cx="12191996" cy="6858000"/>
          </a:xfrm>
          <a:prstGeom prst="rect">
            <a:avLst/>
          </a:prstGeom>
          <a:solidFill>
            <a:srgbClr val="1F3864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66761" y="643468"/>
            <a:ext cx="5292727" cy="4242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Calibri"/>
              <a:buNone/>
            </a:pPr>
            <a:r>
              <a:rPr lang="ru-RU" sz="5500" dirty="0">
                <a:solidFill>
                  <a:schemeClr val="accent2">
                    <a:lumMod val="50000"/>
                  </a:schemeClr>
                </a:solidFill>
              </a:rPr>
              <a:t>Новые детские книги и другие книжные новости</a:t>
            </a:r>
            <a:br>
              <a:rPr lang="ru-RU" sz="55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5500" dirty="0" smtClean="0">
                <a:solidFill>
                  <a:schemeClr val="accent2">
                    <a:lumMod val="50000"/>
                  </a:schemeClr>
                </a:solidFill>
              </a:rPr>
              <a:t>май </a:t>
            </a:r>
            <a:r>
              <a:rPr lang="ru-RU" sz="5500" dirty="0">
                <a:solidFill>
                  <a:schemeClr val="accent2">
                    <a:lumMod val="50000"/>
                  </a:schemeClr>
                </a:solidFill>
              </a:rPr>
              <a:t>2024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6502207" y="613446"/>
            <a:ext cx="5235575" cy="5229225"/>
          </a:xfrm>
          <a:custGeom>
            <a:avLst/>
            <a:gdLst/>
            <a:ahLst/>
            <a:cxnLst/>
            <a:rect l="l" t="t" r="r" b="b"/>
            <a:pathLst>
              <a:path w="3298" h="3294" extrusionOk="0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122" y="1861904"/>
            <a:ext cx="4819140" cy="2710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0"/>
          <p:cNvSpPr/>
          <p:nvPr/>
        </p:nvSpPr>
        <p:spPr>
          <a:xfrm>
            <a:off x="0" y="-1"/>
            <a:ext cx="11766176" cy="2061837"/>
          </a:xfrm>
          <a:custGeom>
            <a:avLst/>
            <a:gdLst/>
            <a:ahLst/>
            <a:cxnLst/>
            <a:rect l="l" t="t" r="r" b="b"/>
            <a:pathLst>
              <a:path w="10768629" h="1978172" extrusionOk="0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626853" y="221408"/>
            <a:ext cx="10938294" cy="133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ru-RU" dirty="0" smtClean="0"/>
              <a:t>Коллекция телеграмм-каналов российских детских писателей</a:t>
            </a:r>
            <a:endParaRPr dirty="0"/>
          </a:p>
        </p:txBody>
      </p:sp>
      <p:sp>
        <p:nvSpPr>
          <p:cNvPr id="165" name="Google Shape;165;p20"/>
          <p:cNvSpPr/>
          <p:nvPr/>
        </p:nvSpPr>
        <p:spPr>
          <a:xfrm rot="10800000">
            <a:off x="5381624" y="6209414"/>
            <a:ext cx="6810375" cy="648586"/>
          </a:xfrm>
          <a:custGeom>
            <a:avLst/>
            <a:gdLst/>
            <a:ahLst/>
            <a:cxnLst/>
            <a:rect l="l" t="t" r="r" b="b"/>
            <a:pathLst>
              <a:path w="10753706" h="1027260" extrusionOk="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" b="1"/>
          <a:stretch/>
        </p:blipFill>
        <p:spPr>
          <a:xfrm>
            <a:off x="310820" y="1552250"/>
            <a:ext cx="5321150" cy="49814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971" y="1153503"/>
            <a:ext cx="5789403" cy="53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0"/>
          <p:cNvSpPr/>
          <p:nvPr/>
        </p:nvSpPr>
        <p:spPr>
          <a:xfrm>
            <a:off x="0" y="-1"/>
            <a:ext cx="11766176" cy="2061837"/>
          </a:xfrm>
          <a:custGeom>
            <a:avLst/>
            <a:gdLst/>
            <a:ahLst/>
            <a:cxnLst/>
            <a:rect l="l" t="t" r="r" b="b"/>
            <a:pathLst>
              <a:path w="10768629" h="1978172" extrusionOk="0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448447" y="123137"/>
            <a:ext cx="10869282" cy="133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3400"/>
            </a:pPr>
            <a:r>
              <a:rPr lang="ru-RU" sz="3200" dirty="0" smtClean="0"/>
              <a:t>Чтение в России: Исследование сервиса «Строки»</a:t>
            </a:r>
            <a:r>
              <a:rPr lang="en-US" sz="3200" dirty="0"/>
              <a:t> </a:t>
            </a:r>
            <a:r>
              <a:rPr lang="en-US" sz="3200" dirty="0">
                <a:hlinkClick r:id="rId3"/>
              </a:rPr>
              <a:t>https://</a:t>
            </a:r>
            <a:r>
              <a:rPr lang="en-US" sz="3200" dirty="0" smtClean="0">
                <a:hlinkClick r:id="rId3"/>
              </a:rPr>
              <a:t>telegra.ph/U-vas-5-neprochitannyh-pochemu-my-malo-chitaem-i-kak-s-ehtim-byt-03-29</a:t>
            </a:r>
            <a:r>
              <a:rPr lang="ru-RU" sz="3200" dirty="0" smtClean="0"/>
              <a:t> </a:t>
            </a:r>
            <a:endParaRPr sz="3200" dirty="0"/>
          </a:p>
        </p:txBody>
      </p:sp>
      <p:sp>
        <p:nvSpPr>
          <p:cNvPr id="165" name="Google Shape;165;p20"/>
          <p:cNvSpPr/>
          <p:nvPr/>
        </p:nvSpPr>
        <p:spPr>
          <a:xfrm rot="10800000">
            <a:off x="5381624" y="6209414"/>
            <a:ext cx="6810375" cy="648586"/>
          </a:xfrm>
          <a:custGeom>
            <a:avLst/>
            <a:gdLst/>
            <a:ahLst/>
            <a:cxnLst/>
            <a:rect l="l" t="t" r="r" b="b"/>
            <a:pathLst>
              <a:path w="10753706" h="1027260" extrusionOk="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3" y="1453979"/>
            <a:ext cx="12192000" cy="540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0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0"/>
          <p:cNvSpPr/>
          <p:nvPr/>
        </p:nvSpPr>
        <p:spPr>
          <a:xfrm>
            <a:off x="0" y="-1"/>
            <a:ext cx="11766176" cy="2061837"/>
          </a:xfrm>
          <a:custGeom>
            <a:avLst/>
            <a:gdLst/>
            <a:ahLst/>
            <a:cxnLst/>
            <a:rect l="l" t="t" r="r" b="b"/>
            <a:pathLst>
              <a:path w="10768629" h="1978172" extrusionOk="0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endParaRPr dirty="0"/>
          </a:p>
        </p:txBody>
      </p:sp>
      <p:sp>
        <p:nvSpPr>
          <p:cNvPr id="165" name="Google Shape;165;p20"/>
          <p:cNvSpPr/>
          <p:nvPr/>
        </p:nvSpPr>
        <p:spPr>
          <a:xfrm rot="10800000">
            <a:off x="5381624" y="6209414"/>
            <a:ext cx="6810375" cy="648586"/>
          </a:xfrm>
          <a:custGeom>
            <a:avLst/>
            <a:gdLst/>
            <a:ahLst/>
            <a:cxnLst/>
            <a:rect l="l" t="t" r="r" b="b"/>
            <a:pathLst>
              <a:path w="10753706" h="1027260" extrusionOk="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38"/>
            <a:ext cx="12192000" cy="675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5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0"/>
          <p:cNvSpPr/>
          <p:nvPr/>
        </p:nvSpPr>
        <p:spPr>
          <a:xfrm>
            <a:off x="0" y="-1"/>
            <a:ext cx="11766176" cy="2061837"/>
          </a:xfrm>
          <a:custGeom>
            <a:avLst/>
            <a:gdLst/>
            <a:ahLst/>
            <a:cxnLst/>
            <a:rect l="l" t="t" r="r" b="b"/>
            <a:pathLst>
              <a:path w="10768629" h="1978172" extrusionOk="0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905646" y="365496"/>
            <a:ext cx="9954883" cy="133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3400"/>
            </a:pPr>
            <a:r>
              <a:rPr lang="ru-RU" sz="3600" dirty="0" smtClean="0"/>
              <a:t>Открытый урок в школе Шредингера </a:t>
            </a:r>
            <a:r>
              <a:rPr lang="en-US" sz="3600" dirty="0">
                <a:hlinkClick r:id="rId3"/>
              </a:rPr>
              <a:t>https://</a:t>
            </a:r>
            <a:r>
              <a:rPr lang="en-US" sz="3600" dirty="0" smtClean="0">
                <a:hlinkClick r:id="rId3"/>
              </a:rPr>
              <a:t>www.youtube.com/watch?v=J5Lh4K8YNro</a:t>
            </a:r>
            <a:r>
              <a:rPr lang="ru-RU" sz="3600" dirty="0" smtClean="0"/>
              <a:t> </a:t>
            </a:r>
            <a:endParaRPr sz="3600" dirty="0"/>
          </a:p>
        </p:txBody>
      </p:sp>
      <p:sp>
        <p:nvSpPr>
          <p:cNvPr id="165" name="Google Shape;165;p20"/>
          <p:cNvSpPr/>
          <p:nvPr/>
        </p:nvSpPr>
        <p:spPr>
          <a:xfrm rot="10800000">
            <a:off x="5381624" y="6209414"/>
            <a:ext cx="6810375" cy="648586"/>
          </a:xfrm>
          <a:custGeom>
            <a:avLst/>
            <a:gdLst/>
            <a:ahLst/>
            <a:cxnLst/>
            <a:rect l="l" t="t" r="r" b="b"/>
            <a:pathLst>
              <a:path w="10753706" h="1027260" extrusionOk="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49" y="2157413"/>
            <a:ext cx="6896100" cy="31337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597" y="1701653"/>
            <a:ext cx="3148083" cy="450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4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34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4"/>
          <p:cNvSpPr txBox="1">
            <a:spLocks noGrp="1"/>
          </p:cNvSpPr>
          <p:nvPr>
            <p:ph type="title"/>
          </p:nvPr>
        </p:nvSpPr>
        <p:spPr>
          <a:xfrm>
            <a:off x="753925" y="1321056"/>
            <a:ext cx="10684151" cy="1991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Calibri"/>
              <a:buNone/>
            </a:pPr>
            <a:r>
              <a:rPr lang="ru-RU" sz="5200" dirty="0">
                <a:solidFill>
                  <a:schemeClr val="accent2">
                    <a:lumMod val="50000"/>
                  </a:schemeClr>
                </a:solidFill>
                <a:sym typeface="Calibri"/>
              </a:rPr>
              <a:t>Нон-фикшн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8" name="Google Shape;298;p34"/>
          <p:cNvSpPr txBox="1">
            <a:spLocks noGrp="1"/>
          </p:cNvSpPr>
          <p:nvPr>
            <p:ph type="body" idx="1"/>
          </p:nvPr>
        </p:nvSpPr>
        <p:spPr>
          <a:xfrm>
            <a:off x="1361395" y="3525490"/>
            <a:ext cx="9469211" cy="865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sym typeface="Calibri"/>
              </a:rPr>
              <a:t>Нехудожественная литература 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99" name="Google Shape;299;p34"/>
          <p:cNvGrpSpPr/>
          <p:nvPr/>
        </p:nvGrpSpPr>
        <p:grpSpPr>
          <a:xfrm>
            <a:off x="7867135" y="0"/>
            <a:ext cx="4324865" cy="2641149"/>
            <a:chOff x="6867015" y="-1"/>
            <a:chExt cx="5324985" cy="3251912"/>
          </a:xfrm>
        </p:grpSpPr>
        <p:sp>
          <p:nvSpPr>
            <p:cNvPr id="300" name="Google Shape;300;p34"/>
            <p:cNvSpPr/>
            <p:nvPr/>
          </p:nvSpPr>
          <p:spPr>
            <a:xfrm>
              <a:off x="6867015" y="-1"/>
              <a:ext cx="5324985" cy="3251912"/>
            </a:xfrm>
            <a:custGeom>
              <a:avLst/>
              <a:gdLst/>
              <a:ahLst/>
              <a:cxnLst/>
              <a:rect l="l" t="t" r="r" b="b"/>
              <a:pathLst>
                <a:path w="5324985" h="3251912" extrusionOk="0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34"/>
            <p:cNvSpPr/>
            <p:nvPr/>
          </p:nvSpPr>
          <p:spPr>
            <a:xfrm>
              <a:off x="6916467" y="-1"/>
              <a:ext cx="5275533" cy="2980757"/>
            </a:xfrm>
            <a:custGeom>
              <a:avLst/>
              <a:gdLst/>
              <a:ahLst/>
              <a:cxnLst/>
              <a:rect l="l" t="t" r="r" b="b"/>
              <a:pathLst>
                <a:path w="5275533" h="2980757" extrusionOk="0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34"/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/>
              <a:ahLst/>
              <a:cxnLst/>
              <a:rect l="l" t="t" r="r" b="b"/>
              <a:pathLst>
                <a:path w="5270786" h="2927775" extrusionOk="0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34"/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/>
              <a:ahLst/>
              <a:cxnLst/>
              <a:rect l="l" t="t" r="r" b="b"/>
              <a:pathLst>
                <a:path w="5270786" h="2927775" extrusionOk="0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4" name="Google Shape;304;p34"/>
          <p:cNvGrpSpPr/>
          <p:nvPr/>
        </p:nvGrpSpPr>
        <p:grpSpPr>
          <a:xfrm rot="-54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305" name="Google Shape;305;p34"/>
            <p:cNvSpPr/>
            <p:nvPr/>
          </p:nvSpPr>
          <p:spPr>
            <a:xfrm>
              <a:off x="305" y="1"/>
              <a:ext cx="3815424" cy="2653659"/>
            </a:xfrm>
            <a:custGeom>
              <a:avLst/>
              <a:gdLst/>
              <a:ahLst/>
              <a:cxnLst/>
              <a:rect l="l" t="t" r="r" b="b"/>
              <a:pathLst>
                <a:path w="3815424" h="2653659" extrusionOk="0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34"/>
            <p:cNvSpPr/>
            <p:nvPr/>
          </p:nvSpPr>
          <p:spPr>
            <a:xfrm>
              <a:off x="305" y="-1"/>
              <a:ext cx="3815424" cy="2653660"/>
            </a:xfrm>
            <a:custGeom>
              <a:avLst/>
              <a:gdLst/>
              <a:ahLst/>
              <a:cxnLst/>
              <a:rect l="l" t="t" r="r" b="b"/>
              <a:pathLst>
                <a:path w="3815424" h="2653660" extrusionOk="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34"/>
            <p:cNvSpPr/>
            <p:nvPr/>
          </p:nvSpPr>
          <p:spPr>
            <a:xfrm>
              <a:off x="-305" y="1"/>
              <a:ext cx="3815986" cy="2675935"/>
            </a:xfrm>
            <a:custGeom>
              <a:avLst/>
              <a:gdLst/>
              <a:ahLst/>
              <a:cxnLst/>
              <a:rect l="l" t="t" r="r" b="b"/>
              <a:pathLst>
                <a:path w="3815986" h="2675935" extrusionOk="0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34"/>
            <p:cNvSpPr/>
            <p:nvPr/>
          </p:nvSpPr>
          <p:spPr>
            <a:xfrm>
              <a:off x="305" y="-1"/>
              <a:ext cx="3832270" cy="2876136"/>
            </a:xfrm>
            <a:custGeom>
              <a:avLst/>
              <a:gdLst/>
              <a:ahLst/>
              <a:cxnLst/>
              <a:rect l="l" t="t" r="r" b="b"/>
              <a:pathLst>
                <a:path w="3832270" h="2876136" extrusionOk="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0"/>
          <p:cNvSpPr/>
          <p:nvPr/>
        </p:nvSpPr>
        <p:spPr>
          <a:xfrm>
            <a:off x="0" y="-1"/>
            <a:ext cx="11766176" cy="2061837"/>
          </a:xfrm>
          <a:custGeom>
            <a:avLst/>
            <a:gdLst/>
            <a:ahLst/>
            <a:cxnLst/>
            <a:rect l="l" t="t" r="r" b="b"/>
            <a:pathLst>
              <a:path w="10768629" h="1978172" extrusionOk="0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414069" y="290420"/>
            <a:ext cx="11084942" cy="133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3400"/>
            </a:pPr>
            <a:r>
              <a:rPr lang="ru-RU" sz="2800" dirty="0" smtClean="0"/>
              <a:t>Елена </a:t>
            </a:r>
            <a:r>
              <a:rPr lang="ru-RU" sz="2800" dirty="0" err="1" smtClean="0"/>
              <a:t>Кальницкая</a:t>
            </a:r>
            <a:r>
              <a:rPr lang="ru-RU" sz="2800" dirty="0" smtClean="0"/>
              <a:t>. Будь как Пётр. Рассказ о том, как стать великим (Азбука, 2024)</a:t>
            </a:r>
            <a:r>
              <a:rPr lang="en-US" sz="2800" dirty="0"/>
              <a:t> </a:t>
            </a:r>
            <a:r>
              <a:rPr lang="en-US" sz="2800" dirty="0">
                <a:hlinkClick r:id="rId3"/>
              </a:rPr>
              <a:t>https://www.ozon.ru/product/bud-kak-petr-rasskaz-o-tom-kak-stat-velikim-kalnitskaya-elena-yakovlevna-1550390031</a:t>
            </a:r>
            <a:r>
              <a:rPr lang="en-US" sz="2800" dirty="0" smtClean="0">
                <a:hlinkClick r:id="rId3"/>
              </a:rPr>
              <a:t>/</a:t>
            </a:r>
            <a:r>
              <a:rPr lang="ru-RU" sz="2800" dirty="0" smtClean="0"/>
              <a:t> </a:t>
            </a:r>
            <a:endParaRPr sz="2800" dirty="0"/>
          </a:p>
        </p:txBody>
      </p:sp>
      <p:sp>
        <p:nvSpPr>
          <p:cNvPr id="165" name="Google Shape;165;p20"/>
          <p:cNvSpPr/>
          <p:nvPr/>
        </p:nvSpPr>
        <p:spPr>
          <a:xfrm rot="10800000">
            <a:off x="5381624" y="6209414"/>
            <a:ext cx="6810375" cy="648586"/>
          </a:xfrm>
          <a:custGeom>
            <a:avLst/>
            <a:gdLst/>
            <a:ahLst/>
            <a:cxnLst/>
            <a:rect l="l" t="t" r="r" b="b"/>
            <a:pathLst>
              <a:path w="10753706" h="1027260" extrusionOk="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97455"/>
            <a:ext cx="12192000" cy="463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36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www.chitai-gorod.ru/product/chemu-ya-mogu-nauchitsya-u-sergeya-rahmaninova-3034709?utm_sohttps://alpinabook.ru/catalog/book-chemu-ya-mogu-nauchitsya-u-rakhmaninova/?ysclid=lx37nvdwfo77756066urce=yandex&amp;utm_medium=cpc&amp;utm_campaign=Dinamicheskie_RF_Poisk&amp;utm_term&amp;utm_content=k50id%7C010000004239892_4239892%7Cy%7Cposition%7Csearch%7Cnone%7Cother1%7Cgid%7C3234770049%7Cad%7C5498603030%7Cb%7C5498603030%7C%7Cdevice%7Cdesktop%7Cgeo%7C</a:t>
            </a:r>
            <a:r>
              <a:rPr lang="ru-R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Дзержинск%7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972%7Ccid%7C33511392%7Cmain&amp;k50id=010000004239892_4239892&amp;referrer=reattribution%3D1&amp;yclid=2781092766297358335https://www.chitai-gorod.ru/product/chemu-ya-mogu-nauchitsya-u-sergeya-rahmaninova-3034709?utm_source=yandex&amp;utm_medium=cpc&amp;utm_campaign=Dinamicheskie_RF_Poisk&amp;utm_term&amp;utm_content=k50id%7C010000004239892_4239892%7Cy%7Cposition%7Csearch%7Cnone%7Cother1%7Cgid%7C3234770049%7Cad%7C5498603029%7Cb%7C5498603029%7C%7Cdevice%7Cdesktop%7Cgeo%7C</a:t>
            </a:r>
            <a:r>
              <a:rPr lang="ru-RU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Дзержинск%7</a:t>
            </a: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C972%7Ccid%7C33511392%7Cmain&amp;k50id=010000004239892_4239892&amp;referrer=reattribution%3D1&amp;yclid=11833569625889832959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0"/>
          <p:cNvSpPr/>
          <p:nvPr/>
        </p:nvSpPr>
        <p:spPr>
          <a:xfrm>
            <a:off x="212912" y="-150737"/>
            <a:ext cx="11766176" cy="2061837"/>
          </a:xfrm>
          <a:custGeom>
            <a:avLst/>
            <a:gdLst/>
            <a:ahLst/>
            <a:cxnLst/>
            <a:rect l="l" t="t" r="r" b="b"/>
            <a:pathLst>
              <a:path w="10768629" h="1978172" extrusionOk="0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1323768" y="214760"/>
            <a:ext cx="9392421" cy="133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3400"/>
            </a:pPr>
            <a:r>
              <a:rPr lang="ru-RU" dirty="0"/>
              <a:t>Новые </a:t>
            </a:r>
            <a:r>
              <a:rPr lang="ru-RU" dirty="0" smtClean="0"/>
              <a:t>книги </a:t>
            </a:r>
            <a:r>
              <a:rPr lang="ru-RU" dirty="0"/>
              <a:t>серии «</a:t>
            </a:r>
            <a:r>
              <a:rPr lang="ru-RU" dirty="0" smtClean="0"/>
              <a:t>Чему я могу научится», издательство «Альпина Дети»</a:t>
            </a:r>
            <a:endParaRPr dirty="0"/>
          </a:p>
        </p:txBody>
      </p:sp>
      <p:sp>
        <p:nvSpPr>
          <p:cNvPr id="165" name="Google Shape;165;p20"/>
          <p:cNvSpPr/>
          <p:nvPr/>
        </p:nvSpPr>
        <p:spPr>
          <a:xfrm rot="10800000">
            <a:off x="5381624" y="6209414"/>
            <a:ext cx="6810375" cy="648586"/>
          </a:xfrm>
          <a:custGeom>
            <a:avLst/>
            <a:gdLst/>
            <a:ahLst/>
            <a:cxnLst/>
            <a:rect l="l" t="t" r="r" b="b"/>
            <a:pathLst>
              <a:path w="10753706" h="1027260" extrusionOk="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768" y="1838750"/>
            <a:ext cx="2977504" cy="38062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98098" y="601048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https://alpinabook.ru/catalog/book-chemu-ya-mogu-nauchitsya-u-rakhmaninova/?ysclid=lx37nvdwfo77756066</a:t>
            </a: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19979" y="595451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https://alpinabook.ru/catalog/book-chemu-ya-mogu-nauchitsya-u-nikolaya-drozdova/?</a:t>
            </a:r>
            <a:r>
              <a:rPr lang="en-US" dirty="0" smtClean="0">
                <a:hlinkClick r:id="rId5"/>
              </a:rPr>
              <a:t>ysclid=lx37srfac0940995252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281" y="1857447"/>
            <a:ext cx="3041830" cy="384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6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0"/>
          <p:cNvSpPr/>
          <p:nvPr/>
        </p:nvSpPr>
        <p:spPr>
          <a:xfrm>
            <a:off x="0" y="-1"/>
            <a:ext cx="11766176" cy="2061837"/>
          </a:xfrm>
          <a:custGeom>
            <a:avLst/>
            <a:gdLst/>
            <a:ahLst/>
            <a:cxnLst/>
            <a:rect l="l" t="t" r="r" b="b"/>
            <a:pathLst>
              <a:path w="10768629" h="1978172" extrusionOk="0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1009290" y="255914"/>
            <a:ext cx="10325819" cy="133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ru-RU" dirty="0" smtClean="0"/>
              <a:t>Таня Медведева. Вокруг лесов: исследуем уникальные уголки планеты ( Самокат, 2024)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72" y="1463430"/>
            <a:ext cx="11623121" cy="502112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1434" y="6330663"/>
            <a:ext cx="92733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https://samokatbook.ru/book/vokrug-lesov-issleduem-unikalnye-ugolki-planety/?</a:t>
            </a:r>
            <a:r>
              <a:rPr lang="en-US" dirty="0" smtClean="0">
                <a:hlinkClick r:id="rId4"/>
              </a:rPr>
              <a:t>ysclid=lx3a9zthzq221425914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974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0"/>
          <p:cNvSpPr/>
          <p:nvPr/>
        </p:nvSpPr>
        <p:spPr>
          <a:xfrm>
            <a:off x="0" y="-1"/>
            <a:ext cx="11766176" cy="2061837"/>
          </a:xfrm>
          <a:custGeom>
            <a:avLst/>
            <a:gdLst/>
            <a:ahLst/>
            <a:cxnLst/>
            <a:rect l="l" t="t" r="r" b="b"/>
            <a:pathLst>
              <a:path w="10768629" h="1978172" extrusionOk="0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ru-RU" dirty="0" smtClean="0"/>
              <a:t>Артем Безменов. Самый край российской земли ( Настя и Никита, 2024) </a:t>
            </a:r>
            <a:endParaRPr dirty="0"/>
          </a:p>
        </p:txBody>
      </p:sp>
      <p:sp>
        <p:nvSpPr>
          <p:cNvPr id="165" name="Google Shape;165;p20"/>
          <p:cNvSpPr/>
          <p:nvPr/>
        </p:nvSpPr>
        <p:spPr>
          <a:xfrm rot="10800000">
            <a:off x="5381624" y="6209414"/>
            <a:ext cx="6810375" cy="648586"/>
          </a:xfrm>
          <a:custGeom>
            <a:avLst/>
            <a:gdLst/>
            <a:ahLst/>
            <a:cxnLst/>
            <a:rect l="l" t="t" r="r" b="b"/>
            <a:pathLst>
              <a:path w="10753706" h="1027260" extrusionOk="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292" y="1940438"/>
            <a:ext cx="3485748" cy="45855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938" y="2173502"/>
            <a:ext cx="4660062" cy="41194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35938" y="6404602"/>
            <a:ext cx="56525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https://www.labirint.ru/books/1012880/?</a:t>
            </a:r>
            <a:r>
              <a:rPr lang="en-US" dirty="0" smtClean="0">
                <a:hlinkClick r:id="rId5"/>
              </a:rPr>
              <a:t>ysclid=lx3afvnwjm860594736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25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0"/>
          <p:cNvSpPr/>
          <p:nvPr/>
        </p:nvSpPr>
        <p:spPr>
          <a:xfrm>
            <a:off x="425823" y="0"/>
            <a:ext cx="11766176" cy="2061837"/>
          </a:xfrm>
          <a:custGeom>
            <a:avLst/>
            <a:gdLst/>
            <a:ahLst/>
            <a:cxnLst/>
            <a:rect l="l" t="t" r="r" b="b"/>
            <a:pathLst>
              <a:path w="10768629" h="1978172" extrusionOk="0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1212756" y="107989"/>
            <a:ext cx="9392421" cy="133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ru-RU" dirty="0" smtClean="0"/>
              <a:t>Азбука живописи. Герои, образы, сюжеты (Детская литература, 2024) </a:t>
            </a:r>
            <a:endParaRPr dirty="0"/>
          </a:p>
        </p:txBody>
      </p:sp>
      <p:sp>
        <p:nvSpPr>
          <p:cNvPr id="165" name="Google Shape;165;p20"/>
          <p:cNvSpPr/>
          <p:nvPr/>
        </p:nvSpPr>
        <p:spPr>
          <a:xfrm rot="10800000">
            <a:off x="5381624" y="6209414"/>
            <a:ext cx="6810375" cy="648586"/>
          </a:xfrm>
          <a:custGeom>
            <a:avLst/>
            <a:gdLst/>
            <a:ahLst/>
            <a:cxnLst/>
            <a:rect l="l" t="t" r="r" b="b"/>
            <a:pathLst>
              <a:path w="10753706" h="1027260" extrusionOk="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0" y="1384671"/>
            <a:ext cx="12192000" cy="498688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16989" y="6460891"/>
            <a:ext cx="89197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https://detlit.ru/azbuka-geroev-i-syuzhetov-v-zhivopisi/?</a:t>
            </a:r>
            <a:r>
              <a:rPr lang="en-US" dirty="0" smtClean="0">
                <a:hlinkClick r:id="rId4"/>
              </a:rPr>
              <a:t>ysclid=lx3akk7937245443063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20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753925" y="1321056"/>
            <a:ext cx="10684151" cy="1991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Calibri"/>
              <a:buNone/>
            </a:pPr>
            <a:r>
              <a:rPr lang="ru-RU" sz="5200" dirty="0">
                <a:solidFill>
                  <a:schemeClr val="accent2">
                    <a:lumMod val="50000"/>
                  </a:schemeClr>
                </a:solidFill>
                <a:sym typeface="Calibri"/>
              </a:rPr>
              <a:t>Публикации, обзоры, интервью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1361395" y="3525490"/>
            <a:ext cx="9469211" cy="865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sym typeface="Calibri"/>
              </a:rPr>
              <a:t>Новости детской литературы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98" name="Google Shape;98;p14"/>
          <p:cNvGrpSpPr/>
          <p:nvPr/>
        </p:nvGrpSpPr>
        <p:grpSpPr>
          <a:xfrm>
            <a:off x="7867135" y="0"/>
            <a:ext cx="4324865" cy="2641149"/>
            <a:chOff x="6867015" y="-1"/>
            <a:chExt cx="5324985" cy="3251912"/>
          </a:xfrm>
        </p:grpSpPr>
        <p:sp>
          <p:nvSpPr>
            <p:cNvPr id="99" name="Google Shape;99;p14"/>
            <p:cNvSpPr/>
            <p:nvPr/>
          </p:nvSpPr>
          <p:spPr>
            <a:xfrm>
              <a:off x="6867015" y="-1"/>
              <a:ext cx="5324985" cy="3251912"/>
            </a:xfrm>
            <a:custGeom>
              <a:avLst/>
              <a:gdLst/>
              <a:ahLst/>
              <a:cxnLst/>
              <a:rect l="l" t="t" r="r" b="b"/>
              <a:pathLst>
                <a:path w="5324985" h="3251912" extrusionOk="0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6916467" y="-1"/>
              <a:ext cx="5275533" cy="2980757"/>
            </a:xfrm>
            <a:custGeom>
              <a:avLst/>
              <a:gdLst/>
              <a:ahLst/>
              <a:cxnLst/>
              <a:rect l="l" t="t" r="r" b="b"/>
              <a:pathLst>
                <a:path w="5275533" h="2980757" extrusionOk="0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/>
              <a:ahLst/>
              <a:cxnLst/>
              <a:rect l="l" t="t" r="r" b="b"/>
              <a:pathLst>
                <a:path w="5270786" h="2927775" extrusionOk="0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/>
              <a:ahLst/>
              <a:cxnLst/>
              <a:rect l="l" t="t" r="r" b="b"/>
              <a:pathLst>
                <a:path w="5270786" h="2927775" extrusionOk="0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14"/>
          <p:cNvGrpSpPr/>
          <p:nvPr/>
        </p:nvGrpSpPr>
        <p:grpSpPr>
          <a:xfrm rot="-54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104" name="Google Shape;104;p14"/>
            <p:cNvSpPr/>
            <p:nvPr/>
          </p:nvSpPr>
          <p:spPr>
            <a:xfrm>
              <a:off x="305" y="1"/>
              <a:ext cx="3815424" cy="2653659"/>
            </a:xfrm>
            <a:custGeom>
              <a:avLst/>
              <a:gdLst/>
              <a:ahLst/>
              <a:cxnLst/>
              <a:rect l="l" t="t" r="r" b="b"/>
              <a:pathLst>
                <a:path w="3815424" h="2653659" extrusionOk="0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305" y="-1"/>
              <a:ext cx="3815424" cy="2653660"/>
            </a:xfrm>
            <a:custGeom>
              <a:avLst/>
              <a:gdLst/>
              <a:ahLst/>
              <a:cxnLst/>
              <a:rect l="l" t="t" r="r" b="b"/>
              <a:pathLst>
                <a:path w="3815424" h="2653660" extrusionOk="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-305" y="1"/>
              <a:ext cx="3815986" cy="2675935"/>
            </a:xfrm>
            <a:custGeom>
              <a:avLst/>
              <a:gdLst/>
              <a:ahLst/>
              <a:cxnLst/>
              <a:rect l="l" t="t" r="r" b="b"/>
              <a:pathLst>
                <a:path w="3815986" h="2675935" extrusionOk="0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305" y="-1"/>
              <a:ext cx="3832270" cy="2876136"/>
            </a:xfrm>
            <a:custGeom>
              <a:avLst/>
              <a:gdLst/>
              <a:ahLst/>
              <a:cxnLst/>
              <a:rect l="l" t="t" r="r" b="b"/>
              <a:pathLst>
                <a:path w="3832270" h="2876136" extrusionOk="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0"/>
          <p:cNvSpPr/>
          <p:nvPr/>
        </p:nvSpPr>
        <p:spPr>
          <a:xfrm>
            <a:off x="0" y="-1"/>
            <a:ext cx="11766176" cy="2061837"/>
          </a:xfrm>
          <a:custGeom>
            <a:avLst/>
            <a:gdLst/>
            <a:ahLst/>
            <a:cxnLst/>
            <a:rect l="l" t="t" r="r" b="b"/>
            <a:pathLst>
              <a:path w="10768629" h="1978172" extrusionOk="0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819509" y="227721"/>
            <a:ext cx="10343072" cy="133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ru-RU" dirty="0" smtClean="0"/>
              <a:t>Мария </a:t>
            </a:r>
            <a:r>
              <a:rPr lang="ru-RU" dirty="0" err="1" smtClean="0"/>
              <a:t>Менендес</a:t>
            </a:r>
            <a:r>
              <a:rPr lang="ru-RU" dirty="0" smtClean="0"/>
              <a:t> – Понте. Моя первая книга эмоций (Манн, Иванов Фербер, 2024)</a:t>
            </a:r>
            <a:endParaRPr dirty="0"/>
          </a:p>
        </p:txBody>
      </p:sp>
      <p:sp>
        <p:nvSpPr>
          <p:cNvPr id="165" name="Google Shape;165;p20"/>
          <p:cNvSpPr/>
          <p:nvPr/>
        </p:nvSpPr>
        <p:spPr>
          <a:xfrm rot="10800000">
            <a:off x="5381624" y="6209414"/>
            <a:ext cx="6810375" cy="648586"/>
          </a:xfrm>
          <a:custGeom>
            <a:avLst/>
            <a:gdLst/>
            <a:ahLst/>
            <a:cxnLst/>
            <a:rect l="l" t="t" r="r" b="b"/>
            <a:pathLst>
              <a:path w="10753706" h="1027260" extrusionOk="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5" y="1495881"/>
            <a:ext cx="12192000" cy="503782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35108" y="6467592"/>
            <a:ext cx="56316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https://www.labirint.ru/books/1008052/?</a:t>
            </a:r>
            <a:r>
              <a:rPr lang="en-US" dirty="0" smtClean="0">
                <a:hlinkClick r:id="rId4"/>
              </a:rPr>
              <a:t>ysclid=lx3arcxga2347544327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82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0"/>
          <p:cNvSpPr/>
          <p:nvPr/>
        </p:nvSpPr>
        <p:spPr>
          <a:xfrm>
            <a:off x="0" y="-1"/>
            <a:ext cx="11766176" cy="2061837"/>
          </a:xfrm>
          <a:custGeom>
            <a:avLst/>
            <a:gdLst/>
            <a:ahLst/>
            <a:cxnLst/>
            <a:rect l="l" t="t" r="r" b="b"/>
            <a:pathLst>
              <a:path w="10768629" h="1978172" extrusionOk="0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ru-RU" dirty="0" smtClean="0"/>
              <a:t>Хана Хармс. Молоко без меда (</a:t>
            </a:r>
            <a:r>
              <a:rPr lang="ru-RU" dirty="0" err="1" smtClean="0"/>
              <a:t>Поляндрия</a:t>
            </a:r>
            <a:r>
              <a:rPr lang="ru-RU" dirty="0" smtClean="0"/>
              <a:t>, 2024)</a:t>
            </a:r>
            <a:endParaRPr dirty="0"/>
          </a:p>
        </p:txBody>
      </p:sp>
      <p:sp>
        <p:nvSpPr>
          <p:cNvPr id="165" name="Google Shape;165;p20"/>
          <p:cNvSpPr/>
          <p:nvPr/>
        </p:nvSpPr>
        <p:spPr>
          <a:xfrm rot="10800000">
            <a:off x="5381624" y="6209414"/>
            <a:ext cx="6810375" cy="648586"/>
          </a:xfrm>
          <a:custGeom>
            <a:avLst/>
            <a:gdLst/>
            <a:ahLst/>
            <a:cxnLst/>
            <a:rect l="l" t="t" r="r" b="b"/>
            <a:pathLst>
              <a:path w="10753706" h="1027260" extrusionOk="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61" y="2061836"/>
            <a:ext cx="6267540" cy="38249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514" y="1518063"/>
            <a:ext cx="3639721" cy="456995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37034" y="6008138"/>
            <a:ext cx="47387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https://ruslania.com/ru/knigi/1810719-moloko-bez-mjoda</a:t>
            </a:r>
            <a:r>
              <a:rPr lang="en-US" dirty="0" smtClean="0">
                <a:hlinkClick r:id="rId5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600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8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48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48"/>
          <p:cNvSpPr txBox="1">
            <a:spLocks noGrp="1"/>
          </p:cNvSpPr>
          <p:nvPr>
            <p:ph type="title"/>
          </p:nvPr>
        </p:nvSpPr>
        <p:spPr>
          <a:xfrm>
            <a:off x="753925" y="1321056"/>
            <a:ext cx="10684151" cy="1991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Calibri"/>
              <a:buNone/>
            </a:pPr>
            <a:r>
              <a:rPr lang="ru-RU" sz="5200" dirty="0">
                <a:solidFill>
                  <a:schemeClr val="accent2">
                    <a:lumMod val="50000"/>
                  </a:schemeClr>
                </a:solidFill>
                <a:sym typeface="Calibri"/>
              </a:rPr>
              <a:t>Книги для младших школьников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45" name="Google Shape;445;p48"/>
          <p:cNvSpPr txBox="1">
            <a:spLocks noGrp="1"/>
          </p:cNvSpPr>
          <p:nvPr>
            <p:ph type="body" idx="1"/>
          </p:nvPr>
        </p:nvSpPr>
        <p:spPr>
          <a:xfrm>
            <a:off x="1361395" y="3525490"/>
            <a:ext cx="9469211" cy="865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sym typeface="Calibri"/>
              </a:rPr>
              <a:t>Новинки и переиздания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446" name="Google Shape;446;p48"/>
          <p:cNvGrpSpPr/>
          <p:nvPr/>
        </p:nvGrpSpPr>
        <p:grpSpPr>
          <a:xfrm>
            <a:off x="7867135" y="0"/>
            <a:ext cx="4324865" cy="2641149"/>
            <a:chOff x="6867015" y="-1"/>
            <a:chExt cx="5324985" cy="3251912"/>
          </a:xfrm>
        </p:grpSpPr>
        <p:sp>
          <p:nvSpPr>
            <p:cNvPr id="447" name="Google Shape;447;p48"/>
            <p:cNvSpPr/>
            <p:nvPr/>
          </p:nvSpPr>
          <p:spPr>
            <a:xfrm>
              <a:off x="6867015" y="-1"/>
              <a:ext cx="5324985" cy="3251912"/>
            </a:xfrm>
            <a:custGeom>
              <a:avLst/>
              <a:gdLst/>
              <a:ahLst/>
              <a:cxnLst/>
              <a:rect l="l" t="t" r="r" b="b"/>
              <a:pathLst>
                <a:path w="5324985" h="3251912" extrusionOk="0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48"/>
            <p:cNvSpPr/>
            <p:nvPr/>
          </p:nvSpPr>
          <p:spPr>
            <a:xfrm>
              <a:off x="6916467" y="-1"/>
              <a:ext cx="5275533" cy="2980757"/>
            </a:xfrm>
            <a:custGeom>
              <a:avLst/>
              <a:gdLst/>
              <a:ahLst/>
              <a:cxnLst/>
              <a:rect l="l" t="t" r="r" b="b"/>
              <a:pathLst>
                <a:path w="5275533" h="2980757" extrusionOk="0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48"/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/>
              <a:ahLst/>
              <a:cxnLst/>
              <a:rect l="l" t="t" r="r" b="b"/>
              <a:pathLst>
                <a:path w="5270786" h="2927775" extrusionOk="0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48"/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/>
              <a:ahLst/>
              <a:cxnLst/>
              <a:rect l="l" t="t" r="r" b="b"/>
              <a:pathLst>
                <a:path w="5270786" h="2927775" extrusionOk="0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1" name="Google Shape;451;p48"/>
          <p:cNvGrpSpPr/>
          <p:nvPr/>
        </p:nvGrpSpPr>
        <p:grpSpPr>
          <a:xfrm rot="-54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452" name="Google Shape;452;p48"/>
            <p:cNvSpPr/>
            <p:nvPr/>
          </p:nvSpPr>
          <p:spPr>
            <a:xfrm>
              <a:off x="305" y="1"/>
              <a:ext cx="3815424" cy="2653659"/>
            </a:xfrm>
            <a:custGeom>
              <a:avLst/>
              <a:gdLst/>
              <a:ahLst/>
              <a:cxnLst/>
              <a:rect l="l" t="t" r="r" b="b"/>
              <a:pathLst>
                <a:path w="3815424" h="2653659" extrusionOk="0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48"/>
            <p:cNvSpPr/>
            <p:nvPr/>
          </p:nvSpPr>
          <p:spPr>
            <a:xfrm>
              <a:off x="305" y="-1"/>
              <a:ext cx="3815424" cy="2653660"/>
            </a:xfrm>
            <a:custGeom>
              <a:avLst/>
              <a:gdLst/>
              <a:ahLst/>
              <a:cxnLst/>
              <a:rect l="l" t="t" r="r" b="b"/>
              <a:pathLst>
                <a:path w="3815424" h="2653660" extrusionOk="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48"/>
            <p:cNvSpPr/>
            <p:nvPr/>
          </p:nvSpPr>
          <p:spPr>
            <a:xfrm>
              <a:off x="-305" y="1"/>
              <a:ext cx="3815986" cy="2675935"/>
            </a:xfrm>
            <a:custGeom>
              <a:avLst/>
              <a:gdLst/>
              <a:ahLst/>
              <a:cxnLst/>
              <a:rect l="l" t="t" r="r" b="b"/>
              <a:pathLst>
                <a:path w="3815986" h="2675935" extrusionOk="0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48"/>
            <p:cNvSpPr/>
            <p:nvPr/>
          </p:nvSpPr>
          <p:spPr>
            <a:xfrm>
              <a:off x="305" y="-1"/>
              <a:ext cx="3832270" cy="2876136"/>
            </a:xfrm>
            <a:custGeom>
              <a:avLst/>
              <a:gdLst/>
              <a:ahLst/>
              <a:cxnLst/>
              <a:rect l="l" t="t" r="r" b="b"/>
              <a:pathLst>
                <a:path w="3832270" h="2876136" extrusionOk="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0"/>
          <p:cNvSpPr/>
          <p:nvPr/>
        </p:nvSpPr>
        <p:spPr>
          <a:xfrm>
            <a:off x="0" y="-1"/>
            <a:ext cx="11766176" cy="2061837"/>
          </a:xfrm>
          <a:custGeom>
            <a:avLst/>
            <a:gdLst/>
            <a:ahLst/>
            <a:cxnLst/>
            <a:rect l="l" t="t" r="r" b="b"/>
            <a:pathLst>
              <a:path w="10768629" h="1978172" extrusionOk="0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1186876" y="365496"/>
            <a:ext cx="9392421" cy="133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3400"/>
            </a:pPr>
            <a:r>
              <a:rPr lang="ru-RU" dirty="0" smtClean="0"/>
              <a:t>Андрей Усачёв. Два «</a:t>
            </a:r>
            <a:r>
              <a:rPr lang="ru-RU" dirty="0" err="1" smtClean="0"/>
              <a:t>Котобоя</a:t>
            </a:r>
            <a:r>
              <a:rPr lang="ru-RU" dirty="0" smtClean="0"/>
              <a:t>», или Школа юных моряков (</a:t>
            </a:r>
            <a:r>
              <a:rPr lang="ru-RU" dirty="0" err="1" smtClean="0"/>
              <a:t>Росмэн</a:t>
            </a:r>
            <a:r>
              <a:rPr lang="ru-RU" dirty="0" smtClean="0"/>
              <a:t>, 2024)</a:t>
            </a:r>
            <a:endParaRPr dirty="0"/>
          </a:p>
        </p:txBody>
      </p:sp>
      <p:sp>
        <p:nvSpPr>
          <p:cNvPr id="165" name="Google Shape;165;p20"/>
          <p:cNvSpPr/>
          <p:nvPr/>
        </p:nvSpPr>
        <p:spPr>
          <a:xfrm rot="10800000">
            <a:off x="5381624" y="6209414"/>
            <a:ext cx="6810375" cy="648586"/>
          </a:xfrm>
          <a:custGeom>
            <a:avLst/>
            <a:gdLst/>
            <a:ahLst/>
            <a:cxnLst/>
            <a:rect l="l" t="t" r="r" b="b"/>
            <a:pathLst>
              <a:path w="10753706" h="1027260" extrusionOk="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71" y="1759020"/>
            <a:ext cx="11041811" cy="43230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39020" y="6183279"/>
            <a:ext cx="95063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https://rosman.ru/catalog/dva_kotoboya_ili_shkola_yunykh_moryakov_usachev_a/?ysclid=lx4e8rydqg388590063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311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0"/>
          <p:cNvSpPr/>
          <p:nvPr/>
        </p:nvSpPr>
        <p:spPr>
          <a:xfrm>
            <a:off x="0" y="-1"/>
            <a:ext cx="11766176" cy="2061837"/>
          </a:xfrm>
          <a:custGeom>
            <a:avLst/>
            <a:gdLst/>
            <a:ahLst/>
            <a:cxnLst/>
            <a:rect l="l" t="t" r="r" b="b"/>
            <a:pathLst>
              <a:path w="10768629" h="1978172" extrusionOk="0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3400"/>
            </a:pPr>
            <a:r>
              <a:rPr lang="ru-RU" dirty="0" smtClean="0"/>
              <a:t>Торбен </a:t>
            </a:r>
            <a:r>
              <a:rPr lang="ru-RU" dirty="0" err="1" smtClean="0"/>
              <a:t>Кульманн</a:t>
            </a:r>
            <a:r>
              <a:rPr lang="ru-RU" dirty="0" smtClean="0"/>
              <a:t>. Серый </a:t>
            </a:r>
            <a:r>
              <a:rPr lang="ru-RU" dirty="0"/>
              <a:t>город (</a:t>
            </a:r>
            <a:r>
              <a:rPr lang="ru-RU" dirty="0" err="1"/>
              <a:t>Поляндрия</a:t>
            </a:r>
            <a:r>
              <a:rPr lang="ru-RU" dirty="0"/>
              <a:t>, 2024)</a:t>
            </a:r>
            <a:endParaRPr dirty="0"/>
          </a:p>
        </p:txBody>
      </p:sp>
      <p:sp>
        <p:nvSpPr>
          <p:cNvPr id="165" name="Google Shape;165;p20"/>
          <p:cNvSpPr/>
          <p:nvPr/>
        </p:nvSpPr>
        <p:spPr>
          <a:xfrm rot="10800000">
            <a:off x="5381624" y="6209414"/>
            <a:ext cx="6810375" cy="648586"/>
          </a:xfrm>
          <a:custGeom>
            <a:avLst/>
            <a:gdLst/>
            <a:ahLst/>
            <a:cxnLst/>
            <a:rect l="l" t="t" r="r" b="b"/>
            <a:pathLst>
              <a:path w="10753706" h="1027260" extrusionOk="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14" y="1940438"/>
            <a:ext cx="11343736" cy="44850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0866" y="6418750"/>
            <a:ext cx="57615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https://www.labirint.ru/books/1013708/?</a:t>
            </a:r>
            <a:r>
              <a:rPr lang="en-US" dirty="0" smtClean="0">
                <a:hlinkClick r:id="rId4"/>
              </a:rPr>
              <a:t>ysclid=lx4eg5wsmp563981760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23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0"/>
          <p:cNvSpPr/>
          <p:nvPr/>
        </p:nvSpPr>
        <p:spPr>
          <a:xfrm>
            <a:off x="0" y="-1"/>
            <a:ext cx="11766176" cy="2061837"/>
          </a:xfrm>
          <a:custGeom>
            <a:avLst/>
            <a:gdLst/>
            <a:ahLst/>
            <a:cxnLst/>
            <a:rect l="l" t="t" r="r" b="b"/>
            <a:pathLst>
              <a:path w="10768629" h="1978172" extrusionOk="0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1024891" y="159354"/>
            <a:ext cx="9392421" cy="133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3400"/>
            </a:pPr>
            <a:r>
              <a:rPr lang="ru-RU" dirty="0" smtClean="0"/>
              <a:t>Сьюзи Ли. </a:t>
            </a:r>
            <a:r>
              <a:rPr lang="ru-RU" dirty="0"/>
              <a:t>Лето (</a:t>
            </a:r>
            <a:r>
              <a:rPr lang="ru-RU" dirty="0" err="1"/>
              <a:t>Поляндрия</a:t>
            </a:r>
            <a:r>
              <a:rPr lang="ru-RU" dirty="0"/>
              <a:t>, 2024</a:t>
            </a:r>
            <a:r>
              <a:rPr lang="ru-RU" dirty="0" smtClean="0"/>
              <a:t>)</a:t>
            </a:r>
            <a:endParaRPr dirty="0"/>
          </a:p>
        </p:txBody>
      </p:sp>
      <p:sp>
        <p:nvSpPr>
          <p:cNvPr id="165" name="Google Shape;165;p20"/>
          <p:cNvSpPr/>
          <p:nvPr/>
        </p:nvSpPr>
        <p:spPr>
          <a:xfrm rot="10800000">
            <a:off x="5381624" y="6209414"/>
            <a:ext cx="6810375" cy="648586"/>
          </a:xfrm>
          <a:custGeom>
            <a:avLst/>
            <a:gdLst/>
            <a:ahLst/>
            <a:cxnLst/>
            <a:rect l="l" t="t" r="r" b="b"/>
            <a:pathLst>
              <a:path w="10753706" h="1027260" extrusionOk="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00" y="1274535"/>
            <a:ext cx="6826016" cy="46663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107" y="1386225"/>
            <a:ext cx="3330711" cy="44429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99558" y="6125018"/>
            <a:ext cx="91928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https://inet-kniga.ru/catalog/detskaya_literatura/iskusstvo_dlya_detey/176235/?ysclid=lx4ezyvz8947313142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80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3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53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53"/>
          <p:cNvSpPr txBox="1">
            <a:spLocks noGrp="1"/>
          </p:cNvSpPr>
          <p:nvPr>
            <p:ph type="title"/>
          </p:nvPr>
        </p:nvSpPr>
        <p:spPr>
          <a:xfrm>
            <a:off x="753925" y="1321056"/>
            <a:ext cx="10684151" cy="1991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Calibri"/>
              <a:buNone/>
            </a:pPr>
            <a:r>
              <a:rPr lang="ru-RU" sz="5200" dirty="0">
                <a:solidFill>
                  <a:schemeClr val="accent2">
                    <a:lumMod val="50000"/>
                  </a:schemeClr>
                </a:solidFill>
                <a:sym typeface="Calibri"/>
              </a:rPr>
              <a:t>Книги для подростков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99" name="Google Shape;499;p53"/>
          <p:cNvSpPr txBox="1">
            <a:spLocks noGrp="1"/>
          </p:cNvSpPr>
          <p:nvPr>
            <p:ph type="body" idx="1"/>
          </p:nvPr>
        </p:nvSpPr>
        <p:spPr>
          <a:xfrm>
            <a:off x="1361395" y="3525490"/>
            <a:ext cx="9469211" cy="865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sym typeface="Calibri"/>
              </a:rPr>
              <a:t>Новинки и переиздания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500" name="Google Shape;500;p53"/>
          <p:cNvGrpSpPr/>
          <p:nvPr/>
        </p:nvGrpSpPr>
        <p:grpSpPr>
          <a:xfrm>
            <a:off x="7867135" y="0"/>
            <a:ext cx="4324865" cy="2641149"/>
            <a:chOff x="6867015" y="-1"/>
            <a:chExt cx="5324985" cy="3251912"/>
          </a:xfrm>
        </p:grpSpPr>
        <p:sp>
          <p:nvSpPr>
            <p:cNvPr id="501" name="Google Shape;501;p53"/>
            <p:cNvSpPr/>
            <p:nvPr/>
          </p:nvSpPr>
          <p:spPr>
            <a:xfrm>
              <a:off x="6867015" y="-1"/>
              <a:ext cx="5324985" cy="3251912"/>
            </a:xfrm>
            <a:custGeom>
              <a:avLst/>
              <a:gdLst/>
              <a:ahLst/>
              <a:cxnLst/>
              <a:rect l="l" t="t" r="r" b="b"/>
              <a:pathLst>
                <a:path w="5324985" h="3251912" extrusionOk="0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53"/>
            <p:cNvSpPr/>
            <p:nvPr/>
          </p:nvSpPr>
          <p:spPr>
            <a:xfrm>
              <a:off x="6916467" y="-1"/>
              <a:ext cx="5275533" cy="2980757"/>
            </a:xfrm>
            <a:custGeom>
              <a:avLst/>
              <a:gdLst/>
              <a:ahLst/>
              <a:cxnLst/>
              <a:rect l="l" t="t" r="r" b="b"/>
              <a:pathLst>
                <a:path w="5275533" h="2980757" extrusionOk="0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53"/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/>
              <a:ahLst/>
              <a:cxnLst/>
              <a:rect l="l" t="t" r="r" b="b"/>
              <a:pathLst>
                <a:path w="5270786" h="2927775" extrusionOk="0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53"/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/>
              <a:ahLst/>
              <a:cxnLst/>
              <a:rect l="l" t="t" r="r" b="b"/>
              <a:pathLst>
                <a:path w="5270786" h="2927775" extrusionOk="0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5" name="Google Shape;505;p53"/>
          <p:cNvGrpSpPr/>
          <p:nvPr/>
        </p:nvGrpSpPr>
        <p:grpSpPr>
          <a:xfrm rot="-54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506" name="Google Shape;506;p53"/>
            <p:cNvSpPr/>
            <p:nvPr/>
          </p:nvSpPr>
          <p:spPr>
            <a:xfrm>
              <a:off x="305" y="1"/>
              <a:ext cx="3815424" cy="2653659"/>
            </a:xfrm>
            <a:custGeom>
              <a:avLst/>
              <a:gdLst/>
              <a:ahLst/>
              <a:cxnLst/>
              <a:rect l="l" t="t" r="r" b="b"/>
              <a:pathLst>
                <a:path w="3815424" h="2653659" extrusionOk="0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53"/>
            <p:cNvSpPr/>
            <p:nvPr/>
          </p:nvSpPr>
          <p:spPr>
            <a:xfrm>
              <a:off x="305" y="-1"/>
              <a:ext cx="3815424" cy="2653660"/>
            </a:xfrm>
            <a:custGeom>
              <a:avLst/>
              <a:gdLst/>
              <a:ahLst/>
              <a:cxnLst/>
              <a:rect l="l" t="t" r="r" b="b"/>
              <a:pathLst>
                <a:path w="3815424" h="2653660" extrusionOk="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53"/>
            <p:cNvSpPr/>
            <p:nvPr/>
          </p:nvSpPr>
          <p:spPr>
            <a:xfrm>
              <a:off x="-305" y="1"/>
              <a:ext cx="3815986" cy="2675935"/>
            </a:xfrm>
            <a:custGeom>
              <a:avLst/>
              <a:gdLst/>
              <a:ahLst/>
              <a:cxnLst/>
              <a:rect l="l" t="t" r="r" b="b"/>
              <a:pathLst>
                <a:path w="3815986" h="2675935" extrusionOk="0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53"/>
            <p:cNvSpPr/>
            <p:nvPr/>
          </p:nvSpPr>
          <p:spPr>
            <a:xfrm>
              <a:off x="305" y="-1"/>
              <a:ext cx="3832270" cy="2876136"/>
            </a:xfrm>
            <a:custGeom>
              <a:avLst/>
              <a:gdLst/>
              <a:ahLst/>
              <a:cxnLst/>
              <a:rect l="l" t="t" r="r" b="b"/>
              <a:pathLst>
                <a:path w="3832270" h="2876136" extrusionOk="0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0"/>
          <p:cNvSpPr/>
          <p:nvPr/>
        </p:nvSpPr>
        <p:spPr>
          <a:xfrm>
            <a:off x="0" y="-1"/>
            <a:ext cx="11766176" cy="2061837"/>
          </a:xfrm>
          <a:custGeom>
            <a:avLst/>
            <a:gdLst/>
            <a:ahLst/>
            <a:cxnLst/>
            <a:rect l="l" t="t" r="r" b="b"/>
            <a:pathLst>
              <a:path w="10768629" h="1978172" extrusionOk="0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1119781" y="273167"/>
            <a:ext cx="9392421" cy="133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ru-RU" dirty="0" smtClean="0"/>
              <a:t>Светлана Лаврова. Больница для динозавров ( Самокат, 2024)</a:t>
            </a:r>
            <a:endParaRPr dirty="0"/>
          </a:p>
        </p:txBody>
      </p:sp>
      <p:sp>
        <p:nvSpPr>
          <p:cNvPr id="165" name="Google Shape;165;p20"/>
          <p:cNvSpPr/>
          <p:nvPr/>
        </p:nvSpPr>
        <p:spPr>
          <a:xfrm rot="10800000">
            <a:off x="5381624" y="6209414"/>
            <a:ext cx="6810375" cy="648586"/>
          </a:xfrm>
          <a:custGeom>
            <a:avLst/>
            <a:gdLst/>
            <a:ahLst/>
            <a:cxnLst/>
            <a:rect l="l" t="t" r="r" b="b"/>
            <a:pathLst>
              <a:path w="10753706" h="1027260" extrusionOk="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21" y="1806559"/>
            <a:ext cx="6493552" cy="44028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481" y="1561470"/>
            <a:ext cx="3083745" cy="454165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8407" y="6326673"/>
            <a:ext cx="88248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https://samokatbook.ru/book/bolnitsa-dlya-dinozavrov-mezozoyskie-istorii/?</a:t>
            </a:r>
            <a:r>
              <a:rPr lang="en-US" dirty="0" smtClean="0">
                <a:hlinkClick r:id="rId5"/>
              </a:rPr>
              <a:t>ysclid=lx4f6v6jwb238831546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458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0"/>
          <p:cNvSpPr/>
          <p:nvPr/>
        </p:nvSpPr>
        <p:spPr>
          <a:xfrm>
            <a:off x="0" y="-1"/>
            <a:ext cx="11766176" cy="2061837"/>
          </a:xfrm>
          <a:custGeom>
            <a:avLst/>
            <a:gdLst/>
            <a:ahLst/>
            <a:cxnLst/>
            <a:rect l="l" t="t" r="r" b="b"/>
            <a:pathLst>
              <a:path w="10768629" h="1978172" extrusionOk="0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737431" y="365496"/>
            <a:ext cx="10291313" cy="133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ru-RU" dirty="0" smtClean="0"/>
              <a:t>Марина </a:t>
            </a:r>
            <a:r>
              <a:rPr lang="ru-RU" dirty="0" err="1" smtClean="0"/>
              <a:t>Звидрина</a:t>
            </a:r>
            <a:r>
              <a:rPr lang="ru-RU" dirty="0" smtClean="0"/>
              <a:t>. Скрытые </a:t>
            </a:r>
            <a:r>
              <a:rPr lang="ru-RU" dirty="0" err="1" smtClean="0"/>
              <a:t>территории.Том</a:t>
            </a:r>
            <a:r>
              <a:rPr lang="ru-RU" dirty="0" smtClean="0"/>
              <a:t> 1 (Манн, Иванов и Фербер, 2024)</a:t>
            </a:r>
            <a:endParaRPr dirty="0"/>
          </a:p>
        </p:txBody>
      </p:sp>
      <p:sp>
        <p:nvSpPr>
          <p:cNvPr id="165" name="Google Shape;165;p20"/>
          <p:cNvSpPr/>
          <p:nvPr/>
        </p:nvSpPr>
        <p:spPr>
          <a:xfrm rot="10800000">
            <a:off x="5381624" y="6209414"/>
            <a:ext cx="6810375" cy="648586"/>
          </a:xfrm>
          <a:custGeom>
            <a:avLst/>
            <a:gdLst/>
            <a:ahLst/>
            <a:cxnLst/>
            <a:rect l="l" t="t" r="r" b="b"/>
            <a:pathLst>
              <a:path w="10753706" h="1027260" extrusionOk="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71" y="2149527"/>
            <a:ext cx="5921739" cy="39721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875" y="1620160"/>
            <a:ext cx="2798024" cy="458925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5903" y="6055525"/>
            <a:ext cx="7133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https://book24.ru/product/skrytye-territorii-tom-1-6898931/?</a:t>
            </a:r>
            <a:r>
              <a:rPr lang="en-US" dirty="0" smtClean="0">
                <a:hlinkClick r:id="rId5"/>
              </a:rPr>
              <a:t>ysclid=lx4ffbcxum460921554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52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0"/>
          <p:cNvSpPr/>
          <p:nvPr/>
        </p:nvSpPr>
        <p:spPr>
          <a:xfrm>
            <a:off x="0" y="-1"/>
            <a:ext cx="11766176" cy="2061837"/>
          </a:xfrm>
          <a:custGeom>
            <a:avLst/>
            <a:gdLst/>
            <a:ahLst/>
            <a:cxnLst/>
            <a:rect l="l" t="t" r="r" b="b"/>
            <a:pathLst>
              <a:path w="10768629" h="1978172" extrusionOk="0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1111155" y="249346"/>
            <a:ext cx="9392421" cy="133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3400"/>
            </a:pPr>
            <a:r>
              <a:rPr lang="ru-RU" dirty="0" smtClean="0"/>
              <a:t>Стефан Николе. Моё босоногое племя. Прощай, </a:t>
            </a:r>
            <a:r>
              <a:rPr lang="ru-RU" dirty="0"/>
              <a:t>бетон! (</a:t>
            </a:r>
            <a:r>
              <a:rPr lang="ru-RU" dirty="0" err="1"/>
              <a:t>Поляндрия</a:t>
            </a:r>
            <a:r>
              <a:rPr lang="ru-RU" dirty="0"/>
              <a:t>, 2024)</a:t>
            </a:r>
            <a:endParaRPr dirty="0"/>
          </a:p>
        </p:txBody>
      </p:sp>
      <p:sp>
        <p:nvSpPr>
          <p:cNvPr id="165" name="Google Shape;165;p20"/>
          <p:cNvSpPr/>
          <p:nvPr/>
        </p:nvSpPr>
        <p:spPr>
          <a:xfrm rot="10800000">
            <a:off x="5381624" y="6209414"/>
            <a:ext cx="6810375" cy="648586"/>
          </a:xfrm>
          <a:custGeom>
            <a:avLst/>
            <a:gdLst/>
            <a:ahLst/>
            <a:cxnLst/>
            <a:rect l="l" t="t" r="r" b="b"/>
            <a:pathLst>
              <a:path w="10753706" h="1027260" extrusionOk="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665" y="1829533"/>
            <a:ext cx="2774036" cy="41974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1486" y="6281563"/>
            <a:ext cx="87558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https://www.podpisnie.ru/books/moe-bosonogoe-plemya-proshchay-beton/?</a:t>
            </a:r>
            <a:r>
              <a:rPr lang="en-US" dirty="0" smtClean="0">
                <a:hlinkClick r:id="rId4"/>
              </a:rPr>
              <a:t>ysclid=lx4fmb6eik673592947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83" y="2060434"/>
            <a:ext cx="5227711" cy="421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0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endParaRPr lang="ru-RU" sz="1800" u="sng" dirty="0" smtClean="0">
              <a:hlinkClick r:id="rId3"/>
            </a:endParaRPr>
          </a:p>
          <a:p>
            <a:endParaRPr lang="ru-RU" sz="1800" u="sng" dirty="0">
              <a:hlinkClick r:id="rId3"/>
            </a:endParaRPr>
          </a:p>
          <a:p>
            <a:endParaRPr lang="ru-RU" sz="1800" u="sng" dirty="0" smtClean="0">
              <a:hlinkClick r:id="rId3"/>
            </a:endParaRPr>
          </a:p>
          <a:p>
            <a:endParaRPr lang="ru-RU" sz="1800" u="sng" dirty="0">
              <a:hlinkClick r:id="rId3"/>
            </a:endParaRPr>
          </a:p>
          <a:p>
            <a:endParaRPr lang="ru-RU" sz="1800" u="sng" dirty="0" smtClean="0">
              <a:hlinkClick r:id="rId3"/>
            </a:endParaRPr>
          </a:p>
          <a:p>
            <a:endParaRPr lang="ru-RU" sz="1800" u="sng" dirty="0">
              <a:hlinkClick r:id="rId3"/>
            </a:endParaRPr>
          </a:p>
          <a:p>
            <a:endParaRPr lang="ru-RU" sz="1800" u="sng" dirty="0" smtClean="0">
              <a:hlinkClick r:id="rId3"/>
            </a:endParaRPr>
          </a:p>
          <a:p>
            <a:endParaRPr lang="ru-RU" sz="1800" u="sng" dirty="0">
              <a:hlinkClick r:id="rId3"/>
            </a:endParaRPr>
          </a:p>
          <a:p>
            <a:endParaRPr lang="ru-RU" sz="1800" u="sng" dirty="0" smtClean="0">
              <a:hlinkClick r:id="rId3"/>
            </a:endParaRPr>
          </a:p>
          <a:p>
            <a:endParaRPr lang="ru-RU" sz="1800" u="sng" dirty="0">
              <a:hlinkClick r:id="rId3"/>
            </a:endParaRPr>
          </a:p>
          <a:p>
            <a:endParaRPr lang="ru-RU" sz="1800" u="sng" dirty="0" smtClean="0">
              <a:hlinkClick r:id="rId3"/>
            </a:endParaRPr>
          </a:p>
          <a:p>
            <a:endParaRPr lang="ru-RU" sz="1800" u="sng" dirty="0">
              <a:hlinkClick r:id="rId3"/>
            </a:endParaRPr>
          </a:p>
          <a:p>
            <a:endParaRPr lang="ru-RU" sz="1800" u="sng" dirty="0" smtClean="0">
              <a:hlinkClick r:id="rId3"/>
            </a:endParaRPr>
          </a:p>
          <a:p>
            <a:endParaRPr lang="ru-RU" sz="1800" u="sng" dirty="0">
              <a:hlinkClick r:id="rId3"/>
            </a:endParaRPr>
          </a:p>
          <a:p>
            <a:endParaRPr lang="ru-RU" sz="1800" u="sng" dirty="0" smtClean="0">
              <a:hlinkClick r:id="rId3"/>
            </a:endParaRPr>
          </a:p>
          <a:p>
            <a:endParaRPr lang="ru-RU" sz="1800" u="sng" dirty="0">
              <a:hlinkClick r:id="rId3"/>
            </a:endParaRPr>
          </a:p>
          <a:p>
            <a:endParaRPr lang="ru-RU" sz="1800" u="sng" dirty="0" smtClean="0">
              <a:hlinkClick r:id="rId3"/>
            </a:endParaRPr>
          </a:p>
          <a:p>
            <a:endParaRPr lang="ru-RU" sz="1800" u="sng" dirty="0">
              <a:hlinkClick r:id="rId3"/>
            </a:endParaRPr>
          </a:p>
          <a:p>
            <a:endParaRPr lang="ru-RU" sz="1800" u="sng" dirty="0" smtClean="0">
              <a:hlinkClick r:id="rId3"/>
            </a:endParaRPr>
          </a:p>
          <a:p>
            <a:endParaRPr lang="ru-RU" sz="1800" u="sng" dirty="0">
              <a:hlinkClick r:id="rId3"/>
            </a:endParaRPr>
          </a:p>
          <a:p>
            <a:r>
              <a:rPr lang="ru-RU" sz="1800" u="sng" dirty="0" smtClean="0">
                <a:hlinkClick r:id="rId3"/>
              </a:rPr>
              <a:t>https</a:t>
            </a:r>
            <a:r>
              <a:rPr lang="ru-RU" sz="1800" u="sng" dirty="0">
                <a:hlinkClick r:id="rId3"/>
              </a:rPr>
              <a:t>://rgdb.ru/professionalam/14559-rekomendatelnyj-spisok-detskoj-literatury</a:t>
            </a:r>
            <a:r>
              <a:rPr lang="ru-RU" sz="1800" dirty="0"/>
              <a:t> </a:t>
            </a:r>
          </a:p>
        </p:txBody>
      </p:sp>
      <p:sp>
        <p:nvSpPr>
          <p:cNvPr id="161" name="Google Shape;161;p20"/>
          <p:cNvSpPr/>
          <p:nvPr/>
        </p:nvSpPr>
        <p:spPr>
          <a:xfrm>
            <a:off x="0" y="-1"/>
            <a:ext cx="11766176" cy="2061837"/>
          </a:xfrm>
          <a:custGeom>
            <a:avLst/>
            <a:gdLst/>
            <a:ahLst/>
            <a:cxnLst/>
            <a:rect l="l" t="t" r="r" b="b"/>
            <a:pathLst>
              <a:path w="10768629" h="1978172" extrusionOk="0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422787" y="316015"/>
            <a:ext cx="11155114" cy="133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Обновленный рекомендательно-библиографический список</a:t>
            </a:r>
            <a:endParaRPr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51" y="2130662"/>
            <a:ext cx="4842473" cy="35949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44" y="2101149"/>
            <a:ext cx="5744657" cy="3866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0"/>
          <p:cNvSpPr/>
          <p:nvPr/>
        </p:nvSpPr>
        <p:spPr>
          <a:xfrm>
            <a:off x="0" y="-1"/>
            <a:ext cx="11766176" cy="2061837"/>
          </a:xfrm>
          <a:custGeom>
            <a:avLst/>
            <a:gdLst/>
            <a:ahLst/>
            <a:cxnLst/>
            <a:rect l="l" t="t" r="r" b="b"/>
            <a:pathLst>
              <a:path w="10768629" h="1978172" extrusionOk="0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1186877" y="182748"/>
            <a:ext cx="9392421" cy="133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3400"/>
            </a:pPr>
            <a:r>
              <a:rPr lang="ru-RU" dirty="0" smtClean="0"/>
              <a:t>Тимоте де </a:t>
            </a:r>
            <a:r>
              <a:rPr lang="ru-RU" dirty="0" err="1" smtClean="0"/>
              <a:t>Фомбель</a:t>
            </a:r>
            <a:r>
              <a:rPr lang="ru-RU" dirty="0"/>
              <a:t>. </a:t>
            </a:r>
            <a:r>
              <a:rPr lang="ru-RU" dirty="0" smtClean="0"/>
              <a:t>Неотразимая (Самокат</a:t>
            </a:r>
            <a:r>
              <a:rPr lang="ru-RU" dirty="0"/>
              <a:t>, 2024)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36" y="1442376"/>
            <a:ext cx="6507463" cy="46051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34" y="1696337"/>
            <a:ext cx="4257675" cy="42767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91591" y="6122042"/>
            <a:ext cx="46089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https://samokatbook.ru/book/alma-neotrazimaya/?</a:t>
            </a:r>
            <a:r>
              <a:rPr lang="en-US" dirty="0" smtClean="0">
                <a:hlinkClick r:id="rId5"/>
              </a:rPr>
              <a:t>ysclid=lx4fyzi99u916038110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3172" y="612204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6"/>
              </a:rPr>
              <a:t>https://samokatbook.ru/book/alma-veter-krepchaet/?</a:t>
            </a:r>
            <a:r>
              <a:rPr lang="en-US" dirty="0" smtClean="0">
                <a:hlinkClick r:id="rId6"/>
              </a:rPr>
              <a:t>ysclid=lx4g07v4oy276291034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402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0"/>
          <p:cNvSpPr/>
          <p:nvPr/>
        </p:nvSpPr>
        <p:spPr>
          <a:xfrm>
            <a:off x="0" y="-1"/>
            <a:ext cx="11766176" cy="2061837"/>
          </a:xfrm>
          <a:custGeom>
            <a:avLst/>
            <a:gdLst/>
            <a:ahLst/>
            <a:cxnLst/>
            <a:rect l="l" t="t" r="r" b="b"/>
            <a:pathLst>
              <a:path w="10768629" h="1978172" extrusionOk="0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1186877" y="299046"/>
            <a:ext cx="9392421" cy="133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3400"/>
            </a:pPr>
            <a:r>
              <a:rPr lang="ru-RU" dirty="0" smtClean="0"/>
              <a:t>Зоран </a:t>
            </a:r>
            <a:r>
              <a:rPr lang="ru-RU" dirty="0" err="1" smtClean="0"/>
              <a:t>Дрвенкар</a:t>
            </a:r>
            <a:r>
              <a:rPr lang="ru-RU" dirty="0" smtClean="0"/>
              <a:t>. Миссия «Лучшая </a:t>
            </a:r>
            <a:r>
              <a:rPr lang="ru-RU" dirty="0"/>
              <a:t>подруга» (Манн, Иванов и Фербер, 2024)</a:t>
            </a:r>
            <a:endParaRPr dirty="0"/>
          </a:p>
        </p:txBody>
      </p:sp>
      <p:sp>
        <p:nvSpPr>
          <p:cNvPr id="165" name="Google Shape;165;p20"/>
          <p:cNvSpPr/>
          <p:nvPr/>
        </p:nvSpPr>
        <p:spPr>
          <a:xfrm rot="10800000">
            <a:off x="5381624" y="6209414"/>
            <a:ext cx="6810375" cy="648586"/>
          </a:xfrm>
          <a:custGeom>
            <a:avLst/>
            <a:gdLst/>
            <a:ahLst/>
            <a:cxnLst/>
            <a:rect l="l" t="t" r="r" b="b"/>
            <a:pathLst>
              <a:path w="10753706" h="1027260" extrusionOk="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05" y="1629887"/>
            <a:ext cx="6163757" cy="43786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322" y="1739065"/>
            <a:ext cx="2862570" cy="47013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8161" y="601048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www.chitai-gorod.ru/product/missiya-luchshaya-podruga-3035260?ysclid=lx4g5xfiif928663538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025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0"/>
          <p:cNvSpPr/>
          <p:nvPr/>
        </p:nvSpPr>
        <p:spPr>
          <a:xfrm>
            <a:off x="0" y="-1"/>
            <a:ext cx="11766176" cy="2061837"/>
          </a:xfrm>
          <a:custGeom>
            <a:avLst/>
            <a:gdLst/>
            <a:ahLst/>
            <a:cxnLst/>
            <a:rect l="l" t="t" r="r" b="b"/>
            <a:pathLst>
              <a:path w="10768629" h="1978172" extrusionOk="0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endParaRPr dirty="0"/>
          </a:p>
        </p:txBody>
      </p:sp>
      <p:sp>
        <p:nvSpPr>
          <p:cNvPr id="165" name="Google Shape;165;p20"/>
          <p:cNvSpPr/>
          <p:nvPr/>
        </p:nvSpPr>
        <p:spPr>
          <a:xfrm rot="10800000">
            <a:off x="5381624" y="6209414"/>
            <a:ext cx="6810375" cy="648586"/>
          </a:xfrm>
          <a:custGeom>
            <a:avLst/>
            <a:gdLst/>
            <a:ahLst/>
            <a:cxnLst/>
            <a:rect l="l" t="t" r="r" b="b"/>
            <a:pathLst>
              <a:path w="10753706" h="1027260" extrusionOk="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8" y="0"/>
            <a:ext cx="12057624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909" y="6304305"/>
            <a:ext cx="102481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rgdb.ru/home/news/16138-luchshaya-desyatka-detskikh-knig-vybor-bibliotek-rossii-2023?ysclid=lx4g9xmxu6511952234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53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0"/>
          <p:cNvSpPr/>
          <p:nvPr/>
        </p:nvSpPr>
        <p:spPr>
          <a:xfrm>
            <a:off x="0" y="-1"/>
            <a:ext cx="11766176" cy="2061837"/>
          </a:xfrm>
          <a:custGeom>
            <a:avLst/>
            <a:gdLst/>
            <a:ahLst/>
            <a:cxnLst/>
            <a:rect l="l" t="t" r="r" b="b"/>
            <a:pathLst>
              <a:path w="10768629" h="1978172" extrusionOk="0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813042" y="365496"/>
            <a:ext cx="10953134" cy="133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Майский выпуск каталога «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</a:rPr>
              <a:t>Библиогид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 рекомендует»</a:t>
            </a:r>
            <a:endParaRPr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5" name="Google Shape;165;p20"/>
          <p:cNvSpPr/>
          <p:nvPr/>
        </p:nvSpPr>
        <p:spPr>
          <a:xfrm rot="10800000">
            <a:off x="5381624" y="6209414"/>
            <a:ext cx="6810375" cy="648586"/>
          </a:xfrm>
          <a:custGeom>
            <a:avLst/>
            <a:gdLst/>
            <a:ahLst/>
            <a:cxnLst/>
            <a:rect l="l" t="t" r="r" b="b"/>
            <a:pathLst>
              <a:path w="10753706" h="1027260" extrusionOk="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1"/>
          <a:stretch/>
        </p:blipFill>
        <p:spPr>
          <a:xfrm>
            <a:off x="493674" y="1313165"/>
            <a:ext cx="11591870" cy="38183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82674" y="5470782"/>
            <a:ext cx="8060220" cy="399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https://bibliogid.ru/cat/vypuski/2024/5/otechestvennaya-khudozhestvennaya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5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0"/>
          <p:cNvSpPr/>
          <p:nvPr/>
        </p:nvSpPr>
        <p:spPr>
          <a:xfrm>
            <a:off x="0" y="-1"/>
            <a:ext cx="11766176" cy="2061837"/>
          </a:xfrm>
          <a:custGeom>
            <a:avLst/>
            <a:gdLst/>
            <a:ahLst/>
            <a:cxnLst/>
            <a:rect l="l" t="t" r="r" b="b"/>
            <a:pathLst>
              <a:path w="10768629" h="1978172" extrusionOk="0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0"/>
          <p:cNvSpPr/>
          <p:nvPr/>
        </p:nvSpPr>
        <p:spPr>
          <a:xfrm rot="10800000">
            <a:off x="5381624" y="6209414"/>
            <a:ext cx="6810375" cy="648586"/>
          </a:xfrm>
          <a:custGeom>
            <a:avLst/>
            <a:gdLst/>
            <a:ahLst/>
            <a:cxnLst/>
            <a:rect l="l" t="t" r="r" b="b"/>
            <a:pathLst>
              <a:path w="10753706" h="1027260" extrusionOk="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18" y="2164172"/>
            <a:ext cx="4409153" cy="29622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061" y="5526700"/>
            <a:ext cx="5096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hlinkClick r:id="rId4"/>
              </a:rPr>
              <a:t>https://www.papmambook.ru/articles/5600</a:t>
            </a:r>
            <a:r>
              <a:rPr lang="en-US" sz="2000" dirty="0" smtClean="0">
                <a:hlinkClick r:id="rId4"/>
              </a:rPr>
              <a:t>/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473" y="486866"/>
            <a:ext cx="4677455" cy="604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2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ru-RU" sz="1800" b="1" dirty="0" smtClean="0"/>
              <a:t>       </a:t>
            </a:r>
            <a:endParaRPr lang="ru-RU" sz="1800" b="1" dirty="0"/>
          </a:p>
        </p:txBody>
      </p:sp>
      <p:sp>
        <p:nvSpPr>
          <p:cNvPr id="161" name="Google Shape;161;p20"/>
          <p:cNvSpPr/>
          <p:nvPr/>
        </p:nvSpPr>
        <p:spPr>
          <a:xfrm>
            <a:off x="0" y="-1"/>
            <a:ext cx="11766176" cy="2061837"/>
          </a:xfrm>
          <a:custGeom>
            <a:avLst/>
            <a:gdLst/>
            <a:ahLst/>
            <a:cxnLst/>
            <a:rect l="l" t="t" r="r" b="b"/>
            <a:pathLst>
              <a:path w="10768629" h="1978172" extrusionOk="0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ru-RU" dirty="0" smtClean="0"/>
              <a:t>Публикации Вадима Нестерова о детской литературе</a:t>
            </a:r>
            <a:endParaRPr dirty="0"/>
          </a:p>
        </p:txBody>
      </p:sp>
      <p:sp>
        <p:nvSpPr>
          <p:cNvPr id="165" name="Google Shape;165;p20"/>
          <p:cNvSpPr/>
          <p:nvPr/>
        </p:nvSpPr>
        <p:spPr>
          <a:xfrm rot="10800000">
            <a:off x="5381624" y="6209414"/>
            <a:ext cx="6810375" cy="648586"/>
          </a:xfrm>
          <a:custGeom>
            <a:avLst/>
            <a:gdLst/>
            <a:ahLst/>
            <a:cxnLst/>
            <a:rect l="l" t="t" r="r" b="b"/>
            <a:pathLst>
              <a:path w="10753706" h="1027260" extrusionOk="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7034" y="2517544"/>
            <a:ext cx="5448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Везучая книжка про Простоквашино, или Последняя </a:t>
            </a:r>
            <a:r>
              <a:rPr lang="ru-RU" b="1" dirty="0" smtClean="0"/>
              <a:t>глава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vad-nes.livejournal.com/791861.html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37034" y="3325836"/>
            <a:ext cx="3643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Невезучая книжка про </a:t>
            </a:r>
            <a:r>
              <a:rPr lang="ru-RU" b="1" dirty="0" smtClean="0"/>
              <a:t>Простоквашино</a:t>
            </a:r>
          </a:p>
          <a:p>
            <a:r>
              <a:rPr lang="en-US" b="1" dirty="0">
                <a:hlinkClick r:id="rId4"/>
              </a:rPr>
              <a:t>https://</a:t>
            </a:r>
            <a:r>
              <a:rPr lang="en-US" b="1" dirty="0" smtClean="0">
                <a:hlinkClick r:id="rId4"/>
              </a:rPr>
              <a:t>dzen.ru/a/Zk8yrH5GAR3P7O9o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37034" y="4101869"/>
            <a:ext cx="4948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Крокодил Гена - попытка легализации </a:t>
            </a:r>
            <a:r>
              <a:rPr lang="ru-RU" b="1" dirty="0" err="1"/>
              <a:t>рептилоидов</a:t>
            </a:r>
            <a:r>
              <a:rPr lang="ru-RU" b="1" dirty="0" smtClean="0"/>
              <a:t>?</a:t>
            </a:r>
          </a:p>
          <a:p>
            <a:r>
              <a:rPr lang="en-US" b="1" dirty="0">
                <a:hlinkClick r:id="rId5"/>
              </a:rPr>
              <a:t>https://</a:t>
            </a:r>
            <a:r>
              <a:rPr lang="en-US" b="1" dirty="0" smtClean="0">
                <a:hlinkClick r:id="rId5"/>
              </a:rPr>
              <a:t>vad-nes.livejournal.com/791536.html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37034" y="4894031"/>
            <a:ext cx="3940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Про крокодила Гену и хрущевского </a:t>
            </a:r>
            <a:r>
              <a:rPr lang="ru-RU" b="1" dirty="0" smtClean="0"/>
              <a:t>зятя</a:t>
            </a:r>
          </a:p>
          <a:p>
            <a:r>
              <a:rPr lang="en-US" b="1" dirty="0">
                <a:hlinkClick r:id="rId6"/>
              </a:rPr>
              <a:t>https://</a:t>
            </a:r>
            <a:r>
              <a:rPr lang="en-US" b="1" dirty="0" smtClean="0">
                <a:hlinkClick r:id="rId6"/>
              </a:rPr>
              <a:t>vad-nes.livejournal.com/790808.html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2859" y="1427325"/>
            <a:ext cx="3546715" cy="47820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37034" y="5614405"/>
            <a:ext cx="3940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Последний великий сказочник </a:t>
            </a:r>
            <a:r>
              <a:rPr lang="ru-RU" b="1" dirty="0" smtClean="0"/>
              <a:t>СССР</a:t>
            </a:r>
          </a:p>
          <a:p>
            <a:r>
              <a:rPr lang="en-US" b="1" dirty="0">
                <a:hlinkClick r:id="rId8"/>
              </a:rPr>
              <a:t>https://</a:t>
            </a:r>
            <a:r>
              <a:rPr lang="en-US" b="1" dirty="0" smtClean="0">
                <a:hlinkClick r:id="rId8"/>
              </a:rPr>
              <a:t>vad-nes.livejournal.com/790585.html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1451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0"/>
          <p:cNvSpPr/>
          <p:nvPr/>
        </p:nvSpPr>
        <p:spPr>
          <a:xfrm>
            <a:off x="0" y="-1"/>
            <a:ext cx="11766176" cy="2061837"/>
          </a:xfrm>
          <a:custGeom>
            <a:avLst/>
            <a:gdLst/>
            <a:ahLst/>
            <a:cxnLst/>
            <a:rect l="l" t="t" r="r" b="b"/>
            <a:pathLst>
              <a:path w="10768629" h="1978172" extrusionOk="0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577970" y="609597"/>
            <a:ext cx="10990053" cy="133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3400"/>
            </a:pPr>
            <a:r>
              <a:rPr lang="ru-RU" dirty="0" smtClean="0"/>
              <a:t>25 книг для чтения летом: список </a:t>
            </a:r>
            <a:r>
              <a:rPr lang="ru-RU" dirty="0" err="1" smtClean="0"/>
              <a:t>Библиогида</a:t>
            </a:r>
            <a:r>
              <a:rPr lang="ru-RU" dirty="0" smtClean="0"/>
              <a:t> </a:t>
            </a:r>
            <a:r>
              <a:rPr lang="en-US" sz="3600" dirty="0" smtClean="0">
                <a:hlinkClick r:id="rId3"/>
              </a:rPr>
              <a:t>https</a:t>
            </a:r>
            <a:r>
              <a:rPr lang="en-US" sz="3600" dirty="0">
                <a:hlinkClick r:id="rId3"/>
              </a:rPr>
              <a:t>://</a:t>
            </a:r>
            <a:r>
              <a:rPr lang="en-US" sz="3600" dirty="0" smtClean="0">
                <a:hlinkClick r:id="rId3"/>
              </a:rPr>
              <a:t>bibliogid.ru/knigi/tematicheskie-obzory/17433-chto-chitat-letom</a:t>
            </a:r>
            <a:r>
              <a:rPr lang="ru-RU" sz="3600" dirty="0" smtClean="0"/>
              <a:t>   </a:t>
            </a:r>
            <a:endParaRPr sz="3600" dirty="0"/>
          </a:p>
        </p:txBody>
      </p:sp>
      <p:sp>
        <p:nvSpPr>
          <p:cNvPr id="165" name="Google Shape;165;p20"/>
          <p:cNvSpPr/>
          <p:nvPr/>
        </p:nvSpPr>
        <p:spPr>
          <a:xfrm rot="10800000">
            <a:off x="5381624" y="6209414"/>
            <a:ext cx="6810375" cy="648586"/>
          </a:xfrm>
          <a:custGeom>
            <a:avLst/>
            <a:gdLst/>
            <a:ahLst/>
            <a:cxnLst/>
            <a:rect l="l" t="t" r="r" b="b"/>
            <a:pathLst>
              <a:path w="10753706" h="1027260" extrusionOk="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58" y="2112802"/>
            <a:ext cx="11585276" cy="409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7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0"/>
          <p:cNvSpPr/>
          <p:nvPr/>
        </p:nvSpPr>
        <p:spPr>
          <a:xfrm>
            <a:off x="0" y="-1"/>
            <a:ext cx="11766176" cy="2061837"/>
          </a:xfrm>
          <a:custGeom>
            <a:avLst/>
            <a:gdLst/>
            <a:ahLst/>
            <a:cxnLst/>
            <a:rect l="l" t="t" r="r" b="b"/>
            <a:pathLst>
              <a:path w="10768629" h="1978172" extrusionOk="0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0"/>
          <p:cNvSpPr txBox="1">
            <a:spLocks noGrp="1"/>
          </p:cNvSpPr>
          <p:nvPr>
            <p:ph type="title"/>
          </p:nvPr>
        </p:nvSpPr>
        <p:spPr>
          <a:xfrm>
            <a:off x="681487" y="609597"/>
            <a:ext cx="10972799" cy="1330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3400"/>
            </a:pPr>
            <a:r>
              <a:rPr lang="ru-RU" sz="3600" dirty="0" smtClean="0"/>
              <a:t>Книжный клуб онлайн - школы </a:t>
            </a:r>
            <a:r>
              <a:rPr lang="ru-RU" sz="3600" dirty="0" err="1" smtClean="0"/>
              <a:t>Инфоурок</a:t>
            </a:r>
            <a:r>
              <a:rPr lang="ru-RU" sz="3600" dirty="0" smtClean="0"/>
              <a:t>: Алексей Олейников о графических путеводителях по русской классике </a:t>
            </a:r>
            <a:r>
              <a:rPr lang="en-US" sz="3200" dirty="0">
                <a:hlinkClick r:id="rId3"/>
              </a:rPr>
              <a:t>https://</a:t>
            </a:r>
            <a:r>
              <a:rPr lang="en-US" sz="3200" dirty="0" smtClean="0">
                <a:hlinkClick r:id="rId3"/>
              </a:rPr>
              <a:t>www.youtube.com/watch?v=Yy3nBnl1HnM</a:t>
            </a:r>
            <a:r>
              <a:rPr lang="ru-RU" sz="3200" dirty="0" smtClean="0"/>
              <a:t> </a:t>
            </a:r>
            <a:endParaRPr sz="3200" dirty="0"/>
          </a:p>
        </p:txBody>
      </p:sp>
      <p:sp>
        <p:nvSpPr>
          <p:cNvPr id="165" name="Google Shape;165;p20"/>
          <p:cNvSpPr/>
          <p:nvPr/>
        </p:nvSpPr>
        <p:spPr>
          <a:xfrm rot="10800000">
            <a:off x="5381624" y="6209414"/>
            <a:ext cx="6810375" cy="648586"/>
          </a:xfrm>
          <a:custGeom>
            <a:avLst/>
            <a:gdLst/>
            <a:ahLst/>
            <a:cxnLst/>
            <a:rect l="l" t="t" r="r" b="b"/>
            <a:pathLst>
              <a:path w="10753706" h="1027260" extrusionOk="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83" y="2230707"/>
            <a:ext cx="10437962" cy="397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3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461</Words>
  <Application>Microsoft Office PowerPoint</Application>
  <PresentationFormat>Широкоэкранный</PresentationFormat>
  <Paragraphs>84</Paragraphs>
  <Slides>31</Slides>
  <Notes>31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Тема Office</vt:lpstr>
      <vt:lpstr>Новые детские книги и другие книжные новости май 2024</vt:lpstr>
      <vt:lpstr>Публикации, обзоры, интервью</vt:lpstr>
      <vt:lpstr>Обновленный рекомендательно-библиографический список</vt:lpstr>
      <vt:lpstr>Презентация PowerPoint</vt:lpstr>
      <vt:lpstr>Майский выпуск каталога «Библиогид рекомендует»</vt:lpstr>
      <vt:lpstr>Презентация PowerPoint</vt:lpstr>
      <vt:lpstr>Публикации Вадима Нестерова о детской литературе</vt:lpstr>
      <vt:lpstr>25 книг для чтения летом: список Библиогида https://bibliogid.ru/knigi/tematicheskie-obzory/17433-chto-chitat-letom   </vt:lpstr>
      <vt:lpstr>Книжный клуб онлайн - школы Инфоурок: Алексей Олейников о графических путеводителях по русской классике https://www.youtube.com/watch?v=Yy3nBnl1HnM </vt:lpstr>
      <vt:lpstr>Коллекция телеграмм-каналов российских детских писателей</vt:lpstr>
      <vt:lpstr>Чтение в России: Исследование сервиса «Строки» https://telegra.ph/U-vas-5-neprochitannyh-pochemu-my-malo-chitaem-i-kak-s-ehtim-byt-03-29 </vt:lpstr>
      <vt:lpstr>Презентация PowerPoint</vt:lpstr>
      <vt:lpstr>Открытый урок в школе Шредингера https://www.youtube.com/watch?v=J5Lh4K8YNro </vt:lpstr>
      <vt:lpstr>Нон-фикшн</vt:lpstr>
      <vt:lpstr>Елена Кальницкая. Будь как Пётр. Рассказ о том, как стать великим (Азбука, 2024) https://www.ozon.ru/product/bud-kak-petr-rasskaz-o-tom-kak-stat-velikim-kalnitskaya-elena-yakovlevna-1550390031/ </vt:lpstr>
      <vt:lpstr>Новые книги серии «Чему я могу научится», издательство «Альпина Дети»</vt:lpstr>
      <vt:lpstr>Таня Медведева. Вокруг лесов: исследуем уникальные уголки планеты ( Самокат, 2024)</vt:lpstr>
      <vt:lpstr>Артем Безменов. Самый край российской земли ( Настя и Никита, 2024) </vt:lpstr>
      <vt:lpstr>Азбука живописи. Герои, образы, сюжеты (Детская литература, 2024) </vt:lpstr>
      <vt:lpstr>Мария Менендес – Понте. Моя первая книга эмоций (Манн, Иванов Фербер, 2024)</vt:lpstr>
      <vt:lpstr>Хана Хармс. Молоко без меда (Поляндрия, 2024)</vt:lpstr>
      <vt:lpstr>Книги для младших школьников</vt:lpstr>
      <vt:lpstr>Андрей Усачёв. Два «Котобоя», или Школа юных моряков (Росмэн, 2024)</vt:lpstr>
      <vt:lpstr>Торбен Кульманн. Серый город (Поляндрия, 2024)</vt:lpstr>
      <vt:lpstr>Сьюзи Ли. Лето (Поляндрия, 2024)</vt:lpstr>
      <vt:lpstr>Книги для подростков</vt:lpstr>
      <vt:lpstr>Светлана Лаврова. Больница для динозавров ( Самокат, 2024)</vt:lpstr>
      <vt:lpstr>Марина Звидрина. Скрытые территории.Том 1 (Манн, Иванов и Фербер, 2024)</vt:lpstr>
      <vt:lpstr>Стефан Николе. Моё босоногое племя. Прощай, бетон! (Поляндрия, 2024)</vt:lpstr>
      <vt:lpstr>Тимоте де Фомбель. Неотразимая (Самокат, 2024)</vt:lpstr>
      <vt:lpstr>Зоран Дрвенкар. Миссия «Лучшая подруга» (Манн, Иванов и Фербер, 2024)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Новые детские книги и другие книжные новости апрель 2024</dc:title>
  <dc:creator>пользователь</dc:creator>
  <cp:lastModifiedBy>пользователь</cp:lastModifiedBy>
  <cp:revision>38</cp:revision>
  <dcterms:modified xsi:type="dcterms:W3CDTF">2024-06-07T09:09:37Z</dcterms:modified>
</cp:coreProperties>
</file>