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presProps" Target="presProps.xml" /><Relationship Id="rId37" Type="http://schemas.openxmlformats.org/officeDocument/2006/relationships/tableStyles" Target="tableStyles.xml" /><Relationship Id="rId3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3E4ABC-DBF4-438F-969B-F9CD5B93095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B58C4E-8B44-45E3-81C7-0E08FF915C37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pbdnevnik.ru/news/2022-11-19/marina-solomonova-sovremennye-deti-hotyat-chitat-knigi-gde-est-nadezhda-na-horoshiy-final" TargetMode="External"/><Relationship Id="rId3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zen.ru/a/Y329tbPC4TtszLdY" TargetMode="Externa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https://www.labirint.ru/books/875992/" TargetMode="Externa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el.fm/vospitaniye/intervyu/5037268-knigi--eto-vitaminy-kak-pisat-dlya-podrostkov-tak-chtoby-oni-zakhoteli-chitat" TargetMode="External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hyperlink" Target="https://www.litres.ru/elena-boroda/zoom-karantinnaya-istoriya/" TargetMode="Externa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zen.ru/a/Y3H1_yKyzlx6EO69" TargetMode="Externa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zamas.academy/mag/1151-buratino" TargetMode="External"/><Relationship Id="rId3" Type="http://schemas.openxmlformats.org/officeDocument/2006/relationships/image" Target="../media/image21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odliteratury.ru/articles/2022/11/21/kak-uchebnik-po-geografii-stal-samoj-populiarnoj-shvedskoj-knigoj-dlia-detej-selma-lagerlef" TargetMode="External"/><Relationship Id="rId3" Type="http://schemas.openxmlformats.org/officeDocument/2006/relationships/image" Target="../media/image22.jpg"/><Relationship Id="rId4" Type="http://schemas.openxmlformats.org/officeDocument/2006/relationships/image" Target="../media/image2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odliteratury.ru/articles/2022/11/14/astrid-lindgren-v-rossii-ili-kak-perevodchiki-karlsona-delili" TargetMode="External"/><Relationship Id="rId3" Type="http://schemas.openxmlformats.org/officeDocument/2006/relationships/image" Target="../media/image24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hyperlink" Target="https://www.labirint.ru/books/907129/" TargetMode="External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imeout.ru/spb/feature/moya-prelest-kak-rasskazat-detyam-o-zolote" TargetMode="External"/><Relationship Id="rId3" Type="http://schemas.openxmlformats.org/officeDocument/2006/relationships/image" Target="../media/image27.png"/><Relationship Id="rId4" Type="http://schemas.openxmlformats.org/officeDocument/2006/relationships/hyperlink" Target="https://www.livelib.ru/book/1007647186-zoloto-dmitrij-mazhorov" TargetMode="Externa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hyperlink" Target="https://www.youtube.com/watch?v=vdQB8c9kEsQ" TargetMode="External"/><Relationship Id="rId5" Type="http://schemas.openxmlformats.org/officeDocument/2006/relationships/hyperlink" Target="https://www.labirint.ru/books/901909/" TargetMode="Externa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hyperlink" Target="https://www.labirint.ru/books/908399/" TargetMode="Externa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hyperlink" Target="https://www.labirint.ru/reviews/goods/901141/" TargetMode="External"/><Relationship Id="rId5" Type="http://schemas.openxmlformats.org/officeDocument/2006/relationships/hyperlink" Target="https://www.labirint.ru/books/901141/" TargetMode="Externa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hyperlink" Target="https://www.labirint.ru/reviews/goods/903477/" TargetMode="External"/><Relationship Id="rId5" Type="http://schemas.openxmlformats.org/officeDocument/2006/relationships/hyperlink" Target="https://www.labirint.ru/books/903477/" TargetMode="Externa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Relationship Id="rId4" Type="http://schemas.openxmlformats.org/officeDocument/2006/relationships/hyperlink" Target="https://www.youtube.com/watch?v=RRYuCcjBE48" TargetMode="External"/><Relationship Id="rId5" Type="http://schemas.openxmlformats.org/officeDocument/2006/relationships/hyperlink" Target="https://azbooka.ru/books/lychshaya-mama-na-svete" TargetMode="Externa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abirint.ru/reviews/goods/881878/" TargetMode="External"/><Relationship Id="rId3" Type="http://schemas.openxmlformats.org/officeDocument/2006/relationships/image" Target="../media/image38.png"/><Relationship Id="rId4" Type="http://schemas.openxmlformats.org/officeDocument/2006/relationships/hyperlink" Target="https://www.labirint.ru/books/881878/" TargetMode="Externa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hyperlink" Target="https://shop.bookashki.net/product/letuchiy-dedushka-viktor-olshanskiy" TargetMode="Externa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s://www.labirint.ru/books/907325/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oscowbookfair.ru/top-list-detskaya-literatura-non/fictio%E2%84%9624/" TargetMode="External"/><Relationship Id="rId3" Type="http://schemas.openxmlformats.org/officeDocument/2006/relationships/hyperlink" Target="https://moscowbookfair.ru/top-list-osoboe-detstvo/" TargetMode="External"/><Relationship Id="rId4" Type="http://schemas.openxmlformats.org/officeDocument/2006/relationships/hyperlink" Target="https://www.youtube.com/@nonfictionfair/streams" TargetMode="External"/><Relationship Id="rId5" Type="http://schemas.openxmlformats.org/officeDocument/2006/relationships/image" Target="../media/image2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oscowbookfair.ru/knizhnyie-novinki/?date=&amp;isForChildren=1&amp;dateID=11-2022" TargetMode="External"/><Relationship Id="rId3" Type="http://schemas.openxmlformats.org/officeDocument/2006/relationships/image" Target="../media/image41.jpg"/><Relationship Id="rId4" Type="http://schemas.openxmlformats.org/officeDocument/2006/relationships/hyperlink" Target="https://www.labirint.ru/books/903861/" TargetMode="External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abirint.ru/books/903860/" TargetMode="External"/><Relationship Id="rId3" Type="http://schemas.openxmlformats.org/officeDocument/2006/relationships/image" Target="../media/image42.jpg"/><Relationship Id="rId4" Type="http://schemas.openxmlformats.org/officeDocument/2006/relationships/hyperlink" Target="https://www.biblio-globus.ru/product/10888184" TargetMode="External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abirint.ru/reviews/goods/893858/" TargetMode="External"/><Relationship Id="rId3" Type="http://schemas.openxmlformats.org/officeDocument/2006/relationships/image" Target="../media/image43.png"/><Relationship Id="rId4" Type="http://schemas.openxmlformats.org/officeDocument/2006/relationships/hyperlink" Target="https://www.labirint.ru/books/893858/" TargetMode="External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amokatbook.ru/catalog/knigi-podrostki/spisok-nemyslimykh-strakhov/" TargetMode="External"/><Relationship Id="rId3" Type="http://schemas.openxmlformats.org/officeDocument/2006/relationships/image" Target="../media/image44.jpg"/><Relationship Id="rId4" Type="http://schemas.openxmlformats.org/officeDocument/2006/relationships/hyperlink" Target="https://www.labirint.ru/books/903444/" TargetMode="Externa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kniguru.info/korotkii-spisok-trinadtsatogo-sezona/kozavelikany-vostokov" TargetMode="External"/><Relationship Id="rId3" Type="http://schemas.openxmlformats.org/officeDocument/2006/relationships/hyperlink" Target="http://kniguru.info/korotkii-spisok-trinadtsatogo-sezona/whiteowl-rudashevski" TargetMode="External"/><Relationship Id="rId4" Type="http://schemas.openxmlformats.org/officeDocument/2006/relationships/hyperlink" Target="http://kniguru.info/korotkii-spisok-trinadtsatogo-sezona/aul-arslanova-asiya" TargetMode="External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korafest.ru/2022/10/27/kora-stix22-short/" TargetMode="External"/><Relationship Id="rId3" Type="http://schemas.openxmlformats.org/officeDocument/2006/relationships/hyperlink" Target="http://korafest.ru/wp-content/uploads/2022/10/%D0%9D%D0%B8%D1%82%D0%B0-%D0%9A%D0%BE%D1%80%D0%BE%D0%B1%D0%BD%D0%B8%D1%82%D0%B0.-%D0%AF%D0%BD%D0%B4%D0%B5%D0%BA%D1%81-GO.pdf" TargetMode="External"/><Relationship Id="rId4" Type="http://schemas.openxmlformats.org/officeDocument/2006/relationships/hyperlink" Target="http://korafest.ru/wp-content/uploads/2022/10/%D0%A8%D0%B5%D0%BB%D1%83%D1%85%D0%B8%D0%BD%D0%B0-%D0%9C%D0%B0%D1%80%D0%B8%D1%8F_%D0%9F%D0%B5%D1%80%D0%B5%D0%BB%D0%B5%D1%82%D0%BD%D1%8B%D0%B5-%D0%B1%D1%80%D1%8E%D0%BA%D0%B8.pdf" TargetMode="External"/><Relationship Id="rId5" Type="http://schemas.openxmlformats.org/officeDocument/2006/relationships/hyperlink" Target="http://korafest.ru/wp-content/uploads/2022/10/%D0%97%D0%B0%D0%BC%D1%8F%D1%82%D0%B8%D0%BD%D0%B0-%D0%9D%D0%BE%D1%87%D0%BD%D0%B0%D1%8F-%D0%BF%D0%B5%D1%80%D0%B5%D0%BF%D0%B8%D1%81%D0%BA%D0%B0.pdf" TargetMode="External"/><Relationship Id="rId6" Type="http://schemas.openxmlformats.org/officeDocument/2006/relationships/hyperlink" Target="http://korafest.ru/wp-content/uploads/2022/10/%D0%9B%D0%B5%D0%B1%D0%B5%D0%B4%D0%B5%D0%B2%D0%B0-%D0%9C%D0%B0%D0%BC%D0%B0_%D0%BC%D0%B0%D0%BC%D0%B0.pdf" TargetMode="External"/><Relationship Id="rId7" Type="http://schemas.openxmlformats.org/officeDocument/2006/relationships/hyperlink" Target="http://korafest.ru/wp-content/uploads/2022/10/Gerasimova-%D0%9B%D0%B8%D1%81%D0%B5%D0%BD%D0%BE%D0%BA.pdf" TargetMode="External"/><Relationship Id="rId8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lovotolstogo.ru/" TargetMode="External"/><Relationship Id="rId3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troki.mts.ru/book/79697" TargetMode="External"/><Relationship Id="rId3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knife.media/oster-75/" TargetMode="External"/><Relationship Id="rId3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knife.media/uspensky-5-books/" TargetMode="External"/><Relationship Id="rId3" Type="http://schemas.openxmlformats.org/officeDocument/2006/relationships/image" Target="../media/image11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36" name="Rectangle 18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20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766761" y="643468"/>
            <a:ext cx="5400770" cy="4242858"/>
          </a:xfrm>
        </p:spPr>
        <p:txBody>
          <a:bodyPr anchor="b">
            <a:normAutofit/>
          </a:bodyPr>
          <a:lstStyle/>
          <a:p>
            <a:pPr algn="l">
              <a:defRPr/>
            </a:pPr>
            <a:r>
              <a:rPr lang="ru-RU" sz="5500" b="1">
                <a:solidFill>
                  <a:schemeClr val="accent2">
                    <a:lumMod val="50000"/>
                  </a:schemeClr>
                </a:solidFill>
              </a:rPr>
              <a:t>Новые детские книги и другие книжные новости</a:t>
            </a:r>
            <a:br>
              <a:rPr lang="ru-RU" sz="55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500" b="1">
                <a:solidFill>
                  <a:schemeClr val="accent2">
                    <a:lumMod val="50000"/>
                  </a:schemeClr>
                </a:solidFill>
              </a:rPr>
              <a:t>ноябрь </a:t>
            </a:r>
            <a:r>
              <a:rPr lang="ru-RU" sz="5500" b="1">
                <a:solidFill>
                  <a:schemeClr val="accent2">
                    <a:lumMod val="50000"/>
                  </a:schemeClr>
                </a:solidFill>
              </a:rPr>
              <a:t>2022</a:t>
            </a:r>
            <a:br>
              <a:rPr lang="ru-RU" sz="5500" b="1">
                <a:solidFill>
                  <a:schemeClr val="accent2">
                    <a:lumMod val="50000"/>
                  </a:schemeClr>
                </a:solidFill>
              </a:rPr>
            </a:br>
            <a:endParaRPr lang="ru-RU" sz="13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Freeform 6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50220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 fill="norm" stroke="1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chemeClr val="accent2">
                <a:lumMod val="50000"/>
                <a:alpha val="96000"/>
              </a:schemeClr>
            </a:solidFill>
            <a:prstDash val="solid"/>
            <a:round/>
            <a:headEnd/>
            <a:tailEnd/>
          </a:ln>
        </p:spPr>
      </p:sp>
      <p:pic>
        <p:nvPicPr>
          <p:cNvPr id="6" name="Picture 2" descr="https://i.work.ua/article/1532b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flipH="0" flipV="0">
            <a:off x="-2079337" y="3062195"/>
            <a:ext cx="14271334" cy="8027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/>
          <p:nvPr/>
        </p:nvSpPr>
        <p:spPr bwMode="auto">
          <a:xfrm>
            <a:off x="647222" y="5235382"/>
            <a:ext cx="5400770" cy="1214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000" b="1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defRPr/>
            </a:pPr>
            <a:r>
              <a:rPr lang="ru-RU" sz="2000" b="1">
                <a:solidFill>
                  <a:schemeClr val="accent2">
                    <a:lumMod val="50000"/>
                  </a:schemeClr>
                </a:solidFill>
              </a:rPr>
              <a:t>Информация  с сайтов</a:t>
            </a:r>
            <a:endParaRPr lang="ru-RU" sz="2000" b="1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374754"/>
            <a:ext cx="6861809" cy="1540674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Марина Соломонова: «Библиотека – это </a:t>
            </a: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экопривычка</a:t>
            </a: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 против культуры потребительского поведения»</a:t>
            </a:r>
            <a:br>
              <a:rPr lang="ru-RU" sz="24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u="sng">
                <a:hlinkClick r:id="rId2" tooltip="https://spbdnevnik.ru/news/2022-11-19/marina-solomonova-sovremennye-deti-hotyat-chitat-knigi-gde-est-nadezhda-na-horoshiy-final"/>
              </a:rPr>
              <a:t>https://spbdnevnik.ru/news/2022-11-19/marina-solomonova-sovremennye-deti-hotyat-chitat-knigi-gde-est-nadezhda-na-horoshiy-final</a:t>
            </a:r>
            <a:r>
              <a:rPr lang="ru-RU" sz="1800"/>
              <a:t>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 b="0" i="0">
                <a:latin typeface="BPL"/>
              </a:rPr>
              <a:t>Любое пространство для детей превратилось в место, условно, насилия над ними, потому что жизнь детей жестко регламентирована. Даже в библиотеки они приходят организованными группами или с родителями. Досуг детей заполняют всевозможными планами развития, чтобы они, не дай бог, не болтались по улицам. В итоге времени для чтения почти не остается. Мы сейчас пытаемся понять, как организовать пространство, чтобы в библиотеках было комфортно и детям, и взрослым, но с приоритетом на добровольное, свободное посещение – а это, конечно же, решают </a:t>
            </a:r>
            <a:r>
              <a:rPr lang="ru-RU" sz="1400" b="0" i="0">
                <a:latin typeface="BPL"/>
              </a:rPr>
              <a:t>родители</a:t>
            </a:r>
            <a:br>
              <a:rPr lang="ru-RU" sz="1400"/>
            </a:br>
            <a:endParaRPr lang="ru-RU" sz="1400"/>
          </a:p>
          <a:p>
            <a:pPr>
              <a:defRPr/>
            </a:pPr>
            <a:r>
              <a:rPr lang="ru-RU" sz="1400" b="0" i="0">
                <a:latin typeface="BPL"/>
              </a:rPr>
              <a:t>Совсем недавно многим не нравились молодые мамы с младенцами, которые неожиданно начали вести активный образ жизни. Помните, сколько споров вызывали дети в музеях? Вдруг оказалось, что русские культурные институты не готовы к этой аудитории. Мы хотим сделать максимально дружелюбным пространство для дошкольников и детей младшего школьного возраста и их родителей, собирать книги именно для </a:t>
            </a:r>
            <a:r>
              <a:rPr lang="ru-RU" sz="1400" b="0" i="0">
                <a:latin typeface="BPL"/>
              </a:rPr>
              <a:t>них</a:t>
            </a:r>
            <a:endParaRPr lang="ru-RU" sz="1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32441" t="0" r="22438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14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66208" y="5331648"/>
            <a:ext cx="1429534" cy="1429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72493" y="238539"/>
            <a:ext cx="11018520" cy="1434414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4200" b="1">
                <a:solidFill>
                  <a:schemeClr val="accent2">
                    <a:lumMod val="50000"/>
                  </a:schemeClr>
                </a:solidFill>
              </a:rPr>
              <a:t>Интервью с писателем Натальей Вишняковой </a:t>
            </a:r>
            <a:br>
              <a:rPr lang="en-US" sz="4200"/>
            </a:br>
            <a:r>
              <a:rPr lang="en-US" sz="3600" u="sng">
                <a:hlinkClick r:id="rId2" tooltip="https://dzen.ru/a/Y329tbPC4TtszLdY"/>
              </a:rPr>
              <a:t>https://dzen.ru/a/Y329tbPC4TtszLdY</a:t>
            </a:r>
            <a:r>
              <a:rPr lang="en-US" sz="3600"/>
              <a:t> </a:t>
            </a:r>
            <a:endParaRPr lang="ru-RU" sz="3600"/>
          </a:p>
        </p:txBody>
      </p:sp>
      <p:sp>
        <p:nvSpPr>
          <p:cNvPr id="15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stroke="1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fill="norm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  <a:defRPr/>
            </a:pPr>
            <a:r>
              <a:rPr lang="ru-RU" sz="1500"/>
              <a:t>Новинка «Черничка» — это многостраничная (376 полос!) книжка для </a:t>
            </a:r>
            <a:r>
              <a:rPr lang="ru-RU" sz="1500"/>
              <a:t>младшеклассников</a:t>
            </a:r>
            <a:r>
              <a:rPr lang="ru-RU" sz="1500"/>
              <a:t> о десятилетней непоседе и ее незабываемых летних каникулах. Вас ждут приключения и путешествия, деревенские легенды и детективные истории, библиотечные загадки и сказки! Это история беззаботного детства со всеми чудесами, которые могут происходить только тогда, когда в них по-настоящему веришь.</a:t>
            </a:r>
            <a:endParaRPr/>
          </a:p>
          <a:p>
            <a:pPr marL="0" indent="0">
              <a:buNone/>
              <a:defRPr/>
            </a:pPr>
            <a:r>
              <a:rPr lang="en-US" sz="1500" i="1"/>
              <a:t>- </a:t>
            </a:r>
            <a:r>
              <a:rPr lang="ru-RU" sz="1500" i="1"/>
              <a:t>Как родился замысел «Чернички»? Чем вы вдохновлялись?</a:t>
            </a:r>
            <a:endParaRPr/>
          </a:p>
          <a:p>
            <a:pPr marL="0" indent="0">
              <a:buNone/>
              <a:defRPr/>
            </a:pPr>
            <a:r>
              <a:rPr lang="en-US" sz="1500"/>
              <a:t>- </a:t>
            </a:r>
            <a:r>
              <a:rPr lang="ru-RU" sz="1500"/>
              <a:t>То, чем я вдохновляюсь, никогда не отвечает на вопрос «что?» Правильнее будет спросить: «Кто?» Есть человек — есть история. Сама по себе она не рождается, только из реального общения.</a:t>
            </a:r>
            <a:r>
              <a:rPr lang="en-US" sz="1500"/>
              <a:t> </a:t>
            </a:r>
            <a:r>
              <a:rPr lang="ru-RU" sz="1500"/>
              <a:t>Так что, да, на свете живут Черничка, Василиса, тетушка Евгения — под другими именами, конечно. Хозяйка библиотеки Людмила </a:t>
            </a:r>
            <a:r>
              <a:rPr lang="ru-RU" sz="1500"/>
              <a:t>Саввична</a:t>
            </a:r>
            <a:r>
              <a:rPr lang="ru-RU" sz="1500"/>
              <a:t> — тоже реальное лицо, одна из героинь моего детства. И история о том, как девочки тайно проникают в библиотеку, чтобы подарить Людмиле </a:t>
            </a:r>
            <a:r>
              <a:rPr lang="ru-RU" sz="1500"/>
              <a:t>Саввичне</a:t>
            </a:r>
            <a:r>
              <a:rPr lang="ru-RU" sz="1500"/>
              <a:t> букет цветов произошла на самом деле. Тогда у меня неожиданно проявился талант взломщика — но, к счастью, с благой целью. Только мы подкинули огромный букет сирени, а не васильков. Но это — </a:t>
            </a:r>
            <a:r>
              <a:rPr lang="ru-RU" sz="1500"/>
              <a:t>детали</a:t>
            </a:r>
            <a:endParaRPr lang="ru-RU" sz="1500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6354" t="0" r="15480" b="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66934" y="5633529"/>
            <a:ext cx="1113918" cy="11139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7712768" y="6215300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5" tooltip="https://www.labirint.ru/books/875992/"/>
              </a:rPr>
              <a:t>https://www.labirint.ru/books/875992</a:t>
            </a:r>
            <a:r>
              <a:rPr lang="en-US" u="sng">
                <a:hlinkClick r:id="rId5" tooltip="https://www.labirint.ru/books/875992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629266"/>
            <a:ext cx="6586490" cy="167660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Елена Борода о подростках и книге «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Zoom.</a:t>
            </a: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 Карантинная история»</a:t>
            </a:r>
            <a:br>
              <a:rPr lang="ru-RU" sz="24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u="sng">
                <a:hlinkClick r:id="rId2" tooltip="https://mel.fm/vospitaniye/intervyu/5037268-knigi--eto-vitaminy-kak-pisat-dlya-podrostkov-tak-chtoby-oni-zakhoteli-chitat"/>
              </a:rPr>
              <a:t>https://mel.fm/vospitaniye/intervyu/5037268-knigi--eto-vitaminy-kak-pisat-dlya-podrostkov-tak-chtoby-oni-zakhoteli-chitat</a:t>
            </a:r>
            <a:r>
              <a:rPr lang="ru-RU" sz="2400"/>
              <a:t>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0" y="2305869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/>
              <a:t>«Стоит сломать стереотип о том, что книга — это учебник. Книга ничего никому не должна. Хорошие писатели не дают ответов, а, наоборот, пробуждают вопросы, чтобы нам самим приходилось искать на них ответы. Учит нас не книга, а жизненный опыт, то есть то, что заставило тебя пережить эмоции, сильные чувства, потрясения. А книги — это витамины, которые помогают усваивать этот жизненный опыт. Без них он либо усвоится не полностью, либо вообще пройдет </a:t>
            </a:r>
            <a:r>
              <a:rPr lang="ru-RU" sz="2400"/>
              <a:t>мимо»</a:t>
            </a:r>
            <a:endParaRPr lang="ru-RU" sz="2400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24848" t="0" r="33920" b="1"/>
          <a:stretch/>
        </p:blipFill>
        <p:spPr bwMode="auto">
          <a:xfrm>
            <a:off x="0" y="10"/>
            <a:ext cx="4635571" cy="6857990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519852" y="5691115"/>
            <a:ext cx="1101522" cy="11015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501982" y="6392463"/>
            <a:ext cx="4758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u="sng">
                <a:hlinkClick r:id="rId5" tooltip="https://www.litres.ru/elena-boroda/zoom-karantinnaya-istoriya/"/>
              </a:rPr>
              <a:t>https://www.litres.ru/elena-boroda/zoom-karantinnaya-istoriya</a:t>
            </a:r>
            <a:r>
              <a:rPr lang="en-US" sz="1200" u="sng">
                <a:hlinkClick r:id="rId5" tooltip="https://www.litres.ru/elena-boroda/zoom-karantinnaya-istoriya/"/>
              </a:rPr>
              <a:t>/</a:t>
            </a:r>
            <a:r>
              <a:rPr lang="ru-RU" sz="1200"/>
              <a:t> </a:t>
            </a: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629268"/>
            <a:ext cx="6586490" cy="12861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Елена Жаворонкова. Ромео и Джульетта: история сюжета</a:t>
            </a:r>
            <a:br>
              <a:rPr lang="ru-RU" sz="28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u="sng">
                <a:hlinkClick r:id="rId2" tooltip="https://dzen.ru/a/Y3H1_yKyzlx6EO69"/>
              </a:rPr>
              <a:t>https://dzen.ru/a/Y3H1_yKyzlx6EO69</a:t>
            </a:r>
            <a:r>
              <a:rPr lang="ru-RU" sz="2800"/>
              <a:t>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000" b="0" i="0"/>
              <a:t>У трагедии </a:t>
            </a:r>
            <a:r>
              <a:rPr lang="ru-RU" sz="2000" b="0" i="0"/>
              <a:t>богатая предыстория. Ну а сам Шекспир взял за основу одну из итальянских новелл с таким же сюжетом, естественно, дополнив и переработав ее. Известно, что драматург сам ничего не придумывал, а брал уже готовые сюжеты других авторов. К счастью, современного авторского права в те времена не существовало, а то Шекспира засудили бы за </a:t>
            </a:r>
            <a:r>
              <a:rPr lang="ru-RU" sz="2000" b="0" i="0"/>
              <a:t>плагиат</a:t>
            </a:r>
            <a:endParaRPr lang="ru-RU" sz="2000"/>
          </a:p>
        </p:txBody>
      </p:sp>
      <p:pic>
        <p:nvPicPr>
          <p:cNvPr id="5" name="Рисунок 4" descr="Изображение выглядит как человек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23277" t="0" r="26027" b="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C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81864" y="5144817"/>
            <a:ext cx="1402284" cy="1402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322728"/>
            <a:ext cx="6586490" cy="1592699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1800" b="1">
                <a:solidFill>
                  <a:schemeClr val="accent2">
                    <a:lumMod val="50000"/>
                  </a:schemeClr>
                </a:solidFill>
              </a:rPr>
              <a:t>Буратино — это Гумилев?! Как Толстой придумал своего героя</a:t>
            </a:r>
            <a:br>
              <a:rPr lang="ru-RU" sz="18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b="1">
                <a:solidFill>
                  <a:schemeClr val="accent2">
                    <a:lumMod val="50000"/>
                  </a:schemeClr>
                </a:solidFill>
              </a:rPr>
              <a:t>Какая может быть связь между поэтом-акмеистом Николаем Гумилевым и героем детской повести Алексея Толстого? Рассказывает Валерий </a:t>
            </a:r>
            <a:r>
              <a:rPr lang="ru-RU" sz="1800" b="1">
                <a:solidFill>
                  <a:schemeClr val="accent2">
                    <a:lumMod val="50000"/>
                  </a:schemeClr>
                </a:solidFill>
              </a:rPr>
              <a:t>Шубинский</a:t>
            </a:r>
            <a:r>
              <a:rPr lang="ru-RU" sz="1800" b="1">
                <a:solidFill>
                  <a:schemeClr val="accent2">
                    <a:lumMod val="50000"/>
                  </a:schemeClr>
                </a:solidFill>
              </a:rPr>
              <a:t>, автор курса «Николай Гумилев в пути</a:t>
            </a:r>
            <a:r>
              <a:rPr lang="ru-RU" sz="1800" b="1">
                <a:solidFill>
                  <a:schemeClr val="accent2">
                    <a:lumMod val="50000"/>
                  </a:schemeClr>
                </a:solidFill>
              </a:rPr>
              <a:t>» </a:t>
            </a:r>
            <a:r>
              <a:rPr lang="ru-RU" sz="1800" u="sng">
                <a:hlinkClick r:id="rId2" tooltip="https://arzamas.academy/mag/1151-buratino"/>
              </a:rPr>
              <a:t>https</a:t>
            </a:r>
            <a:r>
              <a:rPr lang="ru-RU" sz="1800" u="sng">
                <a:hlinkClick r:id="rId2" tooltip="https://arzamas.academy/mag/1151-buratino"/>
              </a:rPr>
              <a:t>://arzamas.academy/mag/1151-buratino</a:t>
            </a:r>
            <a:r>
              <a:rPr lang="ru-RU" sz="1800"/>
              <a:t>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400"/>
              <a:t>Общеизвестно, что сказка Алексея Николаевича Толстого «Золотой ключик, или Приключения Буратино» (1936) — ремейк сказки Карло Коллоди «Приключения Пиноккио. История деревянной куклы» (1881). Слово </a:t>
            </a:r>
            <a:r>
              <a:rPr lang="ru-RU" sz="1400"/>
              <a:t>il</a:t>
            </a:r>
            <a:r>
              <a:rPr lang="ru-RU" sz="1400"/>
              <a:t> </a:t>
            </a:r>
            <a:r>
              <a:rPr lang="ru-RU" sz="1400"/>
              <a:t>burattino</a:t>
            </a:r>
            <a:r>
              <a:rPr lang="ru-RU" sz="1400"/>
              <a:t> по-итальянски означает «кукла». Толстой в предисловии так описывает историю создания книги:</a:t>
            </a:r>
            <a:endParaRPr/>
          </a:p>
          <a:p>
            <a:pPr>
              <a:defRPr/>
            </a:pPr>
            <a:r>
              <a:rPr lang="ru-RU" sz="1400"/>
              <a:t>«Когда я был маленький — очень, очень давно, — я читал одну книжку: она называлась „Пиноккио, или Похождения деревянной куклы“ (деревянная кукла по-итальянски — буратино). Я часто рассказывал моим товарищам, девочкам и мальчикам, занимательные приключения Буратино. Но так как книжка потерялась, то я рассказывал каждый раз по-разному, выдумывал такие похо­ждения, каких в книге совсем и не было</a:t>
            </a:r>
            <a:r>
              <a:rPr lang="ru-RU" sz="1400"/>
              <a:t>»</a:t>
            </a:r>
            <a:endParaRPr lang="ru-RU" sz="1400"/>
          </a:p>
          <a:p>
            <a:pPr marL="0" indent="0">
              <a:buNone/>
              <a:defRPr/>
            </a:pPr>
            <a:r>
              <a:rPr lang="ru-RU" sz="1400"/>
              <a:t>На самом деле сказка «Пиноккио» не переводилась на русский до 1906 года. Толстому в это время было уже двадцать три года. В 1922–1923 годах, будучи в эмиграции, он редактировал новый перевод «Пиноккио», выполненный Ниной Петровской, одной из «роковых женщин» Серебряного века, возлюбленной Брюсова и Андрея </a:t>
            </a:r>
            <a:r>
              <a:rPr lang="ru-RU" sz="1400"/>
              <a:t>Белого</a:t>
            </a:r>
            <a:endParaRPr lang="ru-RU" sz="1400"/>
          </a:p>
        </p:txBody>
      </p:sp>
      <p:pic>
        <p:nvPicPr>
          <p:cNvPr id="6" name="Рисунок 5" descr="Изображение выглядит как текст, книг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0" t="0" r="4123" b="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0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19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31233" y="54770"/>
            <a:ext cx="6586490" cy="2104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>
                <a:solidFill>
                  <a:schemeClr val="accent2">
                    <a:lumMod val="50000"/>
                  </a:schemeClr>
                </a:solidFill>
              </a:rPr>
              <a:t>Елена Дорофеева. Как учебник по географии стал самой популярной шведской книгой для детей? </a:t>
            </a:r>
            <a:r>
              <a:rPr lang="ru-RU" sz="2000" b="1">
                <a:solidFill>
                  <a:schemeClr val="accent2">
                    <a:lumMod val="50000"/>
                  </a:schemeClr>
                </a:solidFill>
              </a:rPr>
              <a:t>Сельма</a:t>
            </a:r>
            <a:r>
              <a:rPr lang="ru-RU" sz="20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>
                <a:solidFill>
                  <a:schemeClr val="accent2">
                    <a:lumMod val="50000"/>
                  </a:schemeClr>
                </a:solidFill>
              </a:rPr>
              <a:t>Лагерлёф</a:t>
            </a:r>
            <a:br>
              <a:rPr lang="ru-RU" sz="2000" b="1"/>
            </a:br>
            <a:r>
              <a:rPr lang="ru-RU" sz="1800" u="sng">
                <a:hlinkClick r:id="rId2" tooltip="https://godliteratury.ru/articles/2022/11/21/kak-uchebnik-po-geografii-stal-samoj-populiarnoj-shvedskoj-knigoj-dlia-detej-selma-lagerlef"/>
              </a:rPr>
              <a:t>https://godliteratury.ru/articles/2022/11/21/kak-uchebnik-po-geografii-stal-samoj-populiarnoj-shvedskoj-knigoj-dlia-detej-selma-lagerlef</a:t>
            </a:r>
            <a:r>
              <a:rPr lang="ru-RU" sz="1800"/>
              <a:t>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31235" y="188148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endParaRPr lang="ru-RU" sz="2000"/>
          </a:p>
          <a:p>
            <a:pPr marL="0" indent="0">
              <a:buNone/>
              <a:defRPr/>
            </a:pPr>
            <a:r>
              <a:rPr lang="ru-RU" sz="2000"/>
              <a:t>Путешествие мальчика на спине гуся открывало для писательницы невероятные возможности. Она могла показать своим читателям буквально всю Швецию: неповторимый облик и историю ее провинций и городов, рек и озер, островов и шхер, гор и лесов, поместий, замков и соборов, а также сельское и лесное хозяйство, промышленность каждой области. Кстати, в книге нет ни одного придуманного наименования, будь то название речушки или хутора, средневекового замка или сахарного завода. Подробно показан быт сельских жителей, орудия их труда, устройство </a:t>
            </a:r>
            <a:r>
              <a:rPr lang="ru-RU" sz="2000"/>
              <a:t>жилищ</a:t>
            </a:r>
            <a:endParaRPr lang="ru-RU" sz="2000"/>
          </a:p>
        </p:txBody>
      </p:sp>
      <p:pic>
        <p:nvPicPr>
          <p:cNvPr id="5" name="Рисунок 4" descr="Изображение выглядит как текст, книг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3781" t="0" r="0" b="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017490" y="5147992"/>
            <a:ext cx="1500234" cy="1500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72493" y="238539"/>
            <a:ext cx="11047013" cy="1434414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2200" b="1">
                <a:solidFill>
                  <a:schemeClr val="accent2">
                    <a:lumMod val="50000"/>
                  </a:schemeClr>
                </a:solidFill>
              </a:rPr>
              <a:t>Елена Дорофеева. </a:t>
            </a:r>
            <a:r>
              <a:rPr lang="ru-RU" sz="2200" b="1">
                <a:solidFill>
                  <a:schemeClr val="accent2">
                    <a:lumMod val="50000"/>
                  </a:schemeClr>
                </a:solidFill>
              </a:rPr>
              <a:t>Астрид</a:t>
            </a:r>
            <a:r>
              <a:rPr lang="ru-RU" sz="2200" b="1">
                <a:solidFill>
                  <a:schemeClr val="accent2">
                    <a:lumMod val="50000"/>
                  </a:schemeClr>
                </a:solidFill>
              </a:rPr>
              <a:t> Линдгрен в России, или Как переводчики </a:t>
            </a:r>
            <a:r>
              <a:rPr lang="ru-RU" sz="2200" b="1">
                <a:solidFill>
                  <a:schemeClr val="accent2">
                    <a:lumMod val="50000"/>
                  </a:schemeClr>
                </a:solidFill>
              </a:rPr>
              <a:t>Карлсона</a:t>
            </a:r>
            <a:r>
              <a:rPr lang="ru-RU" sz="2200" b="1">
                <a:solidFill>
                  <a:schemeClr val="accent2">
                    <a:lumMod val="50000"/>
                  </a:schemeClr>
                </a:solidFill>
              </a:rPr>
              <a:t> делили</a:t>
            </a:r>
            <a:br>
              <a:rPr lang="ru-RU" sz="220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u="sng">
                <a:hlinkClick r:id="rId2" tooltip="https://godliteratury.ru/articles/2022/11/14/astrid-lindgren-v-rossii-ili-kak-perevodchiki-karlsona-delili"/>
              </a:rPr>
              <a:t>https://godliteratury.ru/articles/2022/11/14/astrid-lindgren-v-rossii-ili-kak-perevodchiki-karlsona-delili</a:t>
            </a:r>
            <a:r>
              <a:rPr lang="ru-RU" sz="2200"/>
              <a:t> </a:t>
            </a:r>
            <a:endParaRPr/>
          </a:p>
        </p:txBody>
      </p:sp>
      <p:sp>
        <p:nvSpPr>
          <p:cNvPr id="12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stroke="1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fill="norm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Рисунок 4" descr="Изображение выглядит как человек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17424" t="0" r="12349" b="-3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 fill="norm" stroke="1" extrusionOk="0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pPr marL="0" indent="0">
              <a:buNone/>
              <a:defRPr/>
            </a:pPr>
            <a:r>
              <a:rPr lang="ru-RU" sz="1900"/>
              <a:t>Лилианна</a:t>
            </a:r>
            <a:r>
              <a:rPr lang="ru-RU" sz="1900"/>
              <a:t> Зиновьевна была очень трудолюбивым человеком — к тому же скандинавские языки были во многом близки с хорошо знакомым ей немецким. Она стала брать в издательстве стопки скандинавских книг, надеясь найти что-то интересное. Долгое время ей не везло: за красивыми обложками и иллюстрациями не было ничего, трогающего душу. Но однажды </a:t>
            </a:r>
            <a:r>
              <a:rPr lang="ru-RU" sz="1900"/>
              <a:t>Лунгина</a:t>
            </a:r>
            <a:r>
              <a:rPr lang="ru-RU" sz="1900"/>
              <a:t> заметила в авоське с книгами обложку: летящий человечек с пропеллером на спине и надпись «</a:t>
            </a:r>
            <a:r>
              <a:rPr lang="ru-RU" sz="1900"/>
              <a:t>Karlson</a:t>
            </a:r>
            <a:r>
              <a:rPr lang="ru-RU" sz="1900"/>
              <a:t> </a:t>
            </a:r>
            <a:r>
              <a:rPr lang="ru-RU" sz="1900"/>
              <a:t>på</a:t>
            </a:r>
            <a:r>
              <a:rPr lang="ru-RU" sz="1900"/>
              <a:t> </a:t>
            </a:r>
            <a:r>
              <a:rPr lang="ru-RU" sz="1900"/>
              <a:t>taket</a:t>
            </a:r>
            <a:r>
              <a:rPr lang="ru-RU" sz="1900"/>
              <a:t>». Вот как </a:t>
            </a:r>
            <a:r>
              <a:rPr lang="ru-RU" sz="1900"/>
              <a:t>Лунгина</a:t>
            </a:r>
            <a:r>
              <a:rPr lang="ru-RU" sz="1900"/>
              <a:t> пишет об этом в своих воспоминаниях: «Я начала читать и буквально с первой же страницы увидела, что это не просто книжка, что это чудо какое-то, что это то, о чем можно лишь мечтать. Что это изумительная по интонации, по забавности, по простоте, по фантастичности выдуманного образа вещь» (О. </a:t>
            </a:r>
            <a:r>
              <a:rPr lang="ru-RU" sz="1900"/>
              <a:t>Дорман</a:t>
            </a:r>
            <a:r>
              <a:rPr lang="ru-RU" sz="1900"/>
              <a:t> «Подстрочник». М., 2010, Стр. 255</a:t>
            </a:r>
            <a:r>
              <a:rPr lang="ru-RU" sz="1900"/>
              <a:t>)</a:t>
            </a:r>
            <a:endParaRPr lang="ru-RU" sz="1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Нон-фикшн</a:t>
            </a:r>
            <a:endParaRPr lang="en-US" sz="5200" b="1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 bwMode="auto"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Нехудожественная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литература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/>
          </a:p>
        </p:txBody>
      </p:sp>
      <p:grpSp>
        <p:nvGrpSpPr>
          <p:cNvPr id="14" name="Group 13"/>
          <p:cNvGrpSpPr>
            <a:grpSpLocks noChangeAspect="1" noGrp="1" noMove="1" noResize="1" noRot="1" noUngrp="1"/>
          </p:cNvGrpSpPr>
          <p:nvPr/>
        </p:nvGrpSpPr>
        <p:grpSpPr bwMode="auto"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/>
            <p:cNvSpPr/>
            <p:nvPr/>
          </p:nvSpPr>
          <p:spPr bwMode="auto"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 fill="norm" stroke="1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 bwMode="auto"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 fill="norm" stroke="1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 bwMode="auto"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 fill="norm" stroke="1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 bwMode="auto"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 fill="norm" stroke="1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0" name="Group 19"/>
          <p:cNvGrpSpPr>
            <a:grpSpLocks noChangeAspect="1" noGrp="1" noMove="1" noResize="1" noRot="1" noUngrp="1"/>
          </p:cNvGrpSpPr>
          <p:nvPr/>
        </p:nvGrpSpPr>
        <p:grpSpPr bwMode="auto">
          <a:xfrm rot="16199998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21" name="Freeform: Shape 20"/>
            <p:cNvSpPr/>
            <p:nvPr/>
          </p:nvSpPr>
          <p:spPr bwMode="auto"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 fill="norm" stroke="1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 bwMode="auto"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 fill="norm" stroke="1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 bwMode="auto"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 fill="norm" stroke="1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 bwMode="auto"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 fill="norm" stroke="1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Рисунок 6" descr="Изображение выглядит как карт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30313" y="1844675"/>
            <a:ext cx="3214688" cy="4449763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карта, внутренний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510088" y="1844675"/>
            <a:ext cx="6448425" cy="44497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84805"/>
            <a:ext cx="1101902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Ольга 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Патрушева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Смотри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Байкал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! (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Самокат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2022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  <a:endParaRPr lang="en-US" sz="4000" b="1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5755874" y="6263759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4" tooltip="https://www.labirint.ru/books/907129/"/>
              </a:rPr>
              <a:t>https://www.labirint.ru/books/907129</a:t>
            </a:r>
            <a:r>
              <a:rPr lang="en-US" u="sng">
                <a:hlinkClick r:id="rId4" tooltip="https://www.labirint.ru/books/907129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35591" y="301214"/>
            <a:ext cx="7251609" cy="1614214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3600" b="1">
                <a:solidFill>
                  <a:schemeClr val="accent2">
                    <a:lumMod val="50000"/>
                  </a:schemeClr>
                </a:solidFill>
              </a:rPr>
              <a:t>Дмитрий Мажоров. Золото (</a:t>
            </a:r>
            <a:r>
              <a:rPr lang="ru-RU" sz="3600" b="1">
                <a:solidFill>
                  <a:schemeClr val="accent2">
                    <a:lumMod val="50000"/>
                  </a:schemeClr>
                </a:solidFill>
              </a:rPr>
              <a:t>Поляндрия</a:t>
            </a:r>
            <a:r>
              <a:rPr lang="ru-RU" sz="3600" b="1">
                <a:solidFill>
                  <a:schemeClr val="accent2">
                    <a:lumMod val="50000"/>
                  </a:schemeClr>
                </a:solidFill>
              </a:rPr>
              <a:t>, 2022</a:t>
            </a:r>
            <a:r>
              <a:rPr lang="ru-RU" sz="3600" b="1">
                <a:solidFill>
                  <a:schemeClr val="accent2">
                    <a:lumMod val="50000"/>
                  </a:schemeClr>
                </a:solidFill>
              </a:rPr>
              <a:t>). 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www.timeout.ru/spb/feature/moya-prelest-kak-rasskazat-detyam-o-zolote"/>
              </a:rPr>
              <a:t>https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www.timeout.ru/spb/feature/moya-prelest-kak-rasskazat-detyam-o-zolote"/>
              </a:rPr>
              <a:t>://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www.timeout.ru/spb/feature/moya-prelest-kak-rasskazat-detyam-o-zolote"/>
              </a:rPr>
              <a:t>www.timeout.ru/spb/feature/moya-prelest-kak-rasskazat-detyam-o-zolote</a:t>
            </a:r>
            <a:r>
              <a:rPr lang="ru-RU" sz="280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28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700"/>
              <a:t>Что такое Золото?</a:t>
            </a:r>
            <a:endParaRPr/>
          </a:p>
          <a:p>
            <a:pPr>
              <a:defRPr/>
            </a:pPr>
            <a:r>
              <a:rPr lang="ru-RU" sz="1700"/>
              <a:t>И какие у него свойства?</a:t>
            </a:r>
            <a:endParaRPr/>
          </a:p>
          <a:p>
            <a:pPr>
              <a:defRPr/>
            </a:pPr>
            <a:r>
              <a:rPr lang="ru-RU" sz="1700"/>
              <a:t>Почему оно такое ценное?</a:t>
            </a:r>
            <a:endParaRPr/>
          </a:p>
          <a:p>
            <a:pPr>
              <a:defRPr/>
            </a:pPr>
            <a:r>
              <a:rPr lang="ru-RU" sz="1700"/>
              <a:t>Как это вещество добыть?</a:t>
            </a:r>
            <a:endParaRPr/>
          </a:p>
          <a:p>
            <a:pPr>
              <a:defRPr/>
            </a:pPr>
            <a:r>
              <a:rPr lang="ru-RU" sz="1700"/>
              <a:t>В этой книге тебя ждёт целый мир, где люди разных профессий каждый день превращают невзрачный серый камень в блестящий золотой </a:t>
            </a:r>
            <a:r>
              <a:rPr lang="ru-RU" sz="1700"/>
              <a:t>слиток</a:t>
            </a:r>
            <a:endParaRPr lang="ru-RU" sz="1700"/>
          </a:p>
          <a:p>
            <a:pPr>
              <a:defRPr/>
            </a:pPr>
            <a:r>
              <a:rPr lang="ru-RU" sz="1700"/>
              <a:t>Ты узнаешь, насколько опасна золотая лихорадка, как найти золото, если его не видно, для чего в золотодобыче нужны пузырьки и электричество, что такое царская водка, почему некоторые руды такие упорные и многое другое. Тебя ждут драги и гигантские самосвалы, карьеры, подземные города и высокотехнологичные </a:t>
            </a:r>
            <a:r>
              <a:rPr lang="ru-RU" sz="1700"/>
              <a:t>лаборатории</a:t>
            </a:r>
            <a:endParaRPr lang="ru-RU" sz="1700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1794" t="0" r="596" b="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EA5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 bwMode="auto">
          <a:xfrm>
            <a:off x="4965430" y="6223935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u="sng">
                <a:hlinkClick r:id="rId4" tooltip="https://www.livelib.ru/book/1007647186-zoloto-dmitrij-mazhorov"/>
              </a:rPr>
              <a:t>https://</a:t>
            </a:r>
            <a:r>
              <a:rPr lang="en-US" sz="1600" u="sng">
                <a:hlinkClick r:id="rId4" tooltip="https://www.livelib.ru/book/1007647186-zoloto-dmitrij-mazhorov"/>
              </a:rPr>
              <a:t>www.livelib.ru/book/1007647186-zoloto-dmitrij-mazhorov</a:t>
            </a:r>
            <a:r>
              <a:rPr lang="ru-RU" sz="1600"/>
              <a:t> </a:t>
            </a:r>
            <a:endParaRPr lang="ru-RU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Публикации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обзоры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интервью</a:t>
            </a:r>
            <a:endParaRPr lang="en-US" sz="5200" b="1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Новости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детской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литературы</a:t>
            </a:r>
            <a:endParaRPr lang="en-US" b="1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/>
          <p:cNvGrpSpPr>
            <a:grpSpLocks noChangeAspect="1" noGrp="1" noMove="1" noResize="1" noRot="1" noUngrp="1"/>
          </p:cNvGrpSpPr>
          <p:nvPr/>
        </p:nvGrpSpPr>
        <p:grpSpPr bwMode="auto"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/>
            <p:cNvSpPr/>
            <p:nvPr/>
          </p:nvSpPr>
          <p:spPr bwMode="auto"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 fill="norm" stroke="1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 bwMode="auto"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 fill="norm" stroke="1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 bwMode="auto"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 fill="norm" stroke="1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 bwMode="auto"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 fill="norm" stroke="1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8" name="Group 17"/>
          <p:cNvGrpSpPr>
            <a:grpSpLocks noChangeAspect="1" noGrp="1" noMove="1" noResize="1" noRot="1" noUngrp="1"/>
          </p:cNvGrpSpPr>
          <p:nvPr/>
        </p:nvGrpSpPr>
        <p:grpSpPr bwMode="auto">
          <a:xfrm rot="16199998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/>
            <p:cNvSpPr/>
            <p:nvPr/>
          </p:nvSpPr>
          <p:spPr bwMode="auto"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 fill="norm" stroke="1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 bwMode="auto"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 fill="norm" stroke="1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 bwMode="auto"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 fill="norm" stroke="1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 bwMode="auto"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 fill="norm" stroke="1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68400" y="1844675"/>
            <a:ext cx="3144838" cy="4449763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381500" y="1844675"/>
            <a:ext cx="6640513" cy="44497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05609" y="184805"/>
            <a:ext cx="11091135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Виталий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Константинов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Все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деньги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мира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От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ракушек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до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криптовалюты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Пешком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историю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2022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3300" u="sng">
                <a:solidFill>
                  <a:schemeClr val="accent2">
                    <a:lumMod val="50000"/>
                  </a:schemeClr>
                </a:solidFill>
                <a:hlinkClick r:id="rId4" tooltip="https://www.youtube.com/watch?v=vdQB8c9kEsQ"/>
              </a:rPr>
              <a:t>https</a:t>
            </a:r>
            <a:r>
              <a:rPr lang="en-US" sz="3300" u="sng">
                <a:solidFill>
                  <a:schemeClr val="accent2">
                    <a:lumMod val="50000"/>
                  </a:schemeClr>
                </a:solidFill>
                <a:hlinkClick r:id="rId4" tooltip="https://www.youtube.com/watch?v=vdQB8c9kEsQ"/>
              </a:rPr>
              <a:t>://</a:t>
            </a:r>
            <a:r>
              <a:rPr lang="en-US" sz="3300" u="sng">
                <a:solidFill>
                  <a:schemeClr val="accent2">
                    <a:lumMod val="50000"/>
                  </a:schemeClr>
                </a:solidFill>
                <a:hlinkClick r:id="rId4" tooltip="https://www.youtube.com/watch?v=vdQB8c9kEsQ"/>
              </a:rPr>
              <a:t>www.youtube.com/watch?v=vdQB8c9kEsQ</a:t>
            </a:r>
            <a:r>
              <a:rPr lang="ru-RU" sz="330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330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116050" y="6109772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5" tooltip="https://www.labirint.ru/books/901909/"/>
              </a:rPr>
              <a:t>https://www.labirint.ru/books/901909</a:t>
            </a:r>
            <a:r>
              <a:rPr lang="en-US" u="sng">
                <a:hlinkClick r:id="rId5" tooltip="https://www.labirint.ru/books/901909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Рисунок 6" descr="Изображение выглядит как текст, шиферная плитк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71550" y="1844675"/>
            <a:ext cx="3262313" cy="4449763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303713" y="1844675"/>
            <a:ext cx="6913563" cy="44497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Кристина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Штайнляйн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Весь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мир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полон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энергией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Всё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о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силе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которая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нами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движет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Пешком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историю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2022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</a:t>
            </a:r>
            <a:endParaRPr lang="en-US" sz="3300" b="1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004174" y="6294437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4" tooltip="https://www.labirint.ru/books/908399/"/>
              </a:rPr>
              <a:t>https://www.labirint.ru/books/908399</a:t>
            </a:r>
            <a:r>
              <a:rPr lang="en-US" u="sng">
                <a:hlinkClick r:id="rId4" tooltip="https://www.labirint.ru/books/908399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3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/>
              <a:t>https://www.labirint.ru/books/901141/</a:t>
            </a:r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60450" y="1844675"/>
            <a:ext cx="3319463" cy="4449763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448175" y="1844675"/>
            <a:ext cx="6680200" cy="44497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Беатриче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Мазини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Мифы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Древней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Греции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Голоса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женщин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Пешком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историю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2022</a:t>
            </a:r>
            <a:r>
              <a:rPr lang="ru-RU" sz="33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3300" u="sng">
                <a:solidFill>
                  <a:schemeClr val="accent2">
                    <a:lumMod val="50000"/>
                  </a:schemeClr>
                </a:solidFill>
                <a:hlinkClick r:id="rId4" tooltip="https://www.labirint.ru/reviews/goods/901141/"/>
              </a:rPr>
              <a:t>https://www.labirint.ru/reviews/goods/901141</a:t>
            </a:r>
            <a:r>
              <a:rPr lang="en-US" sz="3300" u="sng">
                <a:solidFill>
                  <a:schemeClr val="accent2">
                    <a:lumMod val="50000"/>
                  </a:schemeClr>
                </a:solidFill>
                <a:hlinkClick r:id="rId4" tooltip="https://www.labirint.ru/reviews/goods/901141/"/>
              </a:rPr>
              <a:t>/</a:t>
            </a:r>
            <a:r>
              <a:rPr lang="ru-RU" sz="330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330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387598" y="6294437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5" tooltip="https://www.labirint.ru/books/901141/"/>
              </a:rPr>
              <a:t>https://www.labirint.ru/books/901141</a:t>
            </a:r>
            <a:r>
              <a:rPr lang="en-US" u="sng">
                <a:hlinkClick r:id="rId5" tooltip="https://www.labirint.ru/books/901141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Рисунок 6" descr="Изображение выглядит как карт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44588" y="1844675"/>
            <a:ext cx="3235325" cy="4449763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448175" y="1844675"/>
            <a:ext cx="6596063" cy="44497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Бертран 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Бэка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Шацма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500" b="1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аука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комиксах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Том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 1: 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Пространство-время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Пешком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историю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500" b="1">
                <a:solidFill>
                  <a:schemeClr val="accent2">
                    <a:lumMod val="50000"/>
                  </a:schemeClr>
                </a:solidFill>
              </a:rPr>
              <a:t>2022</a:t>
            </a:r>
            <a:r>
              <a:rPr lang="ru-RU" sz="2500" b="1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en-US" sz="2500" u="sng">
                <a:solidFill>
                  <a:schemeClr val="accent2">
                    <a:lumMod val="50000"/>
                  </a:schemeClr>
                </a:solidFill>
                <a:hlinkClick r:id="rId4" tooltip="https://www.labirint.ru/reviews/goods/903477/"/>
              </a:rPr>
              <a:t>https://www.labirint.ru/reviews/goods/903477</a:t>
            </a:r>
            <a:r>
              <a:rPr lang="en-US" sz="2500" u="sng">
                <a:solidFill>
                  <a:schemeClr val="accent2">
                    <a:lumMod val="50000"/>
                  </a:schemeClr>
                </a:solidFill>
                <a:hlinkClick r:id="rId4" tooltip="https://www.labirint.ru/reviews/goods/903477/"/>
              </a:rPr>
              <a:t>/</a:t>
            </a:r>
            <a:r>
              <a:rPr lang="ru-RU" sz="250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25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5975468" y="6022221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5" tooltip="https://www.labirint.ru/books/903477/"/>
              </a:rPr>
              <a:t>https://www.labirint.ru/books/903477</a:t>
            </a:r>
            <a:r>
              <a:rPr lang="en-US" u="sng">
                <a:hlinkClick r:id="rId5" tooltip="https://www.labirint.ru/books/903477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 rot="10800000">
            <a:off x="9016005" y="5367908"/>
            <a:ext cx="3175995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 fill="norm" stroke="1" extrusionOk="0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4" name="Freeform: Shape 13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 fill="norm" stroke="1" extrusionOk="0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en-US"/>
          </a:p>
        </p:txBody>
      </p:sp>
      <p:pic>
        <p:nvPicPr>
          <p:cNvPr id="7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50900" y="642938"/>
            <a:ext cx="3473450" cy="407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 descr="Изображение выглядит как текст, млекопитающее&#10;&#10;Автоматически созданное описание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395788" y="642938"/>
            <a:ext cx="6943725" cy="407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5367907"/>
            <a:ext cx="8305800" cy="12583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400" b="1">
                <a:solidFill>
                  <a:schemeClr val="accent2">
                    <a:lumMod val="50000"/>
                  </a:schemeClr>
                </a:solidFill>
              </a:rPr>
              <a:t>Бенжамен</a:t>
            </a:r>
            <a:r>
              <a:rPr lang="ru-RU" sz="34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400" b="1">
                <a:solidFill>
                  <a:schemeClr val="accent2">
                    <a:lumMod val="50000"/>
                  </a:schemeClr>
                </a:solidFill>
              </a:rPr>
              <a:t>Лакомб</a:t>
            </a:r>
            <a:r>
              <a:rPr lang="ru-RU" sz="3400" b="1">
                <a:solidFill>
                  <a:schemeClr val="accent2">
                    <a:lumMod val="50000"/>
                  </a:schemeClr>
                </a:solidFill>
              </a:rPr>
              <a:t>, Себастьян </a:t>
            </a:r>
            <a:r>
              <a:rPr lang="ru-RU" sz="3400" b="1">
                <a:solidFill>
                  <a:schemeClr val="accent2">
                    <a:lumMod val="50000"/>
                  </a:schemeClr>
                </a:solidFill>
              </a:rPr>
              <a:t>Перез</a:t>
            </a:r>
            <a:r>
              <a:rPr lang="ru-RU" sz="3400" b="1">
                <a:solidFill>
                  <a:schemeClr val="accent2">
                    <a:lumMod val="50000"/>
                  </a:schemeClr>
                </a:solidFill>
              </a:rPr>
              <a:t>. Лучшая мама на свете (Махаон, 2022</a:t>
            </a:r>
            <a:r>
              <a:rPr lang="ru-RU" sz="3400" b="1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en-US" sz="34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400" b="1" u="sng">
                <a:solidFill>
                  <a:schemeClr val="accent2">
                    <a:lumMod val="50000"/>
                  </a:schemeClr>
                </a:solidFill>
                <a:hlinkClick r:id="rId4" tooltip="https://www.youtube.com/watch?v=RRYuCcjBE48"/>
              </a:rPr>
              <a:t>https://</a:t>
            </a:r>
            <a:r>
              <a:rPr lang="en-US" sz="3400" b="1" u="sng">
                <a:solidFill>
                  <a:schemeClr val="accent2">
                    <a:lumMod val="50000"/>
                  </a:schemeClr>
                </a:solidFill>
                <a:hlinkClick r:id="rId4" tooltip="https://www.youtube.com/watch?v=RRYuCcjBE48"/>
              </a:rPr>
              <a:t>www.youtube.com/watch?v=RRYuCcjBE48</a:t>
            </a:r>
            <a:r>
              <a:rPr lang="ru-RU" sz="3400" b="1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34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809118" y="4766790"/>
            <a:ext cx="5160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5" tooltip="https://azbooka.ru/books/lychshaya-mama-na-svete"/>
              </a:rPr>
              <a:t>https://</a:t>
            </a:r>
            <a:r>
              <a:rPr lang="en-US" u="sng">
                <a:hlinkClick r:id="rId5" tooltip="https://azbooka.ru/books/lychshaya-mama-na-svete"/>
              </a:rPr>
              <a:t>azbooka.ru/books/lychshaya-mama-na-svete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Книги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младших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школьников</a:t>
            </a:r>
            <a:endParaRPr lang="en-US" sz="5200" b="1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Новинки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переиздания</a:t>
            </a:r>
            <a:endParaRPr lang="en-US" b="1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/>
          <p:cNvGrpSpPr>
            <a:grpSpLocks noChangeAspect="1" noGrp="1" noMove="1" noResize="1" noRot="1" noUngrp="1"/>
          </p:cNvGrpSpPr>
          <p:nvPr/>
        </p:nvGrpSpPr>
        <p:grpSpPr bwMode="auto"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/>
            <p:cNvSpPr/>
            <p:nvPr/>
          </p:nvSpPr>
          <p:spPr bwMode="auto"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 fill="norm" stroke="1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 bwMode="auto"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 fill="norm" stroke="1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 bwMode="auto"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 fill="norm" stroke="1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 bwMode="auto"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 fill="norm" stroke="1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8" name="Group 17"/>
          <p:cNvGrpSpPr>
            <a:grpSpLocks noChangeAspect="1" noGrp="1" noMove="1" noResize="1" noRot="1" noUngrp="1"/>
          </p:cNvGrpSpPr>
          <p:nvPr/>
        </p:nvGrpSpPr>
        <p:grpSpPr bwMode="auto">
          <a:xfrm rot="16199998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/>
            <p:cNvSpPr/>
            <p:nvPr/>
          </p:nvSpPr>
          <p:spPr bwMode="auto"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 fill="norm" stroke="1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 bwMode="auto"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 fill="norm" stroke="1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 bwMode="auto"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 fill="norm" stroke="1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 bwMode="auto"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 fill="norm" stroke="1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4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4653886" y="0"/>
            <a:ext cx="7538114" cy="68580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 fill="norm" stroke="1" extrusionOk="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89581" y="609600"/>
            <a:ext cx="5787934" cy="13228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Юлия Кузнецова. Варя и Оля – школьные перемены («Пять четвертей», 2022</a:t>
            </a: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) 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www.labirint.ru/reviews/goods/881878/"/>
              </a:rPr>
              <a:t>https://www.labirint.ru/reviews/goods/881878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www.labirint.ru/reviews/goods/881878/"/>
              </a:rPr>
              <a:t>/</a:t>
            </a:r>
            <a:r>
              <a:rPr lang="ru-RU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9762" y="675564"/>
            <a:ext cx="3489481" cy="551696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576341" y="2194102"/>
            <a:ext cx="5601175" cy="43266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/>
              <a:t>После головокружительных каникул, проведённых летом на даче, Варя и Оля отправляются в город. Каждая в свой - грустно расставаться. Но случается чудо: переезд! Девчонки снова вместе, а значит, школьные перемены начинаются. Варю, неутомимую изобретательницу, и Олю, мечтательную художницу, ждут осенние приключения и немало трудностей: их дружба вновь проверяется на </a:t>
            </a:r>
            <a:r>
              <a:rPr lang="ru-RU" sz="1400"/>
              <a:t>прочность</a:t>
            </a:r>
            <a:endParaRPr lang="ru-RU" sz="1400"/>
          </a:p>
          <a:p>
            <a:pPr>
              <a:defRPr/>
            </a:pPr>
            <a:r>
              <a:rPr lang="ru-RU" sz="1400"/>
              <a:t>Юлия Кузнецова - писатель, преподаватель, филолог, автор многочисленных произведений для детей и подростков: сказок, детективов, романов, приключенческих и психологических повестей, рассказов. Лауреат премии имени В. П. Крапивина, премий "Заветная мечта", "Большая сказка" и "</a:t>
            </a:r>
            <a:r>
              <a:rPr lang="ru-RU" sz="1400"/>
              <a:t>Книгуру</a:t>
            </a:r>
            <a:r>
              <a:rPr lang="ru-RU" sz="1400"/>
              <a:t>". Проиллюстрировала новую повесть о Варе и Оле художник Дарья Крюкова, уже полюбившаяся читателям. Ей великолепно удалось передать атмосферу книги и раскрасить её в сочные осенние </a:t>
            </a:r>
            <a:r>
              <a:rPr lang="ru-RU" sz="1400"/>
              <a:t>цвета</a:t>
            </a:r>
            <a:endParaRPr lang="ru-RU" sz="140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56076" y="6336725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4" tooltip="https://www.labirint.ru/books/881878/"/>
              </a:rPr>
              <a:t>https://www.labirint.ru/books/881878</a:t>
            </a:r>
            <a:r>
              <a:rPr lang="en-US" u="sng">
                <a:hlinkClick r:id="rId4" tooltip="https://www.labirint.ru/books/881878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629268"/>
            <a:ext cx="6586490" cy="12861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3200" b="1">
                <a:solidFill>
                  <a:schemeClr val="accent2">
                    <a:lumMod val="50000"/>
                  </a:schemeClr>
                </a:solidFill>
              </a:rPr>
              <a:t>Виктор Ольшанский. Летучий дедушка (Розовый жираф, 2022</a:t>
            </a:r>
            <a:r>
              <a:rPr lang="ru-RU" sz="3200" b="1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2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700" b="0" i="0">
                <a:latin typeface="-apple-system"/>
              </a:rPr>
              <a:t>Что делать, если дедушка улетел далеко-далеко, а о том, что он иногда прилетает к своей маленькой внучке, чтобы помочь и выручить из беды, нельзя рассказывать никому: ни маме, ни папе, ни бабушке, ни даже старшей сестре? Приходится встречаться с летучим дедушкой потихоньку и хранить </a:t>
            </a:r>
            <a:r>
              <a:rPr lang="ru-RU" sz="1700" b="0" i="0">
                <a:latin typeface="-apple-system"/>
              </a:rPr>
              <a:t>тайну</a:t>
            </a:r>
            <a:endParaRPr lang="ru-RU" sz="1700" b="0" i="0">
              <a:latin typeface="-apple-system"/>
            </a:endParaRPr>
          </a:p>
          <a:p>
            <a:pPr>
              <a:defRPr/>
            </a:pPr>
            <a:r>
              <a:rPr lang="ru-RU" sz="1700" b="0" i="0">
                <a:latin typeface="-apple-system"/>
              </a:rPr>
              <a:t>Детская повесть известного драматурга Виктора Ольшанского — о любви, которая живёт долго, если мы умеем любить и </a:t>
            </a:r>
            <a:r>
              <a:rPr lang="ru-RU" sz="1700" b="0" i="0">
                <a:latin typeface="-apple-system"/>
              </a:rPr>
              <a:t>помнить</a:t>
            </a:r>
            <a:endParaRPr lang="ru-RU" sz="1700" b="0" i="0">
              <a:latin typeface="-apple-system"/>
            </a:endParaRPr>
          </a:p>
          <a:p>
            <a:pPr>
              <a:defRPr/>
            </a:pPr>
            <a:r>
              <a:rPr lang="ru-RU" sz="1700" b="0" i="0">
                <a:latin typeface="-apple-system"/>
              </a:rPr>
              <a:t>Это нежная и смешная история про девочку Нину и её любимого дедушку, который научился летать. Обложку и иллюстрации к повести нарисовала Инга Христич. Совсем скоро макет книги отправится в печать. Ждём с нетерпением!</a:t>
            </a:r>
            <a:endParaRPr lang="ru-RU" sz="1700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23877" t="0" r="25426" b="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9F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 bwMode="auto">
          <a:xfrm>
            <a:off x="19" y="6069929"/>
            <a:ext cx="66406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u="sng">
                <a:hlinkClick r:id="rId3" tooltip="https://shop.bookashki.net/product/letuchiy-dedushka-viktor-olshanskiy"/>
              </a:rPr>
              <a:t>https://</a:t>
            </a:r>
            <a:r>
              <a:rPr lang="en-US" sz="1600" u="sng">
                <a:hlinkClick r:id="rId3" tooltip="https://shop.bookashki.net/product/letuchiy-dedushka-viktor-olshanskiy"/>
              </a:rPr>
              <a:t>shop.bookashki.net/product/letuchiy-dedushka-viktor-olshanskiy</a:t>
            </a:r>
            <a:r>
              <a:rPr lang="ru-RU" sz="1600"/>
              <a:t> </a:t>
            </a:r>
            <a:endParaRPr lang="ru-RU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Книги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подростков</a:t>
            </a:r>
            <a:endParaRPr lang="en-US" sz="5200" b="1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/>
            </a:pP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Новинки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и 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переиздания</a:t>
            </a:r>
            <a:endParaRPr lang="en-US" b="1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/>
          <p:cNvGrpSpPr>
            <a:grpSpLocks noChangeAspect="1" noGrp="1" noMove="1" noResize="1" noRot="1" noUngrp="1"/>
          </p:cNvGrpSpPr>
          <p:nvPr/>
        </p:nvGrpSpPr>
        <p:grpSpPr bwMode="auto"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/>
            <p:cNvSpPr/>
            <p:nvPr/>
          </p:nvSpPr>
          <p:spPr bwMode="auto"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 fill="norm" stroke="1" extrusionOk="0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 bwMode="auto"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 fill="norm" stroke="1" extrusionOk="0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 bwMode="auto"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 fill="norm" stroke="1" extrusionOk="0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 bwMode="auto"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 fill="norm" stroke="1" extrusionOk="0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8" name="Group 17"/>
          <p:cNvGrpSpPr>
            <a:grpSpLocks noChangeAspect="1" noGrp="1" noMove="1" noResize="1" noRot="1" noUngrp="1"/>
          </p:cNvGrpSpPr>
          <p:nvPr/>
        </p:nvGrpSpPr>
        <p:grpSpPr bwMode="auto">
          <a:xfrm rot="16199998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/>
            <p:cNvSpPr/>
            <p:nvPr/>
          </p:nvSpPr>
          <p:spPr bwMode="auto"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 fill="norm" stroke="1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 bwMode="auto"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 fill="norm" stroke="1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 bwMode="auto"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 fill="norm" stroke="1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 bwMode="auto"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 fill="norm" stroke="1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629268"/>
            <a:ext cx="6586490" cy="12861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3700" b="1">
                <a:solidFill>
                  <a:schemeClr val="accent2">
                    <a:lumMod val="50000"/>
                  </a:schemeClr>
                </a:solidFill>
              </a:rPr>
              <a:t>Мария Дубова. Тайна там, где её нет (</a:t>
            </a:r>
            <a:r>
              <a:rPr lang="en-US" sz="3700" b="1">
                <a:solidFill>
                  <a:schemeClr val="accent2">
                    <a:lumMod val="50000"/>
                  </a:schemeClr>
                </a:solidFill>
              </a:rPr>
              <a:t>Albus</a:t>
            </a:r>
            <a:r>
              <a:rPr lang="en-US" sz="37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700" b="1">
                <a:solidFill>
                  <a:schemeClr val="accent2">
                    <a:lumMod val="50000"/>
                  </a:schemeClr>
                </a:solidFill>
              </a:rPr>
              <a:t>Corvus</a:t>
            </a:r>
            <a:r>
              <a:rPr lang="en-US" sz="3700" b="1">
                <a:solidFill>
                  <a:schemeClr val="accent2">
                    <a:lumMod val="50000"/>
                  </a:schemeClr>
                </a:solidFill>
              </a:rPr>
              <a:t>, 2022</a:t>
            </a:r>
            <a:r>
              <a:rPr lang="en-US" sz="3700" b="1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7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/>
              <a:t>Майя - самый обычный подросток, недавно ее родители развелись и мир разлетелся на куски. В школе она участвует в подготовке танцевального представления с особенными детьми. Ее подопечным становится Яков, мальчик с аутизмом, дружба с которым неожиданно дает Майе поддержку и силы двигаться вперед, смеяться, влюбляться и </a:t>
            </a:r>
            <a:r>
              <a:rPr lang="ru-RU" sz="1600"/>
              <a:t>творить</a:t>
            </a:r>
            <a:endParaRPr lang="ru-RU" sz="1600"/>
          </a:p>
          <a:p>
            <a:pPr>
              <a:defRPr/>
            </a:pPr>
            <a:r>
              <a:rPr lang="ru-RU" sz="1600"/>
              <a:t>Эта рукопись попала в шорт-лист II сезона Литературного конкурса "Белой вороны</a:t>
            </a:r>
            <a:r>
              <a:rPr lang="ru-RU" sz="1600"/>
              <a:t>"</a:t>
            </a:r>
            <a:endParaRPr lang="ru-RU" sz="1600"/>
          </a:p>
          <a:p>
            <a:pPr>
              <a:defRPr/>
            </a:pPr>
            <a:r>
              <a:rPr lang="ru-RU" sz="1600"/>
              <a:t>Мария Дубова (р. 1979) мечтала быть писателем, когда училась в московской школе. Мечтала быть писателем, когда заканчивала факультет журналистики МГУ. Мечтала быть писателем, когда вышла замуж, воспитывала двоих детей, писала статьи и занималась профессиональной фотографией. И наконец время пришло. "Тайна там, где ее нет" - вторая и далеко не последняя книга </a:t>
            </a:r>
            <a:r>
              <a:rPr lang="ru-RU" sz="1600"/>
              <a:t>автора</a:t>
            </a:r>
            <a:endParaRPr lang="ru-RU" sz="1600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0" t="509" r="1" b="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AA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 bwMode="auto">
          <a:xfrm>
            <a:off x="4965430" y="6223819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3" tooltip="https://www.labirint.ru/books/907325/"/>
              </a:rPr>
              <a:t>https://www.labirint.ru/books/907325</a:t>
            </a:r>
            <a:r>
              <a:rPr lang="en-US" u="sng">
                <a:hlinkClick r:id="rId3" tooltip="https://www.labirint.ru/books/907325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3000" b="1">
                <a:solidFill>
                  <a:schemeClr val="accent2">
                    <a:lumMod val="50000"/>
                  </a:schemeClr>
                </a:solidFill>
              </a:rPr>
              <a:t>1-5 </a:t>
            </a:r>
            <a:r>
              <a:rPr lang="ru-RU" sz="3000" b="1">
                <a:solidFill>
                  <a:schemeClr val="accent2">
                    <a:lumMod val="50000"/>
                  </a:schemeClr>
                </a:solidFill>
              </a:rPr>
              <a:t>декабря в Гостином дворе в Москве состоится 24-я книжная ярмарка </a:t>
            </a:r>
            <a:r>
              <a:rPr lang="en-US" sz="3000" b="1">
                <a:solidFill>
                  <a:schemeClr val="accent2">
                    <a:lumMod val="50000"/>
                  </a:schemeClr>
                </a:solidFill>
              </a:rPr>
              <a:t>non/fiction</a:t>
            </a:r>
            <a:endParaRPr lang="ru-RU" sz="30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stroke="1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fill="norm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sz="2200"/>
              <a:t>Топ-лист "Детская литература" </a:t>
            </a:r>
            <a:r>
              <a:rPr lang="en-US" sz="2200" u="sng">
                <a:hlinkClick r:id="rId2" tooltip="https://moscowbookfair.ru/top-list-detskaya-literatura-non/fictio%E2%84%9624/"/>
              </a:rPr>
              <a:t>https</a:t>
            </a:r>
            <a:r>
              <a:rPr lang="en-US" sz="2200" u="sng">
                <a:hlinkClick r:id="rId2" tooltip="https://moscowbookfair.ru/top-list-detskaya-literatura-non/fictio%E2%84%9624/"/>
              </a:rPr>
              <a:t>://</a:t>
            </a:r>
            <a:r>
              <a:rPr lang="en-US" sz="2200" u="sng">
                <a:hlinkClick r:id="rId2" tooltip="https://moscowbookfair.ru/top-list-detskaya-literatura-non/fictio%E2%84%9624/"/>
              </a:rPr>
              <a:t>moscowbookfair.ru/top-list-detskaya-literatura-</a:t>
            </a:r>
            <a:r>
              <a:rPr lang="ru-RU" sz="2200" u="sng">
                <a:hlinkClick r:id="rId2" tooltip="https://moscowbookfair.ru/top-list-detskaya-literatura-non/fictio%E2%84%9624/"/>
              </a:rPr>
              <a:t>    </a:t>
            </a:r>
            <a:r>
              <a:rPr lang="en-US" sz="2200" u="sng">
                <a:hlinkClick r:id="rId2" tooltip="https://moscowbookfair.ru/top-list-detskaya-literatura-non/fictio%E2%84%9624/"/>
              </a:rPr>
              <a:t>non/fictio%E2%84%9624/</a:t>
            </a:r>
            <a:endParaRPr lang="ru-RU" sz="2200"/>
          </a:p>
          <a:p>
            <a:pPr>
              <a:defRPr/>
            </a:pPr>
            <a:r>
              <a:rPr lang="ru-RU" sz="2200"/>
              <a:t>Топ-лист </a:t>
            </a:r>
            <a:r>
              <a:rPr lang="ru-RU" sz="2200"/>
              <a:t>"Особое детство" </a:t>
            </a:r>
            <a:r>
              <a:rPr lang="ru-RU" sz="2200" u="sng">
                <a:hlinkClick r:id="rId3" tooltip="https://moscowbookfair.ru/top-list-osoboe-detstvo/"/>
              </a:rPr>
              <a:t>https</a:t>
            </a:r>
            <a:r>
              <a:rPr lang="ru-RU" sz="2200" u="sng">
                <a:hlinkClick r:id="rId3" tooltip="https://moscowbookfair.ru/top-list-osoboe-detstvo/"/>
              </a:rPr>
              <a:t>://moscowbookfair.ru/top-list-osoboe-detstvo/</a:t>
            </a:r>
            <a:r>
              <a:rPr lang="ru-RU" sz="2200"/>
              <a:t> </a:t>
            </a:r>
            <a:endParaRPr/>
          </a:p>
          <a:p>
            <a:pPr>
              <a:defRPr/>
            </a:pPr>
            <a:r>
              <a:rPr lang="en-US" sz="2200"/>
              <a:t>Youtube-</a:t>
            </a:r>
            <a:r>
              <a:rPr lang="ru-RU" sz="2200"/>
              <a:t>трансляции </a:t>
            </a:r>
            <a:r>
              <a:rPr lang="en-US" sz="2200" u="sng">
                <a:hlinkClick r:id="rId4" tooltip="https://www.youtube.com/@nonfictionfair/streams"/>
              </a:rPr>
              <a:t>https</a:t>
            </a:r>
            <a:r>
              <a:rPr lang="en-US" sz="2200" u="sng">
                <a:hlinkClick r:id="rId4" tooltip="https://www.youtube.com/@nonfictionfair/streams"/>
              </a:rPr>
              <a:t>://www.youtube.com/@nonfictionfair/streams</a:t>
            </a:r>
            <a:r>
              <a:rPr lang="en-US" sz="2200"/>
              <a:t> </a:t>
            </a:r>
            <a:endParaRPr lang="ru-RU" sz="2200"/>
          </a:p>
        </p:txBody>
      </p:sp>
      <p:pic>
        <p:nvPicPr>
          <p:cNvPr id="5" name="Рисунок 4" descr="Изображение выглядит как текст, внутренний, стол, рабочий стол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l="14414" t="0" r="18632" b="-1"/>
          <a:stretch/>
        </p:blipFill>
        <p:spPr bwMode="auto">
          <a:xfrm>
            <a:off x="5311702" y="10"/>
            <a:ext cx="6878774" cy="6857990"/>
          </a:xfrm>
          <a:custGeom>
            <a:avLst/>
            <a:gdLst/>
            <a:ahLst/>
            <a:cxnLst/>
            <a:rect l="l" t="t" r="r" b="b"/>
            <a:pathLst>
              <a:path w="6878775" h="6858000" fill="norm" stroke="1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629268"/>
            <a:ext cx="6586490" cy="128616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Лилия Каримова. Последний хранитель (</a:t>
            </a: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Нигма</a:t>
            </a: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, 2022</a:t>
            </a: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moscowbookfair.ru/knizhnyie-novinki/?date=&amp;isForChildren=1&amp;dateID=11-2022"/>
              </a:rPr>
              <a:t>https://moscowbookfair.ru/knizhnyie-novinki/?date=&amp;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moscowbookfair.ru/knizhnyie-novinki/?date=&amp;isForChildren=1&amp;dateID=11-2022"/>
              </a:rPr>
              <a:t>isForChildren=1&amp;dateID=11-2022</a:t>
            </a:r>
            <a:r>
              <a:rPr lang="ru-RU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0" i="0"/>
              <a:t>Надя тренируется показывать сложные фокусы, ей очень нужно победить в конкурсе юных талантов. В случае выигрыша она обязательно полетит к морю, встретит там моряка, который подарит ей настоящие командирские часы. На самом деле они нужны её брату Артёму. Он болен, сидит в инвалидном кресле, но мечтает стать капитаном дальнего плавания и объехать весь мир. Ни Надя, ни Артём ещё не знают, что Надя - не фокусница, а самая настоящая волшебница. И в её руках судьба всей </a:t>
            </a:r>
            <a:r>
              <a:rPr lang="ru-RU" sz="2000" b="0" i="0"/>
              <a:t>планеты</a:t>
            </a:r>
            <a:endParaRPr lang="ru-RU" sz="2000" b="0" i="0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4122" t="0" r="0" b="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5B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 bwMode="auto">
          <a:xfrm>
            <a:off x="475665" y="5854487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4" tooltip="https://www.labirint.ru/books/903861/"/>
              </a:rPr>
              <a:t>https://www.labirint.ru/books/903861</a:t>
            </a:r>
            <a:r>
              <a:rPr lang="en-US" u="sng">
                <a:hlinkClick r:id="rId4" tooltip="https://www.labirint.ru/books/903861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4733365" y="419548"/>
            <a:ext cx="7304442" cy="143072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3700" b="1">
                <a:solidFill>
                  <a:schemeClr val="accent2">
                    <a:lumMod val="50000"/>
                  </a:schemeClr>
                </a:solidFill>
              </a:rPr>
              <a:t>Ярослав Свиридов. </a:t>
            </a:r>
            <a:r>
              <a:rPr lang="ru-RU" sz="3700" b="1">
                <a:solidFill>
                  <a:schemeClr val="accent2">
                    <a:lumMod val="50000"/>
                  </a:schemeClr>
                </a:solidFill>
              </a:rPr>
              <a:t>Апс</a:t>
            </a:r>
            <a:r>
              <a:rPr lang="ru-RU" sz="3700" b="1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3700" b="1">
                <a:solidFill>
                  <a:schemeClr val="accent2">
                    <a:lumMod val="50000"/>
                  </a:schemeClr>
                </a:solidFill>
              </a:rPr>
              <a:t>Нигма</a:t>
            </a:r>
            <a:r>
              <a:rPr lang="ru-RU" sz="3700" b="1">
                <a:solidFill>
                  <a:schemeClr val="accent2">
                    <a:lumMod val="50000"/>
                  </a:schemeClr>
                </a:solidFill>
              </a:rPr>
              <a:t>, 2022). Серия «Всякое такое</a:t>
            </a:r>
            <a:r>
              <a:rPr lang="ru-RU" sz="3700" b="1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en-US" sz="37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700" u="sng">
                <a:solidFill>
                  <a:schemeClr val="accent2">
                    <a:lumMod val="50000"/>
                  </a:schemeClr>
                </a:solidFill>
                <a:hlinkClick r:id="rId2" tooltip="https://www.labirint.ru/books/903860/"/>
              </a:rPr>
              <a:t>https://www.labirint.ru/books/903860</a:t>
            </a:r>
            <a:r>
              <a:rPr lang="en-US" sz="3700" u="sng">
                <a:solidFill>
                  <a:schemeClr val="accent2">
                    <a:lumMod val="50000"/>
                  </a:schemeClr>
                </a:solidFill>
                <a:hlinkClick r:id="rId2" tooltip="https://www.labirint.ru/books/903860/"/>
              </a:rPr>
              <a:t>/</a:t>
            </a:r>
            <a:r>
              <a:rPr lang="ru-RU" sz="370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37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 b="0" i="0"/>
              <a:t>В школе переполох. Учитель Виктор Геннадьевич принёс на урок не спортивный кубок, не артиллерийский снаряд и даже не термос с чаем. Он принёс </a:t>
            </a:r>
            <a:r>
              <a:rPr lang="ru-RU" sz="1400" b="0" i="0"/>
              <a:t>КАПСулу</a:t>
            </a:r>
            <a:r>
              <a:rPr lang="ru-RU" sz="1400" b="0" i="0"/>
              <a:t> времени! Никто толком не знает, для чего она нужна. Но необходимо написать письмо потомкам. С этого дня все ученики 6 «Д» оказываются втянуты в непредсказуемые события. Хотя как мирно всё начиналось…</a:t>
            </a:r>
            <a:endParaRPr/>
          </a:p>
          <a:p>
            <a:pPr>
              <a:defRPr/>
            </a:pPr>
            <a:r>
              <a:rPr lang="ru-RU" sz="1400" b="0" i="0"/>
              <a:t>Вы когда-нибудь сочиняли письмо потомкам? Вот ученикам 6 «Д» пришлось. Оказалось, что это очень непростое дело. В какой-то момент ситуация вышла из-под контроля и события завертелись с космической </a:t>
            </a:r>
            <a:r>
              <a:rPr lang="ru-RU" sz="1400" b="0" i="0"/>
              <a:t>скоростью</a:t>
            </a:r>
            <a:endParaRPr lang="ru-RU" sz="1400" b="0" i="0"/>
          </a:p>
          <a:p>
            <a:pPr>
              <a:defRPr/>
            </a:pPr>
            <a:r>
              <a:rPr lang="ru-RU" sz="1400" b="0" i="0"/>
              <a:t>Редактор, журналист, драматург и писатель Ярослав Свиридов знает, как рассказать смешно о серьёзном. Его герои – обыкновенные школьники в необыкновенных ситуациях. Но на их месте мог оказаться каждый из </a:t>
            </a:r>
            <a:r>
              <a:rPr lang="ru-RU" sz="1400" b="0" i="0"/>
              <a:t>нас</a:t>
            </a:r>
            <a:endParaRPr lang="ru-RU" sz="1400" b="0" i="0"/>
          </a:p>
          <a:p>
            <a:pPr>
              <a:defRPr/>
            </a:pPr>
            <a:r>
              <a:rPr lang="ru-RU" sz="1400" b="0" i="0"/>
              <a:t>Книга, которую родители будут отбирать у своих школьников. И не потому, что там что-то ТАКОЕ, а просто чтобы самим почитать, посмеяться и отвлечься. Хорошие книги сейчас работают как антидепрессанты. А уж хорошие книги, которые можно читать всей семьей, обсуждая любимые моменты, они и вовсе на вес </a:t>
            </a:r>
            <a:r>
              <a:rPr lang="ru-RU" sz="1400" b="0" i="0"/>
              <a:t>золота</a:t>
            </a:r>
            <a:endParaRPr lang="ru-RU" sz="1400"/>
          </a:p>
        </p:txBody>
      </p:sp>
      <p:pic>
        <p:nvPicPr>
          <p:cNvPr id="3" name="Рисунок 2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12515" t="0" r="9567" b="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D55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 bwMode="auto">
          <a:xfrm>
            <a:off x="406756" y="6223819"/>
            <a:ext cx="4826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4" tooltip="https://www.biblio-globus.ru/product/10888184"/>
              </a:rPr>
              <a:t>https://</a:t>
            </a:r>
            <a:r>
              <a:rPr lang="en-US" u="sng">
                <a:hlinkClick r:id="rId4" tooltip="https://www.biblio-globus.ru/product/10888184"/>
              </a:rPr>
              <a:t>www.biblio-globus.ru/product/10888184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3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: Shape 11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 fill="norm" stroke="1" extrusionOk="0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30305" y="609600"/>
            <a:ext cx="7876629" cy="13228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Елена Липатова. Заблудившийся автобус (Пять четвертей, 2022</a:t>
            </a: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www.labirint.ru/reviews/goods/893858/"/>
              </a:rPr>
              <a:t>https://www.labirint.ru/reviews/goods/893858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  <a:hlinkClick r:id="rId2" tooltip="https://www.labirint.ru/reviews/goods/893858/"/>
              </a:rPr>
              <a:t>/</a:t>
            </a:r>
            <a:r>
              <a:rPr lang="ru-RU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30306" y="2194102"/>
            <a:ext cx="7363020" cy="42516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400"/>
              <a:t>Знаменитый детский писатель, живой классик Вадим Рокотов почти не пишет новых стихов: всё время занимают эфиры на радио, банкеты литературных премий, заседания оргкомитетов, рукописи молодых авторов… Да и страшновато, честно говоря, создать что-то принципиально другое, когда у тебя такая устоявшаяся </a:t>
            </a:r>
            <a:r>
              <a:rPr lang="ru-RU" sz="1400"/>
              <a:t>репутация</a:t>
            </a:r>
            <a:endParaRPr lang="ru-RU" sz="1400"/>
          </a:p>
          <a:p>
            <a:pPr>
              <a:defRPr/>
            </a:pPr>
            <a:r>
              <a:rPr lang="ru-RU" sz="1400"/>
              <a:t>Вот бы повернуть время вспять, получить второй шанс…Снова стать никому не известным начинающим автором, штурмовать редакции с экспериментальными стихами, влюбиться, наконец. Звучит заманчиво! Хочешь? Пожалуйста… Но что, если новая жизнь окажется неудачной?</a:t>
            </a:r>
            <a:endParaRPr/>
          </a:p>
          <a:p>
            <a:pPr>
              <a:defRPr/>
            </a:pPr>
            <a:r>
              <a:rPr lang="ru-RU" sz="1400"/>
              <a:t>Елена Липатова - автор книг стихов и прозы для детей и подростков, лауреат премии имени С. Маршака, победитель конкурса имени С. Михалкова, финалист конкурса имени К. Чуковского. "Заблудившийся автобус" - пронзительная книга о времени, взрослении и творчестве. Коллаж Анны </a:t>
            </a:r>
            <a:r>
              <a:rPr lang="ru-RU" sz="1400"/>
              <a:t>Знаенок</a:t>
            </a:r>
            <a:r>
              <a:rPr lang="ru-RU" sz="1400"/>
              <a:t>, украсивший обложку книги, напоминает, что жизнь каждого из нас состоит из множества фрагментов-воспоминаний, отказаться от которых не так уж легко</a:t>
            </a:r>
            <a:r>
              <a:rPr lang="ru-RU" sz="1400"/>
              <a:t>.</a:t>
            </a:r>
            <a:endParaRPr lang="ru-RU" sz="1400"/>
          </a:p>
        </p:txBody>
      </p:sp>
      <p:pic>
        <p:nvPicPr>
          <p:cNvPr id="5" name="Рисунок 4" descr="Изображение выглядит как текст, оранжевый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95981" y="871173"/>
            <a:ext cx="2906973" cy="51450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8014237" y="6191018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4" tooltip="https://www.labirint.ru/books/893858/"/>
              </a:rPr>
              <a:t>https://www.labirint.ru/books/893858</a:t>
            </a:r>
            <a:r>
              <a:rPr lang="en-US" u="sng">
                <a:hlinkClick r:id="rId4" tooltip="https://www.labirint.ru/books/893858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42368" y="347519"/>
            <a:ext cx="6901801" cy="128616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Джессика Каспер </a:t>
            </a: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Крамер</a:t>
            </a: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. Список немыслимых страхов (Самокат, 2022</a:t>
            </a:r>
            <a:r>
              <a:rPr lang="ru-RU" sz="2400" b="1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u="sng">
                <a:solidFill>
                  <a:schemeClr val="accent2">
                    <a:lumMod val="50000"/>
                  </a:schemeClr>
                </a:solidFill>
                <a:hlinkClick r:id="rId2" tooltip="https://samokatbook.ru/catalog/knigi-podrostki/spisok-nemyslimykh-strakhov/"/>
              </a:rPr>
              <a:t>https://samokatbook.ru/catalog/knigi-podrostki/spisok-nemyslimykh-strakhov</a:t>
            </a:r>
            <a:r>
              <a:rPr lang="en-US" sz="2400" u="sng">
                <a:solidFill>
                  <a:schemeClr val="accent2">
                    <a:lumMod val="50000"/>
                  </a:schemeClr>
                </a:solidFill>
                <a:hlinkClick r:id="rId2" tooltip="https://samokatbook.ru/catalog/knigi-podrostki/spisok-nemyslimykh-strakhov/"/>
              </a:rPr>
              <a:t>/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/>
              <a:t>Нью-Йорк, 1900-е. Жизнь десятилетней Эсси О’Нил в одночасье переворачивается вверх тормашками: спустя несколько лет после смерти её папы мама снова выходит замуж. И мало того, что отчим Эсси немец, а значит, чужак, так ещё и работает главным врачом карантинной больницы. Туда отправляют неизлечимо больных пациентов, чтобы изолировать от общества. Туберкулез, оспа, брюшной тиф, холера — от одних лишь названий болезней бросает в дрожь, а Эсси предстоит жить рядом с больницей и каждый день подвергаться риску заболеть и умереть. Как будто мало ей других страхов, которые она вносит в свой список, чтобы меньше бояться!</a:t>
            </a:r>
            <a:endParaRPr/>
          </a:p>
          <a:p>
            <a:pPr>
              <a:defRPr/>
            </a:pPr>
            <a:r>
              <a:rPr lang="ru-RU" sz="1600"/>
              <a:t>Оказавшись в новом доме, огромном и мрачном особняке, Эсси узнаёт, что из больницы пропали медсестры и полиция ведёт расследование. Не замешан ли её замкнутый и немногословный отчим в этих таинственных исчезновениях? Эсси затевает собственное расследование, но, чтобы докопаться до правды, ей придётся вспомнить болезненное прошлое и посмотреть в лицо своим </a:t>
            </a:r>
            <a:r>
              <a:rPr lang="ru-RU" sz="1600"/>
              <a:t>страхам</a:t>
            </a:r>
            <a:endParaRPr lang="ru-RU" sz="1600"/>
          </a:p>
        </p:txBody>
      </p:sp>
      <p:pic>
        <p:nvPicPr>
          <p:cNvPr id="5" name="Рисунок 4" descr="Изображение выглядит как текст, знак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0" t="509" r="1" b="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3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 bwMode="auto">
          <a:xfrm>
            <a:off x="4778724" y="6223819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hlinkClick r:id="rId4" tooltip="https://www.labirint.ru/books/903444/"/>
              </a:rPr>
              <a:t>https://www.labirint.ru/books/903444</a:t>
            </a:r>
            <a:r>
              <a:rPr lang="en-US" u="sng">
                <a:hlinkClick r:id="rId4" tooltip="https://www.labirint.ru/books/903444/"/>
              </a:rPr>
              <a:t>/</a:t>
            </a:r>
            <a:r>
              <a:rPr lang="ru-RU"/>
              <a:t> 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30936" y="242316"/>
            <a:ext cx="4818888" cy="1481328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3000" b="1">
                <a:solidFill>
                  <a:schemeClr val="accent2">
                    <a:lumMod val="50000"/>
                  </a:schemeClr>
                </a:solidFill>
              </a:rPr>
              <a:t>Конкурс «</a:t>
            </a:r>
            <a:r>
              <a:rPr lang="ru-RU" sz="3000" b="1">
                <a:solidFill>
                  <a:schemeClr val="accent2">
                    <a:lumMod val="50000"/>
                  </a:schemeClr>
                </a:solidFill>
              </a:rPr>
              <a:t>Книгуру</a:t>
            </a:r>
            <a:r>
              <a:rPr lang="ru-RU" sz="3000" b="1">
                <a:solidFill>
                  <a:schemeClr val="accent2">
                    <a:lumMod val="50000"/>
                  </a:schemeClr>
                </a:solidFill>
              </a:rPr>
              <a:t>» подвел итоги 13-го сезона</a:t>
            </a:r>
            <a:endParaRPr/>
          </a:p>
        </p:txBody>
      </p:sp>
      <p:sp>
        <p:nvSpPr>
          <p:cNvPr id="12" name="sketch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stroke="1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fill="norm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65846" y="2660904"/>
            <a:ext cx="5050337" cy="3547872"/>
          </a:xfrm>
        </p:spPr>
        <p:txBody>
          <a:bodyPr anchor="t">
            <a:normAutofit fontScale="92500" lnSpcReduction="10000"/>
          </a:bodyPr>
          <a:lstStyle/>
          <a:p>
            <a:pPr>
              <a:defRPr/>
            </a:pPr>
            <a:r>
              <a:rPr lang="ru-RU" sz="2200" u="sng"/>
              <a:t>3 место</a:t>
            </a:r>
            <a:r>
              <a:rPr lang="ru-RU" sz="2200"/>
              <a:t>: Ева </a:t>
            </a:r>
            <a:r>
              <a:rPr lang="ru-RU" sz="2200"/>
              <a:t>Немеш</a:t>
            </a:r>
            <a:r>
              <a:rPr lang="ru-RU" sz="2200"/>
              <a:t>. Пахнет псиной</a:t>
            </a:r>
            <a:endParaRPr/>
          </a:p>
          <a:p>
            <a:pPr>
              <a:defRPr/>
            </a:pPr>
            <a:r>
              <a:rPr lang="ru-RU" sz="2200" u="sng"/>
              <a:t>2 место</a:t>
            </a:r>
            <a:r>
              <a:rPr lang="ru-RU" sz="2200"/>
              <a:t>: Станислав Востоков. Коза и </a:t>
            </a:r>
            <a:r>
              <a:rPr lang="ru-RU" sz="2200"/>
              <a:t>великаны </a:t>
            </a:r>
            <a:r>
              <a:rPr lang="en-US" sz="2200" u="sng">
                <a:hlinkClick r:id="rId2" tooltip="http://kniguru.info/korotkii-spisok-trinadtsatogo-sezona/kozavelikany-vostokov"/>
              </a:rPr>
              <a:t>http</a:t>
            </a:r>
            <a:r>
              <a:rPr lang="en-US" sz="2200" u="sng">
                <a:hlinkClick r:id="rId2" tooltip="http://kniguru.info/korotkii-spisok-trinadtsatogo-sezona/kozavelikany-vostokov"/>
              </a:rPr>
              <a:t>://</a:t>
            </a:r>
            <a:r>
              <a:rPr lang="en-US" sz="2200" u="sng">
                <a:hlinkClick r:id="rId2" tooltip="http://kniguru.info/korotkii-spisok-trinadtsatogo-sezona/kozavelikany-vostokov"/>
              </a:rPr>
              <a:t>kniguru.info/korotkii-spisok-trinadtsatogo-sezona/kozavelikany-vostokov</a:t>
            </a:r>
            <a:r>
              <a:rPr lang="ru-RU" sz="2200"/>
              <a:t>   </a:t>
            </a:r>
            <a:endParaRPr lang="ru-RU" sz="2200"/>
          </a:p>
          <a:p>
            <a:pPr>
              <a:defRPr/>
            </a:pPr>
            <a:r>
              <a:rPr lang="ru-RU" sz="2200" u="sng"/>
              <a:t>1 место</a:t>
            </a:r>
            <a:r>
              <a:rPr lang="ru-RU" sz="2200"/>
              <a:t>: Евгений </a:t>
            </a:r>
            <a:r>
              <a:rPr lang="ru-RU" sz="2200"/>
              <a:t>Рудашевский</a:t>
            </a:r>
            <a:r>
              <a:rPr lang="ru-RU" sz="2200"/>
              <a:t>. </a:t>
            </a:r>
            <a:r>
              <a:rPr lang="ru-RU" sz="2200"/>
              <a:t>Пожиратель ищет Белую </a:t>
            </a:r>
            <a:r>
              <a:rPr lang="ru-RU" sz="2200"/>
              <a:t>Сову </a:t>
            </a:r>
            <a:r>
              <a:rPr lang="en-US" sz="2200" u="sng">
                <a:hlinkClick r:id="rId3" tooltip="http://kniguru.info/korotkii-spisok-trinadtsatogo-sezona/whiteowl-rudashevski"/>
              </a:rPr>
              <a:t>http://</a:t>
            </a:r>
            <a:r>
              <a:rPr lang="en-US" sz="2200" u="sng">
                <a:hlinkClick r:id="rId3" tooltip="http://kniguru.info/korotkii-spisok-trinadtsatogo-sezona/whiteowl-rudashevski"/>
              </a:rPr>
              <a:t>kniguru.info/korotkii-spisok-trinadtsatogo-sezona/whiteowl-rudashevski</a:t>
            </a:r>
            <a:r>
              <a:rPr lang="ru-RU" sz="2200"/>
              <a:t> </a:t>
            </a:r>
            <a:endParaRPr lang="ru-RU" sz="2200"/>
          </a:p>
          <a:p>
            <a:pPr>
              <a:defRPr/>
            </a:pPr>
            <a:r>
              <a:rPr lang="ru-RU" sz="2200" u="sng"/>
              <a:t>Выбор Совета экспертов</a:t>
            </a:r>
            <a:r>
              <a:rPr lang="ru-RU" sz="2200"/>
              <a:t>: </a:t>
            </a:r>
            <a:r>
              <a:rPr lang="ru-RU" sz="2200"/>
              <a:t>Асия</a:t>
            </a:r>
            <a:r>
              <a:rPr lang="ru-RU" sz="2200"/>
              <a:t> </a:t>
            </a:r>
            <a:r>
              <a:rPr lang="ru-RU" sz="2200"/>
              <a:t>Арсланова. </a:t>
            </a:r>
            <a:r>
              <a:rPr lang="ru-RU" sz="2200"/>
              <a:t>Аул </a:t>
            </a:r>
            <a:r>
              <a:rPr lang="en-US" sz="2200" u="sng">
                <a:hlinkClick r:id="rId4" tooltip="http://kniguru.info/korotkii-spisok-trinadtsatogo-sezona/aul-arslanova-asiya"/>
              </a:rPr>
              <a:t>http://</a:t>
            </a:r>
            <a:r>
              <a:rPr lang="en-US" sz="2200" u="sng">
                <a:hlinkClick r:id="rId4" tooltip="http://kniguru.info/korotkii-spisok-trinadtsatogo-sezona/aul-arslanova-asiya"/>
              </a:rPr>
              <a:t>kniguru.info/korotkii-spisok-trinadtsatogo-sezona/aul-arslanova-asiya</a:t>
            </a:r>
            <a:r>
              <a:rPr lang="ru-RU" sz="2200"/>
              <a:t> </a:t>
            </a:r>
            <a:endParaRPr lang="ru-RU" sz="2200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5603450">
            <a:off x="6966928" y="640080"/>
            <a:ext cx="3723208" cy="5577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704828" y="4953668"/>
            <a:ext cx="1375029" cy="1375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629268"/>
            <a:ext cx="6586490" cy="12861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Состоялся третий фестиваль «Кора-стих»</a:t>
            </a:r>
            <a:br>
              <a:rPr lang="ru-RU" sz="2800" b="1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800" u="sng">
                <a:hlinkClick r:id="rId2" tooltip="http://korafest.ru/2022/10/27/kora-stix22-short/"/>
              </a:rPr>
              <a:t>http://korafest.ru/2022/10/27/kora-stix22-short/</a:t>
            </a:r>
            <a:r>
              <a:rPr lang="ru-RU" sz="2800"/>
              <a:t>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46120" y="2518940"/>
            <a:ext cx="11005801" cy="39682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ru-RU" sz="2900"/>
              <a:t>Номинация «Тематическая подборка»:</a:t>
            </a:r>
            <a:endParaRPr/>
          </a:p>
          <a:p>
            <a:pPr>
              <a:defRPr/>
            </a:pPr>
            <a:r>
              <a:rPr lang="ru-RU" sz="2200"/>
              <a:t>1. </a:t>
            </a:r>
            <a:r>
              <a:rPr lang="ru-RU" sz="2200"/>
              <a:t>Нита</a:t>
            </a:r>
            <a:r>
              <a:rPr lang="ru-RU" sz="2200"/>
              <a:t> </a:t>
            </a:r>
            <a:r>
              <a:rPr lang="ru-RU" sz="2200"/>
              <a:t>Коробнита</a:t>
            </a:r>
            <a:r>
              <a:rPr lang="ru-RU" sz="2200"/>
              <a:t> «Яндекс GO</a:t>
            </a:r>
            <a:r>
              <a:rPr lang="ru-RU" sz="2200"/>
              <a:t>» </a:t>
            </a:r>
            <a:r>
              <a:rPr lang="en-US" sz="2000" u="sng">
                <a:hlinkClick r:id="rId3" tooltip="http://korafest.ru/wp-content/uploads/2022/10/%D0%9D%D0%B8%D1%82%D0%B0-%D0%9A%D0%BE%D1%80%D0%BE%D0%B1%D0%BD%D0%B8%D1%82%D0%B0.-%D0%AF%D0%BD%D0%B4%D0%B5%D0%BA%D1%81-GO.pdf"/>
              </a:rPr>
              <a:t>http://korafest.ru/wp-content/uploads/2022/10/%D0%9D%D0%B8%D1%82%D0%B0-%D0%9A%D0%BE%D1%80%D0%BE%D0%B1%D0%BD%D0%B8%D1%82%D0%B0.-%</a:t>
            </a:r>
            <a:r>
              <a:rPr lang="en-US" sz="2000" u="sng">
                <a:hlinkClick r:id="rId3" tooltip="http://korafest.ru/wp-content/uploads/2022/10/%D0%9D%D0%B8%D1%82%D0%B0-%D0%9A%D0%BE%D1%80%D0%BE%D0%B1%D0%BD%D0%B8%D1%82%D0%B0.-%D0%AF%D0%BD%D0%B4%D0%B5%D0%BA%D1%81-GO.pdf"/>
              </a:rPr>
              <a:t>D0%AF%D0%BD%D0%B4%D0%B5%D0%BA%D1%81-GO.pdf</a:t>
            </a:r>
            <a:r>
              <a:rPr lang="ru-RU" sz="2000"/>
              <a:t> </a:t>
            </a:r>
            <a:endParaRPr lang="ru-RU" sz="2000"/>
          </a:p>
          <a:p>
            <a:pPr>
              <a:defRPr/>
            </a:pPr>
            <a:r>
              <a:rPr lang="ru-RU" sz="2200"/>
              <a:t>2. Мария </a:t>
            </a:r>
            <a:r>
              <a:rPr lang="ru-RU" sz="2200"/>
              <a:t>Шелухина</a:t>
            </a:r>
            <a:r>
              <a:rPr lang="ru-RU" sz="2200"/>
              <a:t> «Рыбалка</a:t>
            </a:r>
            <a:r>
              <a:rPr lang="ru-RU" sz="2200"/>
              <a:t>» </a:t>
            </a:r>
            <a:r>
              <a:rPr lang="en-US" sz="2000" u="sng">
                <a:hlinkClick r:id="rId4" tooltip="http://korafest.ru/wp-content/uploads/2022/10/%D0%A8%D0%B5%D0%BB%D1%83%D1%85%D0%B8%D0%BD%D0%B0-%D0%9C%D0%B0%D1%80%D0%B8%D1%8F_%D0%9F%D0%B5%D1%80%D0%B5%D0%BB%D0%B5%D1%82%D0%BD%D1%8B%D0%B5-%D0%B1%D1%80%D1%8E%D0%BA%D0%B8.pdf"/>
              </a:rPr>
              <a:t>http://korafest.ru/wp-content/uploads/2022/10/%D0%A8%D0%B5%D0%BB%D1%83%D1%85%D0%B8%D0%BD%D0%B0-%D0%9C%D0%B0%D1%80%D0%B8%D1%8F_%D0%9F%D0%B5%D1%80%D0%B5%D0%BB%D0%B5%D1%82%D0%BD%D1%8B%D0%B5-%</a:t>
            </a:r>
            <a:r>
              <a:rPr lang="en-US" sz="2000" u="sng">
                <a:hlinkClick r:id="rId4" tooltip="http://korafest.ru/wp-content/uploads/2022/10/%D0%A8%D0%B5%D0%BB%D1%83%D1%85%D0%B8%D0%BD%D0%B0-%D0%9C%D0%B0%D1%80%D0%B8%D1%8F_%D0%9F%D0%B5%D1%80%D0%B5%D0%BB%D0%B5%D1%82%D0%BD%D1%8B%D0%B5-%D0%B1%D1%80%D1%8E%D0%BA%D0%B8.pdf"/>
              </a:rPr>
              <a:t>D0%B1%D1%80%D1%8E%D0%BA%D0%B8.pdf</a:t>
            </a:r>
            <a:r>
              <a:rPr lang="ru-RU" sz="2000"/>
              <a:t> </a:t>
            </a:r>
            <a:endParaRPr lang="ru-RU" sz="2000"/>
          </a:p>
          <a:p>
            <a:pPr>
              <a:defRPr/>
            </a:pPr>
            <a:r>
              <a:rPr lang="ru-RU" sz="2200"/>
              <a:t>3. Юлия Логвиненко «Из тетради Гриши </a:t>
            </a:r>
            <a:r>
              <a:rPr lang="ru-RU" sz="2200"/>
              <a:t>Тучкина</a:t>
            </a:r>
            <a:r>
              <a:rPr lang="ru-RU" sz="2200"/>
              <a:t>» </a:t>
            </a:r>
            <a:r>
              <a:rPr lang="en-US" sz="2000"/>
              <a:t>http</a:t>
            </a:r>
            <a:r>
              <a:rPr lang="en-US" sz="2000"/>
              <a:t>://korafest.ru/wp-content/uploads/2022/10/%D0%9B%D0%BE%D0%B3%D0%B2%D0%B8%D0%BD%D0%B5%D0%BD%D0%BA%D0%BE-%D0%AE%D0%BB%D0%B8%D1%8F.-%D0%98%D0%B7-%D1%82%D0%B5%D1%82%D1%80%D0%B0%D0%B4%D0%B8-%D0%93%D1%80%D0%B8%D1%88%D0%B8-%</a:t>
            </a:r>
            <a:r>
              <a:rPr lang="en-US" sz="2000"/>
              <a:t>D0%A2%D1%83%D1%87%D0%BA%D0%B8%D0%BD%D0%B0.pdf</a:t>
            </a:r>
            <a:r>
              <a:rPr lang="ru-RU" sz="2000"/>
              <a:t> </a:t>
            </a:r>
            <a:endParaRPr lang="ru-RU" sz="2000"/>
          </a:p>
          <a:p>
            <a:pPr marL="0" indent="0">
              <a:buNone/>
              <a:defRPr/>
            </a:pPr>
            <a:r>
              <a:rPr lang="ru-RU" sz="2900"/>
              <a:t>Номинация «Эпическая поэма»:</a:t>
            </a:r>
            <a:endParaRPr/>
          </a:p>
          <a:p>
            <a:pPr>
              <a:defRPr/>
            </a:pPr>
            <a:r>
              <a:rPr lang="ru-RU" sz="2200"/>
              <a:t>1. Ольга Замятина «Ночная переписка</a:t>
            </a:r>
            <a:r>
              <a:rPr lang="ru-RU" sz="2200"/>
              <a:t>» </a:t>
            </a:r>
            <a:r>
              <a:rPr lang="en-US" sz="2000" u="sng">
                <a:hlinkClick r:id="rId5" tooltip="http://korafest.ru/wp-content/uploads/2022/10/%D0%97%D0%B0%D0%BC%D1%8F%D1%82%D0%B8%D0%BD%D0%B0-%D0%9D%D0%BE%D1%87%D0%BD%D0%B0%D1%8F-%D0%BF%D0%B5%D1%80%D0%B5%D0%BF%D0%B8%D1%81%D0%BA%D0%B0.pdf"/>
              </a:rPr>
              <a:t>http://korafest.ru/wp-content/uploads/2022/10/%D0%97%D0%B0%D0%BC%D1%8F%D1%82%D0%B8%D0%BD%D0%B0-%D0%9D%D0%BE%D1%87%D0%BD%D0%B0%D1%8F-%</a:t>
            </a:r>
            <a:r>
              <a:rPr lang="en-US" sz="2000" u="sng">
                <a:hlinkClick r:id="rId5" tooltip="http://korafest.ru/wp-content/uploads/2022/10/%D0%97%D0%B0%D0%BC%D1%8F%D1%82%D0%B8%D0%BD%D0%B0-%D0%9D%D0%BE%D1%87%D0%BD%D0%B0%D1%8F-%D0%BF%D0%B5%D1%80%D0%B5%D0%BF%D0%B8%D1%81%D0%BA%D0%B0.pdf"/>
              </a:rPr>
              <a:t>D0%BF%D0%B5%D1%80%D0%B5%D0%BF%D0%B8%D1%81%D0%BA%D0%B0.pdf</a:t>
            </a:r>
            <a:r>
              <a:rPr lang="ru-RU" sz="2000"/>
              <a:t> </a:t>
            </a:r>
            <a:endParaRPr lang="ru-RU" sz="2000"/>
          </a:p>
          <a:p>
            <a:pPr>
              <a:defRPr/>
            </a:pPr>
            <a:r>
              <a:rPr lang="ru-RU" sz="2200"/>
              <a:t>2. Виктория Лебедева «Мама, мама</a:t>
            </a:r>
            <a:r>
              <a:rPr lang="ru-RU" sz="2200"/>
              <a:t>…» </a:t>
            </a:r>
            <a:r>
              <a:rPr lang="en-US" sz="2000" u="sng">
                <a:hlinkClick r:id="rId6" tooltip="http://korafest.ru/wp-content/uploads/2022/10/%D0%9B%D0%B5%D0%B1%D0%B5%D0%B4%D0%B5%D0%B2%D0%B0-%D0%9C%D0%B0%D0%BC%D0%B0_%D0%BC%D0%B0%D0%BC%D0%B0.pdf"/>
              </a:rPr>
              <a:t>http://korafest.ru/wp-content/uploads/2022/10/%D0%9B%D0%B5%D0%B1%D0%B5%D0%B4%D0%B5%D0%B2%D0%B0-%D0%9C%D0%B0%D0%BC%D0%B0_%</a:t>
            </a:r>
            <a:r>
              <a:rPr lang="en-US" sz="2000" u="sng">
                <a:hlinkClick r:id="rId6" tooltip="http://korafest.ru/wp-content/uploads/2022/10/%D0%9B%D0%B5%D0%B1%D0%B5%D0%B4%D0%B5%D0%B2%D0%B0-%D0%9C%D0%B0%D0%BC%D0%B0_%D0%BC%D0%B0%D0%BC%D0%B0.pdf"/>
              </a:rPr>
              <a:t>D0%BC%D0%B0%D0%BC%D0%B0.pdf</a:t>
            </a:r>
            <a:r>
              <a:rPr lang="ru-RU" sz="2000"/>
              <a:t> </a:t>
            </a:r>
            <a:endParaRPr lang="ru-RU" sz="2000"/>
          </a:p>
          <a:p>
            <a:pPr>
              <a:defRPr/>
            </a:pPr>
            <a:r>
              <a:rPr lang="ru-RU" sz="2200"/>
              <a:t>3. Дарья Герасимова «Лисенок, который любил рисовать</a:t>
            </a:r>
            <a:r>
              <a:rPr lang="ru-RU" sz="2200"/>
              <a:t>»</a:t>
            </a:r>
            <a:r>
              <a:rPr lang="ru-RU" sz="2000"/>
              <a:t> </a:t>
            </a:r>
            <a:r>
              <a:rPr lang="en-US" sz="2000" u="sng">
                <a:hlinkClick r:id="rId7" tooltip="http://korafest.ru/wp-content/uploads/2022/10/Gerasimova-%D0%9B%D0%B8%D1%81%D0%B5%D0%BD%D0%BE%D0%BA.pdf"/>
              </a:rPr>
              <a:t>http://korafest.ru/wp-content/uploads/2022/10/Gerasimova-%</a:t>
            </a:r>
            <a:r>
              <a:rPr lang="en-US" sz="2000" u="sng">
                <a:hlinkClick r:id="rId7" tooltip="http://korafest.ru/wp-content/uploads/2022/10/Gerasimova-%D0%9B%D0%B8%D1%81%D0%B5%D0%BD%D0%BE%D0%BA.pdf"/>
              </a:rPr>
              <a:t>D0%9B%D0%B8%D1%81%D0%B5%D0%BD%D0%BE%D0%BA.pdf</a:t>
            </a:r>
            <a:r>
              <a:rPr lang="ru-RU" sz="2000"/>
              <a:t> </a:t>
            </a:r>
            <a:endParaRPr lang="ru-RU" sz="2000"/>
          </a:p>
        </p:txBody>
      </p:sp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C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vpereplete.org/wp-content/uploads/2019/11/KORA-.pn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546119" y="247007"/>
            <a:ext cx="2412234" cy="22506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98202" y="304098"/>
            <a:ext cx="11018520" cy="1073347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3000" b="1">
                <a:solidFill>
                  <a:schemeClr val="accent2">
                    <a:lumMod val="50000"/>
                  </a:schemeClr>
                </a:solidFill>
              </a:rPr>
              <a:t>«Слово Толстого»: появился онлайн-путеводитель по текстам </a:t>
            </a:r>
            <a:r>
              <a:rPr lang="ru-RU" sz="3000" b="1">
                <a:solidFill>
                  <a:schemeClr val="accent2">
                    <a:lumMod val="50000"/>
                  </a:schemeClr>
                </a:solidFill>
              </a:rPr>
              <a:t>писателя </a:t>
            </a:r>
            <a:r>
              <a:rPr lang="ru-RU" sz="3000" u="sng">
                <a:hlinkClick r:id="rId2" tooltip="https://slovotolstogo.ru/"/>
              </a:rPr>
              <a:t>https</a:t>
            </a:r>
            <a:r>
              <a:rPr lang="ru-RU" sz="3000" u="sng">
                <a:hlinkClick r:id="rId2" tooltip="https://slovotolstogo.ru/"/>
              </a:rPr>
              <a:t>://slovotolstogo.ru/</a:t>
            </a:r>
            <a:r>
              <a:rPr lang="ru-RU" sz="3000"/>
              <a:t> </a:t>
            </a:r>
            <a:endParaRPr/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stroke="1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fill="norm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1900"/>
              <a:t>Это уникальный цифровой путеводитель по текстам писателя, созданный на основе Полного собрания сочинений Льва Толстого, состоящего из 90 томов. Аналога такого проекта в России </a:t>
            </a:r>
            <a:r>
              <a:rPr lang="ru-RU" sz="1900"/>
              <a:t>нет</a:t>
            </a:r>
            <a:endParaRPr lang="ru-RU" sz="1900"/>
          </a:p>
          <a:p>
            <a:pPr>
              <a:defRPr/>
            </a:pPr>
            <a:r>
              <a:rPr lang="ru-RU" sz="1900"/>
              <a:t>Сайт-путеводитель позволяет исследователям из любого уголка мира еще глубже погрузиться в изучение творчества Толстого. Например, проследить, как писатель работал над рукописью, какие правки вносил в ходе написания того или иного романа. А для простого читателя — это занимательная платформа, где можно познакомиться с редкими словами, которые были в ходу во времена писателя, а сегодня забыты, узнать, что наиболее часто в его дневниках встречаются три слова: человек, жизнь, бог. Или получить цитату на каждый день от </a:t>
            </a:r>
            <a:r>
              <a:rPr lang="ru-RU" sz="1900"/>
              <a:t>Толстого</a:t>
            </a:r>
            <a:endParaRPr lang="ru-RU" sz="1900"/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12185" t="0" r="27926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629268"/>
            <a:ext cx="6586490" cy="12861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2800" b="1">
                <a:solidFill>
                  <a:schemeClr val="accent2">
                    <a:lumMod val="50000"/>
                  </a:schemeClr>
                </a:solidFill>
              </a:rPr>
              <a:t>Новый бесплатный сборник рассказов от издательства "Строки" </a:t>
            </a:r>
            <a:br>
              <a:rPr lang="ru-RU" sz="2800"/>
            </a:br>
            <a:r>
              <a:rPr lang="ru-RU" sz="2800" u="sng">
                <a:hlinkClick r:id="rId2" tooltip="https://stroki.mts.ru/book/79697"/>
              </a:rPr>
              <a:t>https://</a:t>
            </a:r>
            <a:r>
              <a:rPr lang="ru-RU" sz="2800" u="sng">
                <a:hlinkClick r:id="rId2" tooltip="https://stroki.mts.ru/book/79697"/>
              </a:rPr>
              <a:t>stroki.mts.ru/book/79697</a:t>
            </a:r>
            <a:r>
              <a:rPr lang="ru-RU" sz="2800"/>
              <a:t> </a:t>
            </a:r>
            <a:endParaRPr lang="ru-RU" sz="2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700"/>
              <a:t>Приключения случаются в тот момент, когда их ждёшь меньше всего!</a:t>
            </a:r>
            <a:endParaRPr/>
          </a:p>
          <a:p>
            <a:pPr>
              <a:defRPr/>
            </a:pPr>
            <a:r>
              <a:rPr lang="ru-RU" sz="1700"/>
              <a:t>Они могут настигнуть возле прилавка с арбузами, в собственной квартире, пока мама на работе, или в настоящей пиратской крепости. Главное — не переставать мечтать, а жажда приключений обязательно подскажет, куда отправиться на этот </a:t>
            </a:r>
            <a:r>
              <a:rPr lang="ru-RU" sz="1700"/>
              <a:t>раз</a:t>
            </a:r>
            <a:endParaRPr lang="ru-RU" sz="1700"/>
          </a:p>
          <a:p>
            <a:pPr>
              <a:defRPr/>
            </a:pPr>
            <a:r>
              <a:rPr lang="ru-RU" sz="1700"/>
              <a:t>Шесть детских авторов рассказали захватывающие истории: фантастические и сказочные, смешные и пронзительные. Но все они про те невероятные приключения, в которые верят дети и по которым скучают </a:t>
            </a:r>
            <a:r>
              <a:rPr lang="ru-RU" sz="1700"/>
              <a:t>взрослые</a:t>
            </a:r>
            <a:endParaRPr lang="ru-RU" sz="1700"/>
          </a:p>
          <a:p>
            <a:pPr>
              <a:defRPr/>
            </a:pPr>
            <a:r>
              <a:rPr lang="ru-RU" sz="1700"/>
              <a:t>Авторы рассказов: </a:t>
            </a:r>
            <a:r>
              <a:rPr lang="ru-RU" sz="1700" b="0" i="0">
                <a:latin typeface="MTS Sans"/>
              </a:rPr>
              <a:t>Яна </a:t>
            </a:r>
            <a:r>
              <a:rPr lang="ru-RU" sz="1700" b="0" i="0">
                <a:latin typeface="MTS Sans"/>
              </a:rPr>
              <a:t>Летт</a:t>
            </a:r>
            <a:r>
              <a:rPr lang="ru-RU" sz="1700" b="0" i="0">
                <a:latin typeface="MTS Sans"/>
              </a:rPr>
              <a:t>, Дарья </a:t>
            </a:r>
            <a:r>
              <a:rPr lang="ru-RU" sz="1700" b="0" i="0">
                <a:latin typeface="MTS Sans"/>
              </a:rPr>
              <a:t>Доцук</a:t>
            </a:r>
            <a:r>
              <a:rPr lang="ru-RU" sz="1700" b="0" i="0">
                <a:latin typeface="MTS Sans"/>
              </a:rPr>
              <a:t>, Лариса Романовская, Софья Ремез, Алексей Александрович Олейников, </a:t>
            </a:r>
            <a:r>
              <a:rPr lang="ru-RU" sz="1700" b="0" i="0">
                <a:latin typeface="MTS Sans"/>
              </a:rPr>
              <a:t>Строкина</a:t>
            </a:r>
            <a:r>
              <a:rPr lang="ru-RU" sz="1700" b="0" i="0">
                <a:latin typeface="MTS Sans"/>
              </a:rPr>
              <a:t> Анастасия Игоревна</a:t>
            </a:r>
            <a:endParaRPr lang="ru-RU" sz="17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2187" t="0" r="1593" b="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C7D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62231" y="5281872"/>
            <a:ext cx="1403537" cy="1403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965430" y="629268"/>
            <a:ext cx="6586490" cy="128616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2100" b="1">
                <a:solidFill>
                  <a:schemeClr val="accent2">
                    <a:lumMod val="50000"/>
                  </a:schemeClr>
                </a:solidFill>
              </a:rPr>
              <a:t>Глеб </a:t>
            </a:r>
            <a:r>
              <a:rPr lang="ru-RU" sz="2100" b="1">
                <a:solidFill>
                  <a:schemeClr val="accent2">
                    <a:lumMod val="50000"/>
                  </a:schemeClr>
                </a:solidFill>
              </a:rPr>
              <a:t>Колондо</a:t>
            </a:r>
            <a:r>
              <a:rPr lang="ru-RU" sz="2100" b="1">
                <a:solidFill>
                  <a:schemeClr val="accent2">
                    <a:lumMod val="50000"/>
                  </a:schemeClr>
                </a:solidFill>
              </a:rPr>
              <a:t>. Познавательное </a:t>
            </a:r>
            <a:r>
              <a:rPr lang="ru-RU" sz="2100" b="1">
                <a:solidFill>
                  <a:schemeClr val="accent2">
                    <a:lumMod val="50000"/>
                  </a:schemeClr>
                </a:solidFill>
              </a:rPr>
              <a:t>хикканство</a:t>
            </a:r>
            <a:r>
              <a:rPr lang="ru-RU" sz="2100" b="1">
                <a:solidFill>
                  <a:schemeClr val="accent2">
                    <a:lumMod val="50000"/>
                  </a:schemeClr>
                </a:solidFill>
              </a:rPr>
              <a:t> и основы анархизма для самых маленьких: 5 новых школьных предметов, которые придумал Григорий Остер</a:t>
            </a:r>
            <a:br>
              <a:rPr lang="ru-RU" sz="2100" b="1"/>
            </a:br>
            <a:r>
              <a:rPr lang="ru-RU" sz="2100" u="sng">
                <a:hlinkClick r:id="rId2" tooltip="https://knife.media/oster-75/"/>
              </a:rPr>
              <a:t>https://knife.media/oster-75/</a:t>
            </a:r>
            <a:r>
              <a:rPr lang="ru-RU" sz="2100"/>
              <a:t> 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803805" y="2314807"/>
            <a:ext cx="6586489" cy="37854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900"/>
              <a:t>В ноябре исполнилось </a:t>
            </a:r>
            <a:r>
              <a:rPr lang="ru-RU" sz="1900"/>
              <a:t>75 лет детскому писателю Григорию </a:t>
            </a:r>
            <a:r>
              <a:rPr lang="ru-RU" sz="1900"/>
              <a:t>Бенционовичу</a:t>
            </a:r>
            <a:r>
              <a:rPr lang="ru-RU" sz="1900"/>
              <a:t> </a:t>
            </a:r>
            <a:r>
              <a:rPr lang="ru-RU" sz="1900"/>
              <a:t>Остеру</a:t>
            </a:r>
            <a:r>
              <a:rPr lang="ru-RU" sz="1900"/>
              <a:t>, которого все знают и любят, ведь он — автор «Вредных советов» и сценариев к мультфильмам про непослушных обезьянок и 38 попугаев, но не только. Помимо прочего Остер занимался педагогической литературой и разработал несколько новых учебных дисциплин — </a:t>
            </a:r>
            <a:r>
              <a:rPr lang="ru-RU" sz="1900"/>
              <a:t>папамамалогию</a:t>
            </a:r>
            <a:r>
              <a:rPr lang="ru-RU" sz="1900"/>
              <a:t>, </a:t>
            </a:r>
            <a:r>
              <a:rPr lang="ru-RU" sz="1900"/>
              <a:t>квартироведение</a:t>
            </a:r>
            <a:r>
              <a:rPr lang="ru-RU" sz="1900"/>
              <a:t>, нарушение правил приличия и т. д., которые по какому-то недоразумению до сих пор не включены в школьную программу. К счастью, написанные Григорием </a:t>
            </a:r>
            <a:r>
              <a:rPr lang="ru-RU" sz="1900"/>
              <a:t>Бенционовичем</a:t>
            </a:r>
            <a:r>
              <a:rPr lang="ru-RU" sz="1900"/>
              <a:t> учебники по этим предметам вполне подходят для самостоятельно изучения. В честь юбилея любимого писателя драматург-</a:t>
            </a:r>
            <a:r>
              <a:rPr lang="ru-RU" sz="1900"/>
              <a:t>инсектолог</a:t>
            </a:r>
            <a:r>
              <a:rPr lang="ru-RU" sz="1900"/>
              <a:t> Глеб </a:t>
            </a:r>
            <a:r>
              <a:rPr lang="ru-RU" sz="1900"/>
              <a:t>Колондо</a:t>
            </a:r>
            <a:r>
              <a:rPr lang="ru-RU" sz="1900"/>
              <a:t> рассказывает о пяти наиболее полезных из </a:t>
            </a:r>
            <a:r>
              <a:rPr lang="ru-RU" sz="1900"/>
              <a:t>них</a:t>
            </a:r>
            <a:endParaRPr lang="ru-RU" sz="1900"/>
          </a:p>
        </p:txBody>
      </p:sp>
      <p:pic>
        <p:nvPicPr>
          <p:cNvPr id="5" name="Рисунок 4" descr="Изображение выглядит как текст, коробка, визитк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35897" t="0" r="18984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>
            <a:cxnSpLocks noAdjustHandles="1" noChangeArrowheads="1" noChangeAspect="1" noChangeShapeType="1" noEditPoints="1" noGrp="1" noMove="1" noResize="1" noRot="1"/>
          </p:cNvCxnSpPr>
          <p:nvPr/>
        </p:nvCxnSpPr>
        <p:spPr bwMode="auto"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DE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987890" y="5729941"/>
            <a:ext cx="1128059" cy="1128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572493" y="238539"/>
            <a:ext cx="11018520" cy="1434414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2200" b="1">
                <a:solidFill>
                  <a:schemeClr val="accent2">
                    <a:lumMod val="50000"/>
                  </a:schemeClr>
                </a:solidFill>
              </a:rPr>
              <a:t>Ненормальный клоун Шура, референдум по вопросу колбасы и леденящий душу дохленький мальчик: 5 книг Эдуарда Успенского, которые вы наверняка не </a:t>
            </a:r>
            <a:r>
              <a:rPr lang="ru-RU" sz="2200" b="1">
                <a:solidFill>
                  <a:schemeClr val="accent2">
                    <a:lumMod val="50000"/>
                  </a:schemeClr>
                </a:solidFill>
              </a:rPr>
              <a:t>читали</a:t>
            </a:r>
            <a:br>
              <a:rPr lang="ru-RU" sz="220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200" u="sng">
                <a:hlinkClick r:id="rId2" tooltip="https://knife.media/uspensky-5-books/"/>
              </a:rPr>
              <a:t>https://knife.media/uspensky-5-books/</a:t>
            </a:r>
            <a:r>
              <a:rPr lang="ru-RU" sz="2200"/>
              <a:t> </a:t>
            </a:r>
            <a:endParaRPr/>
          </a:p>
        </p:txBody>
      </p:sp>
      <p:sp>
        <p:nvSpPr>
          <p:cNvPr id="12" name="sketchy line"/>
          <p:cNvSpPr>
            <a:spLocks noAdjustHandles="1" noChangeArrowheads="1" noChangeAspect="1" noChangeShapeType="1" noEditPoints="1" noGrp="1" noMove="1" noResize="1" noRot="1" noTextEdit="1"/>
          </p:cNvSpPr>
          <p:nvPr/>
        </p:nvSpPr>
        <p:spPr bwMode="auto"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stroke="1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fill="norm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ru-RU" sz="1900"/>
              <a:t>С творчеством Эдуарда Успенского большинство из нас знакомо по тем книгам, которые легли в основу классических советских мультфильмов: это «Трое из Простоквашино», «Следствие ведут колобки», истории о Чебурашке и т. д. Однако Эдуард Николаевич — не автор нескольких ярких хитов, но плодовитый классик детской литературы, поэтому в тени его главных шедевров скрывается немало других замечательных, хотя и менее известных произведений. По просьбе «Ножа» драматург-</a:t>
            </a:r>
            <a:r>
              <a:rPr lang="ru-RU" sz="1900"/>
              <a:t>инсектолог</a:t>
            </a:r>
            <a:r>
              <a:rPr lang="ru-RU" sz="1900"/>
              <a:t> Глеб </a:t>
            </a:r>
            <a:r>
              <a:rPr lang="ru-RU" sz="1900"/>
              <a:t>Колондо</a:t>
            </a:r>
            <a:r>
              <a:rPr lang="ru-RU" sz="1900"/>
              <a:t> составил подборку из пяти «успенских редкостей», удостоверился в духовном родстве их автора с «Монти </a:t>
            </a:r>
            <a:r>
              <a:rPr lang="ru-RU" sz="1900"/>
              <a:t>Пайтоном</a:t>
            </a:r>
            <a:r>
              <a:rPr lang="ru-RU" sz="1900"/>
              <a:t>» и Стивеном Кингом, а также пережил неожиданную встречу с Юрием Лозой и проникся уважением к званию </a:t>
            </a:r>
            <a:r>
              <a:rPr lang="ru-RU" sz="1900"/>
              <a:t>пианин</a:t>
            </a:r>
            <a:r>
              <a:rPr lang="ru-RU" sz="1900"/>
              <a:t>-лейтенанта</a:t>
            </a:r>
            <a:endParaRPr lang="ru-RU" sz="1900"/>
          </a:p>
        </p:txBody>
      </p:sp>
      <p:pic>
        <p:nvPicPr>
          <p:cNvPr id="3" name="Рисунок 2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23347" t="0" r="12436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71117" y="5574332"/>
            <a:ext cx="1232311" cy="1232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R7-Office/7.2.0.134</Application>
  <DocSecurity>0</DocSecurity>
  <PresentationFormat>Широкоэкранный</PresentationFormat>
  <Paragraphs>0</Paragraphs>
  <Slides>33</Slides>
  <Notes>33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детские книги и другие книжные новости сентябрь 2021</dc:title>
  <dc:subject/>
  <dc:creator>Шафферт Евгения</dc:creator>
  <cp:keywords/>
  <dc:description/>
  <dc:identifier/>
  <dc:language/>
  <cp:lastModifiedBy>Anonymous</cp:lastModifiedBy>
  <cp:revision>86</cp:revision>
  <dcterms:created xsi:type="dcterms:W3CDTF">2021-09-27T08:38:16Z</dcterms:created>
  <dcterms:modified xsi:type="dcterms:W3CDTF">2022-12-01T16:05:51Z</dcterms:modified>
  <cp:category/>
  <cp:contentStatus/>
  <cp:version/>
</cp:coreProperties>
</file>