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61" r:id="rId4"/>
    <p:sldId id="264" r:id="rId5"/>
    <p:sldId id="266" r:id="rId6"/>
    <p:sldId id="268" r:id="rId7"/>
    <p:sldId id="269" r:id="rId8"/>
    <p:sldId id="272" r:id="rId9"/>
    <p:sldId id="276" r:id="rId10"/>
    <p:sldId id="280" r:id="rId11"/>
    <p:sldId id="282" r:id="rId12"/>
    <p:sldId id="283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374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30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91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71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31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216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256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12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24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00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285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52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36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14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832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4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136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" name="Google Shape;52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727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8" name="Google Shape;5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010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358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5" name="Google Shape;54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19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4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43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54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89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67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0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nigalit.ru/avtori/hachaturova-anastasiya-eduardovna/book2809771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etiknigi.ru/goods/Kniga-Majkl-Faradej-Ukrotitel-jelektrichestva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labirint.ru/books/99943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hyperlink" Target="https://detiknigi.ru/goods/Kniga-Sem-chudes-sveta-starye-i-novye?mod_id=309184587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detiknigi.ru/goods/Kniga-Shvejnaya-mashinka?mod_id=30918463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1000372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rafest.ru/2022/10/27/kora-stix22-shor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1000763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abirint.ru/books/1000762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100086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book/sergey-ivanov-24656033/olga-yakovleva-70221697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zbooka.ru/serie/detskaya-biblioteka-bolshie-knigi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tlit.ru/" TargetMode="External"/><Relationship Id="rId5" Type="http://schemas.openxmlformats.org/officeDocument/2006/relationships/hyperlink" Target="https://www.labirint.ru/series/65203/" TargetMode="External"/><Relationship Id="rId4" Type="http://schemas.openxmlformats.org/officeDocument/2006/relationships/hyperlink" Target="https://www.labirint.ru/child-now/detskaya-biblioteka/" TargetMode="Externa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100076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abirint.ru/books/100231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dk-arbat.ru/book/667509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lbuscorvus.ru/product/kojoty-srednej-polosy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book/oleg-kozhin/drakone-leto-70107436/chitat-onlay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bdeti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aidarovka.ru/knigi/knigi-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ws.media/category/journal/2024/january-202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xpress.goslitmuz.ru/classic/a_p_chekh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daDyCrQ6RR0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birint.ru/books/983390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bibliogid.ru/cat/vypuski/2024/1/otechestvennaya-khudozhestvennay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hyperlink" Target="https://www.labirint.ru/books/964291/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flibusta.su/book/183421-podrostki-rasstroystva-povedeniya-i-nastroeniya/read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readli.net/s-neba-svalilsya-lo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niguru.info/korotkii-spisok-trinadtsatogo-sezona/pahnetpsinoy-nemesh" TargetMode="External"/><Relationship Id="rId3" Type="http://schemas.openxmlformats.org/officeDocument/2006/relationships/hyperlink" Target="https://bibliogid.ru/aktualnyj-razgovor/17048-magiya-literatury-i-pisatelskaya-intuitsiya-razgovor-s-evoj-nemesh" TargetMode="External"/><Relationship Id="rId7" Type="http://schemas.openxmlformats.org/officeDocument/2006/relationships/hyperlink" Target="https://avidreaders.ru/book/subtitry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lameo.com/books/00178843774925d8b2a20" TargetMode="External"/><Relationship Id="rId5" Type="http://schemas.openxmlformats.org/officeDocument/2006/relationships/hyperlink" Target="https://unitlib.ru/reader/22121/1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etskie-chtenia.ru/index.php/journal/article/view/171/162" TargetMode="External"/><Relationship Id="rId3" Type="http://schemas.openxmlformats.org/officeDocument/2006/relationships/hyperlink" Target="https://detskie-chtenia.ru/index.php/journal/article/view/26/24" TargetMode="External"/><Relationship Id="rId7" Type="http://schemas.openxmlformats.org/officeDocument/2006/relationships/hyperlink" Target="https://detskie-chtenia.ru/index.php/journal/article/view/129/1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tskie-chtenia.ru/index.php/journal/article/view/499" TargetMode="External"/><Relationship Id="rId5" Type="http://schemas.openxmlformats.org/officeDocument/2006/relationships/hyperlink" Target="https://detskie-chtenia.ru/index.php/journal/article/view/597/587" TargetMode="External"/><Relationship Id="rId4" Type="http://schemas.openxmlformats.org/officeDocument/2006/relationships/hyperlink" Target="https://detskie-chtenia.ru/index.php/journal/article/view/596/586" TargetMode="External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rgbClr val="1F3864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66761" y="643468"/>
            <a:ext cx="5292727" cy="424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ru-RU" sz="5500" dirty="0">
                <a:solidFill>
                  <a:schemeClr val="accent2">
                    <a:lumMod val="50000"/>
                  </a:schemeClr>
                </a:solidFill>
              </a:rPr>
              <a:t>Новые детские книги и другие книжные новости</a:t>
            </a:r>
            <a:br>
              <a:rPr lang="ru-RU" sz="5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500" dirty="0">
                <a:solidFill>
                  <a:schemeClr val="accent2">
                    <a:lumMod val="50000"/>
                  </a:schemeClr>
                </a:solidFill>
              </a:rPr>
              <a:t>январь 2024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502207" y="61344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https://i.work.ua/article/153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41" y="1542439"/>
            <a:ext cx="5475705" cy="3080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2019300" y="538956"/>
            <a:ext cx="9210354" cy="59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ru-RU" sz="2400" dirty="0"/>
              <a:t>Печатные книги полезнее электронных для развития школьников </a:t>
            </a:r>
            <a:br>
              <a:rPr lang="ru-RU" sz="2400" dirty="0"/>
            </a:br>
            <a:endParaRPr sz="2400" dirty="0"/>
          </a:p>
        </p:txBody>
      </p:sp>
      <p:pic>
        <p:nvPicPr>
          <p:cNvPr id="318" name="Google Shape;318;p37" descr="Книг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7"/>
          <p:cNvSpPr txBox="1">
            <a:spLocks noGrp="1"/>
          </p:cNvSpPr>
          <p:nvPr>
            <p:ph type="body" idx="1"/>
          </p:nvPr>
        </p:nvSpPr>
        <p:spPr>
          <a:xfrm>
            <a:off x="1009650" y="1669114"/>
            <a:ext cx="9994900" cy="445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dirty="0"/>
              <a:t>Чтение печатных книг улучшает способность понимать текст, в отличие от чтения с электронных устройств. Об этом свидетельствуют данные исследования, опубликованного в журнале </a:t>
            </a:r>
            <a:r>
              <a:rPr lang="ru-RU" sz="1600" dirty="0"/>
              <a:t>Review</a:t>
            </a:r>
            <a:r>
              <a:rPr lang="ru-RU" sz="1600" dirty="0"/>
              <a:t> </a:t>
            </a:r>
            <a:r>
              <a:rPr lang="ru-RU" sz="1600" dirty="0"/>
              <a:t>of</a:t>
            </a:r>
            <a:r>
              <a:rPr lang="ru-RU" sz="1600" dirty="0"/>
              <a:t> </a:t>
            </a:r>
            <a:r>
              <a:rPr lang="ru-RU" sz="1600" dirty="0"/>
              <a:t>Educational</a:t>
            </a:r>
            <a:r>
              <a:rPr lang="ru-RU" sz="1600" dirty="0"/>
              <a:t> </a:t>
            </a:r>
            <a:r>
              <a:rPr lang="ru-RU" sz="1600" dirty="0"/>
              <a:t>Research</a:t>
            </a:r>
            <a:r>
              <a:rPr lang="ru-RU" sz="1600" dirty="0"/>
              <a:t> (RER) (https://journals.sagepub.com/home/rer).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dirty="0"/>
              <a:t>Ученые проанализировали данные 25 научных статей, опубликованных в период с 2000 по 2022 год, в которых приняли участие около 470 тысяч участников из 30 стран.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dirty="0"/>
              <a:t>Эксперименты подтвердили, что чтение печатных изданий, как для развлечения, так и для учебы, улучшает способность детей понимать текст. Однако чтение с помощью электронных устройств не имело такого эффекта. Кроме того, у учеников начальной и средней школы способность понимать текст не только не улучшалась при чтении электронных книг, но и немного ухудшалась. Это происходило даже при чтении Википедии или других образовательных сайтов.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dirty="0"/>
              <a:t>Результаты могут быть связаны с тем, что электронные устройства можно использовать не только для чтения: это, вероятно, отвлекает читателей. Также тексты в сети часто направлены на короткую и быструю стимуляцию, имеют более низкое качество и содержат менее сложный словарный запас. Авторы подчеркнули, что педагогам и родителям следует поощрять учащихся, особенно младших классов, чаще читать печатные тексты.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Нон-фикшн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Нехудожественная литература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36" name="Google Shape;336;p39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337" name="Google Shape;337;p39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39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42" name="Google Shape;342;p39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40" descr="Изображение выглядит как текст, корабль, транспорт, транспортное средство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8" y="830263"/>
            <a:ext cx="7115175" cy="407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 descr="Изображение выглядит как рисунок, Детское искусство, картина, дом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2725" y="830263"/>
            <a:ext cx="3714750" cy="407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0"/>
          <p:cNvSpPr txBox="1">
            <a:spLocks noGrp="1"/>
          </p:cNvSpPr>
          <p:nvPr>
            <p:ph type="title"/>
          </p:nvPr>
        </p:nvSpPr>
        <p:spPr>
          <a:xfrm>
            <a:off x="493160" y="5358141"/>
            <a:ext cx="10860640" cy="94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2900"/>
            </a:pPr>
            <a:r>
              <a:rPr lang="ru-RU" sz="2400" dirty="0">
                <a:solidFill>
                  <a:schemeClr val="dk1"/>
                </a:solidFill>
                <a:sym typeface="Calibri"/>
              </a:rPr>
              <a:t>Анастасия </a:t>
            </a:r>
            <a:r>
              <a:rPr lang="ru-RU" sz="2400" dirty="0">
                <a:solidFill>
                  <a:schemeClr val="dk1"/>
                </a:solidFill>
                <a:sym typeface="Calibri"/>
              </a:rPr>
              <a:t>Хачатурова</a:t>
            </a:r>
            <a:r>
              <a:rPr lang="ru-RU" sz="2400" dirty="0">
                <a:solidFill>
                  <a:schemeClr val="dk1"/>
                </a:solidFill>
                <a:sym typeface="Calibri"/>
              </a:rPr>
              <a:t>. Жизнь на воде. Необычные дома мира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://knigalit.ru/avtori/hachaturova-anastasiya-eduardovna/book2809771</a:t>
            </a:r>
            <a:r>
              <a:rPr lang="en-US" sz="2400" dirty="0" smtClean="0">
                <a:hlinkClick r:id="rId5"/>
              </a:rPr>
              <a:t>/</a:t>
            </a:r>
            <a:r>
              <a:rPr lang="ru-RU" sz="2400" dirty="0" smtClean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1"/>
          <p:cNvSpPr txBox="1">
            <a:spLocks noGrp="1"/>
          </p:cNvSpPr>
          <p:nvPr>
            <p:ph type="title"/>
          </p:nvPr>
        </p:nvSpPr>
        <p:spPr>
          <a:xfrm>
            <a:off x="841247" y="5423014"/>
            <a:ext cx="10506456" cy="62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2400" dirty="0">
                <a:solidFill>
                  <a:schemeClr val="dk1"/>
                </a:solidFill>
                <a:sym typeface="Calibri"/>
              </a:rPr>
              <a:t>Новые книги издательства «Настя и Никита»</a:t>
            </a:r>
            <a:endParaRPr sz="2400" dirty="0"/>
          </a:p>
        </p:txBody>
      </p:sp>
      <p:pic>
        <p:nvPicPr>
          <p:cNvPr id="360" name="Google Shape;360;p41" descr="Изображение выглядит как текст, Наземный транспорт, транспортное средство, картин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2852" r="2" b="3"/>
          <a:stretch/>
        </p:blipFill>
        <p:spPr>
          <a:xfrm>
            <a:off x="182787" y="171715"/>
            <a:ext cx="2827865" cy="373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1" descr="Изображение выглядит как Человеческое лицо, одежда, текст, мебель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225" r="2" b="3"/>
          <a:stretch/>
        </p:blipFill>
        <p:spPr>
          <a:xfrm>
            <a:off x="3180760" y="171715"/>
            <a:ext cx="2827865" cy="373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 descr="Изображение выглядит как текст, книга, устройство, плакат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539" r="2" b="3"/>
          <a:stretch/>
        </p:blipFill>
        <p:spPr>
          <a:xfrm>
            <a:off x="6178733" y="171715"/>
            <a:ext cx="2827865" cy="373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1" descr="Изображение выглядит как текст, плакат, книга, мультфильм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 l="1915" r="626" b="3"/>
          <a:stretch/>
        </p:blipFill>
        <p:spPr>
          <a:xfrm>
            <a:off x="9176706" y="171715"/>
            <a:ext cx="2827865" cy="37318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2787" y="4068772"/>
            <a:ext cx="2744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https://www.labirint.ru/books/999430</a:t>
            </a:r>
            <a:r>
              <a:rPr lang="en-US" sz="1200" dirty="0" smtClean="0">
                <a:hlinkClick r:id="rId7"/>
              </a:rPr>
              <a:t>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9828" y="4022605"/>
            <a:ext cx="250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detiknigi.ru/goods/Kniga-Majkl-Faradej-Ukrotitel-jelektrichestva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1934" y="4022604"/>
            <a:ext cx="2932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detiknigi.ru/goods/Kniga-Shvejnaya-mashinka?mod_id=309184635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06598" y="4075321"/>
            <a:ext cx="2801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detiknigi.ru/goods/Kniga-Sem-chudes-sveta-starye-i-novye?mod_id=309184587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4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Книги для младших школьников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8" name="Google Shape;398;p44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Новинки и переиздания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99" name="Google Shape;399;p44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400" name="Google Shape;400;p44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4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405" name="Google Shape;405;p44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5"/>
          <p:cNvSpPr/>
          <p:nvPr/>
        </p:nvSpPr>
        <p:spPr>
          <a:xfrm>
            <a:off x="0" y="0"/>
            <a:ext cx="6741994" cy="6858000"/>
          </a:xfrm>
          <a:custGeom>
            <a:avLst/>
            <a:gdLst/>
            <a:ahLst/>
            <a:cxnLst/>
            <a:rect l="l" t="t" r="r" b="b"/>
            <a:pathLst>
              <a:path w="6568309" h="6858000" extrusionOk="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5"/>
          <p:cNvSpPr txBox="1">
            <a:spLocks noGrp="1"/>
          </p:cNvSpPr>
          <p:nvPr>
            <p:ph type="title"/>
          </p:nvPr>
        </p:nvSpPr>
        <p:spPr>
          <a:xfrm>
            <a:off x="1116486" y="414391"/>
            <a:ext cx="4784796" cy="133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dirty="0"/>
              <a:t>Басни Эзопа в переводах Л. Н. </a:t>
            </a:r>
            <a:r>
              <a:rPr lang="ru-RU" sz="2400" dirty="0" smtClean="0"/>
              <a:t>Толстого</a:t>
            </a:r>
            <a:endParaRPr dirty="0"/>
          </a:p>
        </p:txBody>
      </p:sp>
      <p:sp>
        <p:nvSpPr>
          <p:cNvPr id="416" name="Google Shape;416;p45"/>
          <p:cNvSpPr txBox="1">
            <a:spLocks noGrp="1"/>
          </p:cNvSpPr>
          <p:nvPr>
            <p:ph type="body" idx="1"/>
          </p:nvPr>
        </p:nvSpPr>
        <p:spPr>
          <a:xfrm>
            <a:off x="873303" y="1940440"/>
            <a:ext cx="4701767" cy="446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ru-RU" sz="1600" dirty="0"/>
              <a:t>В книгу вошли басни Эзопа - легендарного древнегреческого раба - в переводах Льва Николаевича Толстого. Эзоп прославился тем, что слагал короткие истории про животных, в которых обличал человеческие пороки. Причём делал это так мастерски, что в народе с лёгкостью узнавали прототип героя.</a:t>
            </a: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ru-RU" sz="1600" dirty="0"/>
              <a:t>Басни Эзопа облетели весь мир и были переведены на разные языки, а строки из них стали крылатыми. Л.Н. Толстой сделал свой перевод эзоповских историй - максимально приближенный к оригиналу, но понятный деревенским детям, которых обучал писатель. Басни не теряют своей актуальности и сегодня, ведь Эзоп поднимал в них "вечные" темы. А перевод Л.Н. Толстого делает наше издание уникальным.</a:t>
            </a:r>
            <a:endParaRPr sz="1600" dirty="0"/>
          </a:p>
          <a:p>
            <a:pPr marL="228600" lvl="0" indent="-228600">
              <a:buSzPts val="1300"/>
            </a:pPr>
            <a:r>
              <a:rPr lang="ru-RU" sz="1600" dirty="0" smtClean="0"/>
              <a:t>Для </a:t>
            </a:r>
            <a:r>
              <a:rPr lang="ru-RU" sz="1600" dirty="0"/>
              <a:t>среднего школьного возраста</a:t>
            </a:r>
            <a:r>
              <a:rPr lang="ru-RU" sz="1600" dirty="0" smtClean="0"/>
              <a:t>.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https://www.labirint.ru/books/1000372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</a:t>
            </a:r>
            <a:endParaRPr sz="1600" dirty="0"/>
          </a:p>
        </p:txBody>
      </p:sp>
      <p:pic>
        <p:nvPicPr>
          <p:cNvPr id="417" name="Google Shape;417;p45" descr="Изображение выглядит как текст, мультфильм, плакат, графическая вставк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652" y="717012"/>
            <a:ext cx="4193566" cy="544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0" y="0"/>
            <a:ext cx="5653438" cy="6858000"/>
          </a:xfrm>
          <a:custGeom>
            <a:avLst/>
            <a:gdLst/>
            <a:ahLst/>
            <a:cxnLst/>
            <a:rect l="l" t="t" r="r" b="b"/>
            <a:pathLst>
              <a:path w="6096000" h="6858000" extrusionOk="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6"/>
          <p:cNvSpPr txBox="1"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ru-RU" sz="2400" dirty="0"/>
              <a:t>Ольга Замятина. Помогите придумать имя плюшевому </a:t>
            </a:r>
            <a:r>
              <a:rPr lang="ru-RU" sz="2400" dirty="0" smtClean="0"/>
              <a:t>слону</a:t>
            </a:r>
            <a:endParaRPr sz="2400" dirty="0"/>
          </a:p>
        </p:txBody>
      </p:sp>
      <p:sp>
        <p:nvSpPr>
          <p:cNvPr id="425" name="Google Shape;425;p46"/>
          <p:cNvSpPr txBox="1">
            <a:spLocks noGrp="1"/>
          </p:cNvSpPr>
          <p:nvPr>
            <p:ph type="body" idx="1"/>
          </p:nvPr>
        </p:nvSpPr>
        <p:spPr>
          <a:xfrm>
            <a:off x="733427" y="2194101"/>
            <a:ext cx="3543298" cy="397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Маленькая пронзительная поэма Ольги Замятиной о подростках, занимающихся в специальном детском центре.</a:t>
            </a:r>
            <a:endParaRPr sz="2000" dirty="0"/>
          </a:p>
          <a:p>
            <a:pPr marL="228600" lvl="0" indent="-228600">
              <a:buSzPts val="2000"/>
            </a:pPr>
            <a:r>
              <a:rPr lang="ru-RU" sz="2000" dirty="0" smtClean="0"/>
              <a:t>Для </a:t>
            </a:r>
            <a:r>
              <a:rPr lang="ru-RU" sz="2000" dirty="0"/>
              <a:t>младшего и среднего школьного возраста</a:t>
            </a:r>
            <a:r>
              <a:rPr lang="ru-RU" sz="2000" dirty="0" smtClean="0"/>
              <a:t>.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http://korafest.ru/2022/10/27/kora-stix22-short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endParaRPr sz="2000" dirty="0"/>
          </a:p>
        </p:txBody>
      </p:sp>
      <p:pic>
        <p:nvPicPr>
          <p:cNvPr id="426" name="Google Shape;426;p46" descr="Изображение выглядит как одежда, обувь, Человеческое лицо, зарисовк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138" y="1549315"/>
            <a:ext cx="2828925" cy="375936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27" name="Google Shape;427;p46" descr="Изображение выглядит как текст, обувь, иллюстрация, Человеческое лицо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3211" y="1561723"/>
            <a:ext cx="2828925" cy="373455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7"/>
          <p:cNvSpPr txBox="1"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400" dirty="0"/>
              <a:t>Виктория </a:t>
            </a:r>
            <a:r>
              <a:rPr lang="ru-RU" sz="2400" dirty="0"/>
              <a:t>Царинная</a:t>
            </a:r>
            <a:r>
              <a:rPr lang="ru-RU" sz="2400" dirty="0"/>
              <a:t>: Полетели, </a:t>
            </a:r>
            <a:r>
              <a:rPr lang="ru-RU" sz="2400" dirty="0"/>
              <a:t>Бу</a:t>
            </a:r>
            <a:r>
              <a:rPr lang="ru-RU" sz="2400" dirty="0"/>
              <a:t>! Приключения маленького </a:t>
            </a:r>
            <a:r>
              <a:rPr lang="ru-RU" sz="2400" dirty="0" smtClean="0"/>
              <a:t>привидения</a:t>
            </a:r>
            <a:endParaRPr sz="2400" dirty="0"/>
          </a:p>
        </p:txBody>
      </p:sp>
      <p:sp>
        <p:nvSpPr>
          <p:cNvPr id="434" name="Google Shape;434;p47"/>
          <p:cNvSpPr txBox="1">
            <a:spLocks noGrp="1"/>
          </p:cNvSpPr>
          <p:nvPr>
            <p:ph type="body" idx="1"/>
          </p:nvPr>
        </p:nvSpPr>
        <p:spPr>
          <a:xfrm>
            <a:off x="598988" y="2030602"/>
            <a:ext cx="6358432" cy="37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1900" dirty="0"/>
              <a:t>Маленькое добродушное привидение по имени </a:t>
            </a:r>
            <a:r>
              <a:rPr lang="ru-RU" sz="1900" dirty="0"/>
              <a:t>Бу</a:t>
            </a:r>
            <a:r>
              <a:rPr lang="ru-RU" sz="1900" dirty="0"/>
              <a:t> живёт в заброшенном доме на окраине города и ведёт себя так, как и полагается каждому приличному привидению — пугает почтальона, летает по коридорам, звенит посудой, шуршит пакетами… Когда-то этот дом был полон людей, которых </a:t>
            </a:r>
            <a:r>
              <a:rPr lang="ru-RU" sz="1900" dirty="0"/>
              <a:t>Бу</a:t>
            </a:r>
            <a:r>
              <a:rPr lang="ru-RU" sz="1900" dirty="0"/>
              <a:t> любил, но теперь он опустел. Малыш очень тоскует и так хочет найти себе новых друзей! И вот однажды </a:t>
            </a:r>
            <a:r>
              <a:rPr lang="ru-RU" sz="1900" dirty="0"/>
              <a:t>Бу</a:t>
            </a:r>
            <a:r>
              <a:rPr lang="ru-RU" sz="1900" dirty="0"/>
              <a:t> тайком садится в молочный фургон и отправляется в путешествие, которое изменит его жизнь навсегда.</a:t>
            </a:r>
            <a:endParaRPr sz="1900" dirty="0"/>
          </a:p>
          <a:p>
            <a:pPr marL="228600" lvl="0" indent="-228600">
              <a:buSzPts val="2000"/>
            </a:pPr>
            <a:r>
              <a:rPr lang="ru-RU" sz="1900" dirty="0"/>
              <a:t>Для младшего школьного возраста. </a:t>
            </a:r>
            <a:r>
              <a:rPr lang="en-US" sz="1900" dirty="0">
                <a:hlinkClick r:id="rId3"/>
              </a:rPr>
              <a:t>https://www.labirint.ru/books/1000763</a:t>
            </a:r>
            <a:r>
              <a:rPr lang="en-US" sz="1900" dirty="0" smtClean="0">
                <a:hlinkClick r:id="rId3"/>
              </a:rPr>
              <a:t>/</a:t>
            </a:r>
            <a:r>
              <a:rPr lang="ru-RU" sz="1900" dirty="0" smtClean="0"/>
              <a:t> </a:t>
            </a:r>
            <a:endParaRPr sz="1900" dirty="0"/>
          </a:p>
        </p:txBody>
      </p:sp>
      <p:pic>
        <p:nvPicPr>
          <p:cNvPr id="435" name="Google Shape;435;p47" descr="Изображение выглядит как текст, плакат, графический дизайн, книг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r="-1" b="2391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8"/>
          <p:cNvSpPr/>
          <p:nvPr/>
        </p:nvSpPr>
        <p:spPr>
          <a:xfrm>
            <a:off x="4653886" y="0"/>
            <a:ext cx="7538114" cy="6858000"/>
          </a:xfrm>
          <a:custGeom>
            <a:avLst/>
            <a:gdLst/>
            <a:ahLst/>
            <a:cxnLst/>
            <a:rect l="l" t="t" r="r" b="b"/>
            <a:pathLst>
              <a:path w="7538114" h="6858000" extrusionOk="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8"/>
          <p:cNvSpPr txBox="1">
            <a:spLocks noGrp="1"/>
          </p:cNvSpPr>
          <p:nvPr>
            <p:ph type="title"/>
          </p:nvPr>
        </p:nvSpPr>
        <p:spPr>
          <a:xfrm>
            <a:off x="5867400" y="609601"/>
            <a:ext cx="5310116" cy="110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400" dirty="0"/>
              <a:t>Виктория </a:t>
            </a:r>
            <a:r>
              <a:rPr lang="ru-RU" sz="2400" dirty="0"/>
              <a:t>Татур</a:t>
            </a:r>
            <a:r>
              <a:rPr lang="ru-RU" sz="2400" dirty="0"/>
              <a:t>. Ульрик, кто же ты? </a:t>
            </a:r>
            <a:endParaRPr sz="2400" dirty="0"/>
          </a:p>
        </p:txBody>
      </p:sp>
      <p:pic>
        <p:nvPicPr>
          <p:cNvPr id="443" name="Google Shape;443;p48" descr="Изображение выглядит как картина, Мультфильм, иллюстрация, мультфильм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27" y="767271"/>
            <a:ext cx="3720152" cy="533355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8"/>
          <p:cNvSpPr txBox="1">
            <a:spLocks noGrp="1"/>
          </p:cNvSpPr>
          <p:nvPr>
            <p:ph type="body" idx="1"/>
          </p:nvPr>
        </p:nvSpPr>
        <p:spPr>
          <a:xfrm>
            <a:off x="5404208" y="1715785"/>
            <a:ext cx="5989832" cy="491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ru-RU" sz="1900" dirty="0"/>
              <a:t>В маленьком городке Вишнёвые сады, что в королевстве </a:t>
            </a:r>
            <a:r>
              <a:rPr lang="ru-RU" sz="1900" dirty="0"/>
              <a:t>Смолэнд</a:t>
            </a:r>
            <a:r>
              <a:rPr lang="ru-RU" sz="1900" dirty="0"/>
              <a:t>, живёт Ульрик, садовый гном-мальчишка, славный, добрый и смышлёный. О нём заботятся тётушка Пэт и дядюшка </a:t>
            </a:r>
            <a:r>
              <a:rPr lang="ru-RU" sz="1900" dirty="0"/>
              <a:t>Тилль</a:t>
            </a:r>
            <a:r>
              <a:rPr lang="ru-RU" sz="1900" dirty="0"/>
              <a:t>, а вот своих настоящих родителей Ульрик никогда не видел.</a:t>
            </a:r>
            <a:endParaRPr sz="19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ru-RU" sz="1900" dirty="0"/>
              <a:t>Гнома дразнят из-за его необычных мохнатых ушей, а ещё на Ульрика не действуют жуки-вонючки, от которых другие гномы разбегаются и в ужасе зажимают носы. И странное дело — у него не болит живот от ядовитого багульника, как у его сородичей. В один прекрасный день Ульрик отпрашивается у тётушки с дядюшкой и решает отправиться в опасное путешествие по </a:t>
            </a:r>
            <a:r>
              <a:rPr lang="ru-RU" sz="1900" dirty="0"/>
              <a:t>Смолэнду</a:t>
            </a:r>
            <a:r>
              <a:rPr lang="ru-RU" sz="1900" dirty="0"/>
              <a:t>, чтобы узнать тайну своего рождения.</a:t>
            </a:r>
            <a:endParaRPr sz="1900" dirty="0"/>
          </a:p>
          <a:p>
            <a:pPr marL="228600" lvl="0" indent="-228600">
              <a:buSzPts val="1700"/>
            </a:pPr>
            <a:r>
              <a:rPr lang="ru-RU" sz="1900" dirty="0"/>
              <a:t>Для младшего школьного возраста. </a:t>
            </a:r>
            <a:r>
              <a:rPr lang="en-US" sz="1900" dirty="0">
                <a:hlinkClick r:id="rId4"/>
              </a:rPr>
              <a:t>https://www.labirint.ru/books/1000762</a:t>
            </a:r>
            <a:r>
              <a:rPr lang="en-US" sz="1900" dirty="0" smtClean="0">
                <a:hlinkClick r:id="rId4"/>
              </a:rPr>
              <a:t>/</a:t>
            </a:r>
            <a:r>
              <a:rPr lang="ru-RU" sz="1900" dirty="0" smtClean="0"/>
              <a:t> </a:t>
            </a:r>
            <a:endParaRPr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0" y="0"/>
            <a:ext cx="6741994" cy="6858000"/>
          </a:xfrm>
          <a:custGeom>
            <a:avLst/>
            <a:gdLst/>
            <a:ahLst/>
            <a:cxnLst/>
            <a:rect l="l" t="t" r="r" b="b"/>
            <a:pathLst>
              <a:path w="6568309" h="6858000" extrusionOk="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9"/>
          <p:cNvSpPr txBox="1"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ru-RU" sz="2400" dirty="0"/>
              <a:t>Татьяна Волкова. Зачарованный </a:t>
            </a:r>
            <a:r>
              <a:rPr lang="ru-RU" sz="2400" dirty="0" smtClean="0"/>
              <a:t>ветер</a:t>
            </a:r>
            <a:endParaRPr sz="2400" dirty="0"/>
          </a:p>
        </p:txBody>
      </p:sp>
      <p:sp>
        <p:nvSpPr>
          <p:cNvPr id="452" name="Google Shape;452;p49"/>
          <p:cNvSpPr txBox="1">
            <a:spLocks noGrp="1"/>
          </p:cNvSpPr>
          <p:nvPr>
            <p:ph type="body" idx="1"/>
          </p:nvPr>
        </p:nvSpPr>
        <p:spPr>
          <a:xfrm>
            <a:off x="924674" y="1715784"/>
            <a:ext cx="4921322" cy="47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Приготовьтесь к самому невероятному путешествию!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Когда злость и обида готовы снести всё на своём пути, появляется он… Зачарованный ветер. Порыв подхватывает тех, кто оказался на тёмной стороне чувств: не сдержался в ссоре, нагрубил другу, нарушил обещание, - и переносит их в Ветреные земли. И правит ими злая Колдунья и её Тёмные. Однажды юная Инка совершает ошибку, и Зачарованный Ветер уносит её из родного города. Девочке предстоит преодолеть испытания Сумеречного леса, чтобы не только вернуться домой, но и выручить из беды новых друзей! И лишь доброта и храбрость способны спасти Мир!</a:t>
            </a:r>
            <a:endParaRPr sz="1800" dirty="0"/>
          </a:p>
          <a:p>
            <a:pPr marL="228600" lvl="0" indent="-228600">
              <a:buSzPts val="1400"/>
            </a:pPr>
            <a:r>
              <a:rPr lang="ru-RU" sz="1800" dirty="0" smtClean="0"/>
              <a:t>Для </a:t>
            </a:r>
            <a:r>
              <a:rPr lang="ru-RU" sz="1800" dirty="0"/>
              <a:t>среднего школьного возраста</a:t>
            </a:r>
            <a:r>
              <a:rPr lang="ru-RU" sz="1800" dirty="0" smtClean="0"/>
              <a:t>.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https://www.labirint.ru/books/1000860</a:t>
            </a:r>
            <a:r>
              <a:rPr lang="en-US" sz="1800" dirty="0" smtClean="0">
                <a:hlinkClick r:id="rId3"/>
              </a:rPr>
              <a:t>/</a:t>
            </a:r>
            <a:r>
              <a:rPr lang="ru-RU" sz="1800" dirty="0" smtClean="0"/>
              <a:t> </a:t>
            </a:r>
            <a:endParaRPr sz="1800" dirty="0"/>
          </a:p>
        </p:txBody>
      </p:sp>
      <p:pic>
        <p:nvPicPr>
          <p:cNvPr id="453" name="Google Shape;453;p49" descr="Изображение выглядит как текст, мультфильм, графический дизайн, График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2228" y="717012"/>
            <a:ext cx="4234413" cy="544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Публикации, обзоры, интервью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Новости детской литературы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8" name="Google Shape;98;p14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99" name="Google Shape;99;p14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04" name="Google Shape;104;p14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0"/>
          <p:cNvSpPr/>
          <p:nvPr/>
        </p:nvSpPr>
        <p:spPr>
          <a:xfrm>
            <a:off x="0" y="0"/>
            <a:ext cx="8748215" cy="6857999"/>
          </a:xfrm>
          <a:custGeom>
            <a:avLst/>
            <a:gdLst/>
            <a:ahLst/>
            <a:cxnLst/>
            <a:rect l="l" t="t" r="r" b="b"/>
            <a:pathLst>
              <a:path w="9024730" h="6857999" extrusionOk="0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0"/>
          <p:cNvSpPr txBox="1">
            <a:spLocks noGrp="1"/>
          </p:cNvSpPr>
          <p:nvPr>
            <p:ph type="title"/>
          </p:nvPr>
        </p:nvSpPr>
        <p:spPr>
          <a:xfrm>
            <a:off x="933594" y="258533"/>
            <a:ext cx="6881026" cy="85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2400" dirty="0"/>
              <a:t>Сергей Иванов. Ольга </a:t>
            </a:r>
            <a:r>
              <a:rPr lang="ru-RU" sz="2400" dirty="0" smtClean="0"/>
              <a:t>Яковлева</a:t>
            </a:r>
            <a:endParaRPr sz="2400" dirty="0"/>
          </a:p>
        </p:txBody>
      </p:sp>
      <p:sp>
        <p:nvSpPr>
          <p:cNvPr id="461" name="Google Shape;461;p50"/>
          <p:cNvSpPr txBox="1">
            <a:spLocks noGrp="1"/>
          </p:cNvSpPr>
          <p:nvPr>
            <p:ph type="body" idx="1"/>
          </p:nvPr>
        </p:nvSpPr>
        <p:spPr>
          <a:xfrm>
            <a:off x="345921" y="1045867"/>
            <a:ext cx="8068614" cy="573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-RU" sz="1600" dirty="0"/>
              <a:t>Сергей Анатольевич Иванов (1941-1999) - детский писатель и поэт, педагог, автор сценариев к знаменитым мультфильмам "Падал прошлогодний снег", "Бюро находок", "Незнайка на Луне", обладатель почётного диплома имени Г.Х. Андерсена.</a:t>
            </a: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-RU" sz="1600" dirty="0"/>
              <a:t>"Детский Достоевский" - так именовал Сергея Иванова поэт и писатель Эдуард Успенский, и неспроста: школьные повести, написанные Сергеем Ивановым не только увлекательны и легки в прочтении, они наполнены событиями, с которым встречаются и современные школьники. Дружба, влюблённость, трудности в общении с родителями и сверстниками, умение сопереживать и помогать слабому - темы вечные, животрепещущие.</a:t>
            </a: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-RU" sz="1600" dirty="0"/>
              <a:t>После того, как повесть "Ольга Яковлева" увидела свет в 1976 году, к Сергею Иванову пришла слава автора, пишущего о проблемах подростков. Это предопределило творчество писателя на многие годы. История второклассницы Ольги и её товарища, сорванца и любителя драк, </a:t>
            </a:r>
            <a:r>
              <a:rPr lang="ru-RU" sz="1600" dirty="0"/>
              <a:t>Геньки</a:t>
            </a:r>
            <a:r>
              <a:rPr lang="ru-RU" sz="1600" dirty="0"/>
              <a:t>, от поведения которого буквально стонет вся школа, имела ошеломительный успех. И как же это здорово, что у </a:t>
            </a:r>
            <a:r>
              <a:rPr lang="ru-RU" sz="1600" dirty="0"/>
              <a:t>Геньки</a:t>
            </a:r>
            <a:r>
              <a:rPr lang="ru-RU" sz="1600" dirty="0"/>
              <a:t> появился такой верный друг - Ольга. Ответственная, честная, добрая девочка. Она никогда никого не оставит в беде.</a:t>
            </a: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ru-RU" sz="1600" dirty="0"/>
              <a:t>Также в книгу вошла повесть "В бесконечном лесу и другие истории о 6-м "</a:t>
            </a:r>
            <a:r>
              <a:rPr lang="ru-RU" sz="1600" dirty="0" smtClean="0"/>
              <a:t>В" </a:t>
            </a:r>
            <a:r>
              <a:rPr lang="ru-RU" sz="1600" dirty="0"/>
              <a:t>- это рассказы о жизни школьников одного класса. О том, как непросто переезжать в новую школу, о первой влюблённости в самую красивую ученицу класса, о невероятной находке класса во время похода - лагере партизан времён Великой Отечественной войны и о многом-многом другом, читайте в этой книге.</a:t>
            </a:r>
            <a:endParaRPr sz="1600" dirty="0"/>
          </a:p>
          <a:p>
            <a:pPr marL="228600" lvl="0" indent="-228600">
              <a:buSzPts val="1200"/>
            </a:pPr>
            <a:r>
              <a:rPr lang="ru-RU" sz="1600" dirty="0"/>
              <a:t>Для среднего школьного возраста</a:t>
            </a:r>
            <a:r>
              <a:rPr lang="ru-RU" sz="1600" dirty="0" smtClean="0"/>
              <a:t>.</a:t>
            </a:r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https://www.litres.ru/book/sergey-ivanov-24656033/olga-yakovleva-70221697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smtClean="0"/>
              <a:t> </a:t>
            </a:r>
            <a:endParaRPr sz="1600" dirty="0"/>
          </a:p>
        </p:txBody>
      </p:sp>
      <p:pic>
        <p:nvPicPr>
          <p:cNvPr id="462" name="Google Shape;462;p50" descr="Изображение выглядит как текст, одежда, плакат, мультфильм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5981" y="1118137"/>
            <a:ext cx="2906973" cy="46511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3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3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Книги для подростков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7" name="Google Shape;487;p53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Новинки и переиздания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88" name="Google Shape;488;p53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489" name="Google Shape;489;p53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53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53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53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53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494" name="Google Shape;494;p53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53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53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53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3" name="Google Shape;503;p5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04" name="Google Shape;504;p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F9000">
                <a:alpha val="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54"/>
          <p:cNvSpPr txBox="1">
            <a:spLocks noGrp="1"/>
          </p:cNvSpPr>
          <p:nvPr>
            <p:ph type="title"/>
          </p:nvPr>
        </p:nvSpPr>
        <p:spPr>
          <a:xfrm>
            <a:off x="549277" y="205482"/>
            <a:ext cx="11430390" cy="113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200"/>
            </a:pPr>
            <a:r>
              <a:rPr lang="ru-RU" sz="2400" dirty="0">
                <a:solidFill>
                  <a:schemeClr val="dk1"/>
                </a:solidFill>
                <a:sym typeface="Calibri"/>
              </a:rPr>
              <a:t>Проект «Азбуки»: «Детская литература. Большие книги</a:t>
            </a:r>
            <a:r>
              <a:rPr lang="ru-RU" sz="2400" dirty="0" smtClean="0">
                <a:solidFill>
                  <a:schemeClr val="dk1"/>
                </a:solidFill>
                <a:sym typeface="Calibri"/>
              </a:rPr>
              <a:t>»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azbooka.ru/serie/detskaya-biblioteka-bolshie-knigi</a:t>
            </a:r>
            <a:r>
              <a:rPr lang="ru-RU" sz="2400" dirty="0" smtClean="0"/>
              <a:t>,  </a:t>
            </a:r>
            <a:r>
              <a:rPr lang="en-US" sz="2400" dirty="0">
                <a:hlinkClick r:id="rId4"/>
              </a:rPr>
              <a:t>https://www.labirint.ru/child-now/detskaya-biblioteka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, </a:t>
            </a:r>
            <a:r>
              <a:rPr lang="en-US" sz="2400" dirty="0">
                <a:hlinkClick r:id="rId5"/>
              </a:rPr>
              <a:t>https://www.labirint.ru/series/65203</a:t>
            </a:r>
            <a:r>
              <a:rPr lang="en-US" sz="2400" dirty="0" smtClean="0">
                <a:hlinkClick r:id="rId5"/>
              </a:rPr>
              <a:t>/</a:t>
            </a:r>
            <a:r>
              <a:rPr lang="ru-RU" sz="2400" dirty="0" smtClean="0"/>
              <a:t>, </a:t>
            </a:r>
            <a:r>
              <a:rPr lang="en-US" sz="2400" dirty="0">
                <a:hlinkClick r:id="rId6"/>
              </a:rPr>
              <a:t>https://detlit.ru</a:t>
            </a:r>
            <a:r>
              <a:rPr lang="en-US" sz="2400" dirty="0" smtClean="0">
                <a:hlinkClick r:id="rId6"/>
              </a:rPr>
              <a:t>/</a:t>
            </a:r>
            <a:r>
              <a:rPr lang="ru-RU" sz="2400" dirty="0" smtClean="0"/>
              <a:t> </a:t>
            </a:r>
            <a:endParaRPr sz="2400" dirty="0"/>
          </a:p>
        </p:txBody>
      </p:sp>
      <p:pic>
        <p:nvPicPr>
          <p:cNvPr id="507" name="Google Shape;507;p54" descr="Изображение выглядит как текст, плакат, млекопитающее, Рекламный проспект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 t="1059" r="-2" b="10908"/>
          <a:stretch/>
        </p:blipFill>
        <p:spPr>
          <a:xfrm>
            <a:off x="642448" y="1845015"/>
            <a:ext cx="3589750" cy="4752000"/>
          </a:xfrm>
          <a:prstGeom prst="rect">
            <a:avLst/>
          </a:prstGeom>
          <a:noFill/>
          <a:ln>
            <a:noFill/>
          </a:ln>
          <a:effectLst>
            <a:outerShdw blurRad="508000" dist="101600" dir="5400000" algn="tl" rotWithShape="0">
              <a:srgbClr val="000000">
                <a:alpha val="9803"/>
              </a:srgbClr>
            </a:outerShdw>
          </a:effectLst>
        </p:spPr>
      </p:pic>
      <p:pic>
        <p:nvPicPr>
          <p:cNvPr id="508" name="Google Shape;508;p54" descr="Изображение выглядит как лошадь, текст, плакат, мультфильм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 t="11763" r="2" b="1"/>
          <a:stretch/>
        </p:blipFill>
        <p:spPr>
          <a:xfrm>
            <a:off x="4312058" y="1845015"/>
            <a:ext cx="3567884" cy="4752000"/>
          </a:xfrm>
          <a:prstGeom prst="rect">
            <a:avLst/>
          </a:prstGeom>
          <a:noFill/>
          <a:ln>
            <a:noFill/>
          </a:ln>
          <a:effectLst>
            <a:outerShdw blurRad="508000" dist="101600" dir="5400000" algn="tl" rotWithShape="0">
              <a:srgbClr val="000000">
                <a:alpha val="9803"/>
              </a:srgbClr>
            </a:outerShdw>
          </a:effectLst>
        </p:spPr>
      </p:pic>
      <p:pic>
        <p:nvPicPr>
          <p:cNvPr id="509" name="Google Shape;509;p54" descr="Изображение выглядит как плакат, Мультфильм, иллюстрация, фантастика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 b="11423"/>
          <a:stretch/>
        </p:blipFill>
        <p:spPr>
          <a:xfrm>
            <a:off x="7879942" y="1845015"/>
            <a:ext cx="3567600" cy="4752000"/>
          </a:xfrm>
          <a:prstGeom prst="rect">
            <a:avLst/>
          </a:prstGeom>
          <a:noFill/>
          <a:ln>
            <a:noFill/>
          </a:ln>
          <a:effectLst>
            <a:outerShdw blurRad="508000" dist="101600" dir="5400000" algn="tl" rotWithShape="0">
              <a:srgbClr val="000000">
                <a:alpha val="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5"/>
          <p:cNvSpPr txBox="1">
            <a:spLocks noGrp="1"/>
          </p:cNvSpPr>
          <p:nvPr>
            <p:ph type="title"/>
          </p:nvPr>
        </p:nvSpPr>
        <p:spPr>
          <a:xfrm>
            <a:off x="831988" y="385475"/>
            <a:ext cx="6356606" cy="102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100"/>
            </a:pPr>
            <a:r>
              <a:rPr lang="ru-RU" sz="2400" dirty="0"/>
              <a:t>Елена </a:t>
            </a:r>
            <a:r>
              <a:rPr lang="ru-RU" sz="2400" dirty="0"/>
              <a:t>Ленковская</a:t>
            </a:r>
            <a:r>
              <a:rPr lang="ru-RU" sz="2400" dirty="0"/>
              <a:t>. Две </a:t>
            </a:r>
            <a:r>
              <a:rPr lang="ru-RU" sz="2400" dirty="0" smtClean="0"/>
              <a:t>кругосветки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://www.labirint.ru/books/1000764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 </a:t>
            </a:r>
            <a:endParaRPr sz="2400" dirty="0"/>
          </a:p>
        </p:txBody>
      </p:sp>
      <p:sp>
        <p:nvSpPr>
          <p:cNvPr id="516" name="Google Shape;516;p55"/>
          <p:cNvSpPr txBox="1">
            <a:spLocks noGrp="1"/>
          </p:cNvSpPr>
          <p:nvPr>
            <p:ph type="body" idx="1"/>
          </p:nvPr>
        </p:nvSpPr>
        <p:spPr>
          <a:xfrm>
            <a:off x="575353" y="1325366"/>
            <a:ext cx="6615066" cy="535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Спасая жизнь товарища, шестиклассник Руслан Раевский отправится вслед за ним в Прошлое. Вслед за братом провалится в 19-й век и Луша: "эффект близнецов" в </a:t>
            </a:r>
            <a:r>
              <a:rPr lang="ru-RU" sz="1800" dirty="0"/>
              <a:t>хронодайвинге</a:t>
            </a:r>
            <a:r>
              <a:rPr lang="ru-RU" sz="1800" dirty="0"/>
              <a:t> срабатывает неукоснительно. Как найти друг друга, если вас разбросало во времени и пространстве? Как устоять перед лицом опасностей, как выжить, как не потерять надежды? Впереди у главных героев книги - современных подростков, попавших в серьёзную переделку, - тысячи морских миль, у одного под парусами "Надежды", у другой - на борту "Востока".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Книга Елены </a:t>
            </a:r>
            <a:r>
              <a:rPr lang="ru-RU" sz="1800" dirty="0"/>
              <a:t>Ленковской</a:t>
            </a:r>
            <a:r>
              <a:rPr lang="ru-RU" sz="1800" dirty="0"/>
              <a:t> переносит читателя на корабли Первой российской кругосветки И. Ф. Крузенштерна и Первой русской антарктической экспедиции Ф. Ф. Беллинсгаузена. Юные герои книги получили удивительную возможность пережить вместе с отважными российскими мореплавателями и радость открытия новых земель, и тяготы долгого пути. Они познакомятся с народами, населявшими далёкие неизведанные в то время страны. Проникнутся романтикой дальних странствий.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Для среднего школьного возраста. </a:t>
            </a:r>
            <a:endParaRPr sz="1800" dirty="0"/>
          </a:p>
        </p:txBody>
      </p:sp>
      <p:pic>
        <p:nvPicPr>
          <p:cNvPr id="517" name="Google Shape;517;p55" descr="Изображение выглядит как одежда, плакат, текст, Человеческое лиц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r="1761" b="2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6"/>
          <p:cNvSpPr txBox="1">
            <a:spLocks noGrp="1"/>
          </p:cNvSpPr>
          <p:nvPr>
            <p:ph type="title"/>
          </p:nvPr>
        </p:nvSpPr>
        <p:spPr>
          <a:xfrm>
            <a:off x="4553732" y="516172"/>
            <a:ext cx="6798541" cy="55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ru-RU" sz="2400" dirty="0"/>
              <a:t>Надежда Васильева. Смотри страху в </a:t>
            </a:r>
            <a:r>
              <a:rPr lang="ru-RU" sz="2400" dirty="0" smtClean="0"/>
              <a:t>глаза</a:t>
            </a:r>
            <a:endParaRPr sz="2400" dirty="0"/>
          </a:p>
        </p:txBody>
      </p:sp>
      <p:pic>
        <p:nvPicPr>
          <p:cNvPr id="524" name="Google Shape;524;p56" descr="Изображение выглядит как текст, кататься на лыжах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t="1947" r="-2" b="-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6"/>
          <p:cNvSpPr txBox="1">
            <a:spLocks noGrp="1"/>
          </p:cNvSpPr>
          <p:nvPr>
            <p:ph type="body" idx="1"/>
          </p:nvPr>
        </p:nvSpPr>
        <p:spPr>
          <a:xfrm>
            <a:off x="4553734" y="1808252"/>
            <a:ext cx="6798539" cy="430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1900" dirty="0"/>
              <a:t>Несколько дней провели Витька и </a:t>
            </a:r>
            <a:r>
              <a:rPr lang="ru-RU" sz="1900" dirty="0"/>
              <a:t>Тошка</a:t>
            </a:r>
            <a:r>
              <a:rPr lang="ru-RU" sz="1900" dirty="0"/>
              <a:t> в лесу, куда упросили родителей отпустить их на летних каникулах после 7-го класса. Ночевали в палатке и в заброшенной риге, собирали грибы, удили рыбу… Многое обсудили они за эти дни, похожие на лоскутное одеяло, сотканное из воспоминаний, размышлений, разговоров по душам и неожиданных событий, требующих от ребят смелости и смекалки. Так родилась настоящая мужская дружба, которая на всю жизнь свяжет ребят.</a:t>
            </a:r>
            <a:endParaRPr sz="1900" dirty="0"/>
          </a:p>
          <a:p>
            <a:pPr marL="228600" lvl="0" indent="-228600">
              <a:buSzPts val="2000"/>
            </a:pPr>
            <a:r>
              <a:rPr lang="ru-RU" sz="1900" dirty="0"/>
              <a:t>Для среднего и старшего школьного возраста</a:t>
            </a:r>
            <a:r>
              <a:rPr lang="ru-RU" sz="1900" dirty="0" smtClean="0"/>
              <a:t>.</a:t>
            </a:r>
            <a:r>
              <a:rPr lang="en-US" sz="1900" dirty="0"/>
              <a:t> </a:t>
            </a:r>
            <a:r>
              <a:rPr lang="en-US" sz="1900" dirty="0">
                <a:hlinkClick r:id="rId4"/>
              </a:rPr>
              <a:t>https://www.labirint.ru/books/1002312</a:t>
            </a:r>
            <a:r>
              <a:rPr lang="en-US" sz="1900" dirty="0" smtClean="0">
                <a:hlinkClick r:id="rId4"/>
              </a:rPr>
              <a:t>/</a:t>
            </a:r>
            <a:r>
              <a:rPr lang="ru-RU" sz="1900" dirty="0" smtClean="0"/>
              <a:t> </a:t>
            </a:r>
            <a:endParaRPr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7"/>
          <p:cNvSpPr txBox="1">
            <a:spLocks noGrp="1"/>
          </p:cNvSpPr>
          <p:nvPr>
            <p:ph type="title"/>
          </p:nvPr>
        </p:nvSpPr>
        <p:spPr>
          <a:xfrm>
            <a:off x="831988" y="385475"/>
            <a:ext cx="6356606" cy="95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2400" dirty="0"/>
              <a:t>Алиса </a:t>
            </a:r>
            <a:r>
              <a:rPr lang="ru-RU" sz="2400" dirty="0" smtClean="0"/>
              <a:t>Коротовских</a:t>
            </a:r>
            <a:r>
              <a:rPr lang="ru-RU" sz="2400" dirty="0"/>
              <a:t>. Сочинение без </a:t>
            </a:r>
            <a:r>
              <a:rPr lang="ru-RU" sz="2400" dirty="0" smtClean="0"/>
              <a:t>шаблона</a:t>
            </a:r>
            <a:endParaRPr sz="2400" dirty="0"/>
          </a:p>
        </p:txBody>
      </p:sp>
      <p:sp>
        <p:nvSpPr>
          <p:cNvPr id="532" name="Google Shape;532;p57"/>
          <p:cNvSpPr txBox="1">
            <a:spLocks noGrp="1"/>
          </p:cNvSpPr>
          <p:nvPr>
            <p:ph type="body" idx="1"/>
          </p:nvPr>
        </p:nvSpPr>
        <p:spPr>
          <a:xfrm>
            <a:off x="830162" y="1335642"/>
            <a:ext cx="6358432" cy="527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Где проходит та черта, которая разделяет детство и взрослую жизнь? В повести Алисы Коротовских таким водоразделом оказалось лето между 7-м и 8-м классами.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/>
              <a:t>Маше как-то вдруг, неожиданно стали малы любимые качели, а еще с ней "случился" Питер ("Нет, нет, нет. Лучше не думать об этом!"). Сева неуловимо изменившимся вернулся из </a:t>
            </a:r>
            <a:r>
              <a:rPr lang="ru-RU" sz="1800" dirty="0"/>
              <a:t>Лукьяновского</a:t>
            </a:r>
            <a:r>
              <a:rPr lang="ru-RU" sz="1800" dirty="0"/>
              <a:t>, а Лёшка - с моря, из лагеря для одаренных детей. И только Юрка остался прежним - улыбчивым, добрым, искренним Юркой. Но остался ли?.. Изменилась и Мила, Людмила Сергеевна, их классная. Она как будто выцвела, разучилась улыбаться… И теперь, вопреки собственным убеждениям, требует писать сочинения по шаблону. Но в этот шаблон не умещается вся та жизнь, которая быстрым потоком несется вперед. Ох, какие сложные вопросы приходится решать в этой новой, взрослой жизни! Как справиться со всеми теми мыслями, порывами, научиться чувствовать эти взрослые чувства?</a:t>
            </a:r>
            <a:endParaRPr sz="1800" dirty="0"/>
          </a:p>
          <a:p>
            <a:pPr marL="228600" lvl="0" indent="-228600">
              <a:buSzPts val="1400"/>
            </a:pPr>
            <a:r>
              <a:rPr lang="ru-RU" sz="1800" dirty="0"/>
              <a:t>Для среднего и старшего школьного возраста</a:t>
            </a:r>
            <a:r>
              <a:rPr lang="ru-RU" sz="1800" dirty="0" smtClean="0"/>
              <a:t>.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mdk-arbat.ru/book/6675094</a:t>
            </a:r>
            <a:r>
              <a:rPr lang="ru-RU" sz="1800" dirty="0" smtClean="0"/>
              <a:t> </a:t>
            </a:r>
            <a:endParaRPr sz="1800" dirty="0"/>
          </a:p>
        </p:txBody>
      </p:sp>
      <p:pic>
        <p:nvPicPr>
          <p:cNvPr id="533" name="Google Shape;533;p57" descr="Изображение выглядит как текст, рыба, плакат, книг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r="-3" b="17379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58"/>
          <p:cNvSpPr/>
          <p:nvPr/>
        </p:nvSpPr>
        <p:spPr>
          <a:xfrm>
            <a:off x="0" y="0"/>
            <a:ext cx="6741994" cy="6858000"/>
          </a:xfrm>
          <a:custGeom>
            <a:avLst/>
            <a:gdLst/>
            <a:ahLst/>
            <a:cxnLst/>
            <a:rect l="l" t="t" r="r" b="b"/>
            <a:pathLst>
              <a:path w="6568309" h="6858000" extrusionOk="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8"/>
          <p:cNvSpPr txBox="1">
            <a:spLocks noGrp="1"/>
          </p:cNvSpPr>
          <p:nvPr>
            <p:ph type="title"/>
          </p:nvPr>
        </p:nvSpPr>
        <p:spPr>
          <a:xfrm>
            <a:off x="978599" y="431631"/>
            <a:ext cx="4784796" cy="133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400" dirty="0"/>
              <a:t>Анастасия </a:t>
            </a:r>
            <a:r>
              <a:rPr lang="ru-RU" sz="2400" dirty="0"/>
              <a:t>Вервейко</a:t>
            </a:r>
            <a:r>
              <a:rPr lang="ru-RU" sz="2400" dirty="0"/>
              <a:t>. Койоты средней </a:t>
            </a:r>
            <a:r>
              <a:rPr lang="ru-RU" sz="2400" dirty="0" smtClean="0"/>
              <a:t>полосы </a:t>
            </a:r>
            <a:endParaRPr sz="2400" dirty="0"/>
          </a:p>
        </p:txBody>
      </p:sp>
      <p:sp>
        <p:nvSpPr>
          <p:cNvPr id="541" name="Google Shape;541;p58"/>
          <p:cNvSpPr txBox="1">
            <a:spLocks noGrp="1"/>
          </p:cNvSpPr>
          <p:nvPr>
            <p:ph type="body" idx="1"/>
          </p:nvPr>
        </p:nvSpPr>
        <p:spPr>
          <a:xfrm>
            <a:off x="523982" y="1664261"/>
            <a:ext cx="5486400" cy="449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ru-RU" sz="1900" dirty="0"/>
              <a:t>Полина весь девятый класс ждала этого лета: археологические раскопки, жизнь в палатках, прекрасно-безумные выходки друзей-"леммингов"… А еще главное приключение смены - Тропа Ужасов. И главное событие - Ночь Без Отбоя. Но почему-то теперь многие предпочитают бродить парочками и строить глазки, а не пускаться в авантюры и петь песни у костра. Что же - детство закончилось? Или в сердцах старшеклассников, горящих первой влюбленностью, все же есть место искренности, </a:t>
            </a:r>
            <a:r>
              <a:rPr lang="ru-RU" sz="1900" dirty="0"/>
              <a:t>безбашенности</a:t>
            </a:r>
            <a:r>
              <a:rPr lang="ru-RU" sz="1900" dirty="0"/>
              <a:t> и чистой детской радости?</a:t>
            </a:r>
            <a:endParaRPr sz="1900" dirty="0"/>
          </a:p>
          <a:p>
            <a:pPr marL="228600" lvl="0" indent="-228600">
              <a:buSzPts val="1700"/>
            </a:pPr>
            <a:r>
              <a:rPr lang="ru-RU" sz="1900" dirty="0"/>
              <a:t>Для среднего школьного возраста</a:t>
            </a:r>
            <a:r>
              <a:rPr lang="ru-RU" sz="1900" dirty="0" smtClean="0"/>
              <a:t>.</a:t>
            </a:r>
            <a:r>
              <a:rPr lang="en-US" sz="1900" dirty="0"/>
              <a:t> </a:t>
            </a:r>
            <a:r>
              <a:rPr lang="en-US" sz="1900" dirty="0">
                <a:hlinkClick r:id="rId3"/>
              </a:rPr>
              <a:t>https://albuscorvus.ru/product/kojoty-srednej-polosy</a:t>
            </a:r>
            <a:r>
              <a:rPr lang="en-US" sz="1900" dirty="0" smtClean="0">
                <a:hlinkClick r:id="rId3"/>
              </a:rPr>
              <a:t>/</a:t>
            </a:r>
            <a:r>
              <a:rPr lang="ru-RU" sz="1900" dirty="0" smtClean="0"/>
              <a:t> </a:t>
            </a:r>
          </a:p>
          <a:p>
            <a:pPr marL="228600" lvl="0" indent="-228600">
              <a:buSzPts val="1700"/>
            </a:pPr>
            <a:endParaRPr sz="1900" dirty="0"/>
          </a:p>
        </p:txBody>
      </p:sp>
      <p:pic>
        <p:nvPicPr>
          <p:cNvPr id="542" name="Google Shape;542;p58" descr="Изображение выглядит как текст, иллюстрация, рисунок, мультфильм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4961" y="717012"/>
            <a:ext cx="3648948" cy="544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9"/>
          <p:cNvSpPr txBox="1">
            <a:spLocks noGrp="1"/>
          </p:cNvSpPr>
          <p:nvPr>
            <p:ph type="title"/>
          </p:nvPr>
        </p:nvSpPr>
        <p:spPr>
          <a:xfrm>
            <a:off x="4568337" y="462337"/>
            <a:ext cx="6798541" cy="120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000"/>
            </a:pPr>
            <a:r>
              <a:rPr lang="ru-RU" sz="2400" dirty="0"/>
              <a:t>Олег Кожин. Драконье </a:t>
            </a:r>
            <a:r>
              <a:rPr lang="ru-RU" sz="2400" dirty="0" smtClean="0"/>
              <a:t>лето</a:t>
            </a:r>
            <a:r>
              <a:rPr lang="en-US" sz="2400" dirty="0" smtClean="0"/>
              <a:t> </a:t>
            </a:r>
            <a:r>
              <a:rPr lang="en-US" sz="2400" dirty="0">
                <a:hlinkClick r:id="rId3"/>
              </a:rPr>
              <a:t>https://www.litres.ru/book/oleg-kozhin/drakone-leto-70107436/chitat-onlayn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</a:t>
            </a:r>
            <a:endParaRPr sz="2400" dirty="0"/>
          </a:p>
        </p:txBody>
      </p:sp>
      <p:pic>
        <p:nvPicPr>
          <p:cNvPr id="549" name="Google Shape;549;p59" descr="Изображение выглядит как фантастика, плакат, мультфильм, Человеческое лиц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170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9"/>
          <p:cNvSpPr txBox="1">
            <a:spLocks noGrp="1"/>
          </p:cNvSpPr>
          <p:nvPr>
            <p:ph type="body" idx="1"/>
          </p:nvPr>
        </p:nvSpPr>
        <p:spPr>
          <a:xfrm>
            <a:off x="4345967" y="1762558"/>
            <a:ext cx="7243279" cy="495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 smtClean="0"/>
              <a:t>«Драконье лето». </a:t>
            </a:r>
            <a:r>
              <a:rPr lang="ru-RU" sz="1800" dirty="0"/>
              <a:t>Это лето обещало быть жарким, длинным и скучным. Четверо друзей - Жан, Серый, Тоха и Юрка - собирались провести его в городе. Кататься на </a:t>
            </a:r>
            <a:r>
              <a:rPr lang="ru-RU" sz="1800" dirty="0"/>
              <a:t>великах</a:t>
            </a:r>
            <a:r>
              <a:rPr lang="ru-RU" sz="1800" dirty="0"/>
              <a:t>, играть в компьютерные игры, есть мороженое и… совершенно не готовились ко встрече со смертельной опасностью. Но со двора и из парка исчезли птицы. Из квартир начали пропадать кошки. Большой и грозный бродячий пес обзавёлся страшными ранами на боку… Кажется, где-то рядом притаилось нечто страшное. Оно хочет есть, оно охотится. Готовы или нет - мальчишки попробуют отыскать чудовище.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800" dirty="0" smtClean="0"/>
              <a:t>"Заповедник монстров». </a:t>
            </a:r>
            <a:r>
              <a:rPr lang="ru-RU" sz="1800" dirty="0"/>
              <a:t>Варя так радовалась переезду в новую квартиру! Казалось, это место просто создано для них с мамой. Ни удивительно низкая цена, ни странный хозяин её не смущали. И пусть это первый этаж, зато у неё будет своя комната, и она сама выберет обои и занавески - тем более, старые шторы они сразу же выбросили. И за окном стал виден двор. На первый взгляд в нём не было ничего особенного, зато на второй - ничего обычного. Попасть туда, просто обойдя вокруг дома, оказалось невозможно. Жили там... не совсем люди. И среди них - один настоящий монстр. Жаль, что Варя поняла это слишком поздно.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НЭДБ &gt;&gt;&gt; НЭБ.Дети</a:t>
            </a:r>
            <a:endParaRPr dirty="0"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1137034" y="2198362"/>
            <a:ext cx="4958966" cy="39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dirty="0"/>
              <a:t>Авторизованные пользователи могут собирать Любимую полку и легко управлять подпиской на коллекции.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dirty="0"/>
              <a:t>Добавлен блок «Сегодня читаем», с помощью которого можно выбрать случайную книг.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dirty="0"/>
              <a:t>Разработана мобильная версия сайта.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dirty="0"/>
              <a:t>Выделен индикатор прав. Если он зеленый, то можно читать материал полностью, если желтый или красный - то демо-версию.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ru-RU" sz="1900" dirty="0"/>
              <a:t>Все старые ссылки должны приводить на новый сайт. </a:t>
            </a:r>
            <a:endParaRPr lang="ru-RU" sz="1900" dirty="0" smtClean="0"/>
          </a:p>
          <a:p>
            <a:pPr marL="228600" lvl="0" indent="-228600">
              <a:buSzPts val="1900"/>
            </a:pPr>
            <a:r>
              <a:rPr lang="ru-RU" sz="1900" dirty="0" smtClean="0"/>
              <a:t>Адрес сайта </a:t>
            </a:r>
            <a:r>
              <a:rPr lang="en-US" sz="1900" dirty="0">
                <a:hlinkClick r:id="rId3"/>
              </a:rPr>
              <a:t>https://nebdeti.ru</a:t>
            </a:r>
            <a:r>
              <a:rPr lang="en-US" sz="1900" dirty="0" smtClean="0">
                <a:hlinkClick r:id="rId3"/>
              </a:rPr>
              <a:t>/</a:t>
            </a:r>
            <a:r>
              <a:rPr lang="ru-RU" sz="1900" dirty="0" smtClean="0"/>
              <a:t> </a:t>
            </a:r>
            <a:endParaRPr dirty="0"/>
          </a:p>
        </p:txBody>
      </p:sp>
      <p:pic>
        <p:nvPicPr>
          <p:cNvPr id="146" name="Google Shape;146;p18" descr="Изображение выглядит как текст, Шрифт, логотип, Графика&#10;&#10;Автоматически созданное описание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9367" y="3081228"/>
            <a:ext cx="4788505" cy="196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1" descr="Изображение выглядит как текст, снег, зима, рукописный текст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29" r="-2" b="-2"/>
          <a:stretch/>
        </p:blipFill>
        <p:spPr>
          <a:xfrm>
            <a:off x="6096000" y="1442637"/>
            <a:ext cx="6010382" cy="3986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252697" y="138702"/>
            <a:ext cx="11459842" cy="86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Calibri"/>
              <a:buNone/>
            </a:pPr>
            <a:r>
              <a:rPr lang="ru-RU" sz="2400" dirty="0">
                <a:solidFill>
                  <a:srgbClr val="262626"/>
                </a:solidFill>
              </a:rPr>
              <a:t>Каталог </a:t>
            </a:r>
            <a:r>
              <a:rPr lang="ru-RU" sz="2400" dirty="0">
                <a:solidFill>
                  <a:srgbClr val="262626"/>
                </a:solidFill>
              </a:rPr>
              <a:t>Гайдаровки</a:t>
            </a:r>
            <a:r>
              <a:rPr lang="ru-RU" sz="2400" dirty="0">
                <a:solidFill>
                  <a:srgbClr val="262626"/>
                </a:solidFill>
              </a:rPr>
              <a:t> "Книги ИН: книги про особых людей и книги для тех, кто их </a:t>
            </a:r>
            <a:r>
              <a:rPr lang="ru-RU" sz="2400" dirty="0" smtClean="0">
                <a:solidFill>
                  <a:srgbClr val="262626"/>
                </a:solidFill>
              </a:rPr>
              <a:t>окружает» </a:t>
            </a:r>
            <a:r>
              <a:rPr lang="ru-RU" sz="2400" u="sng" dirty="0" smtClean="0">
                <a:solidFill>
                  <a:schemeClr val="hlink"/>
                </a:solidFill>
                <a:hlinkClick r:id="rId4"/>
              </a:rPr>
              <a:t>http</a:t>
            </a:r>
            <a:r>
              <a:rPr lang="ru-RU" sz="2400" u="sng" dirty="0">
                <a:solidFill>
                  <a:schemeClr val="hlink"/>
                </a:solidFill>
                <a:hlinkClick r:id="rId4"/>
              </a:rPr>
              <a:t>://www.gaidarovka.ru/knigi/knigi-in/</a:t>
            </a:r>
            <a:r>
              <a:rPr lang="ru-RU" sz="2400" dirty="0">
                <a:solidFill>
                  <a:srgbClr val="262626"/>
                </a:solidFill>
              </a:rPr>
              <a:t> </a:t>
            </a:r>
            <a:endParaRPr sz="2400" dirty="0"/>
          </a:p>
        </p:txBody>
      </p:sp>
      <p:sp>
        <p:nvSpPr>
          <p:cNvPr id="6" name="Google Shape;173;p21"/>
          <p:cNvSpPr txBox="1">
            <a:spLocks/>
          </p:cNvSpPr>
          <p:nvPr/>
        </p:nvSpPr>
        <p:spPr>
          <a:xfrm>
            <a:off x="252697" y="1005986"/>
            <a:ext cx="4709721" cy="573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/>
              <a:t>О КАТАЛОГЕ</a:t>
            </a:r>
          </a:p>
          <a:p>
            <a:r>
              <a:rPr lang="ru-RU" sz="1800" dirty="0" smtClean="0"/>
              <a:t>Основой </a:t>
            </a:r>
            <a:r>
              <a:rPr lang="ru-RU" sz="1800" dirty="0"/>
              <a:t>для каталога «Книги ИН» послужил библиографический указатель литературы «Книги, помогающие жить. Книги про особых людей и книги для тех, кто их окружает», существующий с 2009 г</a:t>
            </a:r>
            <a:r>
              <a:rPr lang="ru-RU" sz="1800" dirty="0" smtClean="0"/>
              <a:t>. Каталог </a:t>
            </a:r>
            <a:r>
              <a:rPr lang="ru-RU" sz="1800" dirty="0"/>
              <a:t>«Книги ИН» является и продолжением, и дополнением Указателя, собрав произведения, в которых главные герои или ключевые персонажи — особые люди: с инвалидностью или ограниченными возможностями здоровья.</a:t>
            </a:r>
          </a:p>
          <a:p>
            <a:r>
              <a:rPr lang="ru-RU" sz="1800" dirty="0"/>
              <a:t>Нелёгкая тема. Большинство людей не знают, как подступиться: возникает гамма беспокоящих и негативных эмоций, неуверенность и растерянность, страх и непонимание при чтении подобных книг и при взаимодействии с особыми людьми.</a:t>
            </a:r>
          </a:p>
          <a:p>
            <a:r>
              <a:rPr lang="ru-RU" sz="1800" dirty="0"/>
              <a:t>Каталог устроен так, чтобы помочь каждому человеку взглянуть на эту непростую тему иначе, с разных точек зрения, представленных на страницах книг, которые в него вошли.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 flipH="1">
            <a:off x="0" y="0"/>
            <a:ext cx="5802086" cy="6858000"/>
          </a:xfrm>
          <a:custGeom>
            <a:avLst/>
            <a:gdLst/>
            <a:ahLst/>
            <a:cxnLst/>
            <a:rect l="l" t="t" r="r" b="b"/>
            <a:pathLst>
              <a:path w="5734864" h="6858000" extrusionOk="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Январский номер электронного журнала «Пашня» посвящён детской литературе</a:t>
            </a:r>
            <a:endParaRPr dirty="0"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996287" y="4121253"/>
            <a:ext cx="3125337" cy="113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Читать материалы журнала: </a:t>
            </a:r>
            <a:r>
              <a:rPr lang="ru-RU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https://cws.media/category/journal/2024/january-2024/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91" name="Google Shape;191;p23" descr="Изображение выглядит как текст, на открытом воздухе, растение, природ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3620" y="578738"/>
            <a:ext cx="4252911" cy="56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-1240" y="0"/>
            <a:ext cx="4617491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-1240" y="-178893"/>
            <a:ext cx="4617491" cy="513673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77800" dist="101600" dir="5400000" sx="97000" sy="97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https://www.youtube.com/watch?v=daDyCrQ6RR0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566484" y="0"/>
            <a:ext cx="3482041" cy="354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sz="2400" dirty="0">
                <a:solidFill>
                  <a:schemeClr val="dk1"/>
                </a:solidFill>
                <a:sym typeface="Calibri"/>
              </a:rPr>
              <a:t>Страница А. П. Чехова на сайте онлайн-маршрута по дорогам русской классики:</a:t>
            </a:r>
            <a:br>
              <a:rPr lang="ru-RU" sz="2400" dirty="0">
                <a:solidFill>
                  <a:schemeClr val="dk1"/>
                </a:solidFill>
                <a:sym typeface="Calibri"/>
              </a:rPr>
            </a:br>
            <a:r>
              <a:rPr lang="ru-RU" sz="2400" u="sng" dirty="0">
                <a:solidFill>
                  <a:schemeClr val="hlink"/>
                </a:solidFill>
                <a:sym typeface="Calibri"/>
                <a:hlinkClick r:id="rId3"/>
              </a:rPr>
              <a:t>https://litexpress.goslitmuz.ru/classic/a_p_chekhov/</a:t>
            </a:r>
            <a:r>
              <a:rPr lang="ru-RU" sz="2400" dirty="0">
                <a:solidFill>
                  <a:schemeClr val="dk1"/>
                </a:solidFill>
                <a:sym typeface="Calibri"/>
              </a:rPr>
              <a:t> </a:t>
            </a:r>
            <a:endParaRPr sz="2400" dirty="0"/>
          </a:p>
        </p:txBody>
      </p:sp>
      <p:pic>
        <p:nvPicPr>
          <p:cNvPr id="209" name="Google Shape;209;p25" descr="Изображение выглядит как одежда, человек, на открытом воздухе, Человеческое лицо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96403" y="156235"/>
            <a:ext cx="6409958" cy="5176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66484" y="5307881"/>
            <a:ext cx="10272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Видеолекции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«Из истории создания “Вишневого сада”»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www.youtube.com/watch?v=daDyCrQ6RR0</a:t>
            </a: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Интересные факты из жизни А.П.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Чехова.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Пройдите тест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 ( сайт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https://litexpress.goslitmuz.ru/classic/a_p_chekhov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6" descr="Изображение выглядит как текст, человек, строительство, одежд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8" y="1001713"/>
            <a:ext cx="3074988" cy="37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 descr="Изображение выглядит как текст, книга, мультфильм, плакат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2538" y="1001713"/>
            <a:ext cx="2632075" cy="37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 descr="Изображение выглядит как текст, снимок экрана, Шрифт, Бренд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813" y="1001713"/>
            <a:ext cx="2351088" cy="37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 descr="Изображение выглядит как текст, мальчик, одежда, Человеческое лицо&#10;&#10;Автоматически созданное описание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8924925" y="1001713"/>
            <a:ext cx="2622550" cy="373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Январский каталог «</a:t>
            </a: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Библиогид</a:t>
            </a: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рекомендует» &gt;&gt; </a:t>
            </a:r>
            <a:r>
              <a:rPr lang="ru-RU" sz="2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https://bibliogid.ru/cat/vypuski/2024/1/otechestvennaya-khudozhestvennaya/</a:t>
            </a:r>
            <a:r>
              <a:rPr lang="ru-RU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38" y="4800946"/>
            <a:ext cx="3169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https://www.labirint.ru/books/983390</a:t>
            </a:r>
            <a:r>
              <a:rPr lang="en-US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1542" y="4800946"/>
            <a:ext cx="3179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https://readli.net/s-neba-svalilsya-los</a:t>
            </a:r>
            <a:r>
              <a:rPr lang="en-US" dirty="0" smtClean="0">
                <a:hlinkClick r:id="rId9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4613" y="263049"/>
            <a:ext cx="3013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https://flibusta.su/book/183421-podrostki-rasstroystva-povedeniya-i-nastroeniya/read</a:t>
            </a:r>
            <a:r>
              <a:rPr lang="en-US" dirty="0" smtClean="0">
                <a:hlinkClick r:id="rId10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9058" y="4784956"/>
            <a:ext cx="3169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https://www.labirint.ru/books/964291</a:t>
            </a:r>
            <a:r>
              <a:rPr lang="en-US" dirty="0" smtClean="0">
                <a:hlinkClick r:id="rId11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308224" y="-102742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572493" y="260649"/>
            <a:ext cx="11018520" cy="88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2400" dirty="0"/>
              <a:t>Интервью с Евой </a:t>
            </a:r>
            <a:r>
              <a:rPr lang="ru-RU" sz="2400" dirty="0"/>
              <a:t>Немеш</a:t>
            </a:r>
            <a:r>
              <a:rPr lang="ru-RU" sz="2400" dirty="0"/>
              <a:t>: </a:t>
            </a:r>
            <a:r>
              <a:rPr lang="ru-RU" sz="2400" u="sng" dirty="0">
                <a:solidFill>
                  <a:schemeClr val="hlink"/>
                </a:solidFill>
                <a:hlinkClick r:id="rId3"/>
              </a:rPr>
              <a:t>https://bibliogid.ru/aktualnyj-razgovor/17048-magiya-literatury-i-pisatelskaya-intuitsiya-razgovor-s-evoj-nemesh</a:t>
            </a:r>
            <a:r>
              <a:rPr lang="ru-RU" sz="2400" dirty="0"/>
              <a:t> </a:t>
            </a:r>
            <a:endParaRPr sz="2400" dirty="0"/>
          </a:p>
        </p:txBody>
      </p:sp>
      <p:sp>
        <p:nvSpPr>
          <p:cNvPr id="245" name="Google Shape;245;p29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43448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i="1" dirty="0"/>
              <a:t>Как вы думаете, что нужно подростку как читателю? Как помочь ему стать заядлым читателем?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Екатерина Немешаева: Читающие подростки уже, как правило, знают, что им нравится и что им нужно. У них есть список авторов, на которых они ориентируются. А если </a:t>
            </a:r>
            <a:r>
              <a:rPr lang="ru-RU" sz="1500" dirty="0" smtClean="0"/>
              <a:t>не читающему </a:t>
            </a:r>
            <a:r>
              <a:rPr lang="ru-RU" sz="1500" dirty="0"/>
              <a:t>ребёнку дать книгу, то будет, скорее всего, тяжело. Поэтому и стоит начинать вместе с родителями, причём читать по главам с обсуждением. Если ребёнка зацепит, если он увидит в истории себя, то с большой вероятностью сам возьмёт следующую книгу. А если нет, то, на мой взгляд, мало что можно сделать. Важно ещё, думаю, разрешать останавливаться. Если не пошло, не надо заставлять дочитывать, а лучше пробовать что-то другое. К сожалению, эксперименты с книжными магазинами — дорогое удовольствие, вот поэтому нужны библиотеки. Увы, в регионах не слишком много хороших библиотек с актуальным набором книг. А современная литература очень важна для подростков. В отличие от многих произведений из школьной программы, она им близка и понятна. Близкие герои и понятные ситуации способны сделать чтение невероятно увлекательным занятием. Ведь не секрет, что для многих детей чтение — что-то скучное и непонятное.</a:t>
            </a:r>
            <a:endParaRPr dirty="0"/>
          </a:p>
        </p:txBody>
      </p:sp>
      <p:pic>
        <p:nvPicPr>
          <p:cNvPr id="247" name="Google Shape;247;p29" descr="Изображение выглядит как текст, очки, одежда, Человеческое лиц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r="8848" b="2"/>
          <a:stretch/>
        </p:blipFill>
        <p:spPr>
          <a:xfrm>
            <a:off x="7128020" y="1768650"/>
            <a:ext cx="3941064" cy="4096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94476" y="5830753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https://unitlib.ru/reader/22121/1</a:t>
            </a:r>
            <a:r>
              <a:rPr lang="en-US" sz="1200" dirty="0" smtClean="0">
                <a:hlinkClick r:id="rId5"/>
              </a:rPr>
              <a:t>/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46402" y="5853506"/>
            <a:ext cx="2225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www.calameo.com/books/00178843774925d8b2a20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94361" y="4568900"/>
            <a:ext cx="118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avidreaders.ru/book/subtitry.html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13885" y="1768650"/>
            <a:ext cx="1753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kniguru.info/korotkii-spisok-trinadtsatogo-sezona/pahnetpsinoy-nemesh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471419" y="238539"/>
            <a:ext cx="6814626" cy="77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ru-RU" sz="2400" dirty="0"/>
              <a:t>120 лет со дня рождения Аркадия Гайдара</a:t>
            </a:r>
            <a:br>
              <a:rPr lang="ru-RU" sz="2400" dirty="0"/>
            </a:br>
            <a:r>
              <a:rPr lang="ru-RU" sz="2400" dirty="0"/>
              <a:t>Публикации в журнале "Детские чтения"</a:t>
            </a:r>
            <a:endParaRPr sz="2400" dirty="0"/>
          </a:p>
        </p:txBody>
      </p:sp>
      <p:sp>
        <p:nvSpPr>
          <p:cNvPr id="280" name="Google Shape;280;p33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Мария Литовская "Аркадий Гайдар (1904-1941)" </a:t>
            </a:r>
            <a:r>
              <a:rPr lang="ru-RU" sz="1500" u="sng" dirty="0">
                <a:solidFill>
                  <a:schemeClr val="hlink"/>
                </a:solidFill>
                <a:hlinkClick r:id="rId3"/>
              </a:rPr>
              <a:t>https://detskie-chtenia.ru/index.php/journal/article/view/26/24</a:t>
            </a:r>
            <a:r>
              <a:rPr lang="ru-RU" sz="15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Валентин Головин «Хронометраж и хронология повести Аркадия Гайдара «Тимур и его команда» </a:t>
            </a:r>
            <a:r>
              <a:rPr lang="ru-RU" sz="1500" u="sng" dirty="0">
                <a:solidFill>
                  <a:schemeClr val="hlink"/>
                </a:solidFill>
                <a:hlinkClick r:id="rId4"/>
              </a:rPr>
              <a:t>https://detskie-chtenia.ru/index.php/journal/article/view/596/586</a:t>
            </a:r>
            <a:r>
              <a:rPr lang="ru-RU" sz="1500" dirty="0"/>
              <a:t>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Татьяна Рожкова «История «романтического путешествия» А.П. Гайдара и его сказка о горе Магнитной» </a:t>
            </a:r>
            <a:r>
              <a:rPr lang="ru-RU" sz="1500" u="sng" dirty="0">
                <a:solidFill>
                  <a:schemeClr val="hlink"/>
                </a:solidFill>
                <a:hlinkClick r:id="rId5"/>
              </a:rPr>
              <a:t>https://detskie-chtenia.ru/index.php/journal/article/view/597/587</a:t>
            </a:r>
            <a:r>
              <a:rPr lang="ru-RU" sz="1500" dirty="0"/>
              <a:t> 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Ирина Савкина "Почему у Жени Александровой и Лиды Зориной не может быть команды товарищей?" </a:t>
            </a:r>
            <a:r>
              <a:rPr lang="ru-RU" sz="1500" u="sng" dirty="0">
                <a:solidFill>
                  <a:schemeClr val="hlink"/>
                </a:solidFill>
                <a:hlinkClick r:id="rId6"/>
              </a:rPr>
              <a:t>https://detskie-chtenia.ru/index.php/journal/article/view/499</a:t>
            </a:r>
            <a:r>
              <a:rPr lang="ru-RU" sz="1500" dirty="0"/>
              <a:t>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Лариса </a:t>
            </a:r>
            <a:r>
              <a:rPr lang="ru-RU" sz="1500" dirty="0"/>
              <a:t>Рудова</a:t>
            </a:r>
            <a:r>
              <a:rPr lang="ru-RU" sz="1500" dirty="0"/>
              <a:t> "</a:t>
            </a:r>
            <a:r>
              <a:rPr lang="ru-RU" sz="1500" dirty="0"/>
              <a:t>Маскулинность</a:t>
            </a:r>
            <a:r>
              <a:rPr lang="ru-RU" sz="1500" dirty="0"/>
              <a:t> в советской и постсоветской детской литературе: трансформация Тимура (и его команды)"  </a:t>
            </a:r>
            <a:r>
              <a:rPr lang="ru-RU" sz="1500" u="sng" dirty="0">
                <a:solidFill>
                  <a:schemeClr val="hlink"/>
                </a:solidFill>
                <a:hlinkClick r:id="rId7"/>
              </a:rPr>
              <a:t>https://detskie-chtenia.ru/index.php/journal/article/view/129/123</a:t>
            </a:r>
            <a:r>
              <a:rPr lang="ru-RU" sz="1500" dirty="0"/>
              <a:t>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ru-RU" sz="1500" dirty="0"/>
              <a:t>Надежда </a:t>
            </a:r>
            <a:r>
              <a:rPr lang="ru-RU" sz="1500" dirty="0"/>
              <a:t>Гилева</a:t>
            </a:r>
            <a:r>
              <a:rPr lang="ru-RU" sz="1500" dirty="0"/>
              <a:t> "О рассказе А. Гайдара «Чук и Гек»" </a:t>
            </a:r>
            <a:r>
              <a:rPr lang="ru-RU" sz="1500" u="sng" dirty="0">
                <a:solidFill>
                  <a:schemeClr val="hlink"/>
                </a:solidFill>
                <a:hlinkClick r:id="rId8"/>
              </a:rPr>
              <a:t>https://detskie-chtenia.ru/index.php/journal/article/view/171/162</a:t>
            </a:r>
            <a:r>
              <a:rPr lang="ru-RU" sz="1500" dirty="0"/>
              <a:t> </a:t>
            </a:r>
            <a:endParaRPr dirty="0"/>
          </a:p>
        </p:txBody>
      </p:sp>
      <p:pic>
        <p:nvPicPr>
          <p:cNvPr id="282" name="Google Shape;282;p33" descr="Изображение выглядит как текст, Человеческое лицо, одежда, человек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 t="5410" r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2582</Words>
  <Application>Microsoft Office PowerPoint</Application>
  <PresentationFormat>Широкоэкранный</PresentationFormat>
  <Paragraphs>102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Новые детские книги и другие книжные новости январь 2024</vt:lpstr>
      <vt:lpstr>Публикации, обзоры, интервью</vt:lpstr>
      <vt:lpstr>НЭДБ &gt;&gt;&gt; НЭБ.Дети</vt:lpstr>
      <vt:lpstr>Каталог Гайдаровки "Книги ИН: книги про особых людей и книги для тех, кто их окружает» http://www.gaidarovka.ru/knigi/knigi-in/ </vt:lpstr>
      <vt:lpstr>Январский номер электронного журнала «Пашня» посвящён детской литературе</vt:lpstr>
      <vt:lpstr>Страница А. П. Чехова на сайте онлайн-маршрута по дорогам русской классики: https://litexpress.goslitmuz.ru/classic/a_p_chekhov/ </vt:lpstr>
      <vt:lpstr>Январский каталог «Библиогид рекомендует» &gt;&gt; https://bibliogid.ru/cat/vypuski/2024/1/otechestvennaya-khudozhestvennaya/ </vt:lpstr>
      <vt:lpstr>Интервью с Евой Немеш: https://bibliogid.ru/aktualnyj-razgovor/17048-magiya-literatury-i-pisatelskaya-intuitsiya-razgovor-s-evoj-nemesh </vt:lpstr>
      <vt:lpstr>120 лет со дня рождения Аркадия Гайдара Публикации в журнале "Детские чтения"</vt:lpstr>
      <vt:lpstr>Печатные книги полезнее электронных для развития школьников  </vt:lpstr>
      <vt:lpstr>Нон-фикшн</vt:lpstr>
      <vt:lpstr>Анастасия Хачатурова. Жизнь на воде. Необычные дома мира https://knigalit.ru/avtori/hachaturova-anastasiya-eduardovna/book2809771/ </vt:lpstr>
      <vt:lpstr>Новые книги издательства «Настя и Никита»</vt:lpstr>
      <vt:lpstr>Книги для младших школьников</vt:lpstr>
      <vt:lpstr>Басни Эзопа в переводах Л. Н. Толстого</vt:lpstr>
      <vt:lpstr>Ольга Замятина. Помогите придумать имя плюшевому слону</vt:lpstr>
      <vt:lpstr>Виктория Царинная: Полетели, Бу! Приключения маленького привидения</vt:lpstr>
      <vt:lpstr>Виктория Татур. Ульрик, кто же ты? </vt:lpstr>
      <vt:lpstr>Татьяна Волкова. Зачарованный ветер</vt:lpstr>
      <vt:lpstr>Сергей Иванов. Ольга Яковлева</vt:lpstr>
      <vt:lpstr>Книги для подростков</vt:lpstr>
      <vt:lpstr>Проект «Азбуки»: «Детская литература. Большие книги» https://azbooka.ru/serie/detskaya-biblioteka-bolshie-knigi,  https://www.labirint.ru/child-now/detskaya-biblioteka/, https://www.labirint.ru/series/65203/, https://detlit.ru/ </vt:lpstr>
      <vt:lpstr>Елена Ленковская. Две кругосветки https://www.labirint.ru/books/1000764/  </vt:lpstr>
      <vt:lpstr>Надежда Васильева. Смотри страху в глаза</vt:lpstr>
      <vt:lpstr>Алиса Коротовских. Сочинение без шаблона</vt:lpstr>
      <vt:lpstr>Анастасия Вервейко. Койоты средней полосы </vt:lpstr>
      <vt:lpstr>Олег Кожин. Драконье лето https://www.litres.ru/book/oleg-kozhin/drakone-leto-70107436/chitat-onlayn/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детские книги и другие книжные новости январь 2024</dc:title>
  <cp:lastModifiedBy>пользователь</cp:lastModifiedBy>
  <cp:revision>23</cp:revision>
  <dcterms:modified xsi:type="dcterms:W3CDTF">2024-01-31T02:46:01Z</dcterms:modified>
</cp:coreProperties>
</file>