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330" r:id="rId4"/>
    <p:sldId id="333" r:id="rId5"/>
    <p:sldId id="332" r:id="rId6"/>
    <p:sldId id="328" r:id="rId7"/>
    <p:sldId id="327" r:id="rId8"/>
    <p:sldId id="326" r:id="rId9"/>
    <p:sldId id="329" r:id="rId10"/>
    <p:sldId id="257" r:id="rId11"/>
    <p:sldId id="312" r:id="rId12"/>
    <p:sldId id="335" r:id="rId13"/>
    <p:sldId id="347" r:id="rId14"/>
    <p:sldId id="345" r:id="rId15"/>
    <p:sldId id="346" r:id="rId16"/>
    <p:sldId id="338" r:id="rId17"/>
    <p:sldId id="260" r:id="rId18"/>
    <p:sldId id="314" r:id="rId19"/>
    <p:sldId id="340" r:id="rId20"/>
    <p:sldId id="348" r:id="rId21"/>
    <p:sldId id="261" r:id="rId22"/>
    <p:sldId id="317" r:id="rId23"/>
    <p:sldId id="351" r:id="rId24"/>
    <p:sldId id="343" r:id="rId25"/>
    <p:sldId id="337" r:id="rId26"/>
    <p:sldId id="342" r:id="rId2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7" d="100"/>
          <a:sy n="87" d="100"/>
        </p:scale>
        <p:origin x="72" y="4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612DFFD-C545-4498-8754-13AD05A26919}"/>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5BB34DF3-371E-4307-B4A7-7EA5801940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9673073C-3660-4C74-837E-12BE94685649}"/>
              </a:ext>
            </a:extLst>
          </p:cNvPr>
          <p:cNvSpPr>
            <a:spLocks noGrp="1"/>
          </p:cNvSpPr>
          <p:nvPr>
            <p:ph type="dt" sz="half" idx="10"/>
          </p:nvPr>
        </p:nvSpPr>
        <p:spPr/>
        <p:txBody>
          <a:bodyPr/>
          <a:lstStyle/>
          <a:p>
            <a:fld id="{DE3E4ABC-DBF4-438F-969B-F9CD5B930954}" type="datetimeFigureOut">
              <a:rPr lang="ru-RU" smtClean="0"/>
              <a:pPr/>
              <a:t>03.03.2023</a:t>
            </a:fld>
            <a:endParaRPr lang="ru-RU" dirty="0"/>
          </a:p>
        </p:txBody>
      </p:sp>
      <p:sp>
        <p:nvSpPr>
          <p:cNvPr id="5" name="Нижний колонтитул 4">
            <a:extLst>
              <a:ext uri="{FF2B5EF4-FFF2-40B4-BE49-F238E27FC236}">
                <a16:creationId xmlns:a16="http://schemas.microsoft.com/office/drawing/2014/main" xmlns="" id="{47933CAA-3D9B-4481-9E98-7C9FA45C833A}"/>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xmlns="" id="{F5243563-34C9-42D2-BA53-E207957DDE1A}"/>
              </a:ext>
            </a:extLst>
          </p:cNvPr>
          <p:cNvSpPr>
            <a:spLocks noGrp="1"/>
          </p:cNvSpPr>
          <p:nvPr>
            <p:ph type="sldNum" sz="quarter" idx="12"/>
          </p:nvPr>
        </p:nvSpPr>
        <p:spPr/>
        <p:txBody>
          <a:bodyPr/>
          <a:lstStyle/>
          <a:p>
            <a:fld id="{36B58C4E-8B44-45E3-81C7-0E08FF915C37}" type="slidenum">
              <a:rPr lang="ru-RU" smtClean="0"/>
              <a:pPr/>
              <a:t>‹#›</a:t>
            </a:fld>
            <a:endParaRPr lang="ru-RU" dirty="0"/>
          </a:p>
        </p:txBody>
      </p:sp>
    </p:spTree>
    <p:extLst>
      <p:ext uri="{BB962C8B-B14F-4D97-AF65-F5344CB8AC3E}">
        <p14:creationId xmlns:p14="http://schemas.microsoft.com/office/powerpoint/2010/main" val="816100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697DA33-9C9F-4DD0-8D47-F28B656800C6}"/>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7144700D-52E4-44A1-B2E2-8B1AC93AABE1}"/>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A3351ABF-D5EC-453C-B38D-AE42771D52B5}"/>
              </a:ext>
            </a:extLst>
          </p:cNvPr>
          <p:cNvSpPr>
            <a:spLocks noGrp="1"/>
          </p:cNvSpPr>
          <p:nvPr>
            <p:ph type="dt" sz="half" idx="10"/>
          </p:nvPr>
        </p:nvSpPr>
        <p:spPr/>
        <p:txBody>
          <a:bodyPr/>
          <a:lstStyle/>
          <a:p>
            <a:fld id="{DE3E4ABC-DBF4-438F-969B-F9CD5B930954}" type="datetimeFigureOut">
              <a:rPr lang="ru-RU" smtClean="0"/>
              <a:pPr/>
              <a:t>03.03.2023</a:t>
            </a:fld>
            <a:endParaRPr lang="ru-RU" dirty="0"/>
          </a:p>
        </p:txBody>
      </p:sp>
      <p:sp>
        <p:nvSpPr>
          <p:cNvPr id="5" name="Нижний колонтитул 4">
            <a:extLst>
              <a:ext uri="{FF2B5EF4-FFF2-40B4-BE49-F238E27FC236}">
                <a16:creationId xmlns:a16="http://schemas.microsoft.com/office/drawing/2014/main" xmlns="" id="{CB84C817-B85B-4028-82B8-E7451DFC4B21}"/>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xmlns="" id="{448B99D4-7AFC-4AA4-B36C-28D3626AB21B}"/>
              </a:ext>
            </a:extLst>
          </p:cNvPr>
          <p:cNvSpPr>
            <a:spLocks noGrp="1"/>
          </p:cNvSpPr>
          <p:nvPr>
            <p:ph type="sldNum" sz="quarter" idx="12"/>
          </p:nvPr>
        </p:nvSpPr>
        <p:spPr/>
        <p:txBody>
          <a:bodyPr/>
          <a:lstStyle/>
          <a:p>
            <a:fld id="{36B58C4E-8B44-45E3-81C7-0E08FF915C37}" type="slidenum">
              <a:rPr lang="ru-RU" smtClean="0"/>
              <a:pPr/>
              <a:t>‹#›</a:t>
            </a:fld>
            <a:endParaRPr lang="ru-RU" dirty="0"/>
          </a:p>
        </p:txBody>
      </p:sp>
    </p:spTree>
    <p:extLst>
      <p:ext uri="{BB962C8B-B14F-4D97-AF65-F5344CB8AC3E}">
        <p14:creationId xmlns:p14="http://schemas.microsoft.com/office/powerpoint/2010/main" val="2504879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151F23ED-73DE-49D7-B348-02C84EACD213}"/>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2C2AA78A-ED37-4A28-9A41-D359C29633F4}"/>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14F0FF7B-7AB4-45C0-A9EE-E384425F94DD}"/>
              </a:ext>
            </a:extLst>
          </p:cNvPr>
          <p:cNvSpPr>
            <a:spLocks noGrp="1"/>
          </p:cNvSpPr>
          <p:nvPr>
            <p:ph type="dt" sz="half" idx="10"/>
          </p:nvPr>
        </p:nvSpPr>
        <p:spPr/>
        <p:txBody>
          <a:bodyPr/>
          <a:lstStyle/>
          <a:p>
            <a:fld id="{DE3E4ABC-DBF4-438F-969B-F9CD5B930954}" type="datetimeFigureOut">
              <a:rPr lang="ru-RU" smtClean="0"/>
              <a:pPr/>
              <a:t>03.03.2023</a:t>
            </a:fld>
            <a:endParaRPr lang="ru-RU" dirty="0"/>
          </a:p>
        </p:txBody>
      </p:sp>
      <p:sp>
        <p:nvSpPr>
          <p:cNvPr id="5" name="Нижний колонтитул 4">
            <a:extLst>
              <a:ext uri="{FF2B5EF4-FFF2-40B4-BE49-F238E27FC236}">
                <a16:creationId xmlns:a16="http://schemas.microsoft.com/office/drawing/2014/main" xmlns="" id="{8EAE5681-5163-4A3A-96C1-522C60799513}"/>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xmlns="" id="{6E5F8C71-B50F-4D17-977D-469BF7AD5FDC}"/>
              </a:ext>
            </a:extLst>
          </p:cNvPr>
          <p:cNvSpPr>
            <a:spLocks noGrp="1"/>
          </p:cNvSpPr>
          <p:nvPr>
            <p:ph type="sldNum" sz="quarter" idx="12"/>
          </p:nvPr>
        </p:nvSpPr>
        <p:spPr/>
        <p:txBody>
          <a:bodyPr/>
          <a:lstStyle/>
          <a:p>
            <a:fld id="{36B58C4E-8B44-45E3-81C7-0E08FF915C37}" type="slidenum">
              <a:rPr lang="ru-RU" smtClean="0"/>
              <a:pPr/>
              <a:t>‹#›</a:t>
            </a:fld>
            <a:endParaRPr lang="ru-RU" dirty="0"/>
          </a:p>
        </p:txBody>
      </p:sp>
    </p:spTree>
    <p:extLst>
      <p:ext uri="{BB962C8B-B14F-4D97-AF65-F5344CB8AC3E}">
        <p14:creationId xmlns:p14="http://schemas.microsoft.com/office/powerpoint/2010/main" val="336822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7AF79B5-4287-4EC7-ABEC-38346C02C9C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98561446-6332-43B5-A7D8-D3AB56D731AD}"/>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D494BEAF-5E2A-4056-9421-6CF717D28B3F}"/>
              </a:ext>
            </a:extLst>
          </p:cNvPr>
          <p:cNvSpPr>
            <a:spLocks noGrp="1"/>
          </p:cNvSpPr>
          <p:nvPr>
            <p:ph type="dt" sz="half" idx="10"/>
          </p:nvPr>
        </p:nvSpPr>
        <p:spPr/>
        <p:txBody>
          <a:bodyPr/>
          <a:lstStyle/>
          <a:p>
            <a:fld id="{DE3E4ABC-DBF4-438F-969B-F9CD5B930954}" type="datetimeFigureOut">
              <a:rPr lang="ru-RU" smtClean="0"/>
              <a:pPr/>
              <a:t>03.03.2023</a:t>
            </a:fld>
            <a:endParaRPr lang="ru-RU" dirty="0"/>
          </a:p>
        </p:txBody>
      </p:sp>
      <p:sp>
        <p:nvSpPr>
          <p:cNvPr id="5" name="Нижний колонтитул 4">
            <a:extLst>
              <a:ext uri="{FF2B5EF4-FFF2-40B4-BE49-F238E27FC236}">
                <a16:creationId xmlns:a16="http://schemas.microsoft.com/office/drawing/2014/main" xmlns="" id="{080155FC-7478-4C8D-BC23-8E99D2759F33}"/>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xmlns="" id="{0EE32AAC-C3AF-4670-82BD-C3C7E9B734BA}"/>
              </a:ext>
            </a:extLst>
          </p:cNvPr>
          <p:cNvSpPr>
            <a:spLocks noGrp="1"/>
          </p:cNvSpPr>
          <p:nvPr>
            <p:ph type="sldNum" sz="quarter" idx="12"/>
          </p:nvPr>
        </p:nvSpPr>
        <p:spPr/>
        <p:txBody>
          <a:bodyPr/>
          <a:lstStyle/>
          <a:p>
            <a:fld id="{36B58C4E-8B44-45E3-81C7-0E08FF915C37}" type="slidenum">
              <a:rPr lang="ru-RU" smtClean="0"/>
              <a:pPr/>
              <a:t>‹#›</a:t>
            </a:fld>
            <a:endParaRPr lang="ru-RU" dirty="0"/>
          </a:p>
        </p:txBody>
      </p:sp>
    </p:spTree>
    <p:extLst>
      <p:ext uri="{BB962C8B-B14F-4D97-AF65-F5344CB8AC3E}">
        <p14:creationId xmlns:p14="http://schemas.microsoft.com/office/powerpoint/2010/main" val="2151381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23FC3A0-3A82-40B2-BB15-5785B0BC543D}"/>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02D2CBB5-1308-48AF-99AC-6C2AB4AAE1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2BC77D75-FD74-45D7-BC62-63CBAD829996}"/>
              </a:ext>
            </a:extLst>
          </p:cNvPr>
          <p:cNvSpPr>
            <a:spLocks noGrp="1"/>
          </p:cNvSpPr>
          <p:nvPr>
            <p:ph type="dt" sz="half" idx="10"/>
          </p:nvPr>
        </p:nvSpPr>
        <p:spPr/>
        <p:txBody>
          <a:bodyPr/>
          <a:lstStyle/>
          <a:p>
            <a:fld id="{DE3E4ABC-DBF4-438F-969B-F9CD5B930954}" type="datetimeFigureOut">
              <a:rPr lang="ru-RU" smtClean="0"/>
              <a:pPr/>
              <a:t>03.03.2023</a:t>
            </a:fld>
            <a:endParaRPr lang="ru-RU" dirty="0"/>
          </a:p>
        </p:txBody>
      </p:sp>
      <p:sp>
        <p:nvSpPr>
          <p:cNvPr id="5" name="Нижний колонтитул 4">
            <a:extLst>
              <a:ext uri="{FF2B5EF4-FFF2-40B4-BE49-F238E27FC236}">
                <a16:creationId xmlns:a16="http://schemas.microsoft.com/office/drawing/2014/main" xmlns="" id="{3F69AD77-0499-4FFB-AC66-41D6A07E4CD7}"/>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xmlns="" id="{7EC25DE9-8EBA-4341-A2A1-10BD696C8251}"/>
              </a:ext>
            </a:extLst>
          </p:cNvPr>
          <p:cNvSpPr>
            <a:spLocks noGrp="1"/>
          </p:cNvSpPr>
          <p:nvPr>
            <p:ph type="sldNum" sz="quarter" idx="12"/>
          </p:nvPr>
        </p:nvSpPr>
        <p:spPr/>
        <p:txBody>
          <a:bodyPr/>
          <a:lstStyle/>
          <a:p>
            <a:fld id="{36B58C4E-8B44-45E3-81C7-0E08FF915C37}" type="slidenum">
              <a:rPr lang="ru-RU" smtClean="0"/>
              <a:pPr/>
              <a:t>‹#›</a:t>
            </a:fld>
            <a:endParaRPr lang="ru-RU" dirty="0"/>
          </a:p>
        </p:txBody>
      </p:sp>
    </p:spTree>
    <p:extLst>
      <p:ext uri="{BB962C8B-B14F-4D97-AF65-F5344CB8AC3E}">
        <p14:creationId xmlns:p14="http://schemas.microsoft.com/office/powerpoint/2010/main" val="1951992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586F38D-73D8-4D07-B1A7-292489D34D54}"/>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23391BC7-0B63-4662-82DE-4650D3113916}"/>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EDC684D3-4DA3-4B89-95FF-D2B53BEB831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8A13D1B4-B04F-426A-887F-6DFA955EE683}"/>
              </a:ext>
            </a:extLst>
          </p:cNvPr>
          <p:cNvSpPr>
            <a:spLocks noGrp="1"/>
          </p:cNvSpPr>
          <p:nvPr>
            <p:ph type="dt" sz="half" idx="10"/>
          </p:nvPr>
        </p:nvSpPr>
        <p:spPr/>
        <p:txBody>
          <a:bodyPr/>
          <a:lstStyle/>
          <a:p>
            <a:fld id="{DE3E4ABC-DBF4-438F-969B-F9CD5B930954}" type="datetimeFigureOut">
              <a:rPr lang="ru-RU" smtClean="0"/>
              <a:pPr/>
              <a:t>03.03.2023</a:t>
            </a:fld>
            <a:endParaRPr lang="ru-RU" dirty="0"/>
          </a:p>
        </p:txBody>
      </p:sp>
      <p:sp>
        <p:nvSpPr>
          <p:cNvPr id="6" name="Нижний колонтитул 5">
            <a:extLst>
              <a:ext uri="{FF2B5EF4-FFF2-40B4-BE49-F238E27FC236}">
                <a16:creationId xmlns:a16="http://schemas.microsoft.com/office/drawing/2014/main" xmlns="" id="{D4EDD228-04A2-41AC-86B9-37B0A709A5FE}"/>
              </a:ext>
            </a:extLst>
          </p:cNvPr>
          <p:cNvSpPr>
            <a:spLocks noGrp="1"/>
          </p:cNvSpPr>
          <p:nvPr>
            <p:ph type="ftr" sz="quarter" idx="11"/>
          </p:nvPr>
        </p:nvSpPr>
        <p:spPr/>
        <p:txBody>
          <a:bodyPr/>
          <a:lstStyle/>
          <a:p>
            <a:endParaRPr lang="ru-RU" dirty="0"/>
          </a:p>
        </p:txBody>
      </p:sp>
      <p:sp>
        <p:nvSpPr>
          <p:cNvPr id="7" name="Номер слайда 6">
            <a:extLst>
              <a:ext uri="{FF2B5EF4-FFF2-40B4-BE49-F238E27FC236}">
                <a16:creationId xmlns:a16="http://schemas.microsoft.com/office/drawing/2014/main" xmlns="" id="{2F969188-F54E-45F6-9D23-B9D7ED5F9A69}"/>
              </a:ext>
            </a:extLst>
          </p:cNvPr>
          <p:cNvSpPr>
            <a:spLocks noGrp="1"/>
          </p:cNvSpPr>
          <p:nvPr>
            <p:ph type="sldNum" sz="quarter" idx="12"/>
          </p:nvPr>
        </p:nvSpPr>
        <p:spPr/>
        <p:txBody>
          <a:bodyPr/>
          <a:lstStyle/>
          <a:p>
            <a:fld id="{36B58C4E-8B44-45E3-81C7-0E08FF915C37}" type="slidenum">
              <a:rPr lang="ru-RU" smtClean="0"/>
              <a:pPr/>
              <a:t>‹#›</a:t>
            </a:fld>
            <a:endParaRPr lang="ru-RU" dirty="0"/>
          </a:p>
        </p:txBody>
      </p:sp>
    </p:spTree>
    <p:extLst>
      <p:ext uri="{BB962C8B-B14F-4D97-AF65-F5344CB8AC3E}">
        <p14:creationId xmlns:p14="http://schemas.microsoft.com/office/powerpoint/2010/main" val="1273871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F645CAD-F866-4401-B15A-88062EBE9E24}"/>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5B121C34-2870-495B-9213-48233D7911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94407D23-BA78-4A65-A24B-A1A8FFED2EC5}"/>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19638F8F-63D5-4BCB-B13B-4F9DF1161F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A09E9AF9-4DED-4894-BD1F-1E3F51C683C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6D821A59-FA7B-4C22-8431-86834A4112D6}"/>
              </a:ext>
            </a:extLst>
          </p:cNvPr>
          <p:cNvSpPr>
            <a:spLocks noGrp="1"/>
          </p:cNvSpPr>
          <p:nvPr>
            <p:ph type="dt" sz="half" idx="10"/>
          </p:nvPr>
        </p:nvSpPr>
        <p:spPr/>
        <p:txBody>
          <a:bodyPr/>
          <a:lstStyle/>
          <a:p>
            <a:fld id="{DE3E4ABC-DBF4-438F-969B-F9CD5B930954}" type="datetimeFigureOut">
              <a:rPr lang="ru-RU" smtClean="0"/>
              <a:pPr/>
              <a:t>03.03.2023</a:t>
            </a:fld>
            <a:endParaRPr lang="ru-RU" dirty="0"/>
          </a:p>
        </p:txBody>
      </p:sp>
      <p:sp>
        <p:nvSpPr>
          <p:cNvPr id="8" name="Нижний колонтитул 7">
            <a:extLst>
              <a:ext uri="{FF2B5EF4-FFF2-40B4-BE49-F238E27FC236}">
                <a16:creationId xmlns:a16="http://schemas.microsoft.com/office/drawing/2014/main" xmlns="" id="{FE05F00B-1E88-46B3-B94A-B8DC947A9C4F}"/>
              </a:ext>
            </a:extLst>
          </p:cNvPr>
          <p:cNvSpPr>
            <a:spLocks noGrp="1"/>
          </p:cNvSpPr>
          <p:nvPr>
            <p:ph type="ftr" sz="quarter" idx="11"/>
          </p:nvPr>
        </p:nvSpPr>
        <p:spPr/>
        <p:txBody>
          <a:bodyPr/>
          <a:lstStyle/>
          <a:p>
            <a:endParaRPr lang="ru-RU" dirty="0"/>
          </a:p>
        </p:txBody>
      </p:sp>
      <p:sp>
        <p:nvSpPr>
          <p:cNvPr id="9" name="Номер слайда 8">
            <a:extLst>
              <a:ext uri="{FF2B5EF4-FFF2-40B4-BE49-F238E27FC236}">
                <a16:creationId xmlns:a16="http://schemas.microsoft.com/office/drawing/2014/main" xmlns="" id="{928C6117-2CB6-49BD-974A-BC42BF46C866}"/>
              </a:ext>
            </a:extLst>
          </p:cNvPr>
          <p:cNvSpPr>
            <a:spLocks noGrp="1"/>
          </p:cNvSpPr>
          <p:nvPr>
            <p:ph type="sldNum" sz="quarter" idx="12"/>
          </p:nvPr>
        </p:nvSpPr>
        <p:spPr/>
        <p:txBody>
          <a:bodyPr/>
          <a:lstStyle/>
          <a:p>
            <a:fld id="{36B58C4E-8B44-45E3-81C7-0E08FF915C37}" type="slidenum">
              <a:rPr lang="ru-RU" smtClean="0"/>
              <a:pPr/>
              <a:t>‹#›</a:t>
            </a:fld>
            <a:endParaRPr lang="ru-RU" dirty="0"/>
          </a:p>
        </p:txBody>
      </p:sp>
    </p:spTree>
    <p:extLst>
      <p:ext uri="{BB962C8B-B14F-4D97-AF65-F5344CB8AC3E}">
        <p14:creationId xmlns:p14="http://schemas.microsoft.com/office/powerpoint/2010/main" val="3779166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2610356-1360-4E16-B2E5-FC3F3010313B}"/>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4B4A288F-703B-474D-A9BF-406025AB7BCB}"/>
              </a:ext>
            </a:extLst>
          </p:cNvPr>
          <p:cNvSpPr>
            <a:spLocks noGrp="1"/>
          </p:cNvSpPr>
          <p:nvPr>
            <p:ph type="dt" sz="half" idx="10"/>
          </p:nvPr>
        </p:nvSpPr>
        <p:spPr/>
        <p:txBody>
          <a:bodyPr/>
          <a:lstStyle/>
          <a:p>
            <a:fld id="{DE3E4ABC-DBF4-438F-969B-F9CD5B930954}" type="datetimeFigureOut">
              <a:rPr lang="ru-RU" smtClean="0"/>
              <a:pPr/>
              <a:t>03.03.2023</a:t>
            </a:fld>
            <a:endParaRPr lang="ru-RU" dirty="0"/>
          </a:p>
        </p:txBody>
      </p:sp>
      <p:sp>
        <p:nvSpPr>
          <p:cNvPr id="4" name="Нижний колонтитул 3">
            <a:extLst>
              <a:ext uri="{FF2B5EF4-FFF2-40B4-BE49-F238E27FC236}">
                <a16:creationId xmlns:a16="http://schemas.microsoft.com/office/drawing/2014/main" xmlns="" id="{C4A2A00E-9167-4DB4-9AF9-C3EF7EE50368}"/>
              </a:ext>
            </a:extLst>
          </p:cNvPr>
          <p:cNvSpPr>
            <a:spLocks noGrp="1"/>
          </p:cNvSpPr>
          <p:nvPr>
            <p:ph type="ftr" sz="quarter" idx="11"/>
          </p:nvPr>
        </p:nvSpPr>
        <p:spPr/>
        <p:txBody>
          <a:bodyPr/>
          <a:lstStyle/>
          <a:p>
            <a:endParaRPr lang="ru-RU" dirty="0"/>
          </a:p>
        </p:txBody>
      </p:sp>
      <p:sp>
        <p:nvSpPr>
          <p:cNvPr id="5" name="Номер слайда 4">
            <a:extLst>
              <a:ext uri="{FF2B5EF4-FFF2-40B4-BE49-F238E27FC236}">
                <a16:creationId xmlns:a16="http://schemas.microsoft.com/office/drawing/2014/main" xmlns="" id="{CEAB5B24-64D3-46E1-9FE0-4BCC22208048}"/>
              </a:ext>
            </a:extLst>
          </p:cNvPr>
          <p:cNvSpPr>
            <a:spLocks noGrp="1"/>
          </p:cNvSpPr>
          <p:nvPr>
            <p:ph type="sldNum" sz="quarter" idx="12"/>
          </p:nvPr>
        </p:nvSpPr>
        <p:spPr/>
        <p:txBody>
          <a:bodyPr/>
          <a:lstStyle/>
          <a:p>
            <a:fld id="{36B58C4E-8B44-45E3-81C7-0E08FF915C37}" type="slidenum">
              <a:rPr lang="ru-RU" smtClean="0"/>
              <a:pPr/>
              <a:t>‹#›</a:t>
            </a:fld>
            <a:endParaRPr lang="ru-RU" dirty="0"/>
          </a:p>
        </p:txBody>
      </p:sp>
    </p:spTree>
    <p:extLst>
      <p:ext uri="{BB962C8B-B14F-4D97-AF65-F5344CB8AC3E}">
        <p14:creationId xmlns:p14="http://schemas.microsoft.com/office/powerpoint/2010/main" val="2057764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3581097A-2EF7-4492-80F5-F3E081787102}"/>
              </a:ext>
            </a:extLst>
          </p:cNvPr>
          <p:cNvSpPr>
            <a:spLocks noGrp="1"/>
          </p:cNvSpPr>
          <p:nvPr>
            <p:ph type="dt" sz="half" idx="10"/>
          </p:nvPr>
        </p:nvSpPr>
        <p:spPr/>
        <p:txBody>
          <a:bodyPr/>
          <a:lstStyle/>
          <a:p>
            <a:fld id="{DE3E4ABC-DBF4-438F-969B-F9CD5B930954}" type="datetimeFigureOut">
              <a:rPr lang="ru-RU" smtClean="0"/>
              <a:pPr/>
              <a:t>03.03.2023</a:t>
            </a:fld>
            <a:endParaRPr lang="ru-RU" dirty="0"/>
          </a:p>
        </p:txBody>
      </p:sp>
      <p:sp>
        <p:nvSpPr>
          <p:cNvPr id="3" name="Нижний колонтитул 2">
            <a:extLst>
              <a:ext uri="{FF2B5EF4-FFF2-40B4-BE49-F238E27FC236}">
                <a16:creationId xmlns:a16="http://schemas.microsoft.com/office/drawing/2014/main" xmlns="" id="{7ADB214E-38D5-49AA-858E-07867755F52D}"/>
              </a:ext>
            </a:extLst>
          </p:cNvPr>
          <p:cNvSpPr>
            <a:spLocks noGrp="1"/>
          </p:cNvSpPr>
          <p:nvPr>
            <p:ph type="ftr" sz="quarter" idx="11"/>
          </p:nvPr>
        </p:nvSpPr>
        <p:spPr/>
        <p:txBody>
          <a:bodyPr/>
          <a:lstStyle/>
          <a:p>
            <a:endParaRPr lang="ru-RU" dirty="0"/>
          </a:p>
        </p:txBody>
      </p:sp>
      <p:sp>
        <p:nvSpPr>
          <p:cNvPr id="4" name="Номер слайда 3">
            <a:extLst>
              <a:ext uri="{FF2B5EF4-FFF2-40B4-BE49-F238E27FC236}">
                <a16:creationId xmlns:a16="http://schemas.microsoft.com/office/drawing/2014/main" xmlns="" id="{D3249975-514C-4A21-A8EB-A67C3D948557}"/>
              </a:ext>
            </a:extLst>
          </p:cNvPr>
          <p:cNvSpPr>
            <a:spLocks noGrp="1"/>
          </p:cNvSpPr>
          <p:nvPr>
            <p:ph type="sldNum" sz="quarter" idx="12"/>
          </p:nvPr>
        </p:nvSpPr>
        <p:spPr/>
        <p:txBody>
          <a:bodyPr/>
          <a:lstStyle/>
          <a:p>
            <a:fld id="{36B58C4E-8B44-45E3-81C7-0E08FF915C37}" type="slidenum">
              <a:rPr lang="ru-RU" smtClean="0"/>
              <a:pPr/>
              <a:t>‹#›</a:t>
            </a:fld>
            <a:endParaRPr lang="ru-RU" dirty="0"/>
          </a:p>
        </p:txBody>
      </p:sp>
    </p:spTree>
    <p:extLst>
      <p:ext uri="{BB962C8B-B14F-4D97-AF65-F5344CB8AC3E}">
        <p14:creationId xmlns:p14="http://schemas.microsoft.com/office/powerpoint/2010/main" val="3290363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279CF5C-B85F-47FC-A373-86255CD17A16}"/>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59955753-7754-4990-B0FF-7DC03FD273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EF6A23D4-EA27-4CA5-83BC-C8225C84A8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6806CB16-FBC8-4192-A1EE-C8F41D47E7C2}"/>
              </a:ext>
            </a:extLst>
          </p:cNvPr>
          <p:cNvSpPr>
            <a:spLocks noGrp="1"/>
          </p:cNvSpPr>
          <p:nvPr>
            <p:ph type="dt" sz="half" idx="10"/>
          </p:nvPr>
        </p:nvSpPr>
        <p:spPr/>
        <p:txBody>
          <a:bodyPr/>
          <a:lstStyle/>
          <a:p>
            <a:fld id="{DE3E4ABC-DBF4-438F-969B-F9CD5B930954}" type="datetimeFigureOut">
              <a:rPr lang="ru-RU" smtClean="0"/>
              <a:pPr/>
              <a:t>03.03.2023</a:t>
            </a:fld>
            <a:endParaRPr lang="ru-RU" dirty="0"/>
          </a:p>
        </p:txBody>
      </p:sp>
      <p:sp>
        <p:nvSpPr>
          <p:cNvPr id="6" name="Нижний колонтитул 5">
            <a:extLst>
              <a:ext uri="{FF2B5EF4-FFF2-40B4-BE49-F238E27FC236}">
                <a16:creationId xmlns:a16="http://schemas.microsoft.com/office/drawing/2014/main" xmlns="" id="{0477462D-A54F-47B1-B738-4C2BF1412C96}"/>
              </a:ext>
            </a:extLst>
          </p:cNvPr>
          <p:cNvSpPr>
            <a:spLocks noGrp="1"/>
          </p:cNvSpPr>
          <p:nvPr>
            <p:ph type="ftr" sz="quarter" idx="11"/>
          </p:nvPr>
        </p:nvSpPr>
        <p:spPr/>
        <p:txBody>
          <a:bodyPr/>
          <a:lstStyle/>
          <a:p>
            <a:endParaRPr lang="ru-RU" dirty="0"/>
          </a:p>
        </p:txBody>
      </p:sp>
      <p:sp>
        <p:nvSpPr>
          <p:cNvPr id="7" name="Номер слайда 6">
            <a:extLst>
              <a:ext uri="{FF2B5EF4-FFF2-40B4-BE49-F238E27FC236}">
                <a16:creationId xmlns:a16="http://schemas.microsoft.com/office/drawing/2014/main" xmlns="" id="{A47E572D-E1E5-4D4E-981B-27E01AF9E7CA}"/>
              </a:ext>
            </a:extLst>
          </p:cNvPr>
          <p:cNvSpPr>
            <a:spLocks noGrp="1"/>
          </p:cNvSpPr>
          <p:nvPr>
            <p:ph type="sldNum" sz="quarter" idx="12"/>
          </p:nvPr>
        </p:nvSpPr>
        <p:spPr/>
        <p:txBody>
          <a:bodyPr/>
          <a:lstStyle/>
          <a:p>
            <a:fld id="{36B58C4E-8B44-45E3-81C7-0E08FF915C37}" type="slidenum">
              <a:rPr lang="ru-RU" smtClean="0"/>
              <a:pPr/>
              <a:t>‹#›</a:t>
            </a:fld>
            <a:endParaRPr lang="ru-RU" dirty="0"/>
          </a:p>
        </p:txBody>
      </p:sp>
    </p:spTree>
    <p:extLst>
      <p:ext uri="{BB962C8B-B14F-4D97-AF65-F5344CB8AC3E}">
        <p14:creationId xmlns:p14="http://schemas.microsoft.com/office/powerpoint/2010/main" val="2630779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004B69F-514D-4EC9-B5C1-69C0B77402A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4E4D7423-253E-4549-AACB-2B730510A6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a:extLst>
              <a:ext uri="{FF2B5EF4-FFF2-40B4-BE49-F238E27FC236}">
                <a16:creationId xmlns:a16="http://schemas.microsoft.com/office/drawing/2014/main" xmlns="" id="{4FEF3997-0E43-4461-86CF-F26AA9D054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02E56AEB-3443-4D7F-9B30-B03F6FE663CD}"/>
              </a:ext>
            </a:extLst>
          </p:cNvPr>
          <p:cNvSpPr>
            <a:spLocks noGrp="1"/>
          </p:cNvSpPr>
          <p:nvPr>
            <p:ph type="dt" sz="half" idx="10"/>
          </p:nvPr>
        </p:nvSpPr>
        <p:spPr/>
        <p:txBody>
          <a:bodyPr/>
          <a:lstStyle/>
          <a:p>
            <a:fld id="{DE3E4ABC-DBF4-438F-969B-F9CD5B930954}" type="datetimeFigureOut">
              <a:rPr lang="ru-RU" smtClean="0"/>
              <a:pPr/>
              <a:t>03.03.2023</a:t>
            </a:fld>
            <a:endParaRPr lang="ru-RU" dirty="0"/>
          </a:p>
        </p:txBody>
      </p:sp>
      <p:sp>
        <p:nvSpPr>
          <p:cNvPr id="6" name="Нижний колонтитул 5">
            <a:extLst>
              <a:ext uri="{FF2B5EF4-FFF2-40B4-BE49-F238E27FC236}">
                <a16:creationId xmlns:a16="http://schemas.microsoft.com/office/drawing/2014/main" xmlns="" id="{0940921D-AAF9-45C7-AACF-6BD5A1BFB285}"/>
              </a:ext>
            </a:extLst>
          </p:cNvPr>
          <p:cNvSpPr>
            <a:spLocks noGrp="1"/>
          </p:cNvSpPr>
          <p:nvPr>
            <p:ph type="ftr" sz="quarter" idx="11"/>
          </p:nvPr>
        </p:nvSpPr>
        <p:spPr/>
        <p:txBody>
          <a:bodyPr/>
          <a:lstStyle/>
          <a:p>
            <a:endParaRPr lang="ru-RU" dirty="0"/>
          </a:p>
        </p:txBody>
      </p:sp>
      <p:sp>
        <p:nvSpPr>
          <p:cNvPr id="7" name="Номер слайда 6">
            <a:extLst>
              <a:ext uri="{FF2B5EF4-FFF2-40B4-BE49-F238E27FC236}">
                <a16:creationId xmlns:a16="http://schemas.microsoft.com/office/drawing/2014/main" xmlns="" id="{EBAF4F16-09B0-4EB6-AF91-485192F5931E}"/>
              </a:ext>
            </a:extLst>
          </p:cNvPr>
          <p:cNvSpPr>
            <a:spLocks noGrp="1"/>
          </p:cNvSpPr>
          <p:nvPr>
            <p:ph type="sldNum" sz="quarter" idx="12"/>
          </p:nvPr>
        </p:nvSpPr>
        <p:spPr/>
        <p:txBody>
          <a:bodyPr/>
          <a:lstStyle/>
          <a:p>
            <a:fld id="{36B58C4E-8B44-45E3-81C7-0E08FF915C37}" type="slidenum">
              <a:rPr lang="ru-RU" smtClean="0"/>
              <a:pPr/>
              <a:t>‹#›</a:t>
            </a:fld>
            <a:endParaRPr lang="ru-RU" dirty="0"/>
          </a:p>
        </p:txBody>
      </p:sp>
    </p:spTree>
    <p:extLst>
      <p:ext uri="{BB962C8B-B14F-4D97-AF65-F5344CB8AC3E}">
        <p14:creationId xmlns:p14="http://schemas.microsoft.com/office/powerpoint/2010/main" val="403573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92F3E3D-69AE-43DD-92B8-369C5DFB54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B19D54F5-4BE6-466E-9C28-DE7DB398FB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3D0F6CBE-5DBF-45C8-8036-025F405436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E4ABC-DBF4-438F-969B-F9CD5B930954}" type="datetimeFigureOut">
              <a:rPr lang="ru-RU" smtClean="0"/>
              <a:pPr/>
              <a:t>03.03.2023</a:t>
            </a:fld>
            <a:endParaRPr lang="ru-RU" dirty="0"/>
          </a:p>
        </p:txBody>
      </p:sp>
      <p:sp>
        <p:nvSpPr>
          <p:cNvPr id="5" name="Нижний колонтитул 4">
            <a:extLst>
              <a:ext uri="{FF2B5EF4-FFF2-40B4-BE49-F238E27FC236}">
                <a16:creationId xmlns:a16="http://schemas.microsoft.com/office/drawing/2014/main" xmlns="" id="{2C51E7C9-1F86-4049-A85C-672A0C6DB9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a:extLst>
              <a:ext uri="{FF2B5EF4-FFF2-40B4-BE49-F238E27FC236}">
                <a16:creationId xmlns:a16="http://schemas.microsoft.com/office/drawing/2014/main" xmlns="" id="{5004E6B9-1AEF-4AC1-B72A-574323D46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B58C4E-8B44-45E3-81C7-0E08FF915C37}" type="slidenum">
              <a:rPr lang="ru-RU" smtClean="0"/>
              <a:pPr/>
              <a:t>‹#›</a:t>
            </a:fld>
            <a:endParaRPr lang="ru-RU" dirty="0"/>
          </a:p>
        </p:txBody>
      </p:sp>
    </p:spTree>
    <p:extLst>
      <p:ext uri="{BB962C8B-B14F-4D97-AF65-F5344CB8AC3E}">
        <p14:creationId xmlns:p14="http://schemas.microsoft.com/office/powerpoint/2010/main" val="2515666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www.litres.ru/elena-kuznecova-3244/ot-odisseya-do-garri-pottera-naglyadnaya-nav-68875386/"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labirint.ru/series/28104/" TargetMode="Externa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blog.sibmama.ru/weblog_entry.php?e=1013316" TargetMode="Externa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s://www.labirint.ru/books/92912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s://www.labirint.ru/authors/164626/"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hyperlink" Target="https://www.labirint.ru/books/933218/" TargetMode="External"/><Relationship Id="rId4" Type="http://schemas.openxmlformats.org/officeDocument/2006/relationships/hyperlink" Target="https://readrate.com/rus/books/kem-byt-puteshestvie-v-mir-professiy"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fenzin.org/online/772722"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hyperlink" Target="https://www.labirint.ru/books/930214/"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hyperlink" Target="https://www.livelib.ru/author/2208103-kristian-borstlap"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www.litres.ru/uriy-koval/samaya-legkaya-lodka-v-mire-67840602/chitat-onlayn/"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kniguru.info/korotkiy-spisok-desyatogo-sezona/sem-dney-do-sakuryi-svetlana-lavrova" TargetMode="Externa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labirint.ru/books/931271/"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hyperlink" Target="https://www.labirint.ru/books/926606/"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litres.ru/arndis-torarinsdottir/dom-vdali-ot-mira/"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bookunion.ru/news/pervyy_mezhdunarodnyy_konkurs_molodyezhnykh_proektov_kniga_budushchego/"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kommersant.ru/doc/5785500" TargetMode="External"/><Relationship Id="rId2" Type="http://schemas.openxmlformats.org/officeDocument/2006/relationships/hyperlink" Target="https://lgz.ru/article/-4-6869-31-01-2023/zhiv-chelove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dzen.ru/a/Y-CzmxbjRhelPDdI"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rgdb.ru/home/news/14762-ekspertnyj-sovet-po-detskoj-literature-podgotovil-itogovyj-rekomendatelnyj-spisok-knig-za-2022-god"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vsenauka.ru/knigi/besplatnyie-knigi.html" TargetMode="External"/><Relationship Id="rId2" Type="http://schemas.openxmlformats.org/officeDocument/2006/relationships/hyperlink" Target="https://vsenauka.ru/o-proekte/novosti/vsenauka-sostavila-rekomendaczii-dlya-bibliotek.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prochtenie.org/texts/31112"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18">
            <a:extLst>
              <a:ext uri="{FF2B5EF4-FFF2-40B4-BE49-F238E27FC236}">
                <a16:creationId xmlns:a16="http://schemas.microsoft.com/office/drawing/2014/main" xmlns="" id="{6FD2B106-31C7-446F-B4D3-C9EE8CEB5B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dirty="0">
              <a:solidFill>
                <a:schemeClr val="tx1"/>
              </a:solidFill>
            </a:endParaRPr>
          </a:p>
        </p:txBody>
      </p:sp>
      <p:sp>
        <p:nvSpPr>
          <p:cNvPr id="37" name="Rectangle 20">
            <a:extLst>
              <a:ext uri="{FF2B5EF4-FFF2-40B4-BE49-F238E27FC236}">
                <a16:creationId xmlns:a16="http://schemas.microsoft.com/office/drawing/2014/main" xmlns="" id="{1D7678B8-0AAC-460B-8CDB-C43156BBAA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sp>
        <p:nvSpPr>
          <p:cNvPr id="2" name="Заголовок 1">
            <a:extLst>
              <a:ext uri="{FF2B5EF4-FFF2-40B4-BE49-F238E27FC236}">
                <a16:creationId xmlns:a16="http://schemas.microsoft.com/office/drawing/2014/main" xmlns="" id="{664F3542-6767-46A3-BC65-FDF4CE94BEBE}"/>
              </a:ext>
            </a:extLst>
          </p:cNvPr>
          <p:cNvSpPr>
            <a:spLocks noGrp="1"/>
          </p:cNvSpPr>
          <p:nvPr>
            <p:ph type="ctrTitle"/>
          </p:nvPr>
        </p:nvSpPr>
        <p:spPr>
          <a:xfrm>
            <a:off x="766761" y="643468"/>
            <a:ext cx="5481639" cy="4242858"/>
          </a:xfrm>
        </p:spPr>
        <p:txBody>
          <a:bodyPr anchor="b">
            <a:normAutofit/>
          </a:bodyPr>
          <a:lstStyle/>
          <a:p>
            <a:pPr algn="l"/>
            <a:r>
              <a:rPr lang="ru-RU" sz="5500" b="1" dirty="0">
                <a:solidFill>
                  <a:schemeClr val="accent2">
                    <a:lumMod val="50000"/>
                  </a:schemeClr>
                </a:solidFill>
              </a:rPr>
              <a:t>Новые детские книги и другие книжные новости</a:t>
            </a:r>
            <a:br>
              <a:rPr lang="ru-RU" sz="5500" b="1" dirty="0">
                <a:solidFill>
                  <a:schemeClr val="accent2">
                    <a:lumMod val="50000"/>
                  </a:schemeClr>
                </a:solidFill>
              </a:rPr>
            </a:br>
            <a:r>
              <a:rPr lang="ru-RU" sz="5500" b="1" dirty="0">
                <a:solidFill>
                  <a:schemeClr val="accent2">
                    <a:lumMod val="50000"/>
                  </a:schemeClr>
                </a:solidFill>
              </a:rPr>
              <a:t>февраль 2023</a:t>
            </a:r>
          </a:p>
        </p:txBody>
      </p:sp>
      <p:sp>
        <p:nvSpPr>
          <p:cNvPr id="38" name="Freeform 6">
            <a:extLst>
              <a:ext uri="{FF2B5EF4-FFF2-40B4-BE49-F238E27FC236}">
                <a16:creationId xmlns:a16="http://schemas.microsoft.com/office/drawing/2014/main" xmlns="" id="{1F0D9B0E-E48B-450C-9134-0435D96D0B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6502207" y="61344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rgbClr val="FFFFFF"/>
          </a:solidFill>
          <a:ln w="0">
            <a:noFill/>
            <a:prstDash val="solid"/>
            <a:round/>
            <a:headEnd/>
            <a:tailEnd/>
          </a:ln>
        </p:spPr>
      </p:sp>
      <p:pic>
        <p:nvPicPr>
          <p:cNvPr id="3" name="Рисунок 2"/>
          <p:cNvPicPr>
            <a:picLocks noChangeAspect="1"/>
          </p:cNvPicPr>
          <p:nvPr/>
        </p:nvPicPr>
        <p:blipFill>
          <a:blip r:embed="rId2"/>
          <a:stretch>
            <a:fillRect/>
          </a:stretch>
        </p:blipFill>
        <p:spPr>
          <a:xfrm>
            <a:off x="6502207" y="1594488"/>
            <a:ext cx="5474682" cy="3084843"/>
          </a:xfrm>
          <a:prstGeom prst="rect">
            <a:avLst/>
          </a:prstGeom>
        </p:spPr>
      </p:pic>
    </p:spTree>
    <p:extLst>
      <p:ext uri="{BB962C8B-B14F-4D97-AF65-F5344CB8AC3E}">
        <p14:creationId xmlns:p14="http://schemas.microsoft.com/office/powerpoint/2010/main" val="35302902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54A6836E-C603-43CB-9DA7-89D8E3FA38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296007DD-F9BF-4F0F-B8C6-C514B28419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4" name="Заголовок 3">
            <a:extLst>
              <a:ext uri="{FF2B5EF4-FFF2-40B4-BE49-F238E27FC236}">
                <a16:creationId xmlns:a16="http://schemas.microsoft.com/office/drawing/2014/main" xmlns="" id="{326AD4D0-2F86-4ADF-8070-653A8431C0E4}"/>
              </a:ext>
            </a:extLst>
          </p:cNvPr>
          <p:cNvSpPr>
            <a:spLocks noGrp="1"/>
          </p:cNvSpPr>
          <p:nvPr>
            <p:ph type="title"/>
          </p:nvPr>
        </p:nvSpPr>
        <p:spPr>
          <a:xfrm>
            <a:off x="753925" y="1321056"/>
            <a:ext cx="10684151" cy="1991979"/>
          </a:xfrm>
        </p:spPr>
        <p:txBody>
          <a:bodyPr vert="horz" lIns="91440" tIns="45720" rIns="91440" bIns="45720" rtlCol="0" anchor="b">
            <a:normAutofit/>
          </a:bodyPr>
          <a:lstStyle/>
          <a:p>
            <a:pPr algn="ctr"/>
            <a:r>
              <a:rPr lang="en-US" sz="5200" b="1" kern="1200" dirty="0">
                <a:solidFill>
                  <a:schemeClr val="accent2">
                    <a:lumMod val="50000"/>
                  </a:schemeClr>
                </a:solidFill>
                <a:latin typeface="+mj-lt"/>
                <a:ea typeface="+mj-ea"/>
                <a:cs typeface="+mj-cs"/>
              </a:rPr>
              <a:t>Нон-фикшн</a:t>
            </a:r>
            <a:endParaRPr lang="en-US" sz="5200" b="1" kern="1200" dirty="0">
              <a:solidFill>
                <a:schemeClr val="accent2">
                  <a:lumMod val="50000"/>
                </a:schemeClr>
              </a:solidFill>
              <a:latin typeface="+mj-lt"/>
              <a:ea typeface="+mj-ea"/>
              <a:cs typeface="+mj-cs"/>
            </a:endParaRPr>
          </a:p>
        </p:txBody>
      </p:sp>
      <p:sp>
        <p:nvSpPr>
          <p:cNvPr id="5" name="Текст 4">
            <a:extLst>
              <a:ext uri="{FF2B5EF4-FFF2-40B4-BE49-F238E27FC236}">
                <a16:creationId xmlns:a16="http://schemas.microsoft.com/office/drawing/2014/main" xmlns="" id="{A965C72F-FE99-4457-AB61-72BBF48C0E13}"/>
              </a:ext>
            </a:extLst>
          </p:cNvPr>
          <p:cNvSpPr>
            <a:spLocks noGrp="1"/>
          </p:cNvSpPr>
          <p:nvPr>
            <p:ph type="body" idx="1"/>
          </p:nvPr>
        </p:nvSpPr>
        <p:spPr>
          <a:xfrm>
            <a:off x="1361395" y="3525490"/>
            <a:ext cx="9469211" cy="865639"/>
          </a:xfrm>
        </p:spPr>
        <p:txBody>
          <a:bodyPr vert="horz" lIns="91440" tIns="45720" rIns="91440" bIns="45720" rtlCol="0" anchor="t">
            <a:normAutofit/>
          </a:bodyPr>
          <a:lstStyle/>
          <a:p>
            <a:pPr algn="ctr"/>
            <a:r>
              <a:rPr lang="en-US" kern="1200" dirty="0">
                <a:solidFill>
                  <a:schemeClr val="accent2">
                    <a:lumMod val="50000"/>
                  </a:schemeClr>
                </a:solidFill>
                <a:latin typeface="+mn-lt"/>
                <a:ea typeface="+mn-ea"/>
                <a:cs typeface="+mn-cs"/>
              </a:rPr>
              <a:t>Нехудожественная</a:t>
            </a:r>
            <a:r>
              <a:rPr lang="en-US" kern="1200" dirty="0">
                <a:solidFill>
                  <a:schemeClr val="accent2">
                    <a:lumMod val="50000"/>
                  </a:schemeClr>
                </a:solidFill>
                <a:latin typeface="+mn-lt"/>
                <a:ea typeface="+mn-ea"/>
                <a:cs typeface="+mn-cs"/>
              </a:rPr>
              <a:t> </a:t>
            </a:r>
            <a:r>
              <a:rPr lang="en-US" kern="1200" dirty="0">
                <a:solidFill>
                  <a:schemeClr val="accent2">
                    <a:lumMod val="50000"/>
                  </a:schemeClr>
                </a:solidFill>
                <a:latin typeface="+mn-lt"/>
                <a:ea typeface="+mn-ea"/>
                <a:cs typeface="+mn-cs"/>
              </a:rPr>
              <a:t>литература</a:t>
            </a:r>
            <a:r>
              <a:rPr lang="en-US" kern="1200" dirty="0">
                <a:solidFill>
                  <a:schemeClr val="accent2">
                    <a:lumMod val="50000"/>
                  </a:schemeClr>
                </a:solidFill>
                <a:latin typeface="+mn-lt"/>
                <a:ea typeface="+mn-ea"/>
                <a:cs typeface="+mn-cs"/>
              </a:rPr>
              <a:t> </a:t>
            </a:r>
          </a:p>
        </p:txBody>
      </p:sp>
      <p:grpSp>
        <p:nvGrpSpPr>
          <p:cNvPr id="14" name="Group 13">
            <a:extLst>
              <a:ext uri="{FF2B5EF4-FFF2-40B4-BE49-F238E27FC236}">
                <a16:creationId xmlns:a16="http://schemas.microsoft.com/office/drawing/2014/main" xmlns="" id="{8A0FAFCA-5C96-453B-83B7-A9AEF7F1896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867135" y="0"/>
            <a:ext cx="4324865" cy="2641149"/>
            <a:chOff x="6867015" y="-1"/>
            <a:chExt cx="5324985" cy="3251912"/>
          </a:xfrm>
          <a:solidFill>
            <a:schemeClr val="accent5">
              <a:alpha val="10000"/>
            </a:schemeClr>
          </a:solidFill>
        </p:grpSpPr>
        <p:sp>
          <p:nvSpPr>
            <p:cNvPr id="15" name="Freeform: Shape 14">
              <a:extLst>
                <a:ext uri="{FF2B5EF4-FFF2-40B4-BE49-F238E27FC236}">
                  <a16:creationId xmlns:a16="http://schemas.microsoft.com/office/drawing/2014/main" xmlns="" id="{4A0F84AE-A24D-4353-B1BA-BD80DAA385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xmlns="" id="{AF093259-3E74-43A1-944B-B106C8105E9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xmlns="" id="{AAA28A35-1E54-4054-BB95-42FAFA13A9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FBA3A17F-F3BD-4B94-9CC8-006700210F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xmlns="" id="{CD0398DD-AD75-4E2B-A3C6-35073082A8B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6200000">
            <a:off x="-456265" y="3658536"/>
            <a:ext cx="3655725" cy="2743201"/>
            <a:chOff x="-305" y="-1"/>
            <a:chExt cx="3832880" cy="2876136"/>
          </a:xfrm>
        </p:grpSpPr>
        <p:sp>
          <p:nvSpPr>
            <p:cNvPr id="21" name="Freeform: Shape 20">
              <a:extLst>
                <a:ext uri="{FF2B5EF4-FFF2-40B4-BE49-F238E27FC236}">
                  <a16:creationId xmlns:a16="http://schemas.microsoft.com/office/drawing/2014/main" xmlns="" id="{03E4F247-A844-4CD1-A37E-B7EA0DA2DBC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xmlns="" id="{E2387B1B-D4D3-493F-8D7A-C7A89DBD4AB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xmlns="" id="{C3404477-1F13-4859-84DA-12A303ACAD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xmlns="" id="{1B8C62FD-B708-4F00-80BB-1250C60119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582570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3043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Рисунок 6" descr="Изображение выглядит как карта&#10;&#10;Автоматически созданное описание">
            <a:extLst>
              <a:ext uri="{FF2B5EF4-FFF2-40B4-BE49-F238E27FC236}">
                <a16:creationId xmlns:a16="http://schemas.microsoft.com/office/drawing/2014/main" xmlns="" id="{F0DB0B5D-C9F5-EEB6-9E83-332E76E08B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500" y="363538"/>
            <a:ext cx="3560763" cy="4392613"/>
          </a:xfrm>
          <a:prstGeom prst="rect">
            <a:avLst/>
          </a:prstGeom>
        </p:spPr>
      </p:pic>
      <p:pic>
        <p:nvPicPr>
          <p:cNvPr id="5" name="Объект 4">
            <a:extLst>
              <a:ext uri="{FF2B5EF4-FFF2-40B4-BE49-F238E27FC236}">
                <a16:creationId xmlns:a16="http://schemas.microsoft.com/office/drawing/2014/main" xmlns="" id="{334FFC4E-86C9-E975-A88E-283E8E94EB1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332288" y="363538"/>
            <a:ext cx="7161213" cy="4392613"/>
          </a:xfrm>
        </p:spPr>
      </p:pic>
      <p:sp>
        <p:nvSpPr>
          <p:cNvPr id="2" name="Заголовок 1">
            <a:extLst>
              <a:ext uri="{FF2B5EF4-FFF2-40B4-BE49-F238E27FC236}">
                <a16:creationId xmlns:a16="http://schemas.microsoft.com/office/drawing/2014/main" xmlns="" id="{119FA2C5-3C90-4E4B-A014-74BA9EE67392}"/>
              </a:ext>
            </a:extLst>
          </p:cNvPr>
          <p:cNvSpPr>
            <a:spLocks noGrp="1"/>
          </p:cNvSpPr>
          <p:nvPr>
            <p:ph type="title"/>
          </p:nvPr>
        </p:nvSpPr>
        <p:spPr>
          <a:xfrm>
            <a:off x="698500" y="5330432"/>
            <a:ext cx="11210925" cy="736552"/>
          </a:xfrm>
        </p:spPr>
        <p:txBody>
          <a:bodyPr vert="horz" lIns="91440" tIns="45720" rIns="91440" bIns="45720" rtlCol="0" anchor="ctr">
            <a:normAutofit fontScale="90000"/>
          </a:bodyPr>
          <a:lstStyle/>
          <a:p>
            <a:pPr algn="ctr"/>
            <a:r>
              <a:rPr lang="en-US" sz="2200" kern="1200" dirty="0">
                <a:solidFill>
                  <a:schemeClr val="bg1"/>
                </a:solidFill>
                <a:latin typeface="+mj-lt"/>
                <a:ea typeface="+mj-ea"/>
                <a:cs typeface="+mj-cs"/>
              </a:rPr>
              <a:t>Елена </a:t>
            </a:r>
            <a:r>
              <a:rPr lang="en-US" sz="2200" kern="1200" dirty="0">
                <a:solidFill>
                  <a:schemeClr val="bg1"/>
                </a:solidFill>
                <a:latin typeface="+mj-lt"/>
                <a:ea typeface="+mj-ea"/>
                <a:cs typeface="+mj-cs"/>
              </a:rPr>
              <a:t>Кузнецова</a:t>
            </a:r>
            <a:r>
              <a:rPr lang="en-US" sz="2200" kern="1200" dirty="0">
                <a:solidFill>
                  <a:schemeClr val="bg1"/>
                </a:solidFill>
                <a:latin typeface="+mj-lt"/>
                <a:ea typeface="+mj-ea"/>
                <a:cs typeface="+mj-cs"/>
              </a:rPr>
              <a:t>. </a:t>
            </a:r>
            <a:r>
              <a:rPr lang="en-US" sz="2200" kern="1200" dirty="0">
                <a:solidFill>
                  <a:schemeClr val="bg1"/>
                </a:solidFill>
                <a:latin typeface="+mj-lt"/>
                <a:ea typeface="+mj-ea"/>
                <a:cs typeface="+mj-cs"/>
              </a:rPr>
              <a:t>От</a:t>
            </a:r>
            <a:r>
              <a:rPr lang="en-US" sz="2200" kern="1200" dirty="0">
                <a:solidFill>
                  <a:schemeClr val="bg1"/>
                </a:solidFill>
                <a:latin typeface="+mj-lt"/>
                <a:ea typeface="+mj-ea"/>
                <a:cs typeface="+mj-cs"/>
              </a:rPr>
              <a:t> </a:t>
            </a:r>
            <a:r>
              <a:rPr lang="en-US" sz="2200" kern="1200" dirty="0">
                <a:solidFill>
                  <a:schemeClr val="bg1"/>
                </a:solidFill>
                <a:latin typeface="+mj-lt"/>
                <a:ea typeface="+mj-ea"/>
                <a:cs typeface="+mj-cs"/>
              </a:rPr>
              <a:t>Одиссея</a:t>
            </a:r>
            <a:r>
              <a:rPr lang="en-US" sz="2200" kern="1200" dirty="0">
                <a:solidFill>
                  <a:schemeClr val="bg1"/>
                </a:solidFill>
                <a:latin typeface="+mj-lt"/>
                <a:ea typeface="+mj-ea"/>
                <a:cs typeface="+mj-cs"/>
              </a:rPr>
              <a:t> </a:t>
            </a:r>
            <a:r>
              <a:rPr lang="en-US" sz="2200" kern="1200" dirty="0">
                <a:solidFill>
                  <a:schemeClr val="bg1"/>
                </a:solidFill>
                <a:latin typeface="+mj-lt"/>
                <a:ea typeface="+mj-ea"/>
                <a:cs typeface="+mj-cs"/>
              </a:rPr>
              <a:t>до</a:t>
            </a:r>
            <a:r>
              <a:rPr lang="en-US" sz="2200" kern="1200" dirty="0">
                <a:solidFill>
                  <a:schemeClr val="bg1"/>
                </a:solidFill>
                <a:latin typeface="+mj-lt"/>
                <a:ea typeface="+mj-ea"/>
                <a:cs typeface="+mj-cs"/>
              </a:rPr>
              <a:t> </a:t>
            </a:r>
            <a:r>
              <a:rPr lang="en-US" sz="2200" kern="1200" dirty="0">
                <a:solidFill>
                  <a:schemeClr val="bg1"/>
                </a:solidFill>
                <a:latin typeface="+mj-lt"/>
                <a:ea typeface="+mj-ea"/>
                <a:cs typeface="+mj-cs"/>
              </a:rPr>
              <a:t>Гарри</a:t>
            </a:r>
            <a:r>
              <a:rPr lang="en-US" sz="2200" kern="1200" dirty="0">
                <a:solidFill>
                  <a:schemeClr val="bg1"/>
                </a:solidFill>
                <a:latin typeface="+mj-lt"/>
                <a:ea typeface="+mj-ea"/>
                <a:cs typeface="+mj-cs"/>
              </a:rPr>
              <a:t> </a:t>
            </a:r>
            <a:r>
              <a:rPr lang="en-US" sz="2200" kern="1200" dirty="0">
                <a:solidFill>
                  <a:schemeClr val="bg1"/>
                </a:solidFill>
                <a:latin typeface="+mj-lt"/>
                <a:ea typeface="+mj-ea"/>
                <a:cs typeface="+mj-cs"/>
              </a:rPr>
              <a:t>Поттера</a:t>
            </a:r>
            <a:r>
              <a:rPr lang="en-US" sz="2200" kern="1200" dirty="0">
                <a:solidFill>
                  <a:schemeClr val="bg1"/>
                </a:solidFill>
                <a:latin typeface="+mj-lt"/>
                <a:ea typeface="+mj-ea"/>
                <a:cs typeface="+mj-cs"/>
              </a:rPr>
              <a:t>. </a:t>
            </a:r>
            <a:r>
              <a:rPr lang="en-US" sz="2200" kern="1200" dirty="0">
                <a:solidFill>
                  <a:schemeClr val="bg1"/>
                </a:solidFill>
                <a:latin typeface="+mj-lt"/>
                <a:ea typeface="+mj-ea"/>
                <a:cs typeface="+mj-cs"/>
              </a:rPr>
              <a:t>Наглядная</a:t>
            </a:r>
            <a:r>
              <a:rPr lang="en-US" sz="2200" kern="1200" dirty="0">
                <a:solidFill>
                  <a:schemeClr val="bg1"/>
                </a:solidFill>
                <a:latin typeface="+mj-lt"/>
                <a:ea typeface="+mj-ea"/>
                <a:cs typeface="+mj-cs"/>
              </a:rPr>
              <a:t> </a:t>
            </a:r>
            <a:r>
              <a:rPr lang="en-US" sz="2200" kern="1200" dirty="0">
                <a:solidFill>
                  <a:schemeClr val="bg1"/>
                </a:solidFill>
                <a:latin typeface="+mj-lt"/>
                <a:ea typeface="+mj-ea"/>
                <a:cs typeface="+mj-cs"/>
              </a:rPr>
              <a:t>навигация</a:t>
            </a:r>
            <a:r>
              <a:rPr lang="en-US" sz="2200" kern="1200" dirty="0">
                <a:solidFill>
                  <a:schemeClr val="bg1"/>
                </a:solidFill>
                <a:latin typeface="+mj-lt"/>
                <a:ea typeface="+mj-ea"/>
                <a:cs typeface="+mj-cs"/>
              </a:rPr>
              <a:t> </a:t>
            </a:r>
            <a:r>
              <a:rPr lang="en-US" sz="2200" kern="1200" dirty="0">
                <a:solidFill>
                  <a:schemeClr val="bg1"/>
                </a:solidFill>
                <a:latin typeface="+mj-lt"/>
                <a:ea typeface="+mj-ea"/>
                <a:cs typeface="+mj-cs"/>
              </a:rPr>
              <a:t>по</a:t>
            </a:r>
            <a:r>
              <a:rPr lang="en-US" sz="2200" kern="1200" dirty="0">
                <a:solidFill>
                  <a:schemeClr val="bg1"/>
                </a:solidFill>
                <a:latin typeface="+mj-lt"/>
                <a:ea typeface="+mj-ea"/>
                <a:cs typeface="+mj-cs"/>
              </a:rPr>
              <a:t> </a:t>
            </a:r>
            <a:r>
              <a:rPr lang="en-US" sz="2200" kern="1200" dirty="0">
                <a:solidFill>
                  <a:schemeClr val="bg1"/>
                </a:solidFill>
                <a:latin typeface="+mj-lt"/>
                <a:ea typeface="+mj-ea"/>
                <a:cs typeface="+mj-cs"/>
              </a:rPr>
              <a:t>морю</a:t>
            </a:r>
            <a:r>
              <a:rPr lang="en-US" sz="2200" kern="1200" dirty="0">
                <a:solidFill>
                  <a:schemeClr val="bg1"/>
                </a:solidFill>
                <a:latin typeface="+mj-lt"/>
                <a:ea typeface="+mj-ea"/>
                <a:cs typeface="+mj-cs"/>
              </a:rPr>
              <a:t> </a:t>
            </a:r>
            <a:r>
              <a:rPr lang="en-US" sz="2200" kern="1200" dirty="0">
                <a:solidFill>
                  <a:schemeClr val="bg1"/>
                </a:solidFill>
                <a:latin typeface="+mj-lt"/>
                <a:ea typeface="+mj-ea"/>
                <a:cs typeface="+mj-cs"/>
              </a:rPr>
              <a:t>литературы</a:t>
            </a:r>
            <a:r>
              <a:rPr lang="en-US" sz="2200" kern="1200" dirty="0">
                <a:solidFill>
                  <a:schemeClr val="bg1"/>
                </a:solidFill>
                <a:latin typeface="+mj-lt"/>
                <a:ea typeface="+mj-ea"/>
                <a:cs typeface="+mj-cs"/>
              </a:rPr>
              <a:t> (МИФ, 2023</a:t>
            </a:r>
            <a:r>
              <a:rPr lang="en-US" sz="2200" dirty="0">
                <a:solidFill>
                  <a:schemeClr val="bg1"/>
                </a:solidFill>
              </a:rPr>
              <a:t>) </a:t>
            </a:r>
            <a:r>
              <a:rPr lang="en-US" sz="2000" dirty="0">
                <a:solidFill>
                  <a:schemeClr val="bg1"/>
                </a:solidFill>
                <a:hlinkClick r:id="rId4"/>
              </a:rPr>
              <a:t>https://www.litres.ru/elena-kuznecova-3244/ot-odisseya-do-garri-pottera-naglyadnaya-nav-68875386</a:t>
            </a:r>
            <a:r>
              <a:rPr lang="en-US" sz="2000" dirty="0" smtClean="0">
                <a:solidFill>
                  <a:schemeClr val="bg1"/>
                </a:solidFill>
                <a:hlinkClick r:id="rId4"/>
              </a:rPr>
              <a:t>/</a:t>
            </a:r>
            <a:r>
              <a:rPr lang="ru-RU" sz="2000" dirty="0" smtClean="0">
                <a:solidFill>
                  <a:schemeClr val="bg1"/>
                </a:solidFill>
              </a:rPr>
              <a:t> </a:t>
            </a:r>
            <a:endParaRPr lang="en-US" sz="2000" kern="1200" dirty="0">
              <a:solidFill>
                <a:schemeClr val="bg1"/>
              </a:solidFill>
            </a:endParaRPr>
          </a:p>
        </p:txBody>
      </p:sp>
    </p:spTree>
    <p:extLst>
      <p:ext uri="{BB962C8B-B14F-4D97-AF65-F5344CB8AC3E}">
        <p14:creationId xmlns:p14="http://schemas.microsoft.com/office/powerpoint/2010/main" val="42026955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3">
            <a:extLst>
              <a:ext uri="{FF2B5EF4-FFF2-40B4-BE49-F238E27FC236}">
                <a16:creationId xmlns:a16="http://schemas.microsoft.com/office/drawing/2014/main" xmlns="" id="{99AE2756-0FC4-4155-83E7-58AAAB63E75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xmlns="" id="{247AB924-1B87-43FC-B7C7-B112D5C51A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xmlns="" id="{D61EAD3B-CE62-F87D-7A2E-B8425D9D51BE}"/>
              </a:ext>
            </a:extLst>
          </p:cNvPr>
          <p:cNvSpPr>
            <a:spLocks noGrp="1"/>
          </p:cNvSpPr>
          <p:nvPr>
            <p:ph type="title"/>
          </p:nvPr>
        </p:nvSpPr>
        <p:spPr>
          <a:xfrm>
            <a:off x="527538" y="4756638"/>
            <a:ext cx="11139854" cy="930447"/>
          </a:xfrm>
          <a:prstGeom prst="ellipse">
            <a:avLst/>
          </a:prstGeom>
        </p:spPr>
        <p:txBody>
          <a:bodyPr vert="horz" lIns="91440" tIns="45720" rIns="91440" bIns="45720" rtlCol="0" anchor="b">
            <a:normAutofit fontScale="90000"/>
          </a:bodyPr>
          <a:lstStyle/>
          <a:p>
            <a:pPr algn="ctr"/>
            <a:r>
              <a:rPr lang="en-US" sz="2200" dirty="0">
                <a:solidFill>
                  <a:srgbClr val="FFFFFF"/>
                </a:solidFill>
              </a:rPr>
              <a:t>Новые </a:t>
            </a:r>
            <a:r>
              <a:rPr lang="en-US" sz="2200" dirty="0">
                <a:solidFill>
                  <a:srgbClr val="FFFFFF"/>
                </a:solidFill>
              </a:rPr>
              <a:t>выпуски</a:t>
            </a:r>
            <a:r>
              <a:rPr lang="en-US" sz="2200" dirty="0">
                <a:solidFill>
                  <a:srgbClr val="FFFFFF"/>
                </a:solidFill>
              </a:rPr>
              <a:t> </a:t>
            </a:r>
            <a:r>
              <a:rPr lang="en-US" sz="2200" dirty="0">
                <a:solidFill>
                  <a:srgbClr val="FFFFFF"/>
                </a:solidFill>
              </a:rPr>
              <a:t>энциклопеди</a:t>
            </a:r>
            <a:r>
              <a:rPr lang="ru-RU" sz="2200" dirty="0">
                <a:solidFill>
                  <a:srgbClr val="FFFFFF"/>
                </a:solidFill>
              </a:rPr>
              <a:t>й</a:t>
            </a:r>
            <a:r>
              <a:rPr lang="en-US" sz="2200" dirty="0">
                <a:solidFill>
                  <a:srgbClr val="FFFFFF"/>
                </a:solidFill>
              </a:rPr>
              <a:t> </a:t>
            </a:r>
            <a:r>
              <a:rPr lang="en-US" sz="2200" dirty="0">
                <a:solidFill>
                  <a:srgbClr val="FFFFFF"/>
                </a:solidFill>
              </a:rPr>
              <a:t>про</a:t>
            </a:r>
            <a:r>
              <a:rPr lang="en-US" sz="2200" dirty="0">
                <a:solidFill>
                  <a:srgbClr val="FFFFFF"/>
                </a:solidFill>
              </a:rPr>
              <a:t> </a:t>
            </a:r>
            <a:r>
              <a:rPr lang="en-US" sz="2200" dirty="0">
                <a:solidFill>
                  <a:srgbClr val="FFFFFF"/>
                </a:solidFill>
              </a:rPr>
              <a:t>дядю</a:t>
            </a:r>
            <a:r>
              <a:rPr lang="en-US" sz="2200" dirty="0">
                <a:solidFill>
                  <a:srgbClr val="FFFFFF"/>
                </a:solidFill>
              </a:rPr>
              <a:t> </a:t>
            </a:r>
            <a:r>
              <a:rPr lang="en-US" sz="2200" dirty="0">
                <a:solidFill>
                  <a:srgbClr val="FFFFFF"/>
                </a:solidFill>
              </a:rPr>
              <a:t>Кузю</a:t>
            </a:r>
            <a:r>
              <a:rPr lang="en-US" sz="2200" dirty="0">
                <a:solidFill>
                  <a:srgbClr val="FFFFFF"/>
                </a:solidFill>
              </a:rPr>
              <a:t> и </a:t>
            </a:r>
            <a:r>
              <a:rPr lang="en-US" sz="2200" dirty="0" smtClean="0">
                <a:solidFill>
                  <a:srgbClr val="FFFFFF"/>
                </a:solidFill>
              </a:rPr>
              <a:t>Чевостика</a:t>
            </a:r>
            <a:r>
              <a:rPr lang="ru-RU" sz="2200" dirty="0" smtClean="0">
                <a:solidFill>
                  <a:srgbClr val="FFFFFF"/>
                </a:solidFill>
              </a:rPr>
              <a:t> </a:t>
            </a:r>
            <a:r>
              <a:rPr lang="en-US" sz="2200" dirty="0">
                <a:solidFill>
                  <a:srgbClr val="FFFFFF"/>
                </a:solidFill>
                <a:hlinkClick r:id="rId2"/>
              </a:rPr>
              <a:t>https://www.labirint.ru/series/28104</a:t>
            </a:r>
            <a:r>
              <a:rPr lang="en-US" sz="2200" dirty="0" smtClean="0">
                <a:solidFill>
                  <a:srgbClr val="FFFFFF"/>
                </a:solidFill>
                <a:hlinkClick r:id="rId2"/>
              </a:rPr>
              <a:t>/</a:t>
            </a:r>
            <a:r>
              <a:rPr lang="ru-RU" sz="2200" dirty="0" smtClean="0">
                <a:solidFill>
                  <a:srgbClr val="FFFFFF"/>
                </a:solidFill>
              </a:rPr>
              <a:t>  </a:t>
            </a:r>
            <a:endParaRPr lang="en-US" sz="2200" dirty="0">
              <a:solidFill>
                <a:srgbClr val="FFFFFF"/>
              </a:solidFill>
            </a:endParaRPr>
          </a:p>
        </p:txBody>
      </p:sp>
      <p:pic>
        <p:nvPicPr>
          <p:cNvPr id="7" name="Рисунок 6">
            <a:extLst>
              <a:ext uri="{FF2B5EF4-FFF2-40B4-BE49-F238E27FC236}">
                <a16:creationId xmlns:a16="http://schemas.microsoft.com/office/drawing/2014/main" xmlns="" id="{CEECFAC8-3B19-429E-A20B-025138DF4B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755" y="307731"/>
            <a:ext cx="3078179" cy="3997637"/>
          </a:xfrm>
          <a:prstGeom prst="rect">
            <a:avLst/>
          </a:prstGeom>
          <a:ln>
            <a:noFill/>
          </a:ln>
          <a:effectLst>
            <a:outerShdw blurRad="190500" algn="tl" rotWithShape="0">
              <a:srgbClr val="000000">
                <a:alpha val="70000"/>
              </a:srgbClr>
            </a:outerShdw>
          </a:effectLst>
        </p:spPr>
      </p:pic>
      <p:pic>
        <p:nvPicPr>
          <p:cNvPr id="9" name="Рисунок 8" descr="Изображение выглядит как текст&#10;&#10;Автоматически созданное описание">
            <a:extLst>
              <a:ext uri="{FF2B5EF4-FFF2-40B4-BE49-F238E27FC236}">
                <a16:creationId xmlns:a16="http://schemas.microsoft.com/office/drawing/2014/main" xmlns="" id="{2D177196-C0C4-AE44-3ED8-9B32673FC7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5729" y="404431"/>
            <a:ext cx="3433324" cy="3804237"/>
          </a:xfrm>
          <a:prstGeom prst="rect">
            <a:avLst/>
          </a:prstGeom>
        </p:spPr>
      </p:pic>
      <p:cxnSp>
        <p:nvCxnSpPr>
          <p:cNvPr id="18" name="Straight Connector 17">
            <a:extLst>
              <a:ext uri="{FF2B5EF4-FFF2-40B4-BE49-F238E27FC236}">
                <a16:creationId xmlns:a16="http://schemas.microsoft.com/office/drawing/2014/main" xmlns="" id="{818DC98F-4057-4645-B948-F604F39A9CF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Объект 4" descr="Изображение выглядит как текст&#10;&#10;Автоматически созданное описание">
            <a:extLst>
              <a:ext uri="{FF2B5EF4-FFF2-40B4-BE49-F238E27FC236}">
                <a16:creationId xmlns:a16="http://schemas.microsoft.com/office/drawing/2014/main" xmlns="" id="{4360C6A2-65D5-AD3B-3F6F-1D97E1EA59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2593" y="330045"/>
            <a:ext cx="3078179" cy="3997637"/>
          </a:xfrm>
          <a:prstGeom prst="rect">
            <a:avLst/>
          </a:prstGeom>
          <a:ln>
            <a:noFill/>
          </a:ln>
          <a:effectLst>
            <a:outerShdw blurRad="190500" algn="tl" rotWithShape="0">
              <a:srgbClr val="000000">
                <a:alpha val="70000"/>
              </a:srgbClr>
            </a:outerShdw>
          </a:effectLst>
        </p:spPr>
      </p:pic>
      <p:cxnSp>
        <p:nvCxnSpPr>
          <p:cNvPr id="20" name="Straight Connector 19">
            <a:extLst>
              <a:ext uri="{FF2B5EF4-FFF2-40B4-BE49-F238E27FC236}">
                <a16:creationId xmlns:a16="http://schemas.microsoft.com/office/drawing/2014/main" xmlns="" id="{DAD2B705-4A9B-408D-AA80-4F41045E09D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2798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3">
            <a:extLst>
              <a:ext uri="{FF2B5EF4-FFF2-40B4-BE49-F238E27FC236}">
                <a16:creationId xmlns:a16="http://schemas.microsoft.com/office/drawing/2014/main" xmlns="" id="{E462C3FA-EE10-4283-83A9-F407C925C0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xmlns="" id="{B36033AA-EDAE-708E-37FC-03DDEF46E046}"/>
              </a:ext>
            </a:extLst>
          </p:cNvPr>
          <p:cNvSpPr>
            <a:spLocks noGrp="1"/>
          </p:cNvSpPr>
          <p:nvPr>
            <p:ph type="title"/>
          </p:nvPr>
        </p:nvSpPr>
        <p:spPr>
          <a:xfrm>
            <a:off x="640080" y="4471416"/>
            <a:ext cx="10908792" cy="1069848"/>
          </a:xfrm>
        </p:spPr>
        <p:txBody>
          <a:bodyPr vert="horz" lIns="91440" tIns="45720" rIns="91440" bIns="45720" rtlCol="0" anchor="ctr">
            <a:normAutofit fontScale="90000"/>
          </a:bodyPr>
          <a:lstStyle/>
          <a:p>
            <a:pPr algn="ctr"/>
            <a:r>
              <a:rPr lang="en-US" sz="3600" b="1" dirty="0">
                <a:solidFill>
                  <a:schemeClr val="accent2">
                    <a:lumMod val="50000"/>
                  </a:schemeClr>
                </a:solidFill>
              </a:rPr>
              <a:t>Новые </a:t>
            </a:r>
            <a:r>
              <a:rPr lang="en-US" sz="3600" b="1" dirty="0">
                <a:solidFill>
                  <a:schemeClr val="accent2">
                    <a:lumMod val="50000"/>
                  </a:schemeClr>
                </a:solidFill>
              </a:rPr>
              <a:t>книги</a:t>
            </a:r>
            <a:r>
              <a:rPr lang="en-US" sz="3600" b="1" dirty="0">
                <a:solidFill>
                  <a:schemeClr val="accent2">
                    <a:lumMod val="50000"/>
                  </a:schemeClr>
                </a:solidFill>
              </a:rPr>
              <a:t> </a:t>
            </a:r>
            <a:r>
              <a:rPr lang="en-US" sz="3600" b="1" dirty="0">
                <a:solidFill>
                  <a:schemeClr val="accent2">
                    <a:lumMod val="50000"/>
                  </a:schemeClr>
                </a:solidFill>
              </a:rPr>
              <a:t>издательства</a:t>
            </a:r>
            <a:r>
              <a:rPr lang="en-US" sz="3600" b="1" dirty="0">
                <a:solidFill>
                  <a:schemeClr val="accent2">
                    <a:lumMod val="50000"/>
                  </a:schemeClr>
                </a:solidFill>
              </a:rPr>
              <a:t> «</a:t>
            </a:r>
            <a:r>
              <a:rPr lang="en-US" sz="3600" b="1" dirty="0">
                <a:solidFill>
                  <a:schemeClr val="accent2">
                    <a:lumMod val="50000"/>
                  </a:schemeClr>
                </a:solidFill>
              </a:rPr>
              <a:t>Настя</a:t>
            </a:r>
            <a:r>
              <a:rPr lang="en-US" sz="3600" b="1" dirty="0">
                <a:solidFill>
                  <a:schemeClr val="accent2">
                    <a:lumMod val="50000"/>
                  </a:schemeClr>
                </a:solidFill>
              </a:rPr>
              <a:t> и </a:t>
            </a:r>
            <a:r>
              <a:rPr lang="en-US" sz="3600" b="1" dirty="0">
                <a:solidFill>
                  <a:schemeClr val="accent2">
                    <a:lumMod val="50000"/>
                  </a:schemeClr>
                </a:solidFill>
              </a:rPr>
              <a:t>Никита</a:t>
            </a:r>
            <a:r>
              <a:rPr lang="en-US" sz="3600" b="1" dirty="0">
                <a:solidFill>
                  <a:schemeClr val="accent2">
                    <a:lumMod val="50000"/>
                  </a:schemeClr>
                </a:solidFill>
              </a:rPr>
              <a:t>» </a:t>
            </a:r>
            <a:r>
              <a:rPr lang="en-US" sz="3600" b="1" dirty="0">
                <a:solidFill>
                  <a:schemeClr val="accent2">
                    <a:lumMod val="50000"/>
                  </a:schemeClr>
                </a:solidFill>
                <a:hlinkClick r:id="rId2"/>
              </a:rPr>
              <a:t>https://</a:t>
            </a:r>
            <a:r>
              <a:rPr lang="en-US" sz="3600" b="1" dirty="0" smtClean="0">
                <a:solidFill>
                  <a:schemeClr val="accent2">
                    <a:lumMod val="50000"/>
                  </a:schemeClr>
                </a:solidFill>
                <a:hlinkClick r:id="rId2"/>
              </a:rPr>
              <a:t>blog.sibmama.ru/weblog_entry.php?e=1013316</a:t>
            </a:r>
            <a:r>
              <a:rPr lang="ru-RU" sz="3600" b="1" dirty="0" smtClean="0">
                <a:solidFill>
                  <a:schemeClr val="accent2">
                    <a:lumMod val="50000"/>
                  </a:schemeClr>
                </a:solidFill>
              </a:rPr>
              <a:t> </a:t>
            </a:r>
            <a:endParaRPr lang="en-US" sz="3600" b="1" dirty="0">
              <a:solidFill>
                <a:schemeClr val="accent2">
                  <a:lumMod val="50000"/>
                </a:schemeClr>
              </a:solidFill>
            </a:endParaRPr>
          </a:p>
        </p:txBody>
      </p:sp>
      <p:pic>
        <p:nvPicPr>
          <p:cNvPr id="11" name="Рисунок 10" descr="Изображение выглядит как текст, человек&#10;&#10;Автоматически созданное описание">
            <a:extLst>
              <a:ext uri="{FF2B5EF4-FFF2-40B4-BE49-F238E27FC236}">
                <a16:creationId xmlns:a16="http://schemas.microsoft.com/office/drawing/2014/main" xmlns="" id="{47E65730-E4E4-D553-774C-649F10B134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21" r="3" b="3"/>
          <a:stretch/>
        </p:blipFill>
        <p:spPr>
          <a:xfrm>
            <a:off x="198134" y="260018"/>
            <a:ext cx="2832070" cy="3864317"/>
          </a:xfrm>
          <a:prstGeom prst="rect">
            <a:avLst/>
          </a:prstGeom>
        </p:spPr>
      </p:pic>
      <p:pic>
        <p:nvPicPr>
          <p:cNvPr id="7" name="Рисунок 6">
            <a:extLst>
              <a:ext uri="{FF2B5EF4-FFF2-40B4-BE49-F238E27FC236}">
                <a16:creationId xmlns:a16="http://schemas.microsoft.com/office/drawing/2014/main" xmlns="" id="{574FD992-4C73-84B6-5E65-149358FB1F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88" r="1226" b="3"/>
          <a:stretch/>
        </p:blipFill>
        <p:spPr>
          <a:xfrm>
            <a:off x="3178939" y="260018"/>
            <a:ext cx="2832069" cy="3864317"/>
          </a:xfrm>
          <a:prstGeom prst="rect">
            <a:avLst/>
          </a:prstGeom>
        </p:spPr>
      </p:pic>
      <p:pic>
        <p:nvPicPr>
          <p:cNvPr id="5" name="Объект 4" descr="Изображение выглядит как текст&#10;&#10;Автоматически созданное описание">
            <a:extLst>
              <a:ext uri="{FF2B5EF4-FFF2-40B4-BE49-F238E27FC236}">
                <a16:creationId xmlns:a16="http://schemas.microsoft.com/office/drawing/2014/main" xmlns="" id="{804220DF-FC38-7FB2-9C4F-1FE1A7DB91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824" b="3"/>
          <a:stretch/>
        </p:blipFill>
        <p:spPr>
          <a:xfrm>
            <a:off x="6180993" y="260019"/>
            <a:ext cx="2832069" cy="3864316"/>
          </a:xfrm>
          <a:prstGeom prst="rect">
            <a:avLst/>
          </a:prstGeom>
        </p:spPr>
      </p:pic>
      <p:pic>
        <p:nvPicPr>
          <p:cNvPr id="9" name="Рисунок 8" descr="Изображение выглядит как текст&#10;&#10;Автоматически созданное описание">
            <a:extLst>
              <a:ext uri="{FF2B5EF4-FFF2-40B4-BE49-F238E27FC236}">
                <a16:creationId xmlns:a16="http://schemas.microsoft.com/office/drawing/2014/main" xmlns="" id="{AC364E7E-D5E9-3EF7-0A89-C6676D97F13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09" r="3" b="3"/>
          <a:stretch/>
        </p:blipFill>
        <p:spPr>
          <a:xfrm>
            <a:off x="9161797" y="253969"/>
            <a:ext cx="2832069" cy="3876414"/>
          </a:xfrm>
          <a:prstGeom prst="rect">
            <a:avLst/>
          </a:prstGeom>
        </p:spPr>
      </p:pic>
      <p:sp>
        <p:nvSpPr>
          <p:cNvPr id="36" name="sketch line">
            <a:extLst>
              <a:ext uri="{FF2B5EF4-FFF2-40B4-BE49-F238E27FC236}">
                <a16:creationId xmlns:a16="http://schemas.microsoft.com/office/drawing/2014/main" xmlns="" id="{419C4429-E272-408D-979C-9E5F7C0D3F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810000" y="5575131"/>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886799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2">
            <a:extLst>
              <a:ext uri="{FF2B5EF4-FFF2-40B4-BE49-F238E27FC236}">
                <a16:creationId xmlns:a16="http://schemas.microsoft.com/office/drawing/2014/main" xmlns="" id="{61293230-B0F6-45B1-96D1-13D18E2429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4">
            <a:extLst>
              <a:ext uri="{FF2B5EF4-FFF2-40B4-BE49-F238E27FC236}">
                <a16:creationId xmlns:a16="http://schemas.microsoft.com/office/drawing/2014/main" xmlns="" id="{0A1E0707-4985-454B-ACE0-4855BB5587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Заголовок 1">
            <a:extLst>
              <a:ext uri="{FF2B5EF4-FFF2-40B4-BE49-F238E27FC236}">
                <a16:creationId xmlns:a16="http://schemas.microsoft.com/office/drawing/2014/main" xmlns="" id="{CE0045A3-3769-37BB-FAA6-7618DCA035E3}"/>
              </a:ext>
            </a:extLst>
          </p:cNvPr>
          <p:cNvSpPr>
            <a:spLocks noGrp="1"/>
          </p:cNvSpPr>
          <p:nvPr>
            <p:ph type="title"/>
          </p:nvPr>
        </p:nvSpPr>
        <p:spPr>
          <a:xfrm>
            <a:off x="733426" y="609599"/>
            <a:ext cx="3792853" cy="1322888"/>
          </a:xfrm>
        </p:spPr>
        <p:txBody>
          <a:bodyPr>
            <a:noAutofit/>
          </a:bodyPr>
          <a:lstStyle/>
          <a:p>
            <a:r>
              <a:rPr lang="ru-RU" sz="1800" b="1" dirty="0">
                <a:solidFill>
                  <a:schemeClr val="accent2">
                    <a:lumMod val="50000"/>
                  </a:schemeClr>
                </a:solidFill>
              </a:rPr>
              <a:t>Сергей Ив. Иванов. Детский курс истории Европы XI - XV века (Детское время, 2023</a:t>
            </a:r>
            <a:r>
              <a:rPr lang="ru-RU" sz="1800" b="1" dirty="0" smtClean="0">
                <a:solidFill>
                  <a:schemeClr val="accent2">
                    <a:lumMod val="50000"/>
                  </a:schemeClr>
                </a:solidFill>
              </a:rPr>
              <a:t>)</a:t>
            </a:r>
            <a:endParaRPr lang="ru-RU" sz="1800" b="1" dirty="0">
              <a:solidFill>
                <a:schemeClr val="accent2">
                  <a:lumMod val="50000"/>
                </a:schemeClr>
              </a:solidFill>
            </a:endParaRPr>
          </a:p>
        </p:txBody>
      </p:sp>
      <p:sp>
        <p:nvSpPr>
          <p:cNvPr id="3" name="Объект 2">
            <a:extLst>
              <a:ext uri="{FF2B5EF4-FFF2-40B4-BE49-F238E27FC236}">
                <a16:creationId xmlns:a16="http://schemas.microsoft.com/office/drawing/2014/main" xmlns="" id="{8F01C4F0-8A00-F098-B72F-B1944342DAD7}"/>
              </a:ext>
            </a:extLst>
          </p:cNvPr>
          <p:cNvSpPr>
            <a:spLocks noGrp="1"/>
          </p:cNvSpPr>
          <p:nvPr>
            <p:ph idx="1"/>
          </p:nvPr>
        </p:nvSpPr>
        <p:spPr>
          <a:xfrm>
            <a:off x="350520" y="2194101"/>
            <a:ext cx="4069080" cy="3973337"/>
          </a:xfrm>
        </p:spPr>
        <p:txBody>
          <a:bodyPr>
            <a:noAutofit/>
          </a:bodyPr>
          <a:lstStyle/>
          <a:p>
            <a:pPr marL="0" indent="0">
              <a:buNone/>
            </a:pPr>
            <a:r>
              <a:rPr lang="ru-RU" sz="2400" dirty="0">
                <a:solidFill>
                  <a:schemeClr val="accent2">
                    <a:lumMod val="50000"/>
                  </a:schemeClr>
                </a:solidFill>
              </a:rPr>
              <a:t>Эта книга продолжает цикл "Детский курс истории", начатый сочинениями о древней истории и истории Европы IV-X веков. К циклу примыкают также "Детский курс разных наук" (именно с него автор рекомендует начинать знакомство с серией) и художественный пересказ античной </a:t>
            </a:r>
            <a:r>
              <a:rPr lang="ru-RU" sz="2400" dirty="0" smtClean="0">
                <a:solidFill>
                  <a:schemeClr val="accent2">
                    <a:lumMod val="50000"/>
                  </a:schemeClr>
                </a:solidFill>
              </a:rPr>
              <a:t>мифологии</a:t>
            </a:r>
            <a:endParaRPr lang="ru-RU" sz="2400" dirty="0">
              <a:solidFill>
                <a:schemeClr val="accent2">
                  <a:lumMod val="50000"/>
                </a:schemeClr>
              </a:solidFill>
            </a:endParaRPr>
          </a:p>
        </p:txBody>
      </p:sp>
      <p:pic>
        <p:nvPicPr>
          <p:cNvPr id="5" name="Рисунок 4" descr="Изображение выглядит как текст&#10;&#10;Автоматически созданное описание">
            <a:extLst>
              <a:ext uri="{FF2B5EF4-FFF2-40B4-BE49-F238E27FC236}">
                <a16:creationId xmlns:a16="http://schemas.microsoft.com/office/drawing/2014/main" xmlns="" id="{B6C06373-B85D-7367-1B7D-D886985871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24101" y="1192695"/>
            <a:ext cx="2828925" cy="4472609"/>
          </a:xfrm>
          <a:prstGeom prst="rect">
            <a:avLst/>
          </a:prstGeom>
          <a:ln>
            <a:noFill/>
          </a:ln>
          <a:effectLst>
            <a:outerShdw blurRad="190500" algn="tl" rotWithShape="0">
              <a:srgbClr val="000000">
                <a:alpha val="70000"/>
              </a:srgbClr>
            </a:outerShdw>
          </a:effectLst>
        </p:spPr>
      </p:pic>
      <p:pic>
        <p:nvPicPr>
          <p:cNvPr id="7" name="Рисунок 6" descr="Изображение выглядит как текст&#10;&#10;Автоматически созданное описание">
            <a:extLst>
              <a:ext uri="{FF2B5EF4-FFF2-40B4-BE49-F238E27FC236}">
                <a16:creationId xmlns:a16="http://schemas.microsoft.com/office/drawing/2014/main" xmlns="" id="{4A31B500-B917-25B2-2E7B-6B0E3F42EE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1994" y="1557096"/>
            <a:ext cx="3715729" cy="3743807"/>
          </a:xfrm>
          <a:prstGeom prst="rect">
            <a:avLst/>
          </a:prstGeom>
        </p:spPr>
      </p:pic>
      <p:sp>
        <p:nvSpPr>
          <p:cNvPr id="4" name="Прямоугольник 3"/>
          <p:cNvSpPr/>
          <p:nvPr/>
        </p:nvSpPr>
        <p:spPr>
          <a:xfrm>
            <a:off x="6003958" y="5982772"/>
            <a:ext cx="3956852" cy="369332"/>
          </a:xfrm>
          <a:prstGeom prst="rect">
            <a:avLst/>
          </a:prstGeom>
        </p:spPr>
        <p:txBody>
          <a:bodyPr wrap="none">
            <a:spAutoFit/>
          </a:bodyPr>
          <a:lstStyle/>
          <a:p>
            <a:r>
              <a:rPr lang="en-US" dirty="0">
                <a:hlinkClick r:id="rId4"/>
              </a:rPr>
              <a:t>https://www.labirint.ru/books/929124</a:t>
            </a:r>
            <a:r>
              <a:rPr lang="en-US" dirty="0" smtClean="0">
                <a:hlinkClick r:id="rId4"/>
              </a:rPr>
              <a:t>/</a:t>
            </a:r>
            <a:r>
              <a:rPr lang="ru-RU" dirty="0" smtClean="0"/>
              <a:t> </a:t>
            </a:r>
            <a:endParaRPr lang="ru-RU" dirty="0"/>
          </a:p>
        </p:txBody>
      </p:sp>
    </p:spTree>
    <p:extLst>
      <p:ext uri="{BB962C8B-B14F-4D97-AF65-F5344CB8AC3E}">
        <p14:creationId xmlns:p14="http://schemas.microsoft.com/office/powerpoint/2010/main" val="16936735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96918796-2918-40D6-BE3A-4600C47FCD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Объект 4" descr="Изображение выглядит как текст, снимок экрана, газета&#10;&#10;Автоматически созданное описание">
            <a:extLst>
              <a:ext uri="{FF2B5EF4-FFF2-40B4-BE49-F238E27FC236}">
                <a16:creationId xmlns:a16="http://schemas.microsoft.com/office/drawing/2014/main" xmlns="" id="{26306E36-D8E7-CCDC-46BB-4EBFE9413F8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0520" y="1706881"/>
            <a:ext cx="7705471" cy="4059438"/>
          </a:xfrm>
          <a:prstGeom prst="rect">
            <a:avLst/>
          </a:prstGeom>
          <a:ln>
            <a:noFill/>
          </a:ln>
          <a:effectLst>
            <a:outerShdw blurRad="190500" algn="tl" rotWithShape="0">
              <a:srgbClr val="000000">
                <a:alpha val="70000"/>
              </a:srgbClr>
            </a:outerShdw>
          </a:effectLst>
        </p:spPr>
      </p:pic>
      <p:pic>
        <p:nvPicPr>
          <p:cNvPr id="7" name="Рисунок 6" descr="Изображение выглядит как текст, книга&#10;&#10;Автоматически созданное описание">
            <a:extLst>
              <a:ext uri="{FF2B5EF4-FFF2-40B4-BE49-F238E27FC236}">
                <a16:creationId xmlns:a16="http://schemas.microsoft.com/office/drawing/2014/main" xmlns="" id="{C9EAD394-B4FF-E6AC-2DFC-4CBA460D91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4070" y="1691641"/>
            <a:ext cx="3481606" cy="4074678"/>
          </a:xfrm>
          <a:prstGeom prst="rect">
            <a:avLst/>
          </a:prstGeom>
          <a:ln>
            <a:noFill/>
          </a:ln>
          <a:effectLst>
            <a:outerShdw blurRad="190500" algn="tl" rotWithShape="0">
              <a:srgbClr val="000000">
                <a:alpha val="70000"/>
              </a:srgbClr>
            </a:outerShdw>
          </a:effectLst>
        </p:spPr>
      </p:pic>
      <p:sp>
        <p:nvSpPr>
          <p:cNvPr id="2" name="Заголовок 1">
            <a:extLst>
              <a:ext uri="{FF2B5EF4-FFF2-40B4-BE49-F238E27FC236}">
                <a16:creationId xmlns:a16="http://schemas.microsoft.com/office/drawing/2014/main" xmlns="" id="{155DB0C9-58AE-A843-BC01-07B85098A4CD}"/>
              </a:ext>
            </a:extLst>
          </p:cNvPr>
          <p:cNvSpPr>
            <a:spLocks noGrp="1"/>
          </p:cNvSpPr>
          <p:nvPr>
            <p:ph type="title"/>
          </p:nvPr>
        </p:nvSpPr>
        <p:spPr>
          <a:xfrm>
            <a:off x="838200" y="672747"/>
            <a:ext cx="10515600" cy="715556"/>
          </a:xfrm>
        </p:spPr>
        <p:txBody>
          <a:bodyPr>
            <a:normAutofit/>
          </a:bodyPr>
          <a:lstStyle/>
          <a:p>
            <a:pPr algn="ctr"/>
            <a:r>
              <a:rPr lang="ru-RU" sz="2200" dirty="0">
                <a:solidFill>
                  <a:schemeClr val="bg1"/>
                </a:solidFill>
              </a:rPr>
              <a:t>Екатерина Степаненко. Археологические открытия (Пешком в историю, 2023</a:t>
            </a:r>
            <a:r>
              <a:rPr lang="ru-RU" sz="2200" dirty="0" smtClean="0">
                <a:solidFill>
                  <a:schemeClr val="bg1"/>
                </a:solidFill>
              </a:rPr>
              <a:t>)</a:t>
            </a:r>
            <a:r>
              <a:rPr lang="en-US" sz="2200" dirty="0">
                <a:solidFill>
                  <a:schemeClr val="bg1"/>
                </a:solidFill>
              </a:rPr>
              <a:t> </a:t>
            </a:r>
            <a:r>
              <a:rPr lang="en-US" sz="2200" dirty="0">
                <a:solidFill>
                  <a:schemeClr val="bg1"/>
                </a:solidFill>
                <a:hlinkClick r:id="rId4"/>
              </a:rPr>
              <a:t>https://www.labirint.ru/authors/164626</a:t>
            </a:r>
            <a:r>
              <a:rPr lang="en-US" sz="2200" dirty="0" smtClean="0">
                <a:solidFill>
                  <a:schemeClr val="bg1"/>
                </a:solidFill>
                <a:hlinkClick r:id="rId4"/>
              </a:rPr>
              <a:t>/</a:t>
            </a:r>
            <a:r>
              <a:rPr lang="ru-RU" sz="2200" dirty="0" smtClean="0">
                <a:solidFill>
                  <a:schemeClr val="bg1"/>
                </a:solidFill>
              </a:rPr>
              <a:t> </a:t>
            </a:r>
            <a:endParaRPr lang="ru-RU" sz="2200" dirty="0">
              <a:solidFill>
                <a:schemeClr val="bg1"/>
              </a:solidFill>
            </a:endParaRPr>
          </a:p>
        </p:txBody>
      </p:sp>
    </p:spTree>
    <p:extLst>
      <p:ext uri="{BB962C8B-B14F-4D97-AF65-F5344CB8AC3E}">
        <p14:creationId xmlns:p14="http://schemas.microsoft.com/office/powerpoint/2010/main" val="42922766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Рисунок 6" descr="Изображение выглядит как текст, игрушка&#10;&#10;Автоматически созданное описание">
            <a:extLst>
              <a:ext uri="{FF2B5EF4-FFF2-40B4-BE49-F238E27FC236}">
                <a16:creationId xmlns:a16="http://schemas.microsoft.com/office/drawing/2014/main" xmlns="" id="{4CAC1FDA-D566-C9AF-3487-52C20A6F7C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938" y="1692275"/>
            <a:ext cx="3576638" cy="4357688"/>
          </a:xfrm>
          <a:prstGeom prst="rect">
            <a:avLst/>
          </a:prstGeom>
        </p:spPr>
      </p:pic>
      <p:pic>
        <p:nvPicPr>
          <p:cNvPr id="5" name="Объект 4">
            <a:extLst>
              <a:ext uri="{FF2B5EF4-FFF2-40B4-BE49-F238E27FC236}">
                <a16:creationId xmlns:a16="http://schemas.microsoft.com/office/drawing/2014/main" xmlns="" id="{9E09509F-A14E-8007-D84E-13361F42BB1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294188" y="1692275"/>
            <a:ext cx="7253288" cy="4357688"/>
          </a:xfrm>
        </p:spPr>
      </p:pic>
      <p:sp>
        <p:nvSpPr>
          <p:cNvPr id="2" name="Заголовок 1">
            <a:extLst>
              <a:ext uri="{FF2B5EF4-FFF2-40B4-BE49-F238E27FC236}">
                <a16:creationId xmlns:a16="http://schemas.microsoft.com/office/drawing/2014/main" xmlns="" id="{ED288C8D-BE4D-A4CD-FD26-C8978FBA7B3A}"/>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r>
              <a:rPr lang="en-US" sz="2200" kern="1200" dirty="0">
                <a:solidFill>
                  <a:schemeClr val="bg1"/>
                </a:solidFill>
                <a:latin typeface="+mj-lt"/>
                <a:ea typeface="+mj-ea"/>
                <a:cs typeface="+mj-cs"/>
              </a:rPr>
              <a:t>Иллария </a:t>
            </a:r>
            <a:r>
              <a:rPr lang="en-US" sz="2200" kern="1200" dirty="0">
                <a:solidFill>
                  <a:schemeClr val="bg1"/>
                </a:solidFill>
                <a:latin typeface="+mj-lt"/>
                <a:ea typeface="+mj-ea"/>
                <a:cs typeface="+mj-cs"/>
              </a:rPr>
              <a:t>Барсотти</a:t>
            </a:r>
            <a:r>
              <a:rPr lang="en-US" sz="2200" kern="1200" dirty="0">
                <a:solidFill>
                  <a:schemeClr val="bg1"/>
                </a:solidFill>
                <a:latin typeface="+mj-lt"/>
                <a:ea typeface="+mj-ea"/>
                <a:cs typeface="+mj-cs"/>
              </a:rPr>
              <a:t>. </a:t>
            </a:r>
            <a:r>
              <a:rPr lang="en-US" sz="2200" kern="1200" dirty="0">
                <a:solidFill>
                  <a:schemeClr val="bg1"/>
                </a:solidFill>
                <a:latin typeface="+mj-lt"/>
                <a:ea typeface="+mj-ea"/>
                <a:cs typeface="+mj-cs"/>
              </a:rPr>
              <a:t>Кем</a:t>
            </a:r>
            <a:r>
              <a:rPr lang="en-US" sz="2200" kern="1200" dirty="0">
                <a:solidFill>
                  <a:schemeClr val="bg1"/>
                </a:solidFill>
                <a:latin typeface="+mj-lt"/>
                <a:ea typeface="+mj-ea"/>
                <a:cs typeface="+mj-cs"/>
              </a:rPr>
              <a:t> </a:t>
            </a:r>
            <a:r>
              <a:rPr lang="en-US" sz="2200" kern="1200" dirty="0">
                <a:solidFill>
                  <a:schemeClr val="bg1"/>
                </a:solidFill>
                <a:latin typeface="+mj-lt"/>
                <a:ea typeface="+mj-ea"/>
                <a:cs typeface="+mj-cs"/>
              </a:rPr>
              <a:t>быть</a:t>
            </a:r>
            <a:r>
              <a:rPr lang="en-US" sz="2200" kern="1200" dirty="0">
                <a:solidFill>
                  <a:schemeClr val="bg1"/>
                </a:solidFill>
                <a:latin typeface="+mj-lt"/>
                <a:ea typeface="+mj-ea"/>
                <a:cs typeface="+mj-cs"/>
              </a:rPr>
              <a:t>? </a:t>
            </a:r>
            <a:r>
              <a:rPr lang="en-US" sz="2200" kern="1200" dirty="0">
                <a:solidFill>
                  <a:schemeClr val="bg1"/>
                </a:solidFill>
                <a:latin typeface="+mj-lt"/>
                <a:ea typeface="+mj-ea"/>
                <a:cs typeface="+mj-cs"/>
              </a:rPr>
              <a:t>Путешествие</a:t>
            </a:r>
            <a:r>
              <a:rPr lang="en-US" sz="2200" kern="1200" dirty="0">
                <a:solidFill>
                  <a:schemeClr val="bg1"/>
                </a:solidFill>
                <a:latin typeface="+mj-lt"/>
                <a:ea typeface="+mj-ea"/>
                <a:cs typeface="+mj-cs"/>
              </a:rPr>
              <a:t> в </a:t>
            </a:r>
            <a:r>
              <a:rPr lang="en-US" sz="2200" kern="1200" dirty="0">
                <a:solidFill>
                  <a:schemeClr val="bg1"/>
                </a:solidFill>
                <a:latin typeface="+mj-lt"/>
                <a:ea typeface="+mj-ea"/>
                <a:cs typeface="+mj-cs"/>
              </a:rPr>
              <a:t>мир</a:t>
            </a:r>
            <a:r>
              <a:rPr lang="en-US" sz="2200" kern="1200" dirty="0">
                <a:solidFill>
                  <a:schemeClr val="bg1"/>
                </a:solidFill>
                <a:latin typeface="+mj-lt"/>
                <a:ea typeface="+mj-ea"/>
                <a:cs typeface="+mj-cs"/>
              </a:rPr>
              <a:t> </a:t>
            </a:r>
            <a:r>
              <a:rPr lang="en-US" sz="2200" kern="1200" dirty="0">
                <a:solidFill>
                  <a:schemeClr val="bg1"/>
                </a:solidFill>
                <a:latin typeface="+mj-lt"/>
                <a:ea typeface="+mj-ea"/>
                <a:cs typeface="+mj-cs"/>
              </a:rPr>
              <a:t>профессий</a:t>
            </a:r>
            <a:r>
              <a:rPr lang="en-US" sz="2200" kern="1200" dirty="0">
                <a:solidFill>
                  <a:schemeClr val="bg1"/>
                </a:solidFill>
                <a:latin typeface="+mj-lt"/>
                <a:ea typeface="+mj-ea"/>
                <a:cs typeface="+mj-cs"/>
              </a:rPr>
              <a:t> (</a:t>
            </a:r>
            <a:r>
              <a:rPr lang="en-US" sz="2200" kern="1200" dirty="0">
                <a:solidFill>
                  <a:schemeClr val="bg1"/>
                </a:solidFill>
                <a:latin typeface="+mj-lt"/>
                <a:ea typeface="+mj-ea"/>
                <a:cs typeface="+mj-cs"/>
              </a:rPr>
              <a:t>Махаон</a:t>
            </a:r>
            <a:r>
              <a:rPr lang="en-US" sz="2200" kern="1200" dirty="0">
                <a:solidFill>
                  <a:schemeClr val="bg1"/>
                </a:solidFill>
                <a:latin typeface="+mj-lt"/>
                <a:ea typeface="+mj-ea"/>
                <a:cs typeface="+mj-cs"/>
              </a:rPr>
              <a:t>, 2023</a:t>
            </a:r>
            <a:r>
              <a:rPr lang="en-US" sz="2200" dirty="0">
                <a:solidFill>
                  <a:schemeClr val="bg1"/>
                </a:solidFill>
              </a:rPr>
              <a:t>) </a:t>
            </a:r>
            <a:r>
              <a:rPr lang="en-US" sz="2000" dirty="0">
                <a:solidFill>
                  <a:schemeClr val="bg1"/>
                </a:solidFill>
                <a:hlinkClick r:id="rId4"/>
              </a:rPr>
              <a:t>https://</a:t>
            </a:r>
            <a:r>
              <a:rPr lang="en-US" sz="2000" dirty="0" smtClean="0">
                <a:solidFill>
                  <a:schemeClr val="bg1"/>
                </a:solidFill>
                <a:hlinkClick r:id="rId4"/>
              </a:rPr>
              <a:t>readrate.com/rus/books/kem-byt-puteshestvie-v-mir-professiy</a:t>
            </a:r>
            <a:r>
              <a:rPr lang="ru-RU" sz="2000" dirty="0" smtClean="0">
                <a:solidFill>
                  <a:schemeClr val="bg1"/>
                </a:solidFill>
              </a:rPr>
              <a:t> </a:t>
            </a:r>
            <a:r>
              <a:rPr lang="en-US" sz="2000" dirty="0">
                <a:solidFill>
                  <a:schemeClr val="bg1"/>
                </a:solidFill>
                <a:hlinkClick r:id="rId5"/>
              </a:rPr>
              <a:t>https://www.labirint.ru/books/933218</a:t>
            </a:r>
            <a:r>
              <a:rPr lang="en-US" sz="2000" dirty="0" smtClean="0">
                <a:solidFill>
                  <a:schemeClr val="bg1"/>
                </a:solidFill>
                <a:hlinkClick r:id="rId5"/>
              </a:rPr>
              <a:t>/</a:t>
            </a:r>
            <a:r>
              <a:rPr lang="ru-RU" sz="2000" dirty="0" smtClean="0">
                <a:solidFill>
                  <a:schemeClr val="bg1"/>
                </a:solidFill>
              </a:rPr>
              <a:t> </a:t>
            </a:r>
            <a:endParaRPr lang="en-US" sz="2000" kern="1200" dirty="0">
              <a:solidFill>
                <a:schemeClr val="bg1"/>
              </a:solidFill>
            </a:endParaRPr>
          </a:p>
        </p:txBody>
      </p:sp>
    </p:spTree>
    <p:extLst>
      <p:ext uri="{BB962C8B-B14F-4D97-AF65-F5344CB8AC3E}">
        <p14:creationId xmlns:p14="http://schemas.microsoft.com/office/powerpoint/2010/main" val="40585571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54A6836E-C603-43CB-9DA7-89D8E3FA38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296007DD-F9BF-4F0F-B8C6-C514B28419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 name="Заголовок 1">
            <a:extLst>
              <a:ext uri="{FF2B5EF4-FFF2-40B4-BE49-F238E27FC236}">
                <a16:creationId xmlns:a16="http://schemas.microsoft.com/office/drawing/2014/main" xmlns="" id="{F1A6CF62-7B9E-4980-9980-427EA1FE73BE}"/>
              </a:ext>
            </a:extLst>
          </p:cNvPr>
          <p:cNvSpPr>
            <a:spLocks noGrp="1"/>
          </p:cNvSpPr>
          <p:nvPr>
            <p:ph type="title"/>
          </p:nvPr>
        </p:nvSpPr>
        <p:spPr>
          <a:xfrm>
            <a:off x="753925" y="1321056"/>
            <a:ext cx="10684151" cy="1991979"/>
          </a:xfrm>
        </p:spPr>
        <p:txBody>
          <a:bodyPr vert="horz" lIns="91440" tIns="45720" rIns="91440" bIns="45720" rtlCol="0" anchor="b">
            <a:normAutofit/>
          </a:bodyPr>
          <a:lstStyle/>
          <a:p>
            <a:pPr algn="ctr"/>
            <a:r>
              <a:rPr lang="en-US" sz="4800" b="1" kern="1200" dirty="0">
                <a:solidFill>
                  <a:schemeClr val="accent2">
                    <a:lumMod val="50000"/>
                  </a:schemeClr>
                </a:solidFill>
                <a:latin typeface="+mj-lt"/>
                <a:ea typeface="+mj-ea"/>
                <a:cs typeface="+mj-cs"/>
              </a:rPr>
              <a:t>Книги</a:t>
            </a:r>
            <a:r>
              <a:rPr lang="en-US" sz="4800" b="1" kern="1200" dirty="0">
                <a:solidFill>
                  <a:schemeClr val="accent2">
                    <a:lumMod val="50000"/>
                  </a:schemeClr>
                </a:solidFill>
                <a:latin typeface="+mj-lt"/>
                <a:ea typeface="+mj-ea"/>
                <a:cs typeface="+mj-cs"/>
              </a:rPr>
              <a:t> </a:t>
            </a:r>
            <a:r>
              <a:rPr lang="en-US" sz="4800" b="1" kern="1200" dirty="0">
                <a:solidFill>
                  <a:schemeClr val="accent2">
                    <a:lumMod val="50000"/>
                  </a:schemeClr>
                </a:solidFill>
                <a:latin typeface="+mj-lt"/>
                <a:ea typeface="+mj-ea"/>
                <a:cs typeface="+mj-cs"/>
              </a:rPr>
              <a:t>для</a:t>
            </a:r>
            <a:r>
              <a:rPr lang="en-US" sz="4800" b="1" kern="1200" dirty="0">
                <a:solidFill>
                  <a:schemeClr val="accent2">
                    <a:lumMod val="50000"/>
                  </a:schemeClr>
                </a:solidFill>
                <a:latin typeface="+mj-lt"/>
                <a:ea typeface="+mj-ea"/>
                <a:cs typeface="+mj-cs"/>
              </a:rPr>
              <a:t> </a:t>
            </a:r>
            <a:r>
              <a:rPr lang="en-US" sz="4800" b="1" kern="1200" dirty="0">
                <a:solidFill>
                  <a:schemeClr val="accent2">
                    <a:lumMod val="50000"/>
                  </a:schemeClr>
                </a:solidFill>
                <a:latin typeface="+mj-lt"/>
                <a:ea typeface="+mj-ea"/>
                <a:cs typeface="+mj-cs"/>
              </a:rPr>
              <a:t>младших</a:t>
            </a:r>
            <a:r>
              <a:rPr lang="en-US" sz="4800" b="1" kern="1200" dirty="0">
                <a:solidFill>
                  <a:schemeClr val="accent2">
                    <a:lumMod val="50000"/>
                  </a:schemeClr>
                </a:solidFill>
                <a:latin typeface="+mj-lt"/>
                <a:ea typeface="+mj-ea"/>
                <a:cs typeface="+mj-cs"/>
              </a:rPr>
              <a:t> </a:t>
            </a:r>
            <a:r>
              <a:rPr lang="en-US" sz="4800" b="1" kern="1200" dirty="0">
                <a:solidFill>
                  <a:schemeClr val="accent2">
                    <a:lumMod val="50000"/>
                  </a:schemeClr>
                </a:solidFill>
                <a:latin typeface="+mj-lt"/>
                <a:ea typeface="+mj-ea"/>
                <a:cs typeface="+mj-cs"/>
              </a:rPr>
              <a:t>школьников</a:t>
            </a:r>
            <a:endParaRPr lang="en-US" sz="4800" b="1" kern="1200" dirty="0">
              <a:solidFill>
                <a:schemeClr val="accent2">
                  <a:lumMod val="50000"/>
                </a:schemeClr>
              </a:solidFill>
              <a:latin typeface="+mj-lt"/>
              <a:ea typeface="+mj-ea"/>
              <a:cs typeface="+mj-cs"/>
            </a:endParaRPr>
          </a:p>
        </p:txBody>
      </p:sp>
      <p:sp>
        <p:nvSpPr>
          <p:cNvPr id="3" name="Текст 2">
            <a:extLst>
              <a:ext uri="{FF2B5EF4-FFF2-40B4-BE49-F238E27FC236}">
                <a16:creationId xmlns:a16="http://schemas.microsoft.com/office/drawing/2014/main" xmlns="" id="{747AB7DA-11DA-49D8-89D1-D911EC8C0098}"/>
              </a:ext>
            </a:extLst>
          </p:cNvPr>
          <p:cNvSpPr>
            <a:spLocks noGrp="1"/>
          </p:cNvSpPr>
          <p:nvPr>
            <p:ph type="body" idx="1"/>
          </p:nvPr>
        </p:nvSpPr>
        <p:spPr>
          <a:xfrm>
            <a:off x="1361395" y="3525490"/>
            <a:ext cx="9469211" cy="865639"/>
          </a:xfrm>
        </p:spPr>
        <p:txBody>
          <a:bodyPr vert="horz" lIns="91440" tIns="45720" rIns="91440" bIns="45720" rtlCol="0" anchor="t">
            <a:normAutofit/>
          </a:bodyPr>
          <a:lstStyle/>
          <a:p>
            <a:pPr algn="ctr"/>
            <a:r>
              <a:rPr lang="en-US" kern="1200" dirty="0">
                <a:solidFill>
                  <a:schemeClr val="accent2">
                    <a:lumMod val="50000"/>
                  </a:schemeClr>
                </a:solidFill>
                <a:latin typeface="+mn-lt"/>
                <a:ea typeface="+mn-ea"/>
                <a:cs typeface="+mn-cs"/>
              </a:rPr>
              <a:t>Новинки</a:t>
            </a:r>
            <a:r>
              <a:rPr lang="en-US" kern="1200" dirty="0">
                <a:solidFill>
                  <a:schemeClr val="accent2">
                    <a:lumMod val="50000"/>
                  </a:schemeClr>
                </a:solidFill>
                <a:latin typeface="+mn-lt"/>
                <a:ea typeface="+mn-ea"/>
                <a:cs typeface="+mn-cs"/>
              </a:rPr>
              <a:t> и </a:t>
            </a:r>
            <a:r>
              <a:rPr lang="en-US" kern="1200" dirty="0">
                <a:solidFill>
                  <a:schemeClr val="accent2">
                    <a:lumMod val="50000"/>
                  </a:schemeClr>
                </a:solidFill>
                <a:latin typeface="+mn-lt"/>
                <a:ea typeface="+mn-ea"/>
                <a:cs typeface="+mn-cs"/>
              </a:rPr>
              <a:t>переиздания</a:t>
            </a:r>
            <a:endParaRPr lang="en-US" kern="1200" dirty="0">
              <a:solidFill>
                <a:schemeClr val="accent2">
                  <a:lumMod val="50000"/>
                </a:schemeClr>
              </a:solidFill>
              <a:latin typeface="+mn-lt"/>
              <a:ea typeface="+mn-ea"/>
              <a:cs typeface="+mn-cs"/>
            </a:endParaRPr>
          </a:p>
        </p:txBody>
      </p:sp>
      <p:grpSp>
        <p:nvGrpSpPr>
          <p:cNvPr id="12" name="Group 11">
            <a:extLst>
              <a:ext uri="{FF2B5EF4-FFF2-40B4-BE49-F238E27FC236}">
                <a16:creationId xmlns:a16="http://schemas.microsoft.com/office/drawing/2014/main" xmlns="" id="{8A0FAFCA-5C96-453B-83B7-A9AEF7F1896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xmlns="" id="{4A0F84AE-A24D-4353-B1BA-BD80DAA385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xmlns="" id="{AF093259-3E74-43A1-944B-B106C8105E9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xmlns="" id="{AAA28A35-1E54-4054-BB95-42FAFA13A9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xmlns="" id="{FBA3A17F-F3BD-4B94-9CC8-006700210F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xmlns="" id="{CD0398DD-AD75-4E2B-A3C6-35073082A8B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6200000">
            <a:off x="-456265" y="3658536"/>
            <a:ext cx="3655725" cy="2743201"/>
            <a:chOff x="-305" y="-1"/>
            <a:chExt cx="3832880" cy="2876136"/>
          </a:xfrm>
        </p:grpSpPr>
        <p:sp>
          <p:nvSpPr>
            <p:cNvPr id="19" name="Freeform: Shape 18">
              <a:extLst>
                <a:ext uri="{FF2B5EF4-FFF2-40B4-BE49-F238E27FC236}">
                  <a16:creationId xmlns:a16="http://schemas.microsoft.com/office/drawing/2014/main" xmlns="" id="{03E4F247-A844-4CD1-A37E-B7EA0DA2DBC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xmlns="" id="{E2387B1B-D4D3-493F-8D7A-C7A89DBD4AB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xmlns="" id="{C3404477-1F13-4859-84DA-12A303ACAD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xmlns="" id="{1B8C62FD-B708-4F00-80BB-1250C60119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290321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AE2EE42-BC6B-48C3-8807-05D3D7DA42D1}"/>
              </a:ext>
            </a:extLst>
          </p:cNvPr>
          <p:cNvSpPr>
            <a:spLocks noGrp="1"/>
          </p:cNvSpPr>
          <p:nvPr>
            <p:ph type="title"/>
          </p:nvPr>
        </p:nvSpPr>
        <p:spPr>
          <a:xfrm>
            <a:off x="4904470" y="579120"/>
            <a:ext cx="6586491" cy="985788"/>
          </a:xfrm>
        </p:spPr>
        <p:txBody>
          <a:bodyPr anchor="b">
            <a:normAutofit/>
          </a:bodyPr>
          <a:lstStyle/>
          <a:p>
            <a:pPr algn="ctr"/>
            <a:r>
              <a:rPr lang="ru-RU" sz="2400" b="1" dirty="0">
                <a:solidFill>
                  <a:schemeClr val="accent2">
                    <a:lumMod val="50000"/>
                  </a:schemeClr>
                </a:solidFill>
              </a:rPr>
              <a:t>Арне </a:t>
            </a:r>
            <a:r>
              <a:rPr lang="ru-RU" sz="2400" b="1" dirty="0">
                <a:solidFill>
                  <a:schemeClr val="accent2">
                    <a:lumMod val="50000"/>
                  </a:schemeClr>
                </a:solidFill>
              </a:rPr>
              <a:t>Фуглесанг</a:t>
            </a:r>
            <a:r>
              <a:rPr lang="ru-RU" sz="2400" b="1" dirty="0">
                <a:solidFill>
                  <a:schemeClr val="accent2">
                    <a:lumMod val="50000"/>
                  </a:schemeClr>
                </a:solidFill>
              </a:rPr>
              <a:t>. Космические злодеи (</a:t>
            </a:r>
            <a:r>
              <a:rPr lang="ru-RU" sz="2400" b="1" dirty="0">
                <a:solidFill>
                  <a:schemeClr val="accent2">
                    <a:lumMod val="50000"/>
                  </a:schemeClr>
                </a:solidFill>
              </a:rPr>
              <a:t>Аванта</a:t>
            </a:r>
            <a:r>
              <a:rPr lang="ru-RU" sz="2400" b="1" dirty="0">
                <a:solidFill>
                  <a:schemeClr val="accent2">
                    <a:lumMod val="50000"/>
                  </a:schemeClr>
                </a:solidFill>
              </a:rPr>
              <a:t>, 2023</a:t>
            </a:r>
            <a:r>
              <a:rPr lang="ru-RU" sz="2400" b="1" dirty="0" smtClean="0">
                <a:solidFill>
                  <a:schemeClr val="accent2">
                    <a:lumMod val="50000"/>
                  </a:schemeClr>
                </a:solidFill>
              </a:rPr>
              <a:t>)</a:t>
            </a:r>
            <a:endParaRPr lang="ru-RU" sz="2400" b="1" dirty="0">
              <a:solidFill>
                <a:schemeClr val="accent2">
                  <a:lumMod val="50000"/>
                </a:schemeClr>
              </a:solidFill>
            </a:endParaRPr>
          </a:p>
        </p:txBody>
      </p:sp>
      <p:sp>
        <p:nvSpPr>
          <p:cNvPr id="3" name="Объект 2">
            <a:extLst>
              <a:ext uri="{FF2B5EF4-FFF2-40B4-BE49-F238E27FC236}">
                <a16:creationId xmlns:a16="http://schemas.microsoft.com/office/drawing/2014/main" xmlns="" id="{62F9E40E-12A8-4D36-8D41-5D1533451AA5}"/>
              </a:ext>
            </a:extLst>
          </p:cNvPr>
          <p:cNvSpPr>
            <a:spLocks noGrp="1"/>
          </p:cNvSpPr>
          <p:nvPr>
            <p:ph idx="1"/>
          </p:nvPr>
        </p:nvSpPr>
        <p:spPr>
          <a:xfrm>
            <a:off x="4965431" y="2438400"/>
            <a:ext cx="6586489" cy="3785419"/>
          </a:xfrm>
        </p:spPr>
        <p:txBody>
          <a:bodyPr>
            <a:normAutofit/>
          </a:bodyPr>
          <a:lstStyle/>
          <a:p>
            <a:pPr marL="0" indent="0">
              <a:buNone/>
            </a:pPr>
            <a:r>
              <a:rPr lang="ru-RU" sz="2000" b="0" i="0" dirty="0">
                <a:solidFill>
                  <a:schemeClr val="accent2">
                    <a:lumMod val="50000"/>
                  </a:schemeClr>
                </a:solidFill>
                <a:effectLst/>
              </a:rPr>
              <a:t>Книга шведского астронавта и писателя </a:t>
            </a:r>
            <a:r>
              <a:rPr lang="ru-RU" sz="2000" b="0" i="0" dirty="0">
                <a:solidFill>
                  <a:schemeClr val="accent2">
                    <a:lumMod val="50000"/>
                  </a:schemeClr>
                </a:solidFill>
                <a:effectLst/>
              </a:rPr>
              <a:t>Кристера</a:t>
            </a:r>
            <a:r>
              <a:rPr lang="ru-RU" sz="2000" b="0" i="0" dirty="0">
                <a:solidFill>
                  <a:schemeClr val="accent2">
                    <a:lumMod val="50000"/>
                  </a:schemeClr>
                </a:solidFill>
                <a:effectLst/>
              </a:rPr>
              <a:t> </a:t>
            </a:r>
            <a:r>
              <a:rPr lang="ru-RU" sz="2000" b="0" i="0" dirty="0">
                <a:solidFill>
                  <a:schemeClr val="accent2">
                    <a:lumMod val="50000"/>
                  </a:schemeClr>
                </a:solidFill>
                <a:effectLst/>
              </a:rPr>
              <a:t>Фуглесанга</a:t>
            </a:r>
            <a:r>
              <a:rPr lang="ru-RU" sz="2000" b="0" i="0" dirty="0">
                <a:solidFill>
                  <a:schemeClr val="accent2">
                    <a:lumMod val="50000"/>
                  </a:schemeClr>
                </a:solidFill>
                <a:effectLst/>
              </a:rPr>
              <a:t> "Космические злодеи" - пятая из шести увлекательнейших сказок о приключениях учёного дяди Альберта и детей - </a:t>
            </a:r>
            <a:r>
              <a:rPr lang="ru-RU" sz="2000" b="0" i="0" dirty="0">
                <a:solidFill>
                  <a:schemeClr val="accent2">
                    <a:lumMod val="50000"/>
                  </a:schemeClr>
                </a:solidFill>
                <a:effectLst/>
              </a:rPr>
              <a:t>Маркуса</a:t>
            </a:r>
            <a:r>
              <a:rPr lang="ru-RU" sz="2000" b="0" i="0" dirty="0">
                <a:solidFill>
                  <a:schemeClr val="accent2">
                    <a:lumMod val="50000"/>
                  </a:schemeClr>
                </a:solidFill>
                <a:effectLst/>
              </a:rPr>
              <a:t> и Марианны. Дядя Альберт обнаружил залетевший в Солнечную систему "кислородный камень" - обломок </a:t>
            </a:r>
            <a:r>
              <a:rPr lang="ru-RU" sz="2000" b="0" i="0" dirty="0">
                <a:solidFill>
                  <a:schemeClr val="accent2">
                    <a:lumMod val="50000"/>
                  </a:schemeClr>
                </a:solidFill>
                <a:effectLst/>
              </a:rPr>
              <a:t>метеороида</a:t>
            </a:r>
            <a:r>
              <a:rPr lang="ru-RU" sz="2000" b="0" i="0" dirty="0">
                <a:solidFill>
                  <a:schemeClr val="accent2">
                    <a:lumMod val="50000"/>
                  </a:schemeClr>
                </a:solidFill>
                <a:effectLst/>
              </a:rPr>
              <a:t>, вырабатывающий кислород. Вместе с ребятами он отправляется в космос для изучения таинственной находки, но в дело вмешиваются его недруги - </a:t>
            </a:r>
            <a:r>
              <a:rPr lang="ru-RU" sz="2000" b="0" i="0" dirty="0">
                <a:solidFill>
                  <a:schemeClr val="accent2">
                    <a:lumMod val="50000"/>
                  </a:schemeClr>
                </a:solidFill>
                <a:effectLst/>
              </a:rPr>
              <a:t>Хилгер</a:t>
            </a:r>
            <a:r>
              <a:rPr lang="ru-RU" sz="2000" b="0" i="0" dirty="0">
                <a:solidFill>
                  <a:schemeClr val="accent2">
                    <a:lumMod val="50000"/>
                  </a:schemeClr>
                </a:solidFill>
                <a:effectLst/>
              </a:rPr>
              <a:t> и </a:t>
            </a:r>
            <a:r>
              <a:rPr lang="ru-RU" sz="2000" b="0" i="0" dirty="0">
                <a:solidFill>
                  <a:schemeClr val="accent2">
                    <a:lumMod val="50000"/>
                  </a:schemeClr>
                </a:solidFill>
                <a:effectLst/>
              </a:rPr>
              <a:t>Рюда</a:t>
            </a:r>
            <a:r>
              <a:rPr lang="ru-RU" sz="2000" b="0" i="0" dirty="0">
                <a:solidFill>
                  <a:schemeClr val="accent2">
                    <a:lumMod val="50000"/>
                  </a:schemeClr>
                </a:solidFill>
                <a:effectLst/>
              </a:rPr>
              <a:t>. Они хотят украсть камень и уничтожить космический корабль дяди Альберта! Получится ли у ребят и учёного справиться с космическими злодеями и вернуться домой?</a:t>
            </a:r>
            <a:endParaRPr lang="ru-RU" sz="2000" dirty="0">
              <a:solidFill>
                <a:schemeClr val="accent2">
                  <a:lumMod val="50000"/>
                </a:schemeClr>
              </a:solidFill>
            </a:endParaRPr>
          </a:p>
        </p:txBody>
      </p:sp>
      <p:pic>
        <p:nvPicPr>
          <p:cNvPr id="5" name="Рисунок 4" descr="Изображение выглядит как текст&#10;&#10;Автоматически созданное описание">
            <a:extLst>
              <a:ext uri="{FF2B5EF4-FFF2-40B4-BE49-F238E27FC236}">
                <a16:creationId xmlns:a16="http://schemas.microsoft.com/office/drawing/2014/main" xmlns="" id="{A5CB9CE3-96D3-A753-C2F0-9C7E612DA8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097"/>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EBEF7E"/>
            </a:solidFill>
          </a:ln>
        </p:spPr>
        <p:style>
          <a:lnRef idx="1">
            <a:schemeClr val="accent1"/>
          </a:lnRef>
          <a:fillRef idx="0">
            <a:schemeClr val="accent1"/>
          </a:fillRef>
          <a:effectRef idx="0">
            <a:schemeClr val="accent1"/>
          </a:effectRef>
          <a:fontRef idx="minor">
            <a:schemeClr val="tx1"/>
          </a:fontRef>
        </p:style>
      </p:cxnSp>
      <p:sp>
        <p:nvSpPr>
          <p:cNvPr id="4" name="Прямоугольник 3"/>
          <p:cNvSpPr/>
          <p:nvPr/>
        </p:nvSpPr>
        <p:spPr>
          <a:xfrm>
            <a:off x="4904470" y="6223819"/>
            <a:ext cx="3366627" cy="369332"/>
          </a:xfrm>
          <a:prstGeom prst="rect">
            <a:avLst/>
          </a:prstGeom>
        </p:spPr>
        <p:txBody>
          <a:bodyPr wrap="none">
            <a:spAutoFit/>
          </a:bodyPr>
          <a:lstStyle/>
          <a:p>
            <a:r>
              <a:rPr lang="en-US" dirty="0">
                <a:hlinkClick r:id="rId3"/>
              </a:rPr>
              <a:t>https://</a:t>
            </a:r>
            <a:r>
              <a:rPr lang="en-US" dirty="0" smtClean="0">
                <a:hlinkClick r:id="rId3"/>
              </a:rPr>
              <a:t>fenzin.org/online/772722</a:t>
            </a:r>
            <a:r>
              <a:rPr lang="ru-RU" dirty="0" smtClean="0"/>
              <a:t> </a:t>
            </a:r>
            <a:endParaRPr lang="ru-RU" dirty="0"/>
          </a:p>
        </p:txBody>
      </p:sp>
    </p:spTree>
    <p:extLst>
      <p:ext uri="{BB962C8B-B14F-4D97-AF65-F5344CB8AC3E}">
        <p14:creationId xmlns:p14="http://schemas.microsoft.com/office/powerpoint/2010/main" val="7395515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3043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Рисунок 8" descr="Изображение выглядит как внешний&#10;&#10;Автоматически созданное описание">
            <a:extLst>
              <a:ext uri="{FF2B5EF4-FFF2-40B4-BE49-F238E27FC236}">
                <a16:creationId xmlns:a16="http://schemas.microsoft.com/office/drawing/2014/main" xmlns="" id="{298586B6-EB1C-8A2F-8B64-0295FAC902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000" y="288893"/>
            <a:ext cx="7206537" cy="4779600"/>
          </a:xfrm>
          <a:prstGeom prst="rect">
            <a:avLst/>
          </a:prstGeom>
        </p:spPr>
      </p:pic>
      <p:pic>
        <p:nvPicPr>
          <p:cNvPr id="5" name="Объект 4" descr="Изображение выглядит как текст&#10;&#10;Автоматически созданное описание">
            <a:extLst>
              <a:ext uri="{FF2B5EF4-FFF2-40B4-BE49-F238E27FC236}">
                <a16:creationId xmlns:a16="http://schemas.microsoft.com/office/drawing/2014/main" xmlns="" id="{92FC11C5-58AE-CB22-A298-9061D6B00A6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099587" y="363538"/>
            <a:ext cx="3427413" cy="4392613"/>
          </a:xfrm>
        </p:spPr>
      </p:pic>
      <p:sp>
        <p:nvSpPr>
          <p:cNvPr id="2" name="Заголовок 1">
            <a:extLst>
              <a:ext uri="{FF2B5EF4-FFF2-40B4-BE49-F238E27FC236}">
                <a16:creationId xmlns:a16="http://schemas.microsoft.com/office/drawing/2014/main" xmlns="" id="{EB31E41E-CCE4-96DE-6986-D7EBAD15241B}"/>
              </a:ext>
            </a:extLst>
          </p:cNvPr>
          <p:cNvSpPr>
            <a:spLocks noGrp="1"/>
          </p:cNvSpPr>
          <p:nvPr>
            <p:ph type="title"/>
          </p:nvPr>
        </p:nvSpPr>
        <p:spPr>
          <a:xfrm>
            <a:off x="556532" y="5322147"/>
            <a:ext cx="11210925" cy="744836"/>
          </a:xfrm>
        </p:spPr>
        <p:txBody>
          <a:bodyPr vert="horz" lIns="91440" tIns="45720" rIns="91440" bIns="45720" rtlCol="0" anchor="ctr">
            <a:normAutofit/>
          </a:bodyPr>
          <a:lstStyle/>
          <a:p>
            <a:pPr algn="ctr"/>
            <a:r>
              <a:rPr lang="en-US" sz="2200" kern="1200" dirty="0">
                <a:solidFill>
                  <a:schemeClr val="bg1"/>
                </a:solidFill>
                <a:latin typeface="+mj-lt"/>
                <a:ea typeface="+mj-ea"/>
                <a:cs typeface="+mj-cs"/>
              </a:rPr>
              <a:t>Айнар </a:t>
            </a:r>
            <a:r>
              <a:rPr lang="en-US" sz="2200" kern="1200" dirty="0">
                <a:solidFill>
                  <a:schemeClr val="bg1"/>
                </a:solidFill>
                <a:latin typeface="+mj-lt"/>
                <a:ea typeface="+mj-ea"/>
                <a:cs typeface="+mj-cs"/>
              </a:rPr>
              <a:t>Турковски</a:t>
            </a:r>
            <a:r>
              <a:rPr lang="en-US" sz="2200" kern="1200" dirty="0">
                <a:solidFill>
                  <a:schemeClr val="bg1"/>
                </a:solidFill>
                <a:latin typeface="+mj-lt"/>
                <a:ea typeface="+mj-ea"/>
                <a:cs typeface="+mj-cs"/>
              </a:rPr>
              <a:t>. </a:t>
            </a:r>
            <a:r>
              <a:rPr lang="en-US" sz="2200" kern="1200" dirty="0">
                <a:solidFill>
                  <a:schemeClr val="bg1"/>
                </a:solidFill>
                <a:latin typeface="+mj-lt"/>
                <a:ea typeface="+mj-ea"/>
                <a:cs typeface="+mj-cs"/>
              </a:rPr>
              <a:t>Лунный</a:t>
            </a:r>
            <a:r>
              <a:rPr lang="en-US" sz="2200" kern="1200" dirty="0">
                <a:solidFill>
                  <a:schemeClr val="bg1"/>
                </a:solidFill>
                <a:latin typeface="+mj-lt"/>
                <a:ea typeface="+mj-ea"/>
                <a:cs typeface="+mj-cs"/>
              </a:rPr>
              <a:t> </a:t>
            </a:r>
            <a:r>
              <a:rPr lang="en-US" sz="2200" kern="1200" dirty="0">
                <a:solidFill>
                  <a:schemeClr val="bg1"/>
                </a:solidFill>
                <a:latin typeface="+mj-lt"/>
                <a:ea typeface="+mj-ea"/>
                <a:cs typeface="+mj-cs"/>
              </a:rPr>
              <a:t>цветок</a:t>
            </a:r>
            <a:r>
              <a:rPr lang="en-US" sz="2200" kern="1200" dirty="0">
                <a:solidFill>
                  <a:schemeClr val="bg1"/>
                </a:solidFill>
                <a:latin typeface="+mj-lt"/>
                <a:ea typeface="+mj-ea"/>
                <a:cs typeface="+mj-cs"/>
              </a:rPr>
              <a:t> (</a:t>
            </a:r>
            <a:r>
              <a:rPr lang="en-US" sz="2200" kern="1200" dirty="0">
                <a:solidFill>
                  <a:schemeClr val="bg1"/>
                </a:solidFill>
                <a:latin typeface="+mj-lt"/>
                <a:ea typeface="+mj-ea"/>
                <a:cs typeface="+mj-cs"/>
              </a:rPr>
              <a:t>Попурри</a:t>
            </a:r>
            <a:r>
              <a:rPr lang="en-US" sz="2200" kern="1200" dirty="0">
                <a:solidFill>
                  <a:schemeClr val="bg1"/>
                </a:solidFill>
                <a:latin typeface="+mj-lt"/>
                <a:ea typeface="+mj-ea"/>
                <a:cs typeface="+mj-cs"/>
              </a:rPr>
              <a:t>, 2023</a:t>
            </a:r>
            <a:r>
              <a:rPr lang="en-US" sz="2200" dirty="0">
                <a:solidFill>
                  <a:schemeClr val="bg1"/>
                </a:solidFill>
              </a:rPr>
              <a:t>) </a:t>
            </a:r>
            <a:r>
              <a:rPr lang="en-US" sz="2200" dirty="0">
                <a:solidFill>
                  <a:schemeClr val="bg1"/>
                </a:solidFill>
                <a:hlinkClick r:id="rId4"/>
              </a:rPr>
              <a:t>https://www.labirint.ru/books/930214</a:t>
            </a:r>
            <a:r>
              <a:rPr lang="en-US" sz="2200" dirty="0" smtClean="0">
                <a:solidFill>
                  <a:schemeClr val="bg1"/>
                </a:solidFill>
                <a:hlinkClick r:id="rId4"/>
              </a:rPr>
              <a:t>/</a:t>
            </a:r>
            <a:r>
              <a:rPr lang="ru-RU" sz="2200" dirty="0" smtClean="0">
                <a:solidFill>
                  <a:schemeClr val="bg1"/>
                </a:solidFill>
              </a:rPr>
              <a:t> </a:t>
            </a:r>
            <a:endParaRPr lang="en-US" sz="2200" kern="1200" dirty="0">
              <a:solidFill>
                <a:schemeClr val="bg1"/>
              </a:solidFill>
              <a:latin typeface="+mj-lt"/>
              <a:ea typeface="+mj-ea"/>
              <a:cs typeface="+mj-cs"/>
            </a:endParaRPr>
          </a:p>
        </p:txBody>
      </p:sp>
    </p:spTree>
    <p:extLst>
      <p:ext uri="{BB962C8B-B14F-4D97-AF65-F5344CB8AC3E}">
        <p14:creationId xmlns:p14="http://schemas.microsoft.com/office/powerpoint/2010/main" val="42598879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54A6836E-C603-43CB-9DA7-89D8E3FA38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296007DD-F9BF-4F0F-B8C6-C514B28419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 name="Заголовок 1">
            <a:extLst>
              <a:ext uri="{FF2B5EF4-FFF2-40B4-BE49-F238E27FC236}">
                <a16:creationId xmlns:a16="http://schemas.microsoft.com/office/drawing/2014/main" xmlns="" id="{AFD3953F-A060-4244-8B66-9A0917210136}"/>
              </a:ext>
            </a:extLst>
          </p:cNvPr>
          <p:cNvSpPr>
            <a:spLocks noGrp="1"/>
          </p:cNvSpPr>
          <p:nvPr>
            <p:ph type="title"/>
          </p:nvPr>
        </p:nvSpPr>
        <p:spPr>
          <a:xfrm>
            <a:off x="753925" y="1321056"/>
            <a:ext cx="10684151" cy="1991979"/>
          </a:xfrm>
        </p:spPr>
        <p:txBody>
          <a:bodyPr vert="horz" lIns="91440" tIns="45720" rIns="91440" bIns="45720" rtlCol="0" anchor="b">
            <a:normAutofit/>
          </a:bodyPr>
          <a:lstStyle/>
          <a:p>
            <a:pPr algn="ctr"/>
            <a:r>
              <a:rPr lang="en-US" sz="5200" b="1" kern="1200" dirty="0">
                <a:solidFill>
                  <a:schemeClr val="accent2">
                    <a:lumMod val="50000"/>
                  </a:schemeClr>
                </a:solidFill>
                <a:latin typeface="+mj-lt"/>
                <a:ea typeface="+mj-ea"/>
                <a:cs typeface="+mj-cs"/>
              </a:rPr>
              <a:t>Публикации</a:t>
            </a:r>
            <a:r>
              <a:rPr lang="en-US" sz="5200" b="1" kern="1200" dirty="0">
                <a:solidFill>
                  <a:schemeClr val="accent2">
                    <a:lumMod val="50000"/>
                  </a:schemeClr>
                </a:solidFill>
                <a:latin typeface="+mj-lt"/>
                <a:ea typeface="+mj-ea"/>
                <a:cs typeface="+mj-cs"/>
              </a:rPr>
              <a:t>, </a:t>
            </a:r>
            <a:r>
              <a:rPr lang="en-US" sz="5200" b="1" kern="1200" dirty="0">
                <a:solidFill>
                  <a:schemeClr val="accent2">
                    <a:lumMod val="50000"/>
                  </a:schemeClr>
                </a:solidFill>
                <a:latin typeface="+mj-lt"/>
                <a:ea typeface="+mj-ea"/>
                <a:cs typeface="+mj-cs"/>
              </a:rPr>
              <a:t>обзоры</a:t>
            </a:r>
            <a:r>
              <a:rPr lang="en-US" sz="5200" b="1" kern="1200" dirty="0">
                <a:solidFill>
                  <a:schemeClr val="accent2">
                    <a:lumMod val="50000"/>
                  </a:schemeClr>
                </a:solidFill>
                <a:latin typeface="+mj-lt"/>
                <a:ea typeface="+mj-ea"/>
                <a:cs typeface="+mj-cs"/>
              </a:rPr>
              <a:t>, </a:t>
            </a:r>
            <a:r>
              <a:rPr lang="en-US" sz="5200" b="1" kern="1200" dirty="0">
                <a:solidFill>
                  <a:schemeClr val="accent2">
                    <a:lumMod val="50000"/>
                  </a:schemeClr>
                </a:solidFill>
                <a:latin typeface="+mj-lt"/>
                <a:ea typeface="+mj-ea"/>
                <a:cs typeface="+mj-cs"/>
              </a:rPr>
              <a:t>интервью</a:t>
            </a:r>
            <a:endParaRPr lang="en-US" sz="5200" b="1" kern="1200" dirty="0">
              <a:solidFill>
                <a:schemeClr val="accent2">
                  <a:lumMod val="50000"/>
                </a:schemeClr>
              </a:solidFill>
              <a:latin typeface="+mj-lt"/>
              <a:ea typeface="+mj-ea"/>
              <a:cs typeface="+mj-cs"/>
            </a:endParaRPr>
          </a:p>
        </p:txBody>
      </p:sp>
      <p:sp>
        <p:nvSpPr>
          <p:cNvPr id="3" name="Текст 2">
            <a:extLst>
              <a:ext uri="{FF2B5EF4-FFF2-40B4-BE49-F238E27FC236}">
                <a16:creationId xmlns:a16="http://schemas.microsoft.com/office/drawing/2014/main" xmlns="" id="{C808CCFF-0BC3-4036-BBB4-F4B5C5A18FC5}"/>
              </a:ext>
            </a:extLst>
          </p:cNvPr>
          <p:cNvSpPr>
            <a:spLocks noGrp="1"/>
          </p:cNvSpPr>
          <p:nvPr>
            <p:ph type="body" idx="1"/>
          </p:nvPr>
        </p:nvSpPr>
        <p:spPr>
          <a:xfrm>
            <a:off x="1361395" y="3525490"/>
            <a:ext cx="9469211" cy="865639"/>
          </a:xfrm>
        </p:spPr>
        <p:txBody>
          <a:bodyPr vert="horz" lIns="91440" tIns="45720" rIns="91440" bIns="45720" rtlCol="0" anchor="t">
            <a:normAutofit/>
          </a:bodyPr>
          <a:lstStyle/>
          <a:p>
            <a:pPr algn="ctr"/>
            <a:r>
              <a:rPr lang="en-US" kern="1200" dirty="0">
                <a:solidFill>
                  <a:schemeClr val="accent2">
                    <a:lumMod val="50000"/>
                  </a:schemeClr>
                </a:solidFill>
                <a:latin typeface="+mn-lt"/>
                <a:ea typeface="+mn-ea"/>
                <a:cs typeface="+mn-cs"/>
              </a:rPr>
              <a:t>Новости</a:t>
            </a:r>
            <a:r>
              <a:rPr lang="en-US" kern="1200" dirty="0">
                <a:solidFill>
                  <a:schemeClr val="accent2">
                    <a:lumMod val="50000"/>
                  </a:schemeClr>
                </a:solidFill>
                <a:latin typeface="+mn-lt"/>
                <a:ea typeface="+mn-ea"/>
                <a:cs typeface="+mn-cs"/>
              </a:rPr>
              <a:t> </a:t>
            </a:r>
            <a:r>
              <a:rPr lang="en-US" kern="1200" dirty="0">
                <a:solidFill>
                  <a:schemeClr val="accent2">
                    <a:lumMod val="50000"/>
                  </a:schemeClr>
                </a:solidFill>
                <a:latin typeface="+mn-lt"/>
                <a:ea typeface="+mn-ea"/>
                <a:cs typeface="+mn-cs"/>
              </a:rPr>
              <a:t>детской</a:t>
            </a:r>
            <a:r>
              <a:rPr lang="en-US" kern="1200" dirty="0">
                <a:solidFill>
                  <a:schemeClr val="accent2">
                    <a:lumMod val="50000"/>
                  </a:schemeClr>
                </a:solidFill>
                <a:latin typeface="+mn-lt"/>
                <a:ea typeface="+mn-ea"/>
                <a:cs typeface="+mn-cs"/>
              </a:rPr>
              <a:t> </a:t>
            </a:r>
            <a:r>
              <a:rPr lang="en-US" kern="1200" dirty="0">
                <a:solidFill>
                  <a:schemeClr val="accent2">
                    <a:lumMod val="50000"/>
                  </a:schemeClr>
                </a:solidFill>
                <a:latin typeface="+mn-lt"/>
                <a:ea typeface="+mn-ea"/>
                <a:cs typeface="+mn-cs"/>
              </a:rPr>
              <a:t>литературы</a:t>
            </a:r>
            <a:endParaRPr lang="en-US" kern="1200" dirty="0">
              <a:solidFill>
                <a:schemeClr val="accent2">
                  <a:lumMod val="50000"/>
                </a:schemeClr>
              </a:solidFill>
              <a:latin typeface="+mn-lt"/>
              <a:ea typeface="+mn-ea"/>
              <a:cs typeface="+mn-cs"/>
            </a:endParaRPr>
          </a:p>
        </p:txBody>
      </p:sp>
      <p:grpSp>
        <p:nvGrpSpPr>
          <p:cNvPr id="12" name="Group 11">
            <a:extLst>
              <a:ext uri="{FF2B5EF4-FFF2-40B4-BE49-F238E27FC236}">
                <a16:creationId xmlns:a16="http://schemas.microsoft.com/office/drawing/2014/main" xmlns="" id="{8A0FAFCA-5C96-453B-83B7-A9AEF7F1896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xmlns="" id="{4A0F84AE-A24D-4353-B1BA-BD80DAA385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xmlns="" id="{AF093259-3E74-43A1-944B-B106C8105E9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xmlns="" id="{AAA28A35-1E54-4054-BB95-42FAFA13A9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xmlns="" id="{FBA3A17F-F3BD-4B94-9CC8-006700210F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xmlns="" id="{CD0398DD-AD75-4E2B-A3C6-35073082A8B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6200000">
            <a:off x="-456265" y="3658536"/>
            <a:ext cx="3655725" cy="2743201"/>
            <a:chOff x="-305" y="-1"/>
            <a:chExt cx="3832880" cy="2876136"/>
          </a:xfrm>
        </p:grpSpPr>
        <p:sp>
          <p:nvSpPr>
            <p:cNvPr id="19" name="Freeform: Shape 18">
              <a:extLst>
                <a:ext uri="{FF2B5EF4-FFF2-40B4-BE49-F238E27FC236}">
                  <a16:creationId xmlns:a16="http://schemas.microsoft.com/office/drawing/2014/main" xmlns="" id="{03E4F247-A844-4CD1-A37E-B7EA0DA2DBC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xmlns="" id="{E2387B1B-D4D3-493F-8D7A-C7A89DBD4AB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xmlns="" id="{C3404477-1F13-4859-84DA-12A303ACAD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xmlns="" id="{1B8C62FD-B708-4F00-80BB-1250C60119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503375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22">
            <a:extLst>
              <a:ext uri="{FF2B5EF4-FFF2-40B4-BE49-F238E27FC236}">
                <a16:creationId xmlns:a16="http://schemas.microsoft.com/office/drawing/2014/main" xmlns="" id="{9D3A9E89-033E-4C4A-8C41-416DABFFD3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24">
            <a:extLst>
              <a:ext uri="{FF2B5EF4-FFF2-40B4-BE49-F238E27FC236}">
                <a16:creationId xmlns:a16="http://schemas.microsoft.com/office/drawing/2014/main" xmlns="" id="{86293361-111E-427D-8E5B-256944AC83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xmlns="" id="{E817C205-2B84-55C6-9983-CB94910339AB}"/>
              </a:ext>
            </a:extLst>
          </p:cNvPr>
          <p:cNvSpPr>
            <a:spLocks noGrp="1"/>
          </p:cNvSpPr>
          <p:nvPr>
            <p:ph type="title"/>
          </p:nvPr>
        </p:nvSpPr>
        <p:spPr>
          <a:xfrm>
            <a:off x="8229604" y="975359"/>
            <a:ext cx="3444240" cy="784073"/>
          </a:xfrm>
        </p:spPr>
        <p:txBody>
          <a:bodyPr anchor="b">
            <a:noAutofit/>
          </a:bodyPr>
          <a:lstStyle/>
          <a:p>
            <a:r>
              <a:rPr lang="ru-RU" sz="2000" b="1" dirty="0">
                <a:solidFill>
                  <a:schemeClr val="accent2">
                    <a:lumMod val="50000"/>
                  </a:schemeClr>
                </a:solidFill>
              </a:rPr>
              <a:t>Кристиан </a:t>
            </a:r>
            <a:r>
              <a:rPr lang="ru-RU" sz="2000" b="1" dirty="0">
                <a:solidFill>
                  <a:schemeClr val="accent2">
                    <a:lumMod val="50000"/>
                  </a:schemeClr>
                </a:solidFill>
              </a:rPr>
              <a:t>Бортслап</a:t>
            </a:r>
            <a:r>
              <a:rPr lang="ru-RU" sz="2000" b="1" dirty="0">
                <a:solidFill>
                  <a:schemeClr val="accent2">
                    <a:lumMod val="50000"/>
                  </a:schemeClr>
                </a:solidFill>
              </a:rPr>
              <a:t>. Кое-что о жизни (Самокат, 2023). </a:t>
            </a:r>
          </a:p>
        </p:txBody>
      </p:sp>
      <p:pic>
        <p:nvPicPr>
          <p:cNvPr id="7" name="Рисунок 6" descr="Изображение выглядит как торт, день рождения, украшен, цветной&#10;&#10;Автоматически созданное описание">
            <a:extLst>
              <a:ext uri="{FF2B5EF4-FFF2-40B4-BE49-F238E27FC236}">
                <a16:creationId xmlns:a16="http://schemas.microsoft.com/office/drawing/2014/main" xmlns="" id="{DD3BF63C-78F2-FE06-657C-31C27E6E5A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997" b="1"/>
          <a:stretch/>
        </p:blipFill>
        <p:spPr>
          <a:xfrm>
            <a:off x="374246" y="531074"/>
            <a:ext cx="3566160" cy="5577118"/>
          </a:xfrm>
          <a:prstGeom prst="rect">
            <a:avLst/>
          </a:prstGeom>
        </p:spPr>
      </p:pic>
      <p:pic>
        <p:nvPicPr>
          <p:cNvPr id="5" name="Рисунок 4" descr="Изображение выглядит как растение, упорядочено&#10;&#10;Автоматически созданное описание">
            <a:extLst>
              <a:ext uri="{FF2B5EF4-FFF2-40B4-BE49-F238E27FC236}">
                <a16:creationId xmlns:a16="http://schemas.microsoft.com/office/drawing/2014/main" xmlns="" id="{B04256DE-538D-29C7-DDE3-3AF7E1B1F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79" r="28980" b="1"/>
          <a:stretch/>
        </p:blipFill>
        <p:spPr>
          <a:xfrm>
            <a:off x="4228390" y="531074"/>
            <a:ext cx="3566160" cy="5577118"/>
          </a:xfrm>
          <a:prstGeom prst="rect">
            <a:avLst/>
          </a:prstGeom>
        </p:spPr>
      </p:pic>
      <p:sp>
        <p:nvSpPr>
          <p:cNvPr id="3" name="Объект 2">
            <a:extLst>
              <a:ext uri="{FF2B5EF4-FFF2-40B4-BE49-F238E27FC236}">
                <a16:creationId xmlns:a16="http://schemas.microsoft.com/office/drawing/2014/main" xmlns="" id="{856F39A2-AD28-E6B9-D01B-1A638F85FFC8}"/>
              </a:ext>
            </a:extLst>
          </p:cNvPr>
          <p:cNvSpPr>
            <a:spLocks noGrp="1"/>
          </p:cNvSpPr>
          <p:nvPr>
            <p:ph idx="1"/>
          </p:nvPr>
        </p:nvSpPr>
        <p:spPr>
          <a:xfrm>
            <a:off x="8092440" y="1737360"/>
            <a:ext cx="3794764" cy="4353442"/>
          </a:xfrm>
        </p:spPr>
        <p:txBody>
          <a:bodyPr anchor="ctr">
            <a:normAutofit/>
          </a:bodyPr>
          <a:lstStyle/>
          <a:p>
            <a:r>
              <a:rPr lang="ru-RU" sz="1600" dirty="0">
                <a:solidFill>
                  <a:schemeClr val="accent2">
                    <a:lumMod val="50000"/>
                  </a:schemeClr>
                </a:solidFill>
              </a:rPr>
              <a:t>"Что мы знаем о жизни?" - спрашивает нас книжка-картинка Кристиана </a:t>
            </a:r>
            <a:r>
              <a:rPr lang="ru-RU" sz="1600" dirty="0">
                <a:solidFill>
                  <a:schemeClr val="accent2">
                    <a:lumMod val="50000"/>
                  </a:schemeClr>
                </a:solidFill>
              </a:rPr>
              <a:t>Борстлапа</a:t>
            </a:r>
            <a:r>
              <a:rPr lang="ru-RU" sz="1600" dirty="0">
                <a:solidFill>
                  <a:schemeClr val="accent2">
                    <a:lumMod val="50000"/>
                  </a:schemeClr>
                </a:solidFill>
              </a:rPr>
              <a:t>. И "жизнь" представлена в этой книге во всём её многообразии - растений, животных и микроорганизмов. Она напоминает нам, как велика жизнь вокруг нас, насколько она удивительнее и больше каждого человека по отдельности и всего человечества вместе. Сколько в ней всего неизученного и неизведанного. И насколько все и всё в этом мире </a:t>
            </a:r>
            <a:r>
              <a:rPr lang="ru-RU" sz="1600" dirty="0" smtClean="0">
                <a:solidFill>
                  <a:schemeClr val="accent2">
                    <a:lumMod val="50000"/>
                  </a:schemeClr>
                </a:solidFill>
              </a:rPr>
              <a:t>взаимосвязано</a:t>
            </a:r>
            <a:endParaRPr lang="ru-RU" sz="1600" dirty="0">
              <a:solidFill>
                <a:schemeClr val="accent2">
                  <a:lumMod val="50000"/>
                </a:schemeClr>
              </a:solidFill>
            </a:endParaRPr>
          </a:p>
          <a:p>
            <a:r>
              <a:rPr lang="ru-RU" sz="1600" dirty="0">
                <a:solidFill>
                  <a:schemeClr val="accent2">
                    <a:lumMod val="50000"/>
                  </a:schemeClr>
                </a:solidFill>
              </a:rPr>
              <a:t>Эта книга - восхищение нашим миром, его тайнами и самой жизнью. Во всём её несовершенстве, многообразии, величии и </a:t>
            </a:r>
            <a:r>
              <a:rPr lang="ru-RU" sz="1600" dirty="0" smtClean="0">
                <a:solidFill>
                  <a:schemeClr val="accent2">
                    <a:lumMod val="50000"/>
                  </a:schemeClr>
                </a:solidFill>
              </a:rPr>
              <a:t>неизведанности</a:t>
            </a:r>
            <a:endParaRPr lang="ru-RU" sz="1600" dirty="0">
              <a:solidFill>
                <a:schemeClr val="accent2">
                  <a:lumMod val="50000"/>
                </a:schemeClr>
              </a:solidFill>
            </a:endParaRPr>
          </a:p>
        </p:txBody>
      </p:sp>
      <p:sp>
        <p:nvSpPr>
          <p:cNvPr id="49" name="Rectangle 48">
            <a:extLst>
              <a:ext uri="{FF2B5EF4-FFF2-40B4-BE49-F238E27FC236}">
                <a16:creationId xmlns:a16="http://schemas.microsoft.com/office/drawing/2014/main" xmlns="" id="{78907291-9D6D-4740-81DB-441477BCA2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Прямоугольник 3"/>
          <p:cNvSpPr/>
          <p:nvPr/>
        </p:nvSpPr>
        <p:spPr>
          <a:xfrm>
            <a:off x="374246" y="6090802"/>
            <a:ext cx="5482848" cy="369332"/>
          </a:xfrm>
          <a:prstGeom prst="rect">
            <a:avLst/>
          </a:prstGeom>
        </p:spPr>
        <p:txBody>
          <a:bodyPr wrap="none">
            <a:spAutoFit/>
          </a:bodyPr>
          <a:lstStyle/>
          <a:p>
            <a:r>
              <a:rPr lang="en-US" dirty="0">
                <a:hlinkClick r:id="rId4"/>
              </a:rPr>
              <a:t>https://</a:t>
            </a:r>
            <a:r>
              <a:rPr lang="en-US" dirty="0" smtClean="0">
                <a:hlinkClick r:id="rId4"/>
              </a:rPr>
              <a:t>www.livelib.ru/author/2208103-kristian-borstlap</a:t>
            </a:r>
            <a:r>
              <a:rPr lang="ru-RU" dirty="0" smtClean="0"/>
              <a:t> </a:t>
            </a:r>
            <a:endParaRPr lang="ru-RU" dirty="0"/>
          </a:p>
        </p:txBody>
      </p:sp>
    </p:spTree>
    <p:extLst>
      <p:ext uri="{BB962C8B-B14F-4D97-AF65-F5344CB8AC3E}">
        <p14:creationId xmlns:p14="http://schemas.microsoft.com/office/powerpoint/2010/main" val="25251362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54A6836E-C603-43CB-9DA7-89D8E3FA38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296007DD-F9BF-4F0F-B8C6-C514B28419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 name="Заголовок 1">
            <a:extLst>
              <a:ext uri="{FF2B5EF4-FFF2-40B4-BE49-F238E27FC236}">
                <a16:creationId xmlns:a16="http://schemas.microsoft.com/office/drawing/2014/main" xmlns="" id="{678F448C-B47F-4E29-8242-E4BAF097C3A4}"/>
              </a:ext>
            </a:extLst>
          </p:cNvPr>
          <p:cNvSpPr>
            <a:spLocks noGrp="1"/>
          </p:cNvSpPr>
          <p:nvPr>
            <p:ph type="title"/>
          </p:nvPr>
        </p:nvSpPr>
        <p:spPr>
          <a:xfrm>
            <a:off x="753925" y="1321056"/>
            <a:ext cx="10684151" cy="1991979"/>
          </a:xfrm>
        </p:spPr>
        <p:txBody>
          <a:bodyPr vert="horz" lIns="91440" tIns="45720" rIns="91440" bIns="45720" rtlCol="0" anchor="b">
            <a:normAutofit/>
          </a:bodyPr>
          <a:lstStyle/>
          <a:p>
            <a:pPr algn="ctr"/>
            <a:r>
              <a:rPr lang="en-US" sz="4800" b="1" kern="1200" dirty="0">
                <a:solidFill>
                  <a:schemeClr val="accent2">
                    <a:lumMod val="50000"/>
                  </a:schemeClr>
                </a:solidFill>
                <a:latin typeface="+mj-lt"/>
                <a:ea typeface="+mj-ea"/>
                <a:cs typeface="+mj-cs"/>
              </a:rPr>
              <a:t>Книги</a:t>
            </a:r>
            <a:r>
              <a:rPr lang="en-US" sz="4800" b="1" kern="1200" dirty="0">
                <a:solidFill>
                  <a:schemeClr val="accent2">
                    <a:lumMod val="50000"/>
                  </a:schemeClr>
                </a:solidFill>
                <a:latin typeface="+mj-lt"/>
                <a:ea typeface="+mj-ea"/>
                <a:cs typeface="+mj-cs"/>
              </a:rPr>
              <a:t> </a:t>
            </a:r>
            <a:r>
              <a:rPr lang="en-US" sz="4800" b="1" kern="1200" dirty="0">
                <a:solidFill>
                  <a:schemeClr val="accent2">
                    <a:lumMod val="50000"/>
                  </a:schemeClr>
                </a:solidFill>
                <a:latin typeface="+mj-lt"/>
                <a:ea typeface="+mj-ea"/>
                <a:cs typeface="+mj-cs"/>
              </a:rPr>
              <a:t>для</a:t>
            </a:r>
            <a:r>
              <a:rPr lang="en-US" sz="4800" b="1" kern="1200" dirty="0">
                <a:solidFill>
                  <a:schemeClr val="accent2">
                    <a:lumMod val="50000"/>
                  </a:schemeClr>
                </a:solidFill>
                <a:latin typeface="+mj-lt"/>
                <a:ea typeface="+mj-ea"/>
                <a:cs typeface="+mj-cs"/>
              </a:rPr>
              <a:t> </a:t>
            </a:r>
            <a:r>
              <a:rPr lang="en-US" sz="4800" b="1" kern="1200" dirty="0">
                <a:solidFill>
                  <a:schemeClr val="accent2">
                    <a:lumMod val="50000"/>
                  </a:schemeClr>
                </a:solidFill>
                <a:latin typeface="+mj-lt"/>
                <a:ea typeface="+mj-ea"/>
                <a:cs typeface="+mj-cs"/>
              </a:rPr>
              <a:t>подростков</a:t>
            </a:r>
            <a:endParaRPr lang="en-US" sz="4800" b="1" kern="1200" dirty="0">
              <a:solidFill>
                <a:schemeClr val="accent2">
                  <a:lumMod val="50000"/>
                </a:schemeClr>
              </a:solidFill>
              <a:latin typeface="+mj-lt"/>
              <a:ea typeface="+mj-ea"/>
              <a:cs typeface="+mj-cs"/>
            </a:endParaRPr>
          </a:p>
        </p:txBody>
      </p:sp>
      <p:sp>
        <p:nvSpPr>
          <p:cNvPr id="3" name="Текст 2">
            <a:extLst>
              <a:ext uri="{FF2B5EF4-FFF2-40B4-BE49-F238E27FC236}">
                <a16:creationId xmlns:a16="http://schemas.microsoft.com/office/drawing/2014/main" xmlns="" id="{EBB53418-B2E4-4DCB-8F10-911AD995423B}"/>
              </a:ext>
            </a:extLst>
          </p:cNvPr>
          <p:cNvSpPr>
            <a:spLocks noGrp="1"/>
          </p:cNvSpPr>
          <p:nvPr>
            <p:ph type="body" idx="1"/>
          </p:nvPr>
        </p:nvSpPr>
        <p:spPr>
          <a:xfrm>
            <a:off x="1361395" y="3525490"/>
            <a:ext cx="9469211" cy="865639"/>
          </a:xfrm>
        </p:spPr>
        <p:txBody>
          <a:bodyPr vert="horz" lIns="91440" tIns="45720" rIns="91440" bIns="45720" rtlCol="0" anchor="t">
            <a:normAutofit/>
          </a:bodyPr>
          <a:lstStyle/>
          <a:p>
            <a:pPr algn="ctr"/>
            <a:r>
              <a:rPr lang="en-US" kern="1200" dirty="0">
                <a:solidFill>
                  <a:schemeClr val="accent2">
                    <a:lumMod val="50000"/>
                  </a:schemeClr>
                </a:solidFill>
                <a:latin typeface="+mn-lt"/>
                <a:ea typeface="+mn-ea"/>
                <a:cs typeface="+mn-cs"/>
              </a:rPr>
              <a:t>Новинки</a:t>
            </a:r>
            <a:r>
              <a:rPr lang="en-US" kern="1200" dirty="0">
                <a:solidFill>
                  <a:schemeClr val="accent2">
                    <a:lumMod val="50000"/>
                  </a:schemeClr>
                </a:solidFill>
                <a:latin typeface="+mn-lt"/>
                <a:ea typeface="+mn-ea"/>
                <a:cs typeface="+mn-cs"/>
              </a:rPr>
              <a:t> и </a:t>
            </a:r>
            <a:r>
              <a:rPr lang="en-US" kern="1200" dirty="0">
                <a:solidFill>
                  <a:schemeClr val="accent2">
                    <a:lumMod val="50000"/>
                  </a:schemeClr>
                </a:solidFill>
                <a:latin typeface="+mn-lt"/>
                <a:ea typeface="+mn-ea"/>
                <a:cs typeface="+mn-cs"/>
              </a:rPr>
              <a:t>переиздания</a:t>
            </a:r>
            <a:endParaRPr lang="en-US" kern="1200" dirty="0">
              <a:solidFill>
                <a:schemeClr val="accent2">
                  <a:lumMod val="50000"/>
                </a:schemeClr>
              </a:solidFill>
              <a:latin typeface="+mn-lt"/>
              <a:ea typeface="+mn-ea"/>
              <a:cs typeface="+mn-cs"/>
            </a:endParaRPr>
          </a:p>
        </p:txBody>
      </p:sp>
      <p:grpSp>
        <p:nvGrpSpPr>
          <p:cNvPr id="12" name="Group 11">
            <a:extLst>
              <a:ext uri="{FF2B5EF4-FFF2-40B4-BE49-F238E27FC236}">
                <a16:creationId xmlns:a16="http://schemas.microsoft.com/office/drawing/2014/main" xmlns="" id="{8A0FAFCA-5C96-453B-83B7-A9AEF7F1896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xmlns="" id="{4A0F84AE-A24D-4353-B1BA-BD80DAA385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xmlns="" id="{AF093259-3E74-43A1-944B-B106C8105E9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xmlns="" id="{AAA28A35-1E54-4054-BB95-42FAFA13A9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xmlns="" id="{FBA3A17F-F3BD-4B94-9CC8-006700210F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xmlns="" id="{CD0398DD-AD75-4E2B-A3C6-35073082A8B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6200000">
            <a:off x="-456265" y="3658536"/>
            <a:ext cx="3655725" cy="2743201"/>
            <a:chOff x="-305" y="-1"/>
            <a:chExt cx="3832880" cy="2876136"/>
          </a:xfrm>
        </p:grpSpPr>
        <p:sp>
          <p:nvSpPr>
            <p:cNvPr id="19" name="Freeform: Shape 18">
              <a:extLst>
                <a:ext uri="{FF2B5EF4-FFF2-40B4-BE49-F238E27FC236}">
                  <a16:creationId xmlns:a16="http://schemas.microsoft.com/office/drawing/2014/main" xmlns="" id="{03E4F247-A844-4CD1-A37E-B7EA0DA2DBC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xmlns="" id="{E2387B1B-D4D3-493F-8D7A-C7A89DBD4AB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xmlns="" id="{C3404477-1F13-4859-84DA-12A303ACAD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xmlns="" id="{1B8C62FD-B708-4F00-80BB-1250C60119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975895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xmlns="" id="{194DBCC9-6F49-4F17-B337-EA6FFBAAEAFC}"/>
              </a:ext>
            </a:extLst>
          </p:cNvPr>
          <p:cNvSpPr>
            <a:spLocks noGrp="1"/>
          </p:cNvSpPr>
          <p:nvPr>
            <p:ph type="title"/>
          </p:nvPr>
        </p:nvSpPr>
        <p:spPr>
          <a:xfrm>
            <a:off x="4965430" y="1051560"/>
            <a:ext cx="6586491" cy="863868"/>
          </a:xfrm>
        </p:spPr>
        <p:txBody>
          <a:bodyPr anchor="b">
            <a:normAutofit/>
          </a:bodyPr>
          <a:lstStyle/>
          <a:p>
            <a:pPr algn="ctr"/>
            <a:r>
              <a:rPr lang="ru-RU" sz="2800" b="1" dirty="0">
                <a:solidFill>
                  <a:schemeClr val="accent2">
                    <a:lumMod val="50000"/>
                  </a:schemeClr>
                </a:solidFill>
              </a:rPr>
              <a:t>Юрий Коваль. Самая лёгкая лодка в мире (Малыш, </a:t>
            </a:r>
            <a:r>
              <a:rPr lang="ru-RU" sz="2800" b="1" dirty="0" smtClean="0">
                <a:solidFill>
                  <a:schemeClr val="accent2">
                    <a:lumMod val="50000"/>
                  </a:schemeClr>
                </a:solidFill>
              </a:rPr>
              <a:t>2023</a:t>
            </a:r>
            <a:endParaRPr lang="ru-RU" sz="2800" b="1" dirty="0">
              <a:solidFill>
                <a:schemeClr val="accent2">
                  <a:lumMod val="50000"/>
                </a:schemeClr>
              </a:solidFill>
            </a:endParaRPr>
          </a:p>
        </p:txBody>
      </p:sp>
      <p:sp>
        <p:nvSpPr>
          <p:cNvPr id="5" name="Объект 4">
            <a:extLst>
              <a:ext uri="{FF2B5EF4-FFF2-40B4-BE49-F238E27FC236}">
                <a16:creationId xmlns:a16="http://schemas.microsoft.com/office/drawing/2014/main" xmlns="" id="{1A379DCB-19DA-4290-A8D5-A71420176CBA}"/>
              </a:ext>
            </a:extLst>
          </p:cNvPr>
          <p:cNvSpPr>
            <a:spLocks noGrp="1"/>
          </p:cNvSpPr>
          <p:nvPr>
            <p:ph idx="1"/>
          </p:nvPr>
        </p:nvSpPr>
        <p:spPr>
          <a:xfrm>
            <a:off x="4965430" y="2118980"/>
            <a:ext cx="6586489" cy="4023360"/>
          </a:xfrm>
        </p:spPr>
        <p:txBody>
          <a:bodyPr>
            <a:noAutofit/>
          </a:bodyPr>
          <a:lstStyle/>
          <a:p>
            <a:r>
              <a:rPr lang="ru-RU" sz="1600" dirty="0">
                <a:solidFill>
                  <a:schemeClr val="accent2">
                    <a:lumMod val="50000"/>
                  </a:schemeClr>
                </a:solidFill>
              </a:rPr>
              <a:t>"Самая лёгкая лодка в мире" - знаменитая повесть Юрия Коваля, которая во многом имеет биографическую основу. Книга впервые вышла в 1984 году и была награждена почетным дипломом Международного совета по детской книге для писателей. Сам автор говорил, что писал эту книгу 8 лет и что это - "важнейшая вещь" наряду с его самым большим по объему романом "</a:t>
            </a:r>
            <a:r>
              <a:rPr lang="ru-RU" sz="1600" dirty="0">
                <a:solidFill>
                  <a:schemeClr val="accent2">
                    <a:lumMod val="50000"/>
                  </a:schemeClr>
                </a:solidFill>
              </a:rPr>
              <a:t>Суер-Выер</a:t>
            </a:r>
            <a:r>
              <a:rPr lang="ru-RU" sz="1600" dirty="0" smtClean="0">
                <a:solidFill>
                  <a:schemeClr val="accent2">
                    <a:lumMod val="50000"/>
                  </a:schemeClr>
                </a:solidFill>
              </a:rPr>
              <a:t>"</a:t>
            </a:r>
            <a:endParaRPr lang="ru-RU" sz="1600" dirty="0">
              <a:solidFill>
                <a:schemeClr val="accent2">
                  <a:lumMod val="50000"/>
                </a:schemeClr>
              </a:solidFill>
            </a:endParaRPr>
          </a:p>
          <a:p>
            <a:r>
              <a:rPr lang="ru-RU" sz="1600" dirty="0">
                <a:solidFill>
                  <a:schemeClr val="accent2">
                    <a:lumMod val="50000"/>
                  </a:schemeClr>
                </a:solidFill>
              </a:rPr>
              <a:t>У каждого человека есть мечта, ради которой он готов на все. У главного героя этой повести Юрия Коваля было целых три мечты: тельняшка, зуб золотой и последняя, самая заветная, - построить самую легкую лодку в мире и отправиться на ней в путешествие. Сколько испытаний, сколько фантастических приключений пережил герой вместе со своей лодкой: плавание по рекам и озерам через заросшие протоки и исчезающие острова, встречи с необычными людьми с летающими головами и руками, обретение и потерю друзей, неожиданную любовь и осознание важности каждой минуты в жизни… Путешествие на самой легкой лодке в мире - это путешествие к самому себе, всегда непростое, но такое необходимое! </a:t>
            </a:r>
          </a:p>
        </p:txBody>
      </p:sp>
      <p:pic>
        <p:nvPicPr>
          <p:cNvPr id="3" name="Рисунок 2" descr="Изображение выглядит как текст&#10;&#10;Автоматически созданное описание">
            <a:extLst>
              <a:ext uri="{FF2B5EF4-FFF2-40B4-BE49-F238E27FC236}">
                <a16:creationId xmlns:a16="http://schemas.microsoft.com/office/drawing/2014/main" xmlns="" id="{06487525-D1D6-817C-2162-C3A7B93F2F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93" r="12145"/>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DB7958"/>
            </a:solidFill>
          </a:ln>
        </p:spPr>
        <p:style>
          <a:lnRef idx="1">
            <a:schemeClr val="accent1"/>
          </a:lnRef>
          <a:fillRef idx="0">
            <a:schemeClr val="accent1"/>
          </a:fillRef>
          <a:effectRef idx="0">
            <a:schemeClr val="accent1"/>
          </a:effectRef>
          <a:fontRef idx="minor">
            <a:schemeClr val="tx1"/>
          </a:fontRef>
        </p:style>
      </p:cxnSp>
      <p:sp>
        <p:nvSpPr>
          <p:cNvPr id="2" name="Прямоугольник 1"/>
          <p:cNvSpPr/>
          <p:nvPr/>
        </p:nvSpPr>
        <p:spPr>
          <a:xfrm>
            <a:off x="5071593" y="6004676"/>
            <a:ext cx="6096000" cy="646331"/>
          </a:xfrm>
          <a:prstGeom prst="rect">
            <a:avLst/>
          </a:prstGeom>
        </p:spPr>
        <p:txBody>
          <a:bodyPr>
            <a:spAutoFit/>
          </a:bodyPr>
          <a:lstStyle/>
          <a:p>
            <a:r>
              <a:rPr lang="en-US" dirty="0">
                <a:hlinkClick r:id="rId3"/>
              </a:rPr>
              <a:t>https://www.litres.ru/uriy-koval/samaya-legkaya-lodka-v-mire-67840602/chitat-onlayn</a:t>
            </a:r>
            <a:r>
              <a:rPr lang="en-US" dirty="0" smtClean="0">
                <a:hlinkClick r:id="rId3"/>
              </a:rPr>
              <a:t>/</a:t>
            </a:r>
            <a:r>
              <a:rPr lang="ru-RU" dirty="0" smtClean="0"/>
              <a:t> </a:t>
            </a:r>
            <a:endParaRPr lang="ru-RU" dirty="0"/>
          </a:p>
        </p:txBody>
      </p:sp>
    </p:spTree>
    <p:extLst>
      <p:ext uri="{BB962C8B-B14F-4D97-AF65-F5344CB8AC3E}">
        <p14:creationId xmlns:p14="http://schemas.microsoft.com/office/powerpoint/2010/main" val="18332834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C1E4B12-4C08-1605-7E8F-48A6D47E3FB4}"/>
              </a:ext>
            </a:extLst>
          </p:cNvPr>
          <p:cNvSpPr>
            <a:spLocks noGrp="1"/>
          </p:cNvSpPr>
          <p:nvPr>
            <p:ph type="title"/>
          </p:nvPr>
        </p:nvSpPr>
        <p:spPr>
          <a:xfrm>
            <a:off x="5080934" y="89337"/>
            <a:ext cx="6586491" cy="1286160"/>
          </a:xfrm>
        </p:spPr>
        <p:txBody>
          <a:bodyPr anchor="b">
            <a:normAutofit/>
          </a:bodyPr>
          <a:lstStyle/>
          <a:p>
            <a:r>
              <a:rPr lang="ru-RU" sz="3700" b="1" dirty="0">
                <a:solidFill>
                  <a:schemeClr val="accent2">
                    <a:lumMod val="50000"/>
                  </a:schemeClr>
                </a:solidFill>
              </a:rPr>
              <a:t>Светлана Лаврова. Семь дней до сакуры (</a:t>
            </a:r>
            <a:r>
              <a:rPr lang="ru-RU" sz="3700" b="1" dirty="0">
                <a:solidFill>
                  <a:schemeClr val="accent2">
                    <a:lumMod val="50000"/>
                  </a:schemeClr>
                </a:solidFill>
              </a:rPr>
              <a:t>КомпасГид</a:t>
            </a:r>
            <a:r>
              <a:rPr lang="ru-RU" sz="3700" b="1" dirty="0">
                <a:solidFill>
                  <a:schemeClr val="accent2">
                    <a:lumMod val="50000"/>
                  </a:schemeClr>
                </a:solidFill>
              </a:rPr>
              <a:t>, 2023</a:t>
            </a:r>
            <a:r>
              <a:rPr lang="ru-RU" sz="3700" b="1" dirty="0" smtClean="0">
                <a:solidFill>
                  <a:schemeClr val="accent2">
                    <a:lumMod val="50000"/>
                  </a:schemeClr>
                </a:solidFill>
              </a:rPr>
              <a:t>)</a:t>
            </a:r>
            <a:endParaRPr lang="ru-RU" sz="3700" b="1" dirty="0">
              <a:solidFill>
                <a:schemeClr val="accent2">
                  <a:lumMod val="50000"/>
                </a:schemeClr>
              </a:solidFill>
            </a:endParaRPr>
          </a:p>
        </p:txBody>
      </p:sp>
      <p:sp>
        <p:nvSpPr>
          <p:cNvPr id="3" name="Объект 2">
            <a:extLst>
              <a:ext uri="{FF2B5EF4-FFF2-40B4-BE49-F238E27FC236}">
                <a16:creationId xmlns:a16="http://schemas.microsoft.com/office/drawing/2014/main" xmlns="" id="{831B51DA-333E-0252-E644-31045715F663}"/>
              </a:ext>
            </a:extLst>
          </p:cNvPr>
          <p:cNvSpPr>
            <a:spLocks noGrp="1"/>
          </p:cNvSpPr>
          <p:nvPr>
            <p:ph idx="1"/>
          </p:nvPr>
        </p:nvSpPr>
        <p:spPr>
          <a:xfrm>
            <a:off x="4792779" y="1289009"/>
            <a:ext cx="7162799" cy="5105400"/>
          </a:xfrm>
        </p:spPr>
        <p:txBody>
          <a:bodyPr>
            <a:noAutofit/>
          </a:bodyPr>
          <a:lstStyle/>
          <a:p>
            <a:r>
              <a:rPr lang="ru-RU" sz="1600" dirty="0">
                <a:solidFill>
                  <a:schemeClr val="accent2">
                    <a:lumMod val="50000"/>
                  </a:schemeClr>
                </a:solidFill>
              </a:rPr>
              <a:t>Инна на время школьных каникул летит к троюродной сестре </a:t>
            </a:r>
            <a:r>
              <a:rPr lang="ru-RU" sz="1600" dirty="0">
                <a:solidFill>
                  <a:schemeClr val="accent2">
                    <a:lumMod val="50000"/>
                  </a:schemeClr>
                </a:solidFill>
              </a:rPr>
              <a:t>Ксюхе</a:t>
            </a:r>
            <a:r>
              <a:rPr lang="ru-RU" sz="1600" dirty="0">
                <a:solidFill>
                  <a:schemeClr val="accent2">
                    <a:lumMod val="50000"/>
                  </a:schemeClr>
                </a:solidFill>
              </a:rPr>
              <a:t> в Екатеринбург. И дело не только в родственных связях и обязательном общении с семьей: в Екатеринбурге есть необычное место, которое Инна очень хочет увидеть, — Япония эпохи </a:t>
            </a:r>
            <a:r>
              <a:rPr lang="ru-RU" sz="1600" dirty="0">
                <a:solidFill>
                  <a:schemeClr val="accent2">
                    <a:lumMod val="50000"/>
                  </a:schemeClr>
                </a:solidFill>
              </a:rPr>
              <a:t>Эдо</a:t>
            </a:r>
            <a:r>
              <a:rPr lang="ru-RU" sz="1600" dirty="0">
                <a:solidFill>
                  <a:schemeClr val="accent2">
                    <a:lumMod val="50000"/>
                  </a:schemeClr>
                </a:solidFill>
              </a:rPr>
              <a:t>! Два мира соприкоснулись в одной точке, на улице Громова, и теперь туристы со всей страны съезжаются посмотреть на это </a:t>
            </a:r>
            <a:r>
              <a:rPr lang="ru-RU" sz="1600" dirty="0" smtClean="0">
                <a:solidFill>
                  <a:schemeClr val="accent2">
                    <a:lumMod val="50000"/>
                  </a:schemeClr>
                </a:solidFill>
              </a:rPr>
              <a:t>чудо</a:t>
            </a:r>
            <a:endParaRPr lang="ru-RU" sz="1600" dirty="0">
              <a:solidFill>
                <a:schemeClr val="accent2">
                  <a:lumMod val="50000"/>
                </a:schemeClr>
              </a:solidFill>
            </a:endParaRPr>
          </a:p>
          <a:p>
            <a:r>
              <a:rPr lang="ru-RU" sz="1600" dirty="0">
                <a:solidFill>
                  <a:schemeClr val="accent2">
                    <a:lumMod val="50000"/>
                  </a:schemeClr>
                </a:solidFill>
              </a:rPr>
              <a:t>Ксюха</a:t>
            </a:r>
            <a:r>
              <a:rPr lang="ru-RU" sz="1600" dirty="0">
                <a:solidFill>
                  <a:schemeClr val="accent2">
                    <a:lumMod val="50000"/>
                  </a:schemeClr>
                </a:solidFill>
              </a:rPr>
              <a:t> и Инна не просто заглядывают в Японию — они спасают самурая! </a:t>
            </a:r>
            <a:r>
              <a:rPr lang="ru-RU" sz="1600" dirty="0">
                <a:solidFill>
                  <a:schemeClr val="accent2">
                    <a:lumMod val="50000"/>
                  </a:schemeClr>
                </a:solidFill>
              </a:rPr>
              <a:t>Акихиро</a:t>
            </a:r>
            <a:r>
              <a:rPr lang="ru-RU" sz="1600" dirty="0">
                <a:solidFill>
                  <a:schemeClr val="accent2">
                    <a:lumMod val="50000"/>
                  </a:schemeClr>
                </a:solidFill>
              </a:rPr>
              <a:t> бежит от преследователей: отца признали изменником, и теперь вся его семья в опасности. В Стране Демонов — в Екатеринбурге — он неожиданно находит поддержку: случайно встреченные девочки прячут юного воина. Однако он не может вечно оставаться в XXI веке. Сможет ли </a:t>
            </a:r>
            <a:r>
              <a:rPr lang="ru-RU" sz="1600" dirty="0">
                <a:solidFill>
                  <a:schemeClr val="accent2">
                    <a:lumMod val="50000"/>
                  </a:schemeClr>
                </a:solidFill>
              </a:rPr>
              <a:t>Акихиро</a:t>
            </a:r>
            <a:r>
              <a:rPr lang="ru-RU" sz="1600" dirty="0">
                <a:solidFill>
                  <a:schemeClr val="accent2">
                    <a:lumMod val="50000"/>
                  </a:schemeClr>
                </a:solidFill>
              </a:rPr>
              <a:t> вернуться домой, не попав в руки преследователей?</a:t>
            </a:r>
          </a:p>
          <a:p>
            <a:r>
              <a:rPr lang="ru-RU" sz="1600" dirty="0">
                <a:solidFill>
                  <a:schemeClr val="accent2">
                    <a:lumMod val="50000"/>
                  </a:schemeClr>
                </a:solidFill>
              </a:rPr>
              <a:t>Светлана Лаврова — детский писатель, автор более 70 художественных и научно-популярных книг. Ее произведения не раз становились лауреатами и победителями таких конкурсов и премий, как «</a:t>
            </a:r>
            <a:r>
              <a:rPr lang="ru-RU" sz="1600" dirty="0">
                <a:solidFill>
                  <a:schemeClr val="accent2">
                    <a:lumMod val="50000"/>
                  </a:schemeClr>
                </a:solidFill>
              </a:rPr>
              <a:t>Книгуру</a:t>
            </a:r>
            <a:r>
              <a:rPr lang="ru-RU" sz="1600" dirty="0">
                <a:solidFill>
                  <a:schemeClr val="accent2">
                    <a:lumMod val="50000"/>
                  </a:schemeClr>
                </a:solidFill>
              </a:rPr>
              <a:t>» и «Заветная мечта», а ее фантастическая повесть «Куда скачет петушиная лошадь?», изданная в «</a:t>
            </a:r>
            <a:r>
              <a:rPr lang="ru-RU" sz="1600" dirty="0">
                <a:solidFill>
                  <a:schemeClr val="accent2">
                    <a:lumMod val="50000"/>
                  </a:schemeClr>
                </a:solidFill>
              </a:rPr>
              <a:t>КомпасГиде</a:t>
            </a:r>
            <a:r>
              <a:rPr lang="ru-RU" sz="1600" dirty="0">
                <a:solidFill>
                  <a:schemeClr val="accent2">
                    <a:lumMod val="50000"/>
                  </a:schemeClr>
                </a:solidFill>
              </a:rPr>
              <a:t>» в 2014 году, выиграла премию «Книга года». В повести «Семь дней до сакуры» под притягивающей взгляд обложкой Анастасии Хилькевич органично соединяются магия и реальность, современный Екатеринбург и Япония XVII–XIX веков, увлекательный сюжет и важные мысли о красоте, жизненном цикле и восприятии </a:t>
            </a:r>
            <a:r>
              <a:rPr lang="ru-RU" sz="1600" dirty="0" smtClean="0">
                <a:solidFill>
                  <a:schemeClr val="accent2">
                    <a:lumMod val="50000"/>
                  </a:schemeClr>
                </a:solidFill>
              </a:rPr>
              <a:t>мира</a:t>
            </a:r>
            <a:endParaRPr lang="ru-RU" sz="1600" dirty="0">
              <a:solidFill>
                <a:schemeClr val="accent2">
                  <a:lumMod val="50000"/>
                </a:schemeClr>
              </a:solidFill>
            </a:endParaRPr>
          </a:p>
        </p:txBody>
      </p:sp>
      <p:pic>
        <p:nvPicPr>
          <p:cNvPr id="5" name="Рисунок 4" descr="Изображение выглядит как текст&#10;&#10;Автоматически созданное описание">
            <a:extLst>
              <a:ext uri="{FF2B5EF4-FFF2-40B4-BE49-F238E27FC236}">
                <a16:creationId xmlns:a16="http://schemas.microsoft.com/office/drawing/2014/main" xmlns="" id="{05BB8524-600A-3797-FF19-CDDA50BB8F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93"/>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FED7A3"/>
            </a:solidFill>
          </a:ln>
        </p:spPr>
        <p:style>
          <a:lnRef idx="1">
            <a:schemeClr val="accent1"/>
          </a:lnRef>
          <a:fillRef idx="0">
            <a:schemeClr val="accent1"/>
          </a:fillRef>
          <a:effectRef idx="0">
            <a:schemeClr val="accent1"/>
          </a:effectRef>
          <a:fontRef idx="minor">
            <a:schemeClr val="tx1"/>
          </a:fontRef>
        </p:style>
      </p:cxnSp>
      <p:sp>
        <p:nvSpPr>
          <p:cNvPr id="4" name="Прямоугольник 3"/>
          <p:cNvSpPr/>
          <p:nvPr/>
        </p:nvSpPr>
        <p:spPr>
          <a:xfrm>
            <a:off x="4972965" y="6211669"/>
            <a:ext cx="6096000" cy="646331"/>
          </a:xfrm>
          <a:prstGeom prst="rect">
            <a:avLst/>
          </a:prstGeom>
        </p:spPr>
        <p:txBody>
          <a:bodyPr>
            <a:spAutoFit/>
          </a:bodyPr>
          <a:lstStyle/>
          <a:p>
            <a:r>
              <a:rPr lang="en-US" dirty="0">
                <a:hlinkClick r:id="rId3"/>
              </a:rPr>
              <a:t>http://</a:t>
            </a:r>
            <a:r>
              <a:rPr lang="en-US" dirty="0" smtClean="0">
                <a:hlinkClick r:id="rId3"/>
              </a:rPr>
              <a:t>kniguru.info/korotkiy-spisok-desyatogo-sezona/sem-dney-do-sakuryi-svetlana-lavrova</a:t>
            </a:r>
            <a:r>
              <a:rPr lang="ru-RU" dirty="0" smtClean="0"/>
              <a:t> </a:t>
            </a:r>
            <a:endParaRPr lang="ru-RU" dirty="0"/>
          </a:p>
        </p:txBody>
      </p:sp>
    </p:spTree>
    <p:extLst>
      <p:ext uri="{BB962C8B-B14F-4D97-AF65-F5344CB8AC3E}">
        <p14:creationId xmlns:p14="http://schemas.microsoft.com/office/powerpoint/2010/main" val="6164443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E20C02E-50C2-917A-28E2-3EBA782B29F2}"/>
              </a:ext>
            </a:extLst>
          </p:cNvPr>
          <p:cNvSpPr>
            <a:spLocks noGrp="1"/>
          </p:cNvSpPr>
          <p:nvPr>
            <p:ph type="title"/>
          </p:nvPr>
        </p:nvSpPr>
        <p:spPr>
          <a:xfrm>
            <a:off x="4950190" y="400668"/>
            <a:ext cx="6586491" cy="1286160"/>
          </a:xfrm>
        </p:spPr>
        <p:txBody>
          <a:bodyPr anchor="b">
            <a:normAutofit/>
          </a:bodyPr>
          <a:lstStyle/>
          <a:p>
            <a:r>
              <a:rPr lang="ru-RU" sz="3700" b="1" dirty="0">
                <a:solidFill>
                  <a:schemeClr val="accent2">
                    <a:lumMod val="50000"/>
                  </a:schemeClr>
                </a:solidFill>
              </a:rPr>
              <a:t>Александр Егоров. Мечтатели (</a:t>
            </a:r>
            <a:r>
              <a:rPr lang="en-US" sz="3700" b="1" dirty="0">
                <a:solidFill>
                  <a:schemeClr val="accent2">
                    <a:lumMod val="50000"/>
                  </a:schemeClr>
                </a:solidFill>
              </a:rPr>
              <a:t>Albus</a:t>
            </a:r>
            <a:r>
              <a:rPr lang="en-US" sz="3700" b="1" dirty="0">
                <a:solidFill>
                  <a:schemeClr val="accent2">
                    <a:lumMod val="50000"/>
                  </a:schemeClr>
                </a:solidFill>
              </a:rPr>
              <a:t> </a:t>
            </a:r>
            <a:r>
              <a:rPr lang="en-US" sz="3700" b="1" dirty="0">
                <a:solidFill>
                  <a:schemeClr val="accent2">
                    <a:lumMod val="50000"/>
                  </a:schemeClr>
                </a:solidFill>
              </a:rPr>
              <a:t>Corvus</a:t>
            </a:r>
            <a:r>
              <a:rPr lang="en-US" sz="3700" b="1" dirty="0">
                <a:solidFill>
                  <a:schemeClr val="accent2">
                    <a:lumMod val="50000"/>
                  </a:schemeClr>
                </a:solidFill>
              </a:rPr>
              <a:t>,</a:t>
            </a:r>
            <a:r>
              <a:rPr lang="ru-RU" sz="3700" b="1" dirty="0">
                <a:solidFill>
                  <a:schemeClr val="accent2">
                    <a:lumMod val="50000"/>
                  </a:schemeClr>
                </a:solidFill>
              </a:rPr>
              <a:t> 2023</a:t>
            </a:r>
            <a:r>
              <a:rPr lang="ru-RU" sz="3700" b="1" dirty="0" smtClean="0">
                <a:solidFill>
                  <a:schemeClr val="accent2">
                    <a:lumMod val="50000"/>
                  </a:schemeClr>
                </a:solidFill>
              </a:rPr>
              <a:t>)</a:t>
            </a:r>
            <a:endParaRPr lang="ru-RU" sz="3700" b="1" dirty="0">
              <a:solidFill>
                <a:schemeClr val="accent2">
                  <a:lumMod val="50000"/>
                </a:schemeClr>
              </a:solidFill>
            </a:endParaRPr>
          </a:p>
        </p:txBody>
      </p:sp>
      <p:sp>
        <p:nvSpPr>
          <p:cNvPr id="3" name="Объект 2">
            <a:extLst>
              <a:ext uri="{FF2B5EF4-FFF2-40B4-BE49-F238E27FC236}">
                <a16:creationId xmlns:a16="http://schemas.microsoft.com/office/drawing/2014/main" xmlns="" id="{6BB430D8-4D53-356C-ED0C-D2705BB060A0}"/>
              </a:ext>
            </a:extLst>
          </p:cNvPr>
          <p:cNvSpPr>
            <a:spLocks noGrp="1"/>
          </p:cNvSpPr>
          <p:nvPr>
            <p:ph idx="1"/>
          </p:nvPr>
        </p:nvSpPr>
        <p:spPr>
          <a:xfrm>
            <a:off x="4965431" y="2042160"/>
            <a:ext cx="6860809" cy="4541520"/>
          </a:xfrm>
        </p:spPr>
        <p:txBody>
          <a:bodyPr>
            <a:noAutofit/>
          </a:bodyPr>
          <a:lstStyle/>
          <a:p>
            <a:r>
              <a:rPr lang="ru-RU" sz="1600" dirty="0">
                <a:solidFill>
                  <a:schemeClr val="accent2">
                    <a:lumMod val="50000"/>
                  </a:schemeClr>
                </a:solidFill>
              </a:rPr>
              <a:t>Лето, Питер. Денис живет в депрессивном портовом районе с видом на паромы и запахом моря вперемешку с соляркой. В Танином доме на </a:t>
            </a:r>
            <a:r>
              <a:rPr lang="ru-RU" sz="1600" dirty="0">
                <a:solidFill>
                  <a:schemeClr val="accent2">
                    <a:lumMod val="50000"/>
                  </a:schemeClr>
                </a:solidFill>
              </a:rPr>
              <a:t>Петроградке</a:t>
            </a:r>
            <a:r>
              <a:rPr lang="ru-RU" sz="1600" dirty="0">
                <a:solidFill>
                  <a:schemeClr val="accent2">
                    <a:lumMod val="50000"/>
                  </a:schemeClr>
                </a:solidFill>
              </a:rPr>
              <a:t> - столетний паркет и старинный шкаф. Едва начавшаяся история первой любви превращается в сумасшедший </a:t>
            </a:r>
            <a:r>
              <a:rPr lang="ru-RU" sz="1600" dirty="0">
                <a:solidFill>
                  <a:schemeClr val="accent2">
                    <a:lumMod val="50000"/>
                  </a:schemeClr>
                </a:solidFill>
              </a:rPr>
              <a:t>экшн</a:t>
            </a:r>
            <a:r>
              <a:rPr lang="ru-RU" sz="1600" dirty="0">
                <a:solidFill>
                  <a:schemeClr val="accent2">
                    <a:lumMod val="50000"/>
                  </a:schemeClr>
                </a:solidFill>
              </a:rPr>
              <a:t> с дракой, погоней, бойкими сотрудницами МЧС и огромными </a:t>
            </a:r>
            <a:r>
              <a:rPr lang="ru-RU" sz="1600" dirty="0" smtClean="0">
                <a:solidFill>
                  <a:schemeClr val="accent2">
                    <a:lumMod val="50000"/>
                  </a:schemeClr>
                </a:solidFill>
              </a:rPr>
              <a:t>деньгами</a:t>
            </a:r>
            <a:endParaRPr lang="ru-RU" sz="1600" dirty="0">
              <a:solidFill>
                <a:schemeClr val="accent2">
                  <a:lumMod val="50000"/>
                </a:schemeClr>
              </a:solidFill>
            </a:endParaRPr>
          </a:p>
          <a:p>
            <a:r>
              <a:rPr lang="ru-RU" sz="1600" dirty="0">
                <a:solidFill>
                  <a:schemeClr val="accent2">
                    <a:lumMod val="50000"/>
                  </a:schemeClr>
                </a:solidFill>
              </a:rPr>
              <a:t>Чем не сценарий для Голливуда? Но в реальной жизни нет места хеппи-энду. Таня сочиняет </a:t>
            </a:r>
            <a:r>
              <a:rPr lang="ru-RU" sz="1600" dirty="0">
                <a:solidFill>
                  <a:schemeClr val="accent2">
                    <a:lumMod val="50000"/>
                  </a:schemeClr>
                </a:solidFill>
              </a:rPr>
              <a:t>фэнтези</a:t>
            </a:r>
            <a:r>
              <a:rPr lang="ru-RU" sz="1600" dirty="0">
                <a:solidFill>
                  <a:schemeClr val="accent2">
                    <a:lumMod val="50000"/>
                  </a:schemeClr>
                </a:solidFill>
              </a:rPr>
              <a:t> о волшебной стране, где можно быть безусловно счастливой. Денису предстоит пережить вместе с ней трудный этап осознания себя здесь и сейчас и принятия мира без </a:t>
            </a:r>
            <a:r>
              <a:rPr lang="ru-RU" sz="1600" dirty="0" smtClean="0">
                <a:solidFill>
                  <a:schemeClr val="accent2">
                    <a:lumMod val="50000"/>
                  </a:schemeClr>
                </a:solidFill>
              </a:rPr>
              <a:t>иллюзий</a:t>
            </a:r>
            <a:endParaRPr lang="ru-RU" sz="1600" dirty="0">
              <a:solidFill>
                <a:schemeClr val="accent2">
                  <a:lumMod val="50000"/>
                </a:schemeClr>
              </a:solidFill>
            </a:endParaRPr>
          </a:p>
          <a:p>
            <a:r>
              <a:rPr lang="ru-RU" sz="1600" dirty="0">
                <a:solidFill>
                  <a:schemeClr val="accent2">
                    <a:lumMod val="50000"/>
                  </a:schemeClr>
                </a:solidFill>
              </a:rPr>
              <a:t>Об авторе: Александр Егоров родился в Петербурге. С 17 лет успел побывать журналистом, редактором, звукорежиссером, директором рекламного агентства и много еще кем. Играл в рок-группе. Умеет водить трамвай, сочинять песни и многое другое тоже. Но больше всего он любит придумывать героев и их приключения. Самый первый его текст - "Колеса фортуны" - вышел в 2007 году. В 2014 сборник "Максим и </a:t>
            </a:r>
            <a:r>
              <a:rPr lang="ru-RU" sz="1600" dirty="0">
                <a:solidFill>
                  <a:schemeClr val="accent2">
                    <a:lumMod val="50000"/>
                  </a:schemeClr>
                </a:solidFill>
              </a:rPr>
              <a:t>Марсик</a:t>
            </a:r>
            <a:r>
              <a:rPr lang="ru-RU" sz="1600" dirty="0">
                <a:solidFill>
                  <a:schemeClr val="accent2">
                    <a:lumMod val="50000"/>
                  </a:schemeClr>
                </a:solidFill>
              </a:rPr>
              <a:t>" стал победителем конкурса "Новая Детская Книга" в номинации "Волшебный фонарь". Роман "Мечтатели" - самый новый и самый </a:t>
            </a:r>
            <a:r>
              <a:rPr lang="ru-RU" sz="1600" dirty="0" smtClean="0">
                <a:solidFill>
                  <a:schemeClr val="accent2">
                    <a:lumMod val="50000"/>
                  </a:schemeClr>
                </a:solidFill>
              </a:rPr>
              <a:t>необычный</a:t>
            </a:r>
            <a:endParaRPr lang="ru-RU" sz="1600" dirty="0">
              <a:solidFill>
                <a:schemeClr val="accent2">
                  <a:lumMod val="50000"/>
                </a:schemeClr>
              </a:solidFill>
            </a:endParaRPr>
          </a:p>
        </p:txBody>
      </p:sp>
      <p:pic>
        <p:nvPicPr>
          <p:cNvPr id="5" name="Рисунок 4" descr="Изображение выглядит как текст, знак&#10;&#10;Автоматически созданное описание">
            <a:extLst>
              <a:ext uri="{FF2B5EF4-FFF2-40B4-BE49-F238E27FC236}">
                <a16:creationId xmlns:a16="http://schemas.microsoft.com/office/drawing/2014/main" xmlns="" id="{B8A351C8-94E3-C69C-1065-F840650997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18"/>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Прямоугольник 3"/>
          <p:cNvSpPr/>
          <p:nvPr/>
        </p:nvSpPr>
        <p:spPr>
          <a:xfrm>
            <a:off x="563363" y="6214348"/>
            <a:ext cx="3956852" cy="369332"/>
          </a:xfrm>
          <a:prstGeom prst="rect">
            <a:avLst/>
          </a:prstGeom>
        </p:spPr>
        <p:txBody>
          <a:bodyPr wrap="none">
            <a:spAutoFit/>
          </a:bodyPr>
          <a:lstStyle/>
          <a:p>
            <a:r>
              <a:rPr lang="en-US" dirty="0">
                <a:hlinkClick r:id="rId3"/>
              </a:rPr>
              <a:t>https://www.labirint.ru/books/931271</a:t>
            </a:r>
            <a:r>
              <a:rPr lang="en-US" dirty="0" smtClean="0">
                <a:hlinkClick r:id="rId3"/>
              </a:rPr>
              <a:t>/</a:t>
            </a:r>
            <a:r>
              <a:rPr lang="ru-RU" dirty="0" smtClean="0"/>
              <a:t> </a:t>
            </a:r>
            <a:endParaRPr lang="ru-RU" dirty="0"/>
          </a:p>
        </p:txBody>
      </p:sp>
    </p:spTree>
    <p:extLst>
      <p:ext uri="{BB962C8B-B14F-4D97-AF65-F5344CB8AC3E}">
        <p14:creationId xmlns:p14="http://schemas.microsoft.com/office/powerpoint/2010/main" val="27091886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61293230-B0F6-45B1-96D1-13D18E2429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xmlns="" id="{0A1E0707-4985-454B-ACE0-4855BB5587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Заголовок 1">
            <a:extLst>
              <a:ext uri="{FF2B5EF4-FFF2-40B4-BE49-F238E27FC236}">
                <a16:creationId xmlns:a16="http://schemas.microsoft.com/office/drawing/2014/main" xmlns="" id="{072D7E91-97A2-7A35-D456-6A9C99865E6C}"/>
              </a:ext>
            </a:extLst>
          </p:cNvPr>
          <p:cNvSpPr>
            <a:spLocks noGrp="1"/>
          </p:cNvSpPr>
          <p:nvPr>
            <p:ph type="title"/>
          </p:nvPr>
        </p:nvSpPr>
        <p:spPr>
          <a:xfrm>
            <a:off x="733427" y="609599"/>
            <a:ext cx="3686174" cy="1322888"/>
          </a:xfrm>
        </p:spPr>
        <p:txBody>
          <a:bodyPr>
            <a:normAutofit/>
          </a:bodyPr>
          <a:lstStyle/>
          <a:p>
            <a:pPr algn="ctr"/>
            <a:r>
              <a:rPr lang="ru-RU" sz="2400" b="1" dirty="0">
                <a:solidFill>
                  <a:schemeClr val="accent2">
                    <a:lumMod val="50000"/>
                  </a:schemeClr>
                </a:solidFill>
              </a:rPr>
              <a:t>Дженнифер Белл. </a:t>
            </a:r>
            <a:r>
              <a:rPr lang="ru-RU" sz="2400" b="1" dirty="0">
                <a:solidFill>
                  <a:schemeClr val="accent2">
                    <a:lumMod val="50000"/>
                  </a:schemeClr>
                </a:solidFill>
              </a:rPr>
              <a:t>Чудостранствие</a:t>
            </a:r>
            <a:r>
              <a:rPr lang="ru-RU" sz="2400" b="1" dirty="0">
                <a:solidFill>
                  <a:schemeClr val="accent2">
                    <a:lumMod val="50000"/>
                  </a:schemeClr>
                </a:solidFill>
              </a:rPr>
              <a:t> (</a:t>
            </a:r>
            <a:r>
              <a:rPr lang="ru-RU" sz="2400" b="1" dirty="0">
                <a:solidFill>
                  <a:schemeClr val="accent2">
                    <a:lumMod val="50000"/>
                  </a:schemeClr>
                </a:solidFill>
              </a:rPr>
              <a:t>Поляндрия</a:t>
            </a:r>
            <a:r>
              <a:rPr lang="ru-RU" sz="2400" b="1" dirty="0">
                <a:solidFill>
                  <a:schemeClr val="accent2">
                    <a:lumMod val="50000"/>
                  </a:schemeClr>
                </a:solidFill>
              </a:rPr>
              <a:t>, 2023</a:t>
            </a:r>
            <a:r>
              <a:rPr lang="ru-RU" sz="2400" b="1" dirty="0" smtClean="0">
                <a:solidFill>
                  <a:schemeClr val="accent2">
                    <a:lumMod val="50000"/>
                  </a:schemeClr>
                </a:solidFill>
              </a:rPr>
              <a:t>)</a:t>
            </a:r>
            <a:endParaRPr lang="ru-RU" sz="2400" b="1" dirty="0">
              <a:solidFill>
                <a:schemeClr val="accent2">
                  <a:lumMod val="50000"/>
                </a:schemeClr>
              </a:solidFill>
            </a:endParaRPr>
          </a:p>
        </p:txBody>
      </p:sp>
      <p:sp>
        <p:nvSpPr>
          <p:cNvPr id="3" name="Объект 2">
            <a:extLst>
              <a:ext uri="{FF2B5EF4-FFF2-40B4-BE49-F238E27FC236}">
                <a16:creationId xmlns:a16="http://schemas.microsoft.com/office/drawing/2014/main" xmlns="" id="{EFEDC52E-DBD1-7917-EF43-A607561140EC}"/>
              </a:ext>
            </a:extLst>
          </p:cNvPr>
          <p:cNvSpPr>
            <a:spLocks noGrp="1"/>
          </p:cNvSpPr>
          <p:nvPr>
            <p:ph idx="1"/>
          </p:nvPr>
        </p:nvSpPr>
        <p:spPr>
          <a:xfrm>
            <a:off x="243840" y="1905001"/>
            <a:ext cx="4170045" cy="4369118"/>
          </a:xfrm>
        </p:spPr>
        <p:txBody>
          <a:bodyPr>
            <a:noAutofit/>
          </a:bodyPr>
          <a:lstStyle/>
          <a:p>
            <a:pPr marL="0" indent="0">
              <a:buNone/>
            </a:pPr>
            <a:r>
              <a:rPr lang="ru-RU" sz="1800" dirty="0">
                <a:solidFill>
                  <a:schemeClr val="accent2">
                    <a:lumMod val="50000"/>
                  </a:schemeClr>
                </a:solidFill>
              </a:rPr>
              <a:t>Путешествуйте с чудесами!</a:t>
            </a:r>
          </a:p>
          <a:p>
            <a:pPr marL="0" indent="0">
              <a:buNone/>
            </a:pPr>
            <a:r>
              <a:rPr lang="ru-RU" sz="1800" dirty="0">
                <a:solidFill>
                  <a:schemeClr val="accent2">
                    <a:lumMod val="50000"/>
                  </a:schemeClr>
                </a:solidFill>
              </a:rPr>
              <a:t>Когда Артур, </a:t>
            </a:r>
            <a:r>
              <a:rPr lang="ru-RU" sz="1800" dirty="0">
                <a:solidFill>
                  <a:schemeClr val="accent2">
                    <a:lumMod val="50000"/>
                  </a:schemeClr>
                </a:solidFill>
              </a:rPr>
              <a:t>Рен</a:t>
            </a:r>
            <a:r>
              <a:rPr lang="ru-RU" sz="1800" dirty="0">
                <a:solidFill>
                  <a:schemeClr val="accent2">
                    <a:lumMod val="50000"/>
                  </a:schemeClr>
                </a:solidFill>
              </a:rPr>
              <a:t> и Сесили по дороге в школу расследуют загадочный взрыв, они оказываются в 2473 году запертыми на борту "</a:t>
            </a:r>
            <a:r>
              <a:rPr lang="ru-RU" sz="1800" dirty="0">
                <a:solidFill>
                  <a:schemeClr val="accent2">
                    <a:lumMod val="50000"/>
                  </a:schemeClr>
                </a:solidFill>
              </a:rPr>
              <a:t>Принципии</a:t>
            </a:r>
            <a:r>
              <a:rPr lang="ru-RU" sz="1800" dirty="0">
                <a:solidFill>
                  <a:schemeClr val="accent2">
                    <a:lumMod val="50000"/>
                  </a:schemeClr>
                </a:solidFill>
              </a:rPr>
              <a:t>" - научно-исследовательского судна, пробирающегося через опасные воды под управлением... Исаака Ньютона!</a:t>
            </a:r>
          </a:p>
          <a:p>
            <a:pPr marL="0" indent="0">
              <a:buNone/>
            </a:pPr>
            <a:r>
              <a:rPr lang="ru-RU" sz="1800" dirty="0">
                <a:solidFill>
                  <a:schemeClr val="accent2">
                    <a:lumMod val="50000"/>
                  </a:schemeClr>
                </a:solidFill>
              </a:rPr>
              <a:t>Затерянные в "</a:t>
            </a:r>
            <a:r>
              <a:rPr lang="ru-RU" sz="1800" dirty="0">
                <a:solidFill>
                  <a:schemeClr val="accent2">
                    <a:lumMod val="50000"/>
                  </a:schemeClr>
                </a:solidFill>
              </a:rPr>
              <a:t>Чудостранствии</a:t>
            </a:r>
            <a:r>
              <a:rPr lang="ru-RU" sz="1800" dirty="0">
                <a:solidFill>
                  <a:schemeClr val="accent2">
                    <a:lumMod val="50000"/>
                  </a:schemeClr>
                </a:solidFill>
              </a:rPr>
              <a:t>", эпической приключенческой игре в реальном времени, они должны разгадать множество загадок и встретиться с персонажами из разных эпох мировой </a:t>
            </a:r>
            <a:r>
              <a:rPr lang="ru-RU" sz="1800" dirty="0" smtClean="0">
                <a:solidFill>
                  <a:schemeClr val="accent2">
                    <a:lumMod val="50000"/>
                  </a:schemeClr>
                </a:solidFill>
              </a:rPr>
              <a:t>истории</a:t>
            </a:r>
            <a:endParaRPr lang="ru-RU" sz="1800" dirty="0">
              <a:solidFill>
                <a:schemeClr val="accent2">
                  <a:lumMod val="50000"/>
                </a:schemeClr>
              </a:solidFill>
            </a:endParaRPr>
          </a:p>
          <a:p>
            <a:pPr marL="0" indent="0">
              <a:buNone/>
            </a:pPr>
            <a:r>
              <a:rPr lang="ru-RU" sz="1800" dirty="0">
                <a:solidFill>
                  <a:schemeClr val="accent2">
                    <a:lumMod val="50000"/>
                  </a:schemeClr>
                </a:solidFill>
              </a:rPr>
              <a:t>Только так у них есть шанс вернуться домой, пока время не </a:t>
            </a:r>
            <a:r>
              <a:rPr lang="ru-RU" sz="1800" dirty="0" smtClean="0">
                <a:solidFill>
                  <a:schemeClr val="accent2">
                    <a:lumMod val="50000"/>
                  </a:schemeClr>
                </a:solidFill>
              </a:rPr>
              <a:t>истекло</a:t>
            </a:r>
            <a:endParaRPr lang="ru-RU" sz="1800" dirty="0">
              <a:solidFill>
                <a:schemeClr val="accent2">
                  <a:lumMod val="50000"/>
                </a:schemeClr>
              </a:solidFill>
            </a:endParaRPr>
          </a:p>
        </p:txBody>
      </p:sp>
      <p:pic>
        <p:nvPicPr>
          <p:cNvPr id="7" name="Рисунок 6" descr="Изображение выглядит как текст&#10;&#10;Автоматически созданное описание">
            <a:extLst>
              <a:ext uri="{FF2B5EF4-FFF2-40B4-BE49-F238E27FC236}">
                <a16:creationId xmlns:a16="http://schemas.microsoft.com/office/drawing/2014/main" xmlns="" id="{D39903E6-1034-40D1-1797-5C42D9AC40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6352" y="1183820"/>
            <a:ext cx="2828925" cy="4490357"/>
          </a:xfrm>
          <a:prstGeom prst="rect">
            <a:avLst/>
          </a:prstGeom>
        </p:spPr>
      </p:pic>
      <p:pic>
        <p:nvPicPr>
          <p:cNvPr id="5" name="Рисунок 4" descr="Изображение выглядит как текст&#10;&#10;Автоматически созданное описание">
            <a:extLst>
              <a:ext uri="{FF2B5EF4-FFF2-40B4-BE49-F238E27FC236}">
                <a16:creationId xmlns:a16="http://schemas.microsoft.com/office/drawing/2014/main" xmlns="" id="{85324FD8-BD6C-AF59-C35E-4AA54327A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8688" y="1183820"/>
            <a:ext cx="3465916" cy="4501190"/>
          </a:xfrm>
          <a:prstGeom prst="rect">
            <a:avLst/>
          </a:prstGeom>
        </p:spPr>
      </p:pic>
      <p:sp>
        <p:nvSpPr>
          <p:cNvPr id="4" name="Прямоугольник 3"/>
          <p:cNvSpPr/>
          <p:nvPr/>
        </p:nvSpPr>
        <p:spPr>
          <a:xfrm>
            <a:off x="6195628" y="5904787"/>
            <a:ext cx="3956852" cy="369332"/>
          </a:xfrm>
          <a:prstGeom prst="rect">
            <a:avLst/>
          </a:prstGeom>
        </p:spPr>
        <p:txBody>
          <a:bodyPr wrap="none">
            <a:spAutoFit/>
          </a:bodyPr>
          <a:lstStyle/>
          <a:p>
            <a:r>
              <a:rPr lang="en-US" dirty="0">
                <a:hlinkClick r:id="rId4"/>
              </a:rPr>
              <a:t>https://www.labirint.ru/books/926606</a:t>
            </a:r>
            <a:r>
              <a:rPr lang="en-US" dirty="0" smtClean="0">
                <a:hlinkClick r:id="rId4"/>
              </a:rPr>
              <a:t>/</a:t>
            </a:r>
            <a:r>
              <a:rPr lang="ru-RU" dirty="0" smtClean="0"/>
              <a:t> </a:t>
            </a:r>
            <a:endParaRPr lang="ru-RU" dirty="0"/>
          </a:p>
        </p:txBody>
      </p:sp>
    </p:spTree>
    <p:extLst>
      <p:ext uri="{BB962C8B-B14F-4D97-AF65-F5344CB8AC3E}">
        <p14:creationId xmlns:p14="http://schemas.microsoft.com/office/powerpoint/2010/main" val="27242056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8139EA8-2501-18F0-D60D-87E89BC904E3}"/>
              </a:ext>
            </a:extLst>
          </p:cNvPr>
          <p:cNvSpPr>
            <a:spLocks noGrp="1"/>
          </p:cNvSpPr>
          <p:nvPr>
            <p:ph type="title"/>
          </p:nvPr>
        </p:nvSpPr>
        <p:spPr>
          <a:xfrm>
            <a:off x="4739640" y="629268"/>
            <a:ext cx="7086600" cy="1286160"/>
          </a:xfrm>
        </p:spPr>
        <p:txBody>
          <a:bodyPr anchor="b">
            <a:normAutofit/>
          </a:bodyPr>
          <a:lstStyle/>
          <a:p>
            <a:pPr algn="ctr"/>
            <a:r>
              <a:rPr lang="ru-RU" sz="2400" b="1" dirty="0">
                <a:solidFill>
                  <a:schemeClr val="accent2">
                    <a:lumMod val="50000"/>
                  </a:schemeClr>
                </a:solidFill>
              </a:rPr>
              <a:t>Арнис </a:t>
            </a:r>
            <a:r>
              <a:rPr lang="ru-RU" sz="2400" b="1" dirty="0">
                <a:solidFill>
                  <a:schemeClr val="accent2">
                    <a:lumMod val="50000"/>
                  </a:schemeClr>
                </a:solidFill>
              </a:rPr>
              <a:t>Тораринсдоттир</a:t>
            </a:r>
            <a:r>
              <a:rPr lang="ru-RU" sz="2400" b="1" dirty="0">
                <a:solidFill>
                  <a:schemeClr val="accent2">
                    <a:lumMod val="50000"/>
                  </a:schemeClr>
                </a:solidFill>
              </a:rPr>
              <a:t>, </a:t>
            </a:r>
            <a:r>
              <a:rPr lang="ru-RU" sz="2400" b="1" dirty="0">
                <a:solidFill>
                  <a:schemeClr val="accent2">
                    <a:lumMod val="50000"/>
                  </a:schemeClr>
                </a:solidFill>
              </a:rPr>
              <a:t>Хюльда</a:t>
            </a:r>
            <a:r>
              <a:rPr lang="ru-RU" sz="2400" b="1" dirty="0">
                <a:solidFill>
                  <a:schemeClr val="accent2">
                    <a:lumMod val="50000"/>
                  </a:schemeClr>
                </a:solidFill>
              </a:rPr>
              <a:t> </a:t>
            </a:r>
            <a:r>
              <a:rPr lang="ru-RU" sz="2400" b="1" dirty="0">
                <a:solidFill>
                  <a:schemeClr val="accent2">
                    <a:lumMod val="50000"/>
                  </a:schemeClr>
                </a:solidFill>
              </a:rPr>
              <a:t>Бьярнадоттир</a:t>
            </a:r>
            <a:r>
              <a:rPr lang="ru-RU" sz="2400" b="1" dirty="0">
                <a:solidFill>
                  <a:schemeClr val="accent2">
                    <a:lumMod val="50000"/>
                  </a:schemeClr>
                </a:solidFill>
              </a:rPr>
              <a:t>. Дом вдали от </a:t>
            </a:r>
            <a:r>
              <a:rPr lang="ru-RU" sz="2400" b="1" dirty="0" smtClean="0">
                <a:solidFill>
                  <a:schemeClr val="accent2">
                    <a:lumMod val="50000"/>
                  </a:schemeClr>
                </a:solidFill>
              </a:rPr>
              <a:t>мира</a:t>
            </a:r>
            <a:br>
              <a:rPr lang="ru-RU" sz="2400" b="1" dirty="0" smtClean="0">
                <a:solidFill>
                  <a:schemeClr val="accent2">
                    <a:lumMod val="50000"/>
                  </a:schemeClr>
                </a:solidFill>
              </a:rPr>
            </a:br>
            <a:r>
              <a:rPr lang="ru-RU" sz="2400" b="1" dirty="0" smtClean="0">
                <a:solidFill>
                  <a:schemeClr val="accent2">
                    <a:lumMod val="50000"/>
                  </a:schemeClr>
                </a:solidFill>
              </a:rPr>
              <a:t> </a:t>
            </a:r>
            <a:r>
              <a:rPr lang="ru-RU" sz="2400" b="1" dirty="0">
                <a:solidFill>
                  <a:schemeClr val="accent2">
                    <a:lumMod val="50000"/>
                  </a:schemeClr>
                </a:solidFill>
              </a:rPr>
              <a:t>(МИФ, 2023</a:t>
            </a:r>
            <a:r>
              <a:rPr lang="ru-RU" sz="2400" b="1" dirty="0" smtClean="0">
                <a:solidFill>
                  <a:schemeClr val="accent2">
                    <a:lumMod val="50000"/>
                  </a:schemeClr>
                </a:solidFill>
              </a:rPr>
              <a:t>)</a:t>
            </a:r>
            <a:endParaRPr lang="ru-RU" sz="2400" b="1" dirty="0">
              <a:solidFill>
                <a:schemeClr val="accent2">
                  <a:lumMod val="50000"/>
                </a:schemeClr>
              </a:solidFill>
            </a:endParaRPr>
          </a:p>
        </p:txBody>
      </p:sp>
      <p:sp>
        <p:nvSpPr>
          <p:cNvPr id="3" name="Объект 2">
            <a:extLst>
              <a:ext uri="{FF2B5EF4-FFF2-40B4-BE49-F238E27FC236}">
                <a16:creationId xmlns:a16="http://schemas.microsoft.com/office/drawing/2014/main" xmlns="" id="{AD213832-9605-91C0-3DCB-01E916474755}"/>
              </a:ext>
            </a:extLst>
          </p:cNvPr>
          <p:cNvSpPr>
            <a:spLocks noGrp="1"/>
          </p:cNvSpPr>
          <p:nvPr>
            <p:ph idx="1"/>
          </p:nvPr>
        </p:nvSpPr>
        <p:spPr>
          <a:xfrm>
            <a:off x="4965431" y="2438400"/>
            <a:ext cx="6586489" cy="3785419"/>
          </a:xfrm>
        </p:spPr>
        <p:txBody>
          <a:bodyPr>
            <a:normAutofit/>
          </a:bodyPr>
          <a:lstStyle/>
          <a:p>
            <a:r>
              <a:rPr lang="ru-RU" sz="2000" dirty="0">
                <a:solidFill>
                  <a:schemeClr val="accent2">
                    <a:lumMod val="50000"/>
                  </a:schemeClr>
                </a:solidFill>
              </a:rPr>
              <a:t>Когда родители объявили </a:t>
            </a:r>
            <a:r>
              <a:rPr lang="ru-RU" sz="2000" dirty="0">
                <a:solidFill>
                  <a:schemeClr val="accent2">
                    <a:lumMod val="50000"/>
                  </a:schemeClr>
                </a:solidFill>
              </a:rPr>
              <a:t>Дрёпн</a:t>
            </a:r>
            <a:r>
              <a:rPr lang="ru-RU" sz="2000" dirty="0">
                <a:solidFill>
                  <a:schemeClr val="accent2">
                    <a:lumMod val="50000"/>
                  </a:schemeClr>
                </a:solidFill>
              </a:rPr>
              <a:t> и её брату, что едут навестить бабушку, дети обрадовались. Еще бы! Внезапные каникулы, путешествие на северный остров, а главное - встреча с бабушкой, которую они никогда не видели. Но они представить себе не могли, что их там не ждали, на острове нет интернета, а следующий паром придет только через год…</a:t>
            </a:r>
          </a:p>
          <a:p>
            <a:r>
              <a:rPr lang="ru-RU" sz="2000" dirty="0">
                <a:solidFill>
                  <a:schemeClr val="accent2">
                    <a:lumMod val="50000"/>
                  </a:schemeClr>
                </a:solidFill>
              </a:rPr>
              <a:t>Книга была вдохновлена аляскинским городом </a:t>
            </a:r>
            <a:r>
              <a:rPr lang="ru-RU" sz="2000" dirty="0">
                <a:solidFill>
                  <a:schemeClr val="accent2">
                    <a:lumMod val="50000"/>
                  </a:schemeClr>
                </a:solidFill>
              </a:rPr>
              <a:t>Уиттиер</a:t>
            </a:r>
            <a:r>
              <a:rPr lang="ru-RU" sz="2000" dirty="0">
                <a:solidFill>
                  <a:schemeClr val="accent2">
                    <a:lumMod val="50000"/>
                  </a:schemeClr>
                </a:solidFill>
              </a:rPr>
              <a:t>, все жители которого живут вместе в одном гигантском </a:t>
            </a:r>
            <a:r>
              <a:rPr lang="ru-RU" sz="2000" dirty="0" smtClean="0">
                <a:solidFill>
                  <a:schemeClr val="accent2">
                    <a:lumMod val="50000"/>
                  </a:schemeClr>
                </a:solidFill>
              </a:rPr>
              <a:t>здании</a:t>
            </a:r>
            <a:endParaRPr lang="ru-RU" sz="2000" dirty="0">
              <a:solidFill>
                <a:schemeClr val="accent2">
                  <a:lumMod val="50000"/>
                </a:schemeClr>
              </a:solidFill>
            </a:endParaRPr>
          </a:p>
        </p:txBody>
      </p:sp>
      <p:pic>
        <p:nvPicPr>
          <p:cNvPr id="5" name="Рисунок 4" descr="Изображение выглядит как текст, доска&#10;&#10;Автоматически созданное описание">
            <a:extLst>
              <a:ext uri="{FF2B5EF4-FFF2-40B4-BE49-F238E27FC236}">
                <a16:creationId xmlns:a16="http://schemas.microsoft.com/office/drawing/2014/main" xmlns="" id="{E8A22E56-8978-08C9-989C-FD09792BC8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682"/>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FDCD87"/>
            </a:solidFill>
          </a:ln>
        </p:spPr>
        <p:style>
          <a:lnRef idx="1">
            <a:schemeClr val="accent1"/>
          </a:lnRef>
          <a:fillRef idx="0">
            <a:schemeClr val="accent1"/>
          </a:fillRef>
          <a:effectRef idx="0">
            <a:schemeClr val="accent1"/>
          </a:effectRef>
          <a:fontRef idx="minor">
            <a:schemeClr val="tx1"/>
          </a:fontRef>
        </p:style>
      </p:cxnSp>
      <p:sp>
        <p:nvSpPr>
          <p:cNvPr id="4" name="Прямоугольник 3"/>
          <p:cNvSpPr/>
          <p:nvPr/>
        </p:nvSpPr>
        <p:spPr>
          <a:xfrm>
            <a:off x="4965431" y="5854487"/>
            <a:ext cx="6041397" cy="369332"/>
          </a:xfrm>
          <a:prstGeom prst="rect">
            <a:avLst/>
          </a:prstGeom>
        </p:spPr>
        <p:txBody>
          <a:bodyPr wrap="none">
            <a:spAutoFit/>
          </a:bodyPr>
          <a:lstStyle/>
          <a:p>
            <a:r>
              <a:rPr lang="en-US" dirty="0">
                <a:hlinkClick r:id="rId3"/>
              </a:rPr>
              <a:t>https://www.litres.ru/arndis-torarinsdottir/dom-vdali-ot-mira</a:t>
            </a:r>
            <a:r>
              <a:rPr lang="en-US" dirty="0" smtClean="0">
                <a:hlinkClick r:id="rId3"/>
              </a:rPr>
              <a:t>/</a:t>
            </a:r>
            <a:r>
              <a:rPr lang="ru-RU" dirty="0" smtClean="0"/>
              <a:t> </a:t>
            </a:r>
            <a:endParaRPr lang="ru-RU" dirty="0"/>
          </a:p>
        </p:txBody>
      </p:sp>
    </p:spTree>
    <p:extLst>
      <p:ext uri="{BB962C8B-B14F-4D97-AF65-F5344CB8AC3E}">
        <p14:creationId xmlns:p14="http://schemas.microsoft.com/office/powerpoint/2010/main" val="2714261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xmlns="" id="{22587ECF-85E9-4393-9D87-8EB6F3F6C2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xmlns="" id="{7AE8DDB4-66DA-4DAE-7A6C-472B0B5A95BC}"/>
              </a:ext>
            </a:extLst>
          </p:cNvPr>
          <p:cNvSpPr>
            <a:spLocks noGrp="1"/>
          </p:cNvSpPr>
          <p:nvPr>
            <p:ph type="title"/>
          </p:nvPr>
        </p:nvSpPr>
        <p:spPr>
          <a:xfrm>
            <a:off x="838199" y="537883"/>
            <a:ext cx="4783697" cy="1942810"/>
          </a:xfrm>
        </p:spPr>
        <p:txBody>
          <a:bodyPr anchor="b">
            <a:normAutofit/>
          </a:bodyPr>
          <a:lstStyle/>
          <a:p>
            <a:r>
              <a:rPr lang="ru-RU" sz="2200" b="1" dirty="0">
                <a:solidFill>
                  <a:schemeClr val="accent2">
                    <a:lumMod val="50000"/>
                  </a:schemeClr>
                </a:solidFill>
              </a:rPr>
              <a:t>Открыт прием заявок на первый конкурс молодежных проектов «Книга будущего»</a:t>
            </a:r>
            <a:r>
              <a:rPr lang="ru-RU" sz="2200" dirty="0"/>
              <a:t/>
            </a:r>
            <a:br>
              <a:rPr lang="ru-RU" sz="2200" dirty="0"/>
            </a:br>
            <a:r>
              <a:rPr lang="ru-RU" sz="2200" dirty="0">
                <a:hlinkClick r:id="rId2"/>
              </a:rPr>
              <a:t>https://bookunion.ru/news/pervyy_mezhdunarodnyy_konkurs_molodyezhnykh_proektov_kniga_budushchego/</a:t>
            </a:r>
            <a:r>
              <a:rPr lang="ru-RU" sz="2200" dirty="0"/>
              <a:t> </a:t>
            </a:r>
          </a:p>
        </p:txBody>
      </p:sp>
      <p:sp>
        <p:nvSpPr>
          <p:cNvPr id="3" name="Объект 2">
            <a:extLst>
              <a:ext uri="{FF2B5EF4-FFF2-40B4-BE49-F238E27FC236}">
                <a16:creationId xmlns:a16="http://schemas.microsoft.com/office/drawing/2014/main" xmlns="" id="{E733B0CB-A774-9016-3D56-1164388717E0}"/>
              </a:ext>
            </a:extLst>
          </p:cNvPr>
          <p:cNvSpPr>
            <a:spLocks noGrp="1"/>
          </p:cNvSpPr>
          <p:nvPr>
            <p:ph idx="1"/>
          </p:nvPr>
        </p:nvSpPr>
        <p:spPr>
          <a:xfrm>
            <a:off x="594360" y="2514600"/>
            <a:ext cx="11033760" cy="3805517"/>
          </a:xfrm>
        </p:spPr>
        <p:txBody>
          <a:bodyPr>
            <a:normAutofit lnSpcReduction="10000"/>
          </a:bodyPr>
          <a:lstStyle/>
          <a:p>
            <a:pPr marL="0" indent="0">
              <a:spcBef>
                <a:spcPts val="600"/>
              </a:spcBef>
              <a:buNone/>
            </a:pPr>
            <a:r>
              <a:rPr lang="ru-RU" sz="1400" dirty="0">
                <a:solidFill>
                  <a:schemeClr val="accent2">
                    <a:lumMod val="50000"/>
                  </a:schemeClr>
                </a:solidFill>
              </a:rPr>
              <a:t>Российский книжный союз совместно с Московским политехническим университетом проводят первый международный конкурс молодежных проектов «Книга будущего».</a:t>
            </a:r>
          </a:p>
          <a:p>
            <a:pPr marL="0" indent="0">
              <a:spcBef>
                <a:spcPts val="600"/>
              </a:spcBef>
              <a:buNone/>
            </a:pPr>
            <a:r>
              <a:rPr lang="ru-RU" sz="1400" dirty="0">
                <a:solidFill>
                  <a:schemeClr val="accent2">
                    <a:lumMod val="50000"/>
                  </a:schemeClr>
                </a:solidFill>
              </a:rPr>
              <a:t>Конкурс будет проводиться по шести номинациям:</a:t>
            </a:r>
          </a:p>
          <a:p>
            <a:pPr>
              <a:spcBef>
                <a:spcPts val="600"/>
              </a:spcBef>
            </a:pPr>
            <a:r>
              <a:rPr lang="ru-RU" sz="1400" dirty="0">
                <a:solidFill>
                  <a:schemeClr val="accent2">
                    <a:lumMod val="50000"/>
                  </a:schemeClr>
                </a:solidFill>
              </a:rPr>
              <a:t>«Новые форматы чтения» - индивидуальные или групповые проекты, посвященные новым способам и форматам чтения, с учетом актуального и будущего уровня развития техники и технологий;</a:t>
            </a:r>
          </a:p>
          <a:p>
            <a:pPr>
              <a:spcBef>
                <a:spcPts val="600"/>
              </a:spcBef>
            </a:pPr>
            <a:r>
              <a:rPr lang="ru-RU" sz="1400" dirty="0">
                <a:solidFill>
                  <a:schemeClr val="accent2">
                    <a:lumMod val="50000"/>
                  </a:schemeClr>
                </a:solidFill>
              </a:rPr>
              <a:t>«Социальная реклама» - рекламные проекты (фото, видео, плакаты), направленные на пропаганду чтения в современном или новых форматах;</a:t>
            </a:r>
          </a:p>
          <a:p>
            <a:pPr>
              <a:spcBef>
                <a:spcPts val="600"/>
              </a:spcBef>
            </a:pPr>
            <a:r>
              <a:rPr lang="ru-RU" sz="1400" dirty="0">
                <a:solidFill>
                  <a:schemeClr val="accent2">
                    <a:lumMod val="50000"/>
                  </a:schemeClr>
                </a:solidFill>
              </a:rPr>
              <a:t>«Продвижение в Сети» - индивидуальные или групповые интернет-проекты, направленные на пропаганду чтения в современном или новых форматах;</a:t>
            </a:r>
          </a:p>
          <a:p>
            <a:pPr>
              <a:spcBef>
                <a:spcPts val="600"/>
              </a:spcBef>
            </a:pPr>
            <a:r>
              <a:rPr lang="ru-RU" sz="1400" dirty="0">
                <a:solidFill>
                  <a:schemeClr val="accent2">
                    <a:lumMod val="50000"/>
                  </a:schemeClr>
                </a:solidFill>
              </a:rPr>
              <a:t>«Социальные акции и проекты» - индивидуальные или групповые акции, мероприятия, направленные на пропаганду чтения в современном или новых форматах;</a:t>
            </a:r>
          </a:p>
          <a:p>
            <a:pPr>
              <a:spcBef>
                <a:spcPts val="600"/>
              </a:spcBef>
            </a:pPr>
            <a:r>
              <a:rPr lang="ru-RU" sz="1400" dirty="0">
                <a:solidFill>
                  <a:schemeClr val="accent2">
                    <a:lumMod val="50000"/>
                  </a:schemeClr>
                </a:solidFill>
              </a:rPr>
              <a:t>«Лучшие писательские практики. Малые формы» - тематика «Роль русского языка как языка межнационального общения», формат конкурсной работы – эссе;</a:t>
            </a:r>
          </a:p>
          <a:p>
            <a:pPr>
              <a:spcBef>
                <a:spcPts val="600"/>
              </a:spcBef>
            </a:pPr>
            <a:r>
              <a:rPr lang="ru-RU" sz="1400" dirty="0">
                <a:solidFill>
                  <a:schemeClr val="accent2">
                    <a:lumMod val="50000"/>
                  </a:schemeClr>
                </a:solidFill>
              </a:rPr>
              <a:t>«Иллюстрация будущего» - свободная тематика, формат конкурсной работы – серия иллюстраций (от 3 до 10), выполненных с учетом возможного размещения на современных и будущих книжных носителях.</a:t>
            </a:r>
          </a:p>
          <a:p>
            <a:pPr marL="0" indent="0">
              <a:spcBef>
                <a:spcPts val="600"/>
              </a:spcBef>
              <a:buNone/>
            </a:pPr>
            <a:r>
              <a:rPr lang="ru-RU" sz="1400" dirty="0">
                <a:solidFill>
                  <a:schemeClr val="accent2">
                    <a:lumMod val="50000"/>
                  </a:schemeClr>
                </a:solidFill>
              </a:rPr>
              <a:t>Принять участие в конкурсе могут как граждане Российской Федерации, так и граждане стран СНГ от 14 до 35 лет включительно. Заявки принимаются до 31 марта. Шорт-лист будет сформирован к 23 апреля. </a:t>
            </a:r>
          </a:p>
        </p:txBody>
      </p:sp>
      <p:pic>
        <p:nvPicPr>
          <p:cNvPr id="5" name="Рисунок 4">
            <a:extLst>
              <a:ext uri="{FF2B5EF4-FFF2-40B4-BE49-F238E27FC236}">
                <a16:creationId xmlns:a16="http://schemas.microsoft.com/office/drawing/2014/main" xmlns="" id="{EE4B9357-43BE-E1D6-21C0-645644CB21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4475" y="509987"/>
            <a:ext cx="5365375" cy="1998601"/>
          </a:xfrm>
          <a:prstGeom prst="rect">
            <a:avLst/>
          </a:prstGeom>
        </p:spPr>
      </p:pic>
    </p:spTree>
    <p:extLst>
      <p:ext uri="{BB962C8B-B14F-4D97-AF65-F5344CB8AC3E}">
        <p14:creationId xmlns:p14="http://schemas.microsoft.com/office/powerpoint/2010/main" val="7746393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xmlns="" id="{415FC72E-52ED-B688-141D-8C88B7C4B5AB}"/>
              </a:ext>
            </a:extLst>
          </p:cNvPr>
          <p:cNvSpPr>
            <a:spLocks noGrp="1"/>
          </p:cNvSpPr>
          <p:nvPr>
            <p:ph type="title"/>
          </p:nvPr>
        </p:nvSpPr>
        <p:spPr>
          <a:xfrm>
            <a:off x="640080" y="325369"/>
            <a:ext cx="4368602" cy="1956841"/>
          </a:xfrm>
        </p:spPr>
        <p:txBody>
          <a:bodyPr anchor="b">
            <a:normAutofit/>
          </a:bodyPr>
          <a:lstStyle/>
          <a:p>
            <a:pPr algn="ctr"/>
            <a:r>
              <a:rPr lang="ru-RU" sz="4600" b="1" dirty="0">
                <a:solidFill>
                  <a:schemeClr val="accent2">
                    <a:lumMod val="50000"/>
                  </a:schemeClr>
                </a:solidFill>
              </a:rPr>
              <a:t>150 лет Михаилу Пришвину</a:t>
            </a:r>
          </a:p>
        </p:txBody>
      </p:sp>
      <p:sp>
        <p:nvSpPr>
          <p:cNvPr id="12"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Объект 2">
            <a:extLst>
              <a:ext uri="{FF2B5EF4-FFF2-40B4-BE49-F238E27FC236}">
                <a16:creationId xmlns:a16="http://schemas.microsoft.com/office/drawing/2014/main" xmlns="" id="{93D03D9D-4FCD-46DE-BA06-2FDB8815AF22}"/>
              </a:ext>
            </a:extLst>
          </p:cNvPr>
          <p:cNvSpPr>
            <a:spLocks noGrp="1"/>
          </p:cNvSpPr>
          <p:nvPr>
            <p:ph idx="1"/>
          </p:nvPr>
        </p:nvSpPr>
        <p:spPr>
          <a:xfrm>
            <a:off x="640080" y="2872899"/>
            <a:ext cx="4243589" cy="3320668"/>
          </a:xfrm>
        </p:spPr>
        <p:txBody>
          <a:bodyPr>
            <a:normAutofit/>
          </a:bodyPr>
          <a:lstStyle/>
          <a:p>
            <a:r>
              <a:rPr lang="ru-RU" sz="2200" dirty="0">
                <a:solidFill>
                  <a:schemeClr val="accent2">
                    <a:lumMod val="50000"/>
                  </a:schemeClr>
                </a:solidFill>
              </a:rPr>
              <a:t>Интервью с Алексеем Варламовым, автором книги "Пришвин" из серии ЖЗЛ: </a:t>
            </a:r>
            <a:r>
              <a:rPr lang="ru-RU" sz="2200" dirty="0">
                <a:hlinkClick r:id="rId2"/>
              </a:rPr>
              <a:t>https://lgz.ru/article/-4-6869-31-01-2023/zhiv-chelovek/</a:t>
            </a:r>
            <a:r>
              <a:rPr lang="ru-RU" sz="2200" dirty="0"/>
              <a:t> </a:t>
            </a:r>
          </a:p>
          <a:p>
            <a:r>
              <a:rPr lang="ru-RU" sz="2200" dirty="0">
                <a:solidFill>
                  <a:schemeClr val="accent2">
                    <a:lumMod val="50000"/>
                  </a:schemeClr>
                </a:solidFill>
              </a:rPr>
              <a:t>Отрывки из дневников Пришвина: </a:t>
            </a:r>
            <a:r>
              <a:rPr lang="ru-RU" sz="2200" dirty="0">
                <a:hlinkClick r:id="rId3"/>
              </a:rPr>
              <a:t>https://www.kommersant.ru/doc/5785500</a:t>
            </a:r>
            <a:r>
              <a:rPr lang="ru-RU" sz="2200" dirty="0"/>
              <a:t> </a:t>
            </a:r>
          </a:p>
        </p:txBody>
      </p:sp>
      <p:pic>
        <p:nvPicPr>
          <p:cNvPr id="5" name="Рисунок 4" descr="Изображение выглядит как текст, внешний, человек, мужчина&#10;&#10;Автоматически созданное описание">
            <a:extLst>
              <a:ext uri="{FF2B5EF4-FFF2-40B4-BE49-F238E27FC236}">
                <a16:creationId xmlns:a16="http://schemas.microsoft.com/office/drawing/2014/main" xmlns="" id="{E45F8750-ED8B-95CA-A294-6BBEBC1E1A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241" r="333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023156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637B2035-1FCB-439A-B421-095E136C7E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676D6CDF-C512-4739-B158-55EE955EFA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xmlns="" id="{7775EEEB-50F6-BD27-FD43-029D3BA132D5}"/>
              </a:ext>
            </a:extLst>
          </p:cNvPr>
          <p:cNvSpPr>
            <a:spLocks noGrp="1"/>
          </p:cNvSpPr>
          <p:nvPr>
            <p:ph type="title"/>
          </p:nvPr>
        </p:nvSpPr>
        <p:spPr>
          <a:xfrm>
            <a:off x="1137033" y="670559"/>
            <a:ext cx="4683321" cy="2148841"/>
          </a:xfrm>
        </p:spPr>
        <p:txBody>
          <a:bodyPr anchor="t">
            <a:normAutofit/>
          </a:bodyPr>
          <a:lstStyle/>
          <a:p>
            <a:r>
              <a:rPr lang="ru-RU" sz="3700" b="1" dirty="0">
                <a:solidFill>
                  <a:schemeClr val="accent2">
                    <a:lumMod val="50000"/>
                  </a:schemeClr>
                </a:solidFill>
              </a:rPr>
              <a:t>Интервью с Жюлем Верном:</a:t>
            </a:r>
            <a:r>
              <a:rPr lang="ru-RU" sz="3700" dirty="0"/>
              <a:t/>
            </a:r>
            <a:br>
              <a:rPr lang="ru-RU" sz="3700" dirty="0"/>
            </a:br>
            <a:r>
              <a:rPr lang="en-US" sz="3700" dirty="0">
                <a:hlinkClick r:id="rId2"/>
              </a:rPr>
              <a:t>https://dzen.ru/a/Y-CzmxbjRhelPDdI</a:t>
            </a:r>
            <a:r>
              <a:rPr lang="ru-RU" sz="3700" dirty="0"/>
              <a:t> </a:t>
            </a:r>
          </a:p>
        </p:txBody>
      </p:sp>
      <p:pic>
        <p:nvPicPr>
          <p:cNvPr id="5" name="Рисунок 4" descr="Изображение выглядит как текст, человек, мужчина, костюм&#10;&#10;Автоматически созданное описание">
            <a:extLst>
              <a:ext uri="{FF2B5EF4-FFF2-40B4-BE49-F238E27FC236}">
                <a16:creationId xmlns:a16="http://schemas.microsoft.com/office/drawing/2014/main" xmlns="" id="{EDAF99C8-7822-0273-1FC2-A4C95420A2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092" b="5720"/>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3" name="Объект 2">
            <a:extLst>
              <a:ext uri="{FF2B5EF4-FFF2-40B4-BE49-F238E27FC236}">
                <a16:creationId xmlns:a16="http://schemas.microsoft.com/office/drawing/2014/main" xmlns="" id="{F8AA16C5-D9CA-7BF3-CEF9-FC81DE6D8891}"/>
              </a:ext>
            </a:extLst>
          </p:cNvPr>
          <p:cNvSpPr>
            <a:spLocks noGrp="1"/>
          </p:cNvSpPr>
          <p:nvPr>
            <p:ph idx="1"/>
          </p:nvPr>
        </p:nvSpPr>
        <p:spPr>
          <a:xfrm>
            <a:off x="6797004" y="670559"/>
            <a:ext cx="4555782" cy="5445076"/>
          </a:xfrm>
        </p:spPr>
        <p:txBody>
          <a:bodyPr anchor="t">
            <a:normAutofit/>
          </a:bodyPr>
          <a:lstStyle/>
          <a:p>
            <a:pPr marL="0" indent="0">
              <a:buNone/>
            </a:pPr>
            <a:r>
              <a:rPr lang="ru-RU" sz="2000" i="1" dirty="0">
                <a:solidFill>
                  <a:schemeClr val="accent2">
                    <a:lumMod val="50000"/>
                  </a:schemeClr>
                </a:solidFill>
              </a:rPr>
              <a:t>— Ваши герои всегда путешествуют. Ну а сами вы, месье Верн, разве вы не любите путешествовать?</a:t>
            </a:r>
          </a:p>
          <a:p>
            <a:pPr marL="0" indent="0">
              <a:buNone/>
            </a:pPr>
            <a:r>
              <a:rPr lang="ru-RU" sz="2000" dirty="0">
                <a:solidFill>
                  <a:schemeClr val="accent2">
                    <a:lumMod val="50000"/>
                  </a:schemeClr>
                </a:solidFill>
              </a:rPr>
              <a:t>— Очень люблю, вернее, любил. Пока позволяло здоровье, я проводил значительную часть года на своей яхте «Сен-Мишель». Я дважды обогнул на ней Средиземное море, посетил Италию, Англию, Шотландию, Ирландию, Данию, Голландию, Скандинавию, высаживался на Мальте, в Испании, Португалии, заходил в африканские воды... Эти поездки очень пригодились мне впоследствии при сочинении </a:t>
            </a:r>
            <a:r>
              <a:rPr lang="ru-RU" sz="2000" dirty="0" smtClean="0">
                <a:solidFill>
                  <a:schemeClr val="accent2">
                    <a:lumMod val="50000"/>
                  </a:schemeClr>
                </a:solidFill>
              </a:rPr>
              <a:t>романов</a:t>
            </a:r>
            <a:endParaRPr lang="ru-RU" sz="2000" dirty="0">
              <a:solidFill>
                <a:schemeClr val="accent2">
                  <a:lumMod val="50000"/>
                </a:schemeClr>
              </a:solidFill>
            </a:endParaRPr>
          </a:p>
        </p:txBody>
      </p:sp>
    </p:spTree>
    <p:extLst>
      <p:ext uri="{BB962C8B-B14F-4D97-AF65-F5344CB8AC3E}">
        <p14:creationId xmlns:p14="http://schemas.microsoft.com/office/powerpoint/2010/main" val="7361612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12FB12AE-71D1-47FD-9AC3-EE2C074245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xmlns="" id="{A48A9E68-E3D8-9129-478A-928C34875EFA}"/>
              </a:ext>
            </a:extLst>
          </p:cNvPr>
          <p:cNvSpPr>
            <a:spLocks noGrp="1"/>
          </p:cNvSpPr>
          <p:nvPr>
            <p:ph type="title"/>
          </p:nvPr>
        </p:nvSpPr>
        <p:spPr>
          <a:xfrm>
            <a:off x="643468" y="621792"/>
            <a:ext cx="4989890" cy="5413248"/>
          </a:xfrm>
        </p:spPr>
        <p:txBody>
          <a:bodyPr>
            <a:normAutofit/>
          </a:bodyPr>
          <a:lstStyle/>
          <a:p>
            <a:r>
              <a:rPr lang="ru-RU" sz="3300" b="1" dirty="0">
                <a:solidFill>
                  <a:schemeClr val="accent2">
                    <a:lumMod val="50000"/>
                  </a:schemeClr>
                </a:solidFill>
              </a:rPr>
              <a:t>Экспертный совет по детской литературе подготовил итоговый рекомендательный список книг за 2022 год</a:t>
            </a:r>
            <a:r>
              <a:rPr lang="ru-RU" sz="3300" dirty="0"/>
              <a:t/>
            </a:r>
            <a:br>
              <a:rPr lang="ru-RU" sz="3300" dirty="0"/>
            </a:br>
            <a:r>
              <a:rPr lang="ru-RU" sz="3300" dirty="0">
                <a:hlinkClick r:id="rId2"/>
              </a:rPr>
              <a:t>https://rgdb.ru/home/news/14762-ekspertnyj-sovet-po-detskoj-literature-podgotovil-itogovyj-rekomendatelnyj-spisok-knig-za-2022-god</a:t>
            </a:r>
            <a:r>
              <a:rPr lang="ru-RU" sz="3300" dirty="0"/>
              <a:t> </a:t>
            </a:r>
          </a:p>
        </p:txBody>
      </p:sp>
      <p:sp>
        <p:nvSpPr>
          <p:cNvPr id="10" name="Freeform: Shape 9">
            <a:extLst>
              <a:ext uri="{FF2B5EF4-FFF2-40B4-BE49-F238E27FC236}">
                <a16:creationId xmlns:a16="http://schemas.microsoft.com/office/drawing/2014/main" xmlns="" id="{64853C7E-3CBA-4464-865F-6044D94B1B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338487" y="2994212"/>
            <a:ext cx="1345385" cy="668410"/>
          </a:xfrm>
          <a:custGeom>
            <a:avLst/>
            <a:gdLst>
              <a:gd name="connsiteX0" fmla="*/ 0 w 1345385"/>
              <a:gd name="connsiteY0" fmla="*/ 668410 h 668410"/>
              <a:gd name="connsiteX1" fmla="*/ 672692 w 1345385"/>
              <a:gd name="connsiteY1" fmla="*/ 0 h 668410"/>
              <a:gd name="connsiteX2" fmla="*/ 1345385 w 1345385"/>
              <a:gd name="connsiteY2" fmla="*/ 668410 h 668410"/>
            </a:gdLst>
            <a:ahLst/>
            <a:cxnLst>
              <a:cxn ang="0">
                <a:pos x="connsiteX0" y="connsiteY0"/>
              </a:cxn>
              <a:cxn ang="0">
                <a:pos x="connsiteX1" y="connsiteY1"/>
              </a:cxn>
              <a:cxn ang="0">
                <a:pos x="connsiteX2" y="connsiteY2"/>
              </a:cxn>
            </a:cxnLst>
            <a:rect l="l" t="t" r="r" b="b"/>
            <a:pathLst>
              <a:path w="1345385" h="668410">
                <a:moveTo>
                  <a:pt x="0" y="668410"/>
                </a:moveTo>
                <a:lnTo>
                  <a:pt x="672692" y="0"/>
                </a:lnTo>
                <a:lnTo>
                  <a:pt x="1345385" y="668410"/>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Rectangle 11">
            <a:extLst>
              <a:ext uri="{FF2B5EF4-FFF2-40B4-BE49-F238E27FC236}">
                <a16:creationId xmlns:a16="http://schemas.microsoft.com/office/drawing/2014/main" xmlns="" id="{55EFEC59-B929-4851-9DEF-9106F27979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83480" y="2760304"/>
            <a:ext cx="418137" cy="41813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6C132392-D5FF-4588-8FA1-5BAD77BF64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508836" y="4124955"/>
            <a:ext cx="635336" cy="63533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C7EAC045-695C-4E73-9B7C-AFD6FB22DA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836522" y="4621062"/>
            <a:ext cx="224347" cy="2243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Isosceles Triangle 17">
            <a:extLst>
              <a:ext uri="{FF2B5EF4-FFF2-40B4-BE49-F238E27FC236}">
                <a16:creationId xmlns:a16="http://schemas.microsoft.com/office/drawing/2014/main" xmlns="" id="{404A7A3A-BEAE-4BC6-A163-5D0E5F8C46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8100000">
            <a:off x="10175676" y="5597890"/>
            <a:ext cx="2982940" cy="14819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12ED3B7D-405D-4DFA-8608-B6DE746718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1046240" y="5280494"/>
            <a:ext cx="841505" cy="84150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Объект 2">
            <a:extLst>
              <a:ext uri="{FF2B5EF4-FFF2-40B4-BE49-F238E27FC236}">
                <a16:creationId xmlns:a16="http://schemas.microsoft.com/office/drawing/2014/main" xmlns="" id="{1A22ACC6-E62F-9F2D-D2FC-AF433C096C2C}"/>
              </a:ext>
            </a:extLst>
          </p:cNvPr>
          <p:cNvSpPr>
            <a:spLocks noGrp="1"/>
          </p:cNvSpPr>
          <p:nvPr>
            <p:ph idx="1"/>
          </p:nvPr>
        </p:nvSpPr>
        <p:spPr>
          <a:xfrm>
            <a:off x="6096000" y="643466"/>
            <a:ext cx="5452532" cy="5571065"/>
          </a:xfrm>
          <a:noFill/>
        </p:spPr>
        <p:txBody>
          <a:bodyPr anchor="ctr">
            <a:normAutofit/>
          </a:bodyPr>
          <a:lstStyle/>
          <a:p>
            <a:r>
              <a:rPr lang="ru-RU" sz="2000" dirty="0">
                <a:solidFill>
                  <a:schemeClr val="accent2">
                    <a:lumMod val="50000"/>
                  </a:schemeClr>
                </a:solidFill>
              </a:rPr>
              <a:t>Опубликован итоговый рекомендательный список, составленный Экспертным советом по детской литературе при Секции детских библиотек Российской библиотечной ассоциации (РБА). В этот список вошли произведения художественной и научно-познавательной литературы, изданные в 2022 </a:t>
            </a:r>
            <a:r>
              <a:rPr lang="ru-RU" sz="2000" dirty="0" smtClean="0">
                <a:solidFill>
                  <a:schemeClr val="accent2">
                    <a:lumMod val="50000"/>
                  </a:schemeClr>
                </a:solidFill>
              </a:rPr>
              <a:t>году</a:t>
            </a:r>
            <a:endParaRPr lang="ru-RU" sz="2000" dirty="0">
              <a:solidFill>
                <a:schemeClr val="accent2">
                  <a:lumMod val="50000"/>
                </a:schemeClr>
              </a:solidFill>
            </a:endParaRPr>
          </a:p>
          <a:p>
            <a:r>
              <a:rPr lang="ru-RU" sz="2000" dirty="0">
                <a:solidFill>
                  <a:schemeClr val="accent2">
                    <a:lumMod val="50000"/>
                  </a:schemeClr>
                </a:solidFill>
              </a:rPr>
              <a:t>Главная задача совета – помочь библиотекам, обслуживающим детей, ориентироваться в литературе для детей и юношества, которую в России выпускают около 500 издательств. Для этого эксперты совета на постоянной основе формируют рекомендательно-библиографические списки современной детской и подростковой литературы. Эти списки полезны всем заинтересованным лицам – как профессионалам, так и </a:t>
            </a:r>
            <a:r>
              <a:rPr lang="ru-RU" sz="2000" dirty="0" smtClean="0">
                <a:solidFill>
                  <a:schemeClr val="accent2">
                    <a:lumMod val="50000"/>
                  </a:schemeClr>
                </a:solidFill>
              </a:rPr>
              <a:t>родителям</a:t>
            </a:r>
            <a:endParaRPr lang="ru-RU" sz="2000" dirty="0">
              <a:solidFill>
                <a:schemeClr val="accent2">
                  <a:lumMod val="50000"/>
                </a:schemeClr>
              </a:solidFill>
            </a:endParaRPr>
          </a:p>
        </p:txBody>
      </p:sp>
    </p:spTree>
    <p:extLst>
      <p:ext uri="{BB962C8B-B14F-4D97-AF65-F5344CB8AC3E}">
        <p14:creationId xmlns:p14="http://schemas.microsoft.com/office/powerpoint/2010/main" val="32699061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xmlns="" id="{12FB12AE-71D1-47FD-9AC3-EE2C074245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xmlns="" id="{1885F953-3BD1-B0A6-9BD6-98A0DBDEC04F}"/>
              </a:ext>
            </a:extLst>
          </p:cNvPr>
          <p:cNvSpPr>
            <a:spLocks noGrp="1"/>
          </p:cNvSpPr>
          <p:nvPr>
            <p:ph type="title"/>
          </p:nvPr>
        </p:nvSpPr>
        <p:spPr>
          <a:xfrm>
            <a:off x="643468" y="621792"/>
            <a:ext cx="4989890" cy="5413248"/>
          </a:xfrm>
        </p:spPr>
        <p:txBody>
          <a:bodyPr>
            <a:normAutofit/>
          </a:bodyPr>
          <a:lstStyle/>
          <a:p>
            <a:r>
              <a:rPr lang="ru-RU" sz="3600" b="1" dirty="0">
                <a:solidFill>
                  <a:schemeClr val="accent2">
                    <a:lumMod val="50000"/>
                  </a:schemeClr>
                </a:solidFill>
              </a:rPr>
              <a:t>Программа «</a:t>
            </a:r>
            <a:r>
              <a:rPr lang="ru-RU" sz="3600" b="1" dirty="0">
                <a:solidFill>
                  <a:schemeClr val="accent2">
                    <a:lumMod val="50000"/>
                  </a:schemeClr>
                </a:solidFill>
              </a:rPr>
              <a:t>Всенаука</a:t>
            </a:r>
            <a:r>
              <a:rPr lang="ru-RU" sz="3600" b="1" dirty="0">
                <a:solidFill>
                  <a:schemeClr val="accent2">
                    <a:lumMod val="50000"/>
                  </a:schemeClr>
                </a:solidFill>
              </a:rPr>
              <a:t>» составила список рекомендованных научно-популярных книг для пополнения библиотечных фондов.</a:t>
            </a:r>
            <a:r>
              <a:rPr lang="ru-RU" sz="3600" dirty="0"/>
              <a:t/>
            </a:r>
            <a:br>
              <a:rPr lang="ru-RU" sz="3600" dirty="0"/>
            </a:br>
            <a:r>
              <a:rPr lang="ru-RU" sz="3600" dirty="0">
                <a:hlinkClick r:id="rId2"/>
              </a:rPr>
              <a:t>https://vsenauka.ru/o-proekte/novosti/vsenauka-sostavila-rekomendaczii-dlya-bibliotek.html</a:t>
            </a:r>
            <a:r>
              <a:rPr lang="ru-RU" sz="3600" dirty="0"/>
              <a:t> </a:t>
            </a:r>
          </a:p>
        </p:txBody>
      </p:sp>
      <p:sp>
        <p:nvSpPr>
          <p:cNvPr id="17" name="Freeform: Shape 9">
            <a:extLst>
              <a:ext uri="{FF2B5EF4-FFF2-40B4-BE49-F238E27FC236}">
                <a16:creationId xmlns:a16="http://schemas.microsoft.com/office/drawing/2014/main" xmlns="" id="{64853C7E-3CBA-4464-865F-6044D94B1B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338487" y="2994212"/>
            <a:ext cx="1345385" cy="668410"/>
          </a:xfrm>
          <a:custGeom>
            <a:avLst/>
            <a:gdLst>
              <a:gd name="connsiteX0" fmla="*/ 0 w 1345385"/>
              <a:gd name="connsiteY0" fmla="*/ 668410 h 668410"/>
              <a:gd name="connsiteX1" fmla="*/ 672692 w 1345385"/>
              <a:gd name="connsiteY1" fmla="*/ 0 h 668410"/>
              <a:gd name="connsiteX2" fmla="*/ 1345385 w 1345385"/>
              <a:gd name="connsiteY2" fmla="*/ 668410 h 668410"/>
            </a:gdLst>
            <a:ahLst/>
            <a:cxnLst>
              <a:cxn ang="0">
                <a:pos x="connsiteX0" y="connsiteY0"/>
              </a:cxn>
              <a:cxn ang="0">
                <a:pos x="connsiteX1" y="connsiteY1"/>
              </a:cxn>
              <a:cxn ang="0">
                <a:pos x="connsiteX2" y="connsiteY2"/>
              </a:cxn>
            </a:cxnLst>
            <a:rect l="l" t="t" r="r" b="b"/>
            <a:pathLst>
              <a:path w="1345385" h="668410">
                <a:moveTo>
                  <a:pt x="0" y="668410"/>
                </a:moveTo>
                <a:lnTo>
                  <a:pt x="672692" y="0"/>
                </a:lnTo>
                <a:lnTo>
                  <a:pt x="1345385" y="668410"/>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1">
            <a:extLst>
              <a:ext uri="{FF2B5EF4-FFF2-40B4-BE49-F238E27FC236}">
                <a16:creationId xmlns:a16="http://schemas.microsoft.com/office/drawing/2014/main" xmlns="" id="{55EFEC59-B929-4851-9DEF-9106F27979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83480" y="2760304"/>
            <a:ext cx="418137" cy="41813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6C132392-D5FF-4588-8FA1-5BAD77BF64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508836" y="4124955"/>
            <a:ext cx="635336" cy="63533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C7EAC045-695C-4E73-9B7C-AFD6FB22DA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836522" y="4621062"/>
            <a:ext cx="224347" cy="2243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Isosceles Triangle 17">
            <a:extLst>
              <a:ext uri="{FF2B5EF4-FFF2-40B4-BE49-F238E27FC236}">
                <a16:creationId xmlns:a16="http://schemas.microsoft.com/office/drawing/2014/main" xmlns="" id="{404A7A3A-BEAE-4BC6-A163-5D0E5F8C46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8100000">
            <a:off x="10175676" y="5597890"/>
            <a:ext cx="2982940" cy="14819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12ED3B7D-405D-4DFA-8608-B6DE746718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1046240" y="5280494"/>
            <a:ext cx="841505" cy="84150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Объект 2">
            <a:extLst>
              <a:ext uri="{FF2B5EF4-FFF2-40B4-BE49-F238E27FC236}">
                <a16:creationId xmlns:a16="http://schemas.microsoft.com/office/drawing/2014/main" xmlns="" id="{714EBEF6-3C28-E8A1-3148-D45FA5AD1CA2}"/>
              </a:ext>
            </a:extLst>
          </p:cNvPr>
          <p:cNvSpPr>
            <a:spLocks noGrp="1"/>
          </p:cNvSpPr>
          <p:nvPr>
            <p:ph idx="1"/>
          </p:nvPr>
        </p:nvSpPr>
        <p:spPr>
          <a:xfrm>
            <a:off x="6096000" y="643466"/>
            <a:ext cx="5452532" cy="5571065"/>
          </a:xfrm>
          <a:noFill/>
        </p:spPr>
        <p:txBody>
          <a:bodyPr anchor="ctr">
            <a:normAutofit/>
          </a:bodyPr>
          <a:lstStyle/>
          <a:p>
            <a:r>
              <a:rPr lang="ru-RU" sz="1700" b="1" dirty="0">
                <a:solidFill>
                  <a:schemeClr val="accent2">
                    <a:lumMod val="50000"/>
                  </a:schemeClr>
                </a:solidFill>
              </a:rPr>
              <a:t>В список вошло более 300 книг по ключевым темам, формирующим современную научную картину мира — от «Вселенной» до «Культуры». Все книги в списке получили высокие оценки экспертов </a:t>
            </a:r>
            <a:r>
              <a:rPr lang="ru-RU" sz="1700" b="1" dirty="0" smtClean="0">
                <a:solidFill>
                  <a:schemeClr val="accent2">
                    <a:lumMod val="50000"/>
                  </a:schemeClr>
                </a:solidFill>
              </a:rPr>
              <a:t>Всенауки</a:t>
            </a:r>
            <a:endParaRPr lang="ru-RU" sz="1700" b="1" dirty="0">
              <a:solidFill>
                <a:schemeClr val="accent2">
                  <a:lumMod val="50000"/>
                </a:schemeClr>
              </a:solidFill>
            </a:endParaRPr>
          </a:p>
          <a:p>
            <a:r>
              <a:rPr lang="ru-RU" sz="1700" b="1" dirty="0">
                <a:solidFill>
                  <a:schemeClr val="accent2">
                    <a:lumMod val="50000"/>
                  </a:schemeClr>
                </a:solidFill>
              </a:rPr>
              <a:t>Список можно использовать для пополнения как бумажного, так и электронного фонда библиотеки. Так читателям станут доступны по-настоящему качественные и проверенные научно-популярные книги. Рекомендациями программы «</a:t>
            </a:r>
            <a:r>
              <a:rPr lang="ru-RU" sz="1700" b="1" dirty="0">
                <a:solidFill>
                  <a:schemeClr val="accent2">
                    <a:lumMod val="50000"/>
                  </a:schemeClr>
                </a:solidFill>
              </a:rPr>
              <a:t>Всенаука</a:t>
            </a:r>
            <a:r>
              <a:rPr lang="ru-RU" sz="1700" b="1" dirty="0">
                <a:solidFill>
                  <a:schemeClr val="accent2">
                    <a:lumMod val="50000"/>
                  </a:schemeClr>
                </a:solidFill>
              </a:rPr>
              <a:t>» уже пользуются Российская государственная библиотека, Центральная универсальная научная библиотека имени Н.А. Некрасова (Москва), Новосибирская государственная областная научная библиотека, Центральная городская публичная библиотека им. В. В. Маяковского, Белгородская государственная универсальная научная библиотека, Рязанская областная универсальная научная библиотека имени </a:t>
            </a:r>
            <a:r>
              <a:rPr lang="ru-RU" sz="1700" b="1" dirty="0" smtClean="0">
                <a:solidFill>
                  <a:schemeClr val="accent2">
                    <a:lumMod val="50000"/>
                  </a:schemeClr>
                </a:solidFill>
              </a:rPr>
              <a:t>Горького</a:t>
            </a:r>
            <a:endParaRPr lang="ru-RU" sz="1700" b="1" dirty="0">
              <a:solidFill>
                <a:schemeClr val="accent2">
                  <a:lumMod val="50000"/>
                </a:schemeClr>
              </a:solidFill>
            </a:endParaRPr>
          </a:p>
          <a:p>
            <a:r>
              <a:rPr lang="ru-RU" sz="1700" b="1" dirty="0">
                <a:solidFill>
                  <a:schemeClr val="accent2">
                    <a:lumMod val="50000"/>
                  </a:schemeClr>
                </a:solidFill>
              </a:rPr>
              <a:t>Бесплатные научно-популярные книги на портале </a:t>
            </a:r>
            <a:r>
              <a:rPr lang="ru-RU" sz="1700" b="1" dirty="0">
                <a:solidFill>
                  <a:schemeClr val="accent2">
                    <a:lumMod val="50000"/>
                  </a:schemeClr>
                </a:solidFill>
              </a:rPr>
              <a:t>vsenauka</a:t>
            </a:r>
            <a:r>
              <a:rPr lang="ru-RU" sz="1700" b="1" dirty="0">
                <a:solidFill>
                  <a:schemeClr val="accent2">
                    <a:lumMod val="50000"/>
                  </a:schemeClr>
                </a:solidFill>
              </a:rPr>
              <a:t>:</a:t>
            </a:r>
            <a:r>
              <a:rPr lang="ru-RU" sz="1700" b="1" dirty="0"/>
              <a:t> </a:t>
            </a:r>
            <a:r>
              <a:rPr lang="ru-RU" sz="1700" b="1" dirty="0">
                <a:hlinkClick r:id="rId3"/>
              </a:rPr>
              <a:t>https://vsenauka.ru/knigi/besplatnyie-knigi.html</a:t>
            </a:r>
            <a:r>
              <a:rPr lang="ru-RU" sz="1700" b="1" dirty="0"/>
              <a:t>   </a:t>
            </a:r>
          </a:p>
        </p:txBody>
      </p:sp>
    </p:spTree>
    <p:extLst>
      <p:ext uri="{BB962C8B-B14F-4D97-AF65-F5344CB8AC3E}">
        <p14:creationId xmlns:p14="http://schemas.microsoft.com/office/powerpoint/2010/main" val="31898105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p:txBody>
      </p:sp>
      <p:sp>
        <p:nvSpPr>
          <p:cNvPr id="2" name="Заголовок 1">
            <a:extLst>
              <a:ext uri="{FF2B5EF4-FFF2-40B4-BE49-F238E27FC236}">
                <a16:creationId xmlns:a16="http://schemas.microsoft.com/office/drawing/2014/main" xmlns="" id="{D839FD7E-9587-449A-1099-99F34DF11165}"/>
              </a:ext>
            </a:extLst>
          </p:cNvPr>
          <p:cNvSpPr>
            <a:spLocks noGrp="1"/>
          </p:cNvSpPr>
          <p:nvPr>
            <p:ph type="title"/>
          </p:nvPr>
        </p:nvSpPr>
        <p:spPr>
          <a:xfrm>
            <a:off x="643467" y="321734"/>
            <a:ext cx="10905066" cy="1135737"/>
          </a:xfrm>
        </p:spPr>
        <p:txBody>
          <a:bodyPr>
            <a:normAutofit/>
          </a:bodyPr>
          <a:lstStyle/>
          <a:p>
            <a:r>
              <a:rPr lang="ru-RU" sz="3600" b="1" dirty="0">
                <a:solidFill>
                  <a:schemeClr val="accent2">
                    <a:lumMod val="50000"/>
                  </a:schemeClr>
                </a:solidFill>
              </a:rPr>
              <a:t>Тематическая подборка: книги о книгах</a:t>
            </a:r>
            <a:r>
              <a:rPr lang="ru-RU" sz="3600" dirty="0"/>
              <a:t/>
            </a:r>
            <a:br>
              <a:rPr lang="ru-RU" sz="3600" dirty="0"/>
            </a:br>
            <a:r>
              <a:rPr lang="en-US" sz="3600" dirty="0">
                <a:hlinkClick r:id="rId2"/>
              </a:rPr>
              <a:t>https://prochtenie.org/texts/31112</a:t>
            </a:r>
            <a:r>
              <a:rPr lang="ru-RU" sz="3600" dirty="0"/>
              <a:t> </a:t>
            </a:r>
          </a:p>
        </p:txBody>
      </p:sp>
      <p:sp>
        <p:nvSpPr>
          <p:cNvPr id="3" name="Объект 2">
            <a:extLst>
              <a:ext uri="{FF2B5EF4-FFF2-40B4-BE49-F238E27FC236}">
                <a16:creationId xmlns:a16="http://schemas.microsoft.com/office/drawing/2014/main" xmlns="" id="{6A6EE0DE-CD14-67B6-8CE9-EDF5ADE6E6B5}"/>
              </a:ext>
            </a:extLst>
          </p:cNvPr>
          <p:cNvSpPr>
            <a:spLocks noGrp="1"/>
          </p:cNvSpPr>
          <p:nvPr>
            <p:ph idx="1"/>
          </p:nvPr>
        </p:nvSpPr>
        <p:spPr>
          <a:xfrm>
            <a:off x="643469" y="1782981"/>
            <a:ext cx="4008384" cy="4393982"/>
          </a:xfrm>
        </p:spPr>
        <p:txBody>
          <a:bodyPr>
            <a:normAutofit/>
          </a:bodyPr>
          <a:lstStyle/>
          <a:p>
            <a:pPr marL="0" indent="0">
              <a:buNone/>
            </a:pPr>
            <a:r>
              <a:rPr lang="ru-RU" sz="2000" dirty="0" smtClean="0">
                <a:solidFill>
                  <a:schemeClr val="accent2">
                    <a:lumMod val="50000"/>
                  </a:schemeClr>
                </a:solidFill>
              </a:rPr>
              <a:t>На одной странице собраны книги</a:t>
            </a:r>
            <a:r>
              <a:rPr lang="ru-RU" sz="2000" dirty="0">
                <a:solidFill>
                  <a:schemeClr val="accent2">
                    <a:lumMod val="50000"/>
                  </a:schemeClr>
                </a:solidFill>
              </a:rPr>
              <a:t>, которые </a:t>
            </a:r>
            <a:r>
              <a:rPr lang="ru-RU" sz="2000" dirty="0" smtClean="0">
                <a:solidFill>
                  <a:schemeClr val="accent2">
                    <a:lumMod val="50000"/>
                  </a:schemeClr>
                </a:solidFill>
              </a:rPr>
              <a:t>расширяют </a:t>
            </a:r>
            <a:r>
              <a:rPr lang="ru-RU" sz="2000" dirty="0">
                <a:solidFill>
                  <a:schemeClr val="accent2">
                    <a:lumMod val="50000"/>
                  </a:schemeClr>
                </a:solidFill>
              </a:rPr>
              <a:t>познания в литературе, </a:t>
            </a:r>
            <a:r>
              <a:rPr lang="ru-RU" sz="2000" dirty="0" smtClean="0">
                <a:solidFill>
                  <a:schemeClr val="accent2">
                    <a:lumMod val="50000"/>
                  </a:schemeClr>
                </a:solidFill>
              </a:rPr>
              <a:t>помогают </a:t>
            </a:r>
            <a:r>
              <a:rPr lang="ru-RU" sz="2000" dirty="0">
                <a:solidFill>
                  <a:schemeClr val="accent2">
                    <a:lumMod val="50000"/>
                  </a:schemeClr>
                </a:solidFill>
              </a:rPr>
              <a:t>вспомнить забытое и покажут авторов, любимые сюжеты и персонажей с неожиданного </a:t>
            </a:r>
            <a:r>
              <a:rPr lang="ru-RU" sz="2000" dirty="0" smtClean="0">
                <a:solidFill>
                  <a:schemeClr val="accent2">
                    <a:lumMod val="50000"/>
                  </a:schemeClr>
                </a:solidFill>
              </a:rPr>
              <a:t>ракурса</a:t>
            </a:r>
            <a:endParaRPr lang="ru-RU" sz="2000" dirty="0">
              <a:solidFill>
                <a:schemeClr val="accent2">
                  <a:lumMod val="50000"/>
                </a:schemeClr>
              </a:solidFill>
            </a:endParaRPr>
          </a:p>
        </p:txBody>
      </p:sp>
      <p:grpSp>
        <p:nvGrpSpPr>
          <p:cNvPr id="12" name="Group 11">
            <a:extLst>
              <a:ext uri="{FF2B5EF4-FFF2-40B4-BE49-F238E27FC236}">
                <a16:creationId xmlns:a16="http://schemas.microsoft.com/office/drawing/2014/main" xmlns="" id="{828A5161-06F1-46CF-8AD7-844680A59E1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4601497"/>
            <a:ext cx="1014060" cy="2017580"/>
            <a:chOff x="0" y="4601497"/>
            <a:chExt cx="1014060" cy="2017580"/>
          </a:xfrm>
        </p:grpSpPr>
        <p:sp>
          <p:nvSpPr>
            <p:cNvPr id="13" name="Isosceles Triangle 12">
              <a:extLst>
                <a:ext uri="{FF2B5EF4-FFF2-40B4-BE49-F238E27FC236}">
                  <a16:creationId xmlns:a16="http://schemas.microsoft.com/office/drawing/2014/main" xmlns="" id="{D3F51FEB-38FB-4F6C-9F7B-2F2AFAB654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1E547BA6-BAE0-43BB-A7CA-60F69CE252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Рисунок 4">
            <a:extLst>
              <a:ext uri="{FF2B5EF4-FFF2-40B4-BE49-F238E27FC236}">
                <a16:creationId xmlns:a16="http://schemas.microsoft.com/office/drawing/2014/main" xmlns="" id="{96C586C9-ED92-E282-9591-2B4453719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5320" y="2502239"/>
            <a:ext cx="6253212" cy="2923376"/>
          </a:xfrm>
          <a:prstGeom prst="rect">
            <a:avLst/>
          </a:prstGeom>
        </p:spPr>
      </p:pic>
      <p:grpSp>
        <p:nvGrpSpPr>
          <p:cNvPr id="16" name="Group 15">
            <a:extLst>
              <a:ext uri="{FF2B5EF4-FFF2-40B4-BE49-F238E27FC236}">
                <a16:creationId xmlns:a16="http://schemas.microsoft.com/office/drawing/2014/main" xmlns="" id="{5995D10D-E9C9-47DB-AE7E-801FEF38F5C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219290" y="1"/>
            <a:ext cx="972709" cy="1935307"/>
            <a:chOff x="10918968" y="713127"/>
            <a:chExt cx="1273032" cy="2532832"/>
          </a:xfrm>
        </p:grpSpPr>
        <p:sp>
          <p:nvSpPr>
            <p:cNvPr id="17" name="Rectangle 16">
              <a:extLst>
                <a:ext uri="{FF2B5EF4-FFF2-40B4-BE49-F238E27FC236}">
                  <a16:creationId xmlns:a16="http://schemas.microsoft.com/office/drawing/2014/main" xmlns="" id="{CC1A72C6-3DE4-4EC3-9AD5-9E0D40D8CE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Isosceles Triangle 17">
              <a:extLst>
                <a:ext uri="{FF2B5EF4-FFF2-40B4-BE49-F238E27FC236}">
                  <a16:creationId xmlns:a16="http://schemas.microsoft.com/office/drawing/2014/main" xmlns="" id="{0B0DA1F1-C391-4EDF-9FE0-23E86E1377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683226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xmlns="" id="{3A18E59F-722F-54EE-5B2B-28DCFBC2A157}"/>
              </a:ext>
            </a:extLst>
          </p:cNvPr>
          <p:cNvSpPr>
            <a:spLocks noGrp="1"/>
          </p:cNvSpPr>
          <p:nvPr>
            <p:ph type="title"/>
          </p:nvPr>
        </p:nvSpPr>
        <p:spPr>
          <a:xfrm>
            <a:off x="643467" y="321734"/>
            <a:ext cx="10905066" cy="1135737"/>
          </a:xfrm>
        </p:spPr>
        <p:txBody>
          <a:bodyPr>
            <a:normAutofit/>
          </a:bodyPr>
          <a:lstStyle/>
          <a:p>
            <a:r>
              <a:rPr lang="ru-RU" sz="2500" b="1" dirty="0">
                <a:solidFill>
                  <a:schemeClr val="accent2">
                    <a:lumMod val="50000"/>
                  </a:schemeClr>
                </a:solidFill>
              </a:rPr>
              <a:t>Ежегодно Центр детской книги и детских программ публикует топ лучших переводных детских книг года. </a:t>
            </a:r>
            <a:r>
              <a:rPr lang="ru-RU" sz="2500" b="1" dirty="0" smtClean="0">
                <a:solidFill>
                  <a:schemeClr val="accent2">
                    <a:lumMod val="50000"/>
                  </a:schemeClr>
                </a:solidFill>
              </a:rPr>
              <a:t>Топ-лист </a:t>
            </a:r>
            <a:r>
              <a:rPr lang="ru-RU" sz="2500" b="1" dirty="0">
                <a:solidFill>
                  <a:schemeClr val="accent2">
                    <a:lumMod val="50000"/>
                  </a:schemeClr>
                </a:solidFill>
              </a:rPr>
              <a:t>2022. В него вошли только произведения художественной литературы и книжки-картинки.  </a:t>
            </a:r>
          </a:p>
        </p:txBody>
      </p:sp>
      <p:sp>
        <p:nvSpPr>
          <p:cNvPr id="3" name="Объект 2">
            <a:extLst>
              <a:ext uri="{FF2B5EF4-FFF2-40B4-BE49-F238E27FC236}">
                <a16:creationId xmlns:a16="http://schemas.microsoft.com/office/drawing/2014/main" xmlns="" id="{83A41C5F-EE16-09CB-AEE2-801CA0B1D89F}"/>
              </a:ext>
            </a:extLst>
          </p:cNvPr>
          <p:cNvSpPr>
            <a:spLocks noGrp="1"/>
          </p:cNvSpPr>
          <p:nvPr>
            <p:ph idx="1"/>
          </p:nvPr>
        </p:nvSpPr>
        <p:spPr>
          <a:xfrm>
            <a:off x="381000" y="1569720"/>
            <a:ext cx="11262360" cy="4607243"/>
          </a:xfrm>
        </p:spPr>
        <p:txBody>
          <a:bodyPr numCol="2">
            <a:noAutofit/>
          </a:bodyPr>
          <a:lstStyle/>
          <a:p>
            <a:pPr marL="0" indent="0">
              <a:buNone/>
            </a:pPr>
            <a:r>
              <a:rPr lang="ru-RU" sz="1400" dirty="0">
                <a:solidFill>
                  <a:schemeClr val="accent2">
                    <a:lumMod val="50000"/>
                  </a:schemeClr>
                </a:solidFill>
              </a:rPr>
              <a:t>1) Паули Лоренц. </a:t>
            </a:r>
            <a:r>
              <a:rPr lang="ru-RU" sz="1400" dirty="0">
                <a:solidFill>
                  <a:schemeClr val="accent2">
                    <a:lumMod val="50000"/>
                  </a:schemeClr>
                </a:solidFill>
              </a:rPr>
              <a:t>Риго</a:t>
            </a:r>
            <a:r>
              <a:rPr lang="ru-RU" sz="1400" dirty="0">
                <a:solidFill>
                  <a:schemeClr val="accent2">
                    <a:lumMod val="50000"/>
                  </a:schemeClr>
                </a:solidFill>
              </a:rPr>
              <a:t> и Роза: 31 история о чудных мелочах / Перевод с немецкого </a:t>
            </a:r>
            <a:r>
              <a:rPr lang="ru-RU" sz="1400" dirty="0">
                <a:solidFill>
                  <a:schemeClr val="accent2">
                    <a:lumMod val="50000"/>
                  </a:schemeClr>
                </a:solidFill>
              </a:rPr>
              <a:t>Налепин</a:t>
            </a:r>
            <a:r>
              <a:rPr lang="ru-RU" sz="1400" dirty="0">
                <a:solidFill>
                  <a:schemeClr val="accent2">
                    <a:lumMod val="50000"/>
                  </a:schemeClr>
                </a:solidFill>
              </a:rPr>
              <a:t> В. </a:t>
            </a:r>
            <a:r>
              <a:rPr lang="ru-RU" sz="1400" dirty="0">
                <a:solidFill>
                  <a:schemeClr val="accent2">
                    <a:lumMod val="50000"/>
                  </a:schemeClr>
                </a:solidFill>
              </a:rPr>
              <a:t>Илл</a:t>
            </a:r>
            <a:r>
              <a:rPr lang="ru-RU" sz="1400" dirty="0">
                <a:solidFill>
                  <a:schemeClr val="accent2">
                    <a:lumMod val="50000"/>
                  </a:schemeClr>
                </a:solidFill>
              </a:rPr>
              <a:t>. Шерер К. – </a:t>
            </a:r>
            <a:r>
              <a:rPr lang="ru-RU" sz="1400" dirty="0">
                <a:solidFill>
                  <a:schemeClr val="accent2">
                    <a:lumMod val="50000"/>
                  </a:schemeClr>
                </a:solidFill>
              </a:rPr>
              <a:t>Нигма</a:t>
            </a:r>
            <a:r>
              <a:rPr lang="ru-RU" sz="1400" dirty="0">
                <a:solidFill>
                  <a:schemeClr val="accent2">
                    <a:lumMod val="50000"/>
                  </a:schemeClr>
                </a:solidFill>
              </a:rPr>
              <a:t>, 2022 </a:t>
            </a:r>
          </a:p>
          <a:p>
            <a:pPr marL="0" indent="0">
              <a:buNone/>
            </a:pPr>
            <a:r>
              <a:rPr lang="ru-RU" sz="1400" dirty="0">
                <a:solidFill>
                  <a:schemeClr val="accent2">
                    <a:lumMod val="50000"/>
                  </a:schemeClr>
                </a:solidFill>
              </a:rPr>
              <a:t>2) Эдгар Силен, </a:t>
            </a:r>
            <a:r>
              <a:rPr lang="ru-RU" sz="1400" dirty="0">
                <a:solidFill>
                  <a:schemeClr val="accent2">
                    <a:lumMod val="50000"/>
                  </a:schemeClr>
                </a:solidFill>
              </a:rPr>
              <a:t>Беорн</a:t>
            </a:r>
            <a:r>
              <a:rPr lang="ru-RU" sz="1400" dirty="0">
                <a:solidFill>
                  <a:schemeClr val="accent2">
                    <a:lumMod val="50000"/>
                  </a:schemeClr>
                </a:solidFill>
              </a:rPr>
              <a:t> Поль. 14-14 / Перевод с французского </a:t>
            </a:r>
            <a:r>
              <a:rPr lang="ru-RU" sz="1400" dirty="0">
                <a:solidFill>
                  <a:schemeClr val="accent2">
                    <a:lumMod val="50000"/>
                  </a:schemeClr>
                </a:solidFill>
              </a:rPr>
              <a:t>Рац</a:t>
            </a:r>
            <a:r>
              <a:rPr lang="ru-RU" sz="1400" dirty="0">
                <a:solidFill>
                  <a:schemeClr val="accent2">
                    <a:lumMod val="50000"/>
                  </a:schemeClr>
                </a:solidFill>
              </a:rPr>
              <a:t> Ю. – </a:t>
            </a:r>
            <a:r>
              <a:rPr lang="ru-RU" sz="1400" dirty="0">
                <a:solidFill>
                  <a:schemeClr val="accent2">
                    <a:lumMod val="50000"/>
                  </a:schemeClr>
                </a:solidFill>
              </a:rPr>
              <a:t>КомпасГид</a:t>
            </a:r>
            <a:r>
              <a:rPr lang="ru-RU" sz="1400" dirty="0">
                <a:solidFill>
                  <a:schemeClr val="accent2">
                    <a:lumMod val="50000"/>
                  </a:schemeClr>
                </a:solidFill>
              </a:rPr>
              <a:t>, 2022 </a:t>
            </a:r>
          </a:p>
          <a:p>
            <a:pPr marL="0" indent="0">
              <a:buNone/>
            </a:pPr>
            <a:r>
              <a:rPr lang="ru-RU" sz="1400" dirty="0">
                <a:solidFill>
                  <a:schemeClr val="accent2">
                    <a:lumMod val="50000"/>
                  </a:schemeClr>
                </a:solidFill>
              </a:rPr>
              <a:t>3) Линь Куки. Сыщик Гав-Гав / Перевод с китайского Науменко Л. </a:t>
            </a:r>
            <a:r>
              <a:rPr lang="ru-RU" sz="1400" dirty="0">
                <a:solidFill>
                  <a:schemeClr val="accent2">
                    <a:lumMod val="50000"/>
                  </a:schemeClr>
                </a:solidFill>
              </a:rPr>
              <a:t>Илл</a:t>
            </a:r>
            <a:r>
              <a:rPr lang="ru-RU" sz="1400" dirty="0">
                <a:solidFill>
                  <a:schemeClr val="accent2">
                    <a:lumMod val="50000"/>
                  </a:schemeClr>
                </a:solidFill>
              </a:rPr>
              <a:t>. </a:t>
            </a:r>
            <a:r>
              <a:rPr lang="ru-RU" sz="1400" dirty="0">
                <a:solidFill>
                  <a:schemeClr val="accent2">
                    <a:lumMod val="50000"/>
                  </a:schemeClr>
                </a:solidFill>
              </a:rPr>
              <a:t>Ляо</a:t>
            </a:r>
            <a:r>
              <a:rPr lang="ru-RU" sz="1400" dirty="0">
                <a:solidFill>
                  <a:schemeClr val="accent2">
                    <a:lumMod val="50000"/>
                  </a:schemeClr>
                </a:solidFill>
              </a:rPr>
              <a:t> Ц. – ИП Науменко Л.К., 2022 </a:t>
            </a:r>
          </a:p>
          <a:p>
            <a:pPr marL="0" indent="0">
              <a:buNone/>
            </a:pPr>
            <a:r>
              <a:rPr lang="ru-RU" sz="1400" dirty="0">
                <a:solidFill>
                  <a:schemeClr val="accent2">
                    <a:lumMod val="50000"/>
                  </a:schemeClr>
                </a:solidFill>
              </a:rPr>
              <a:t>4) </a:t>
            </a:r>
            <a:r>
              <a:rPr lang="ru-RU" sz="1400" dirty="0">
                <a:solidFill>
                  <a:schemeClr val="accent2">
                    <a:lumMod val="50000"/>
                  </a:schemeClr>
                </a:solidFill>
              </a:rPr>
              <a:t>Капоразо</a:t>
            </a:r>
            <a:r>
              <a:rPr lang="ru-RU" sz="1400" dirty="0">
                <a:solidFill>
                  <a:schemeClr val="accent2">
                    <a:lumMod val="50000"/>
                  </a:schemeClr>
                </a:solidFill>
              </a:rPr>
              <a:t> </a:t>
            </a:r>
            <a:r>
              <a:rPr lang="ru-RU" sz="1400" dirty="0">
                <a:solidFill>
                  <a:schemeClr val="accent2">
                    <a:lumMod val="50000"/>
                  </a:schemeClr>
                </a:solidFill>
              </a:rPr>
              <a:t>Джанлука</a:t>
            </a:r>
            <a:r>
              <a:rPr lang="ru-RU" sz="1400" dirty="0">
                <a:solidFill>
                  <a:schemeClr val="accent2">
                    <a:lumMod val="50000"/>
                  </a:schemeClr>
                </a:solidFill>
              </a:rPr>
              <a:t>. Зимние, морские и лунные приключения Барона </a:t>
            </a:r>
            <a:r>
              <a:rPr lang="ru-RU" sz="1400" dirty="0">
                <a:solidFill>
                  <a:schemeClr val="accent2">
                    <a:lumMod val="50000"/>
                  </a:schemeClr>
                </a:solidFill>
              </a:rPr>
              <a:t>Мюнхаузена</a:t>
            </a:r>
            <a:r>
              <a:rPr lang="ru-RU" sz="1400" dirty="0">
                <a:solidFill>
                  <a:schemeClr val="accent2">
                    <a:lumMod val="50000"/>
                  </a:schemeClr>
                </a:solidFill>
              </a:rPr>
              <a:t> / Перевод с итальянского </a:t>
            </a:r>
            <a:r>
              <a:rPr lang="ru-RU" sz="1400" dirty="0">
                <a:solidFill>
                  <a:schemeClr val="accent2">
                    <a:lumMod val="50000"/>
                  </a:schemeClr>
                </a:solidFill>
              </a:rPr>
              <a:t>Визель</a:t>
            </a:r>
            <a:r>
              <a:rPr lang="ru-RU" sz="1400" dirty="0">
                <a:solidFill>
                  <a:schemeClr val="accent2">
                    <a:lumMod val="50000"/>
                  </a:schemeClr>
                </a:solidFill>
              </a:rPr>
              <a:t> М. </a:t>
            </a:r>
            <a:r>
              <a:rPr lang="ru-RU" sz="1400" dirty="0">
                <a:solidFill>
                  <a:schemeClr val="accent2">
                    <a:lumMod val="50000"/>
                  </a:schemeClr>
                </a:solidFill>
              </a:rPr>
              <a:t>Илл</a:t>
            </a:r>
            <a:r>
              <a:rPr lang="ru-RU" sz="1400" dirty="0">
                <a:solidFill>
                  <a:schemeClr val="accent2">
                    <a:lumMod val="50000"/>
                  </a:schemeClr>
                </a:solidFill>
              </a:rPr>
              <a:t>. </a:t>
            </a:r>
            <a:r>
              <a:rPr lang="ru-RU" sz="1400" dirty="0">
                <a:solidFill>
                  <a:schemeClr val="accent2">
                    <a:lumMod val="50000"/>
                  </a:schemeClr>
                </a:solidFill>
              </a:rPr>
              <a:t>Оливотти</a:t>
            </a:r>
            <a:r>
              <a:rPr lang="ru-RU" sz="1400" dirty="0">
                <a:solidFill>
                  <a:schemeClr val="accent2">
                    <a:lumMod val="50000"/>
                  </a:schemeClr>
                </a:solidFill>
              </a:rPr>
              <a:t> C.– ИД “Городец”, 2022 </a:t>
            </a:r>
          </a:p>
          <a:p>
            <a:pPr marL="0" indent="0">
              <a:buNone/>
            </a:pPr>
            <a:r>
              <a:rPr lang="ru-RU" sz="1400" dirty="0">
                <a:solidFill>
                  <a:schemeClr val="accent2">
                    <a:lumMod val="50000"/>
                  </a:schemeClr>
                </a:solidFill>
              </a:rPr>
              <a:t>5) </a:t>
            </a:r>
            <a:r>
              <a:rPr lang="ru-RU" sz="1400" dirty="0">
                <a:solidFill>
                  <a:schemeClr val="accent2">
                    <a:lumMod val="50000"/>
                  </a:schemeClr>
                </a:solidFill>
              </a:rPr>
              <a:t>Бергстрём</a:t>
            </a:r>
            <a:r>
              <a:rPr lang="ru-RU" sz="1400" dirty="0">
                <a:solidFill>
                  <a:schemeClr val="accent2">
                    <a:lumMod val="50000"/>
                  </a:schemeClr>
                </a:solidFill>
              </a:rPr>
              <a:t> </a:t>
            </a:r>
            <a:r>
              <a:rPr lang="ru-RU" sz="1400" dirty="0">
                <a:solidFill>
                  <a:schemeClr val="accent2">
                    <a:lumMod val="50000"/>
                  </a:schemeClr>
                </a:solidFill>
              </a:rPr>
              <a:t>Гунилла</a:t>
            </a:r>
            <a:r>
              <a:rPr lang="ru-RU" sz="1400" dirty="0">
                <a:solidFill>
                  <a:schemeClr val="accent2">
                    <a:lumMod val="50000"/>
                  </a:schemeClr>
                </a:solidFill>
              </a:rPr>
              <a:t>. Спокойной ночи, Аксель!, Ну ты и выдумщик, Аксель!, Давай скорей, Аксель! / Перевод со шведского Коваленко К. – Белая Ворона, 2022 </a:t>
            </a:r>
          </a:p>
          <a:p>
            <a:pPr marL="0" indent="0">
              <a:buNone/>
            </a:pPr>
            <a:r>
              <a:rPr lang="ru-RU" sz="1400" dirty="0">
                <a:solidFill>
                  <a:schemeClr val="accent2">
                    <a:lumMod val="50000"/>
                  </a:schemeClr>
                </a:solidFill>
              </a:rPr>
              <a:t>6) </a:t>
            </a:r>
            <a:r>
              <a:rPr lang="ru-RU" sz="1400" dirty="0">
                <a:solidFill>
                  <a:schemeClr val="accent2">
                    <a:lumMod val="50000"/>
                  </a:schemeClr>
                </a:solidFill>
              </a:rPr>
              <a:t>Алмонд</a:t>
            </a:r>
            <a:r>
              <a:rPr lang="ru-RU" sz="1400" dirty="0">
                <a:solidFill>
                  <a:schemeClr val="accent2">
                    <a:lumMod val="50000"/>
                  </a:schemeClr>
                </a:solidFill>
              </a:rPr>
              <a:t> Дэвид. Новенький / Перевод с английского Варшавер О. </a:t>
            </a:r>
            <a:r>
              <a:rPr lang="ru-RU" sz="1400" dirty="0">
                <a:solidFill>
                  <a:schemeClr val="accent2">
                    <a:lumMod val="50000"/>
                  </a:schemeClr>
                </a:solidFill>
              </a:rPr>
              <a:t>Илл</a:t>
            </a:r>
            <a:r>
              <a:rPr lang="ru-RU" sz="1400" dirty="0">
                <a:solidFill>
                  <a:schemeClr val="accent2">
                    <a:lumMod val="50000"/>
                  </a:schemeClr>
                </a:solidFill>
              </a:rPr>
              <a:t>. </a:t>
            </a:r>
            <a:r>
              <a:rPr lang="ru-RU" sz="1400" dirty="0">
                <a:solidFill>
                  <a:schemeClr val="accent2">
                    <a:lumMod val="50000"/>
                  </a:schemeClr>
                </a:solidFill>
              </a:rPr>
              <a:t>Альтес</a:t>
            </a:r>
            <a:r>
              <a:rPr lang="ru-RU" sz="1400" dirty="0">
                <a:solidFill>
                  <a:schemeClr val="accent2">
                    <a:lumMod val="50000"/>
                  </a:schemeClr>
                </a:solidFill>
              </a:rPr>
              <a:t> М. – Самокат, 2022 </a:t>
            </a:r>
          </a:p>
          <a:p>
            <a:pPr marL="0" indent="0">
              <a:buNone/>
            </a:pPr>
            <a:r>
              <a:rPr lang="ru-RU" sz="1400" dirty="0">
                <a:solidFill>
                  <a:schemeClr val="accent2">
                    <a:lumMod val="50000"/>
                  </a:schemeClr>
                </a:solidFill>
              </a:rPr>
              <a:t>7) </a:t>
            </a:r>
            <a:r>
              <a:rPr lang="ru-RU" sz="1400" dirty="0">
                <a:solidFill>
                  <a:schemeClr val="accent2">
                    <a:lumMod val="50000"/>
                  </a:schemeClr>
                </a:solidFill>
              </a:rPr>
              <a:t>Милковски</a:t>
            </a:r>
            <a:r>
              <a:rPr lang="ru-RU" sz="1400" dirty="0">
                <a:solidFill>
                  <a:schemeClr val="accent2">
                    <a:lumMod val="50000"/>
                  </a:schemeClr>
                </a:solidFill>
              </a:rPr>
              <a:t> Томаш. Камил видит руками / Перевод с польского Довнар Н. </a:t>
            </a:r>
            <a:r>
              <a:rPr lang="ru-RU" sz="1400" dirty="0">
                <a:solidFill>
                  <a:schemeClr val="accent2">
                    <a:lumMod val="50000"/>
                  </a:schemeClr>
                </a:solidFill>
              </a:rPr>
              <a:t>Илл</a:t>
            </a:r>
            <a:r>
              <a:rPr lang="ru-RU" sz="1400" dirty="0">
                <a:solidFill>
                  <a:schemeClr val="accent2">
                    <a:lumMod val="50000"/>
                  </a:schemeClr>
                </a:solidFill>
              </a:rPr>
              <a:t>. </a:t>
            </a:r>
            <a:r>
              <a:rPr lang="ru-RU" sz="1400" dirty="0">
                <a:solidFill>
                  <a:schemeClr val="accent2">
                    <a:lumMod val="50000"/>
                  </a:schemeClr>
                </a:solidFill>
              </a:rPr>
              <a:t>Русинек</a:t>
            </a:r>
            <a:r>
              <a:rPr lang="ru-RU" sz="1400" dirty="0">
                <a:solidFill>
                  <a:schemeClr val="accent2">
                    <a:lumMod val="50000"/>
                  </a:schemeClr>
                </a:solidFill>
              </a:rPr>
              <a:t> Й. – МИФ, 2022 </a:t>
            </a:r>
          </a:p>
          <a:p>
            <a:pPr marL="0" indent="0">
              <a:buNone/>
            </a:pPr>
            <a:r>
              <a:rPr lang="ru-RU" sz="1400" dirty="0">
                <a:solidFill>
                  <a:schemeClr val="accent2">
                    <a:lumMod val="50000"/>
                  </a:schemeClr>
                </a:solidFill>
              </a:rPr>
              <a:t>8) </a:t>
            </a:r>
            <a:r>
              <a:rPr lang="ru-RU" sz="1400" dirty="0">
                <a:solidFill>
                  <a:schemeClr val="accent2">
                    <a:lumMod val="50000"/>
                  </a:schemeClr>
                </a:solidFill>
              </a:rPr>
              <a:t>Данбар</a:t>
            </a:r>
            <a:r>
              <a:rPr lang="ru-RU" sz="1400" dirty="0">
                <a:solidFill>
                  <a:schemeClr val="accent2">
                    <a:lumMod val="50000"/>
                  </a:schemeClr>
                </a:solidFill>
              </a:rPr>
              <a:t> Джойс. </a:t>
            </a:r>
            <a:r>
              <a:rPr lang="ru-RU" sz="1400" dirty="0">
                <a:solidFill>
                  <a:schemeClr val="accent2">
                    <a:lumMod val="50000"/>
                  </a:schemeClr>
                </a:solidFill>
              </a:rPr>
              <a:t>Смыш</a:t>
            </a:r>
            <a:r>
              <a:rPr lang="ru-RU" sz="1400" dirty="0">
                <a:solidFill>
                  <a:schemeClr val="accent2">
                    <a:lumMod val="50000"/>
                  </a:schemeClr>
                </a:solidFill>
              </a:rPr>
              <a:t> и Рой. Маленькие радости / Перевод с английского Мамонтовой Е. </a:t>
            </a:r>
            <a:r>
              <a:rPr lang="ru-RU" sz="1400" dirty="0">
                <a:solidFill>
                  <a:schemeClr val="accent2">
                    <a:lumMod val="50000"/>
                  </a:schemeClr>
                </a:solidFill>
              </a:rPr>
              <a:t>Илл</a:t>
            </a:r>
            <a:r>
              <a:rPr lang="ru-RU" sz="1400" dirty="0">
                <a:solidFill>
                  <a:schemeClr val="accent2">
                    <a:lumMod val="50000"/>
                  </a:schemeClr>
                </a:solidFill>
              </a:rPr>
              <a:t>. </a:t>
            </a:r>
            <a:r>
              <a:rPr lang="ru-RU" sz="1400" dirty="0">
                <a:solidFill>
                  <a:schemeClr val="accent2">
                    <a:lumMod val="50000"/>
                  </a:schemeClr>
                </a:solidFill>
              </a:rPr>
              <a:t>Мейхью</a:t>
            </a:r>
            <a:r>
              <a:rPr lang="ru-RU" sz="1400" dirty="0">
                <a:solidFill>
                  <a:schemeClr val="accent2">
                    <a:lumMod val="50000"/>
                  </a:schemeClr>
                </a:solidFill>
              </a:rPr>
              <a:t> Дж. – Издательство “Мелик-Пашаев”, 2022 </a:t>
            </a:r>
          </a:p>
          <a:p>
            <a:pPr marL="0" indent="0">
              <a:buNone/>
            </a:pPr>
            <a:r>
              <a:rPr lang="ru-RU" sz="1400" dirty="0">
                <a:solidFill>
                  <a:schemeClr val="accent2">
                    <a:lumMod val="50000"/>
                  </a:schemeClr>
                </a:solidFill>
              </a:rPr>
              <a:t>9) </a:t>
            </a:r>
            <a:r>
              <a:rPr lang="ru-RU" sz="1400" dirty="0">
                <a:solidFill>
                  <a:schemeClr val="accent2">
                    <a:lumMod val="50000"/>
                  </a:schemeClr>
                </a:solidFill>
              </a:rPr>
              <a:t>Парвела</a:t>
            </a:r>
            <a:r>
              <a:rPr lang="ru-RU" sz="1400" dirty="0">
                <a:solidFill>
                  <a:schemeClr val="accent2">
                    <a:lumMod val="50000"/>
                  </a:schemeClr>
                </a:solidFill>
              </a:rPr>
              <a:t> Тимо. Качели. Перевод с финского Анны Сидоровой. </a:t>
            </a:r>
            <a:r>
              <a:rPr lang="ru-RU" sz="1400" dirty="0">
                <a:solidFill>
                  <a:schemeClr val="accent2">
                    <a:lumMod val="50000"/>
                  </a:schemeClr>
                </a:solidFill>
              </a:rPr>
              <a:t>илл</a:t>
            </a:r>
            <a:r>
              <a:rPr lang="ru-RU" sz="1400" dirty="0">
                <a:solidFill>
                  <a:schemeClr val="accent2">
                    <a:lumMod val="50000"/>
                  </a:schemeClr>
                </a:solidFill>
              </a:rPr>
              <a:t>. </a:t>
            </a:r>
            <a:r>
              <a:rPr lang="ru-RU" sz="1400" dirty="0">
                <a:solidFill>
                  <a:schemeClr val="accent2">
                    <a:lumMod val="50000"/>
                  </a:schemeClr>
                </a:solidFill>
              </a:rPr>
              <a:t>Талвитие</a:t>
            </a:r>
            <a:r>
              <a:rPr lang="ru-RU" sz="1400" dirty="0">
                <a:solidFill>
                  <a:schemeClr val="accent2">
                    <a:lumMod val="50000"/>
                  </a:schemeClr>
                </a:solidFill>
              </a:rPr>
              <a:t> </a:t>
            </a:r>
            <a:r>
              <a:rPr lang="ru-RU" sz="1400" dirty="0">
                <a:solidFill>
                  <a:schemeClr val="accent2">
                    <a:lumMod val="50000"/>
                  </a:schemeClr>
                </a:solidFill>
              </a:rPr>
              <a:t>Вирпи</a:t>
            </a:r>
            <a:r>
              <a:rPr lang="ru-RU" sz="1400" dirty="0">
                <a:solidFill>
                  <a:schemeClr val="accent2">
                    <a:lumMod val="50000"/>
                  </a:schemeClr>
                </a:solidFill>
              </a:rPr>
              <a:t> – ИД “Городец”, 2022 </a:t>
            </a:r>
          </a:p>
          <a:p>
            <a:pPr marL="0" indent="0">
              <a:buNone/>
            </a:pPr>
            <a:r>
              <a:rPr lang="ru-RU" sz="1400" dirty="0">
                <a:solidFill>
                  <a:schemeClr val="accent2">
                    <a:lumMod val="50000"/>
                  </a:schemeClr>
                </a:solidFill>
              </a:rPr>
              <a:t>10) </a:t>
            </a:r>
            <a:r>
              <a:rPr lang="ru-RU" sz="1400" dirty="0">
                <a:solidFill>
                  <a:schemeClr val="accent2">
                    <a:lumMod val="50000"/>
                  </a:schemeClr>
                </a:solidFill>
              </a:rPr>
              <a:t>Филбрик</a:t>
            </a:r>
            <a:r>
              <a:rPr lang="ru-RU" sz="1400" dirty="0">
                <a:solidFill>
                  <a:schemeClr val="accent2">
                    <a:lumMod val="50000"/>
                  </a:schemeClr>
                </a:solidFill>
              </a:rPr>
              <a:t> Родман. Бешеная река / Перевод с английского Эрли Г. – ЭНАС-КНИГА, 2022 </a:t>
            </a:r>
          </a:p>
          <a:p>
            <a:pPr marL="0" indent="0">
              <a:buNone/>
            </a:pPr>
            <a:r>
              <a:rPr lang="ru-RU" sz="1400" dirty="0">
                <a:solidFill>
                  <a:schemeClr val="accent2">
                    <a:lumMod val="50000"/>
                  </a:schemeClr>
                </a:solidFill>
              </a:rPr>
              <a:t>11) </a:t>
            </a:r>
            <a:r>
              <a:rPr lang="ru-RU" sz="1400" dirty="0">
                <a:solidFill>
                  <a:schemeClr val="accent2">
                    <a:lumMod val="50000"/>
                  </a:schemeClr>
                </a:solidFill>
              </a:rPr>
              <a:t>Нёстлингер</a:t>
            </a:r>
            <a:r>
              <a:rPr lang="ru-RU" sz="1400" dirty="0">
                <a:solidFill>
                  <a:schemeClr val="accent2">
                    <a:lumMod val="50000"/>
                  </a:schemeClr>
                </a:solidFill>
              </a:rPr>
              <a:t> Кристине. Роза </a:t>
            </a:r>
            <a:r>
              <a:rPr lang="ru-RU" sz="1400" dirty="0">
                <a:solidFill>
                  <a:schemeClr val="accent2">
                    <a:lumMod val="50000"/>
                  </a:schemeClr>
                </a:solidFill>
              </a:rPr>
              <a:t>Ридль</a:t>
            </a:r>
            <a:r>
              <a:rPr lang="ru-RU" sz="1400" dirty="0">
                <a:solidFill>
                  <a:schemeClr val="accent2">
                    <a:lumMod val="50000"/>
                  </a:schemeClr>
                </a:solidFill>
              </a:rPr>
              <a:t> – призрак-хранитель / Перевод с немецкого Френкель П. – Издательство «Мелик-Пашаев», 2022 </a:t>
            </a:r>
          </a:p>
          <a:p>
            <a:pPr marL="0" indent="0">
              <a:buNone/>
            </a:pPr>
            <a:r>
              <a:rPr lang="ru-RU" sz="1400" dirty="0">
                <a:solidFill>
                  <a:schemeClr val="accent2">
                    <a:lumMod val="50000"/>
                  </a:schemeClr>
                </a:solidFill>
              </a:rPr>
              <a:t>12) </a:t>
            </a:r>
            <a:r>
              <a:rPr lang="ru-RU" sz="1400" dirty="0">
                <a:solidFill>
                  <a:schemeClr val="accent2">
                    <a:lumMod val="50000"/>
                  </a:schemeClr>
                </a:solidFill>
              </a:rPr>
              <a:t>Экхольм</a:t>
            </a:r>
            <a:r>
              <a:rPr lang="ru-RU" sz="1400" dirty="0">
                <a:solidFill>
                  <a:schemeClr val="accent2">
                    <a:lumMod val="50000"/>
                  </a:schemeClr>
                </a:solidFill>
              </a:rPr>
              <a:t> Ян. Фрекен Сталь - гроза разбойников. / Перевод со шведского </a:t>
            </a:r>
            <a:r>
              <a:rPr lang="ru-RU" sz="1400" dirty="0">
                <a:solidFill>
                  <a:schemeClr val="accent2">
                    <a:lumMod val="50000"/>
                  </a:schemeClr>
                </a:solidFill>
              </a:rPr>
              <a:t>Мяэотс</a:t>
            </a:r>
            <a:r>
              <a:rPr lang="ru-RU" sz="1400" dirty="0">
                <a:solidFill>
                  <a:schemeClr val="accent2">
                    <a:lumMod val="50000"/>
                  </a:schemeClr>
                </a:solidFill>
              </a:rPr>
              <a:t> О. – Махаон, Азбука-Аттикус, 2022 </a:t>
            </a:r>
          </a:p>
          <a:p>
            <a:pPr marL="0" indent="0">
              <a:buNone/>
            </a:pPr>
            <a:r>
              <a:rPr lang="ru-RU" sz="1400" dirty="0">
                <a:solidFill>
                  <a:schemeClr val="accent2">
                    <a:lumMod val="50000"/>
                  </a:schemeClr>
                </a:solidFill>
              </a:rPr>
              <a:t>13) </a:t>
            </a:r>
            <a:r>
              <a:rPr lang="ru-RU" sz="1400" dirty="0">
                <a:solidFill>
                  <a:schemeClr val="accent2">
                    <a:lumMod val="50000"/>
                  </a:schemeClr>
                </a:solidFill>
              </a:rPr>
              <a:t>Рёрвик</a:t>
            </a:r>
            <a:r>
              <a:rPr lang="ru-RU" sz="1400" dirty="0">
                <a:solidFill>
                  <a:schemeClr val="accent2">
                    <a:lumMod val="50000"/>
                  </a:schemeClr>
                </a:solidFill>
              </a:rPr>
              <a:t> </a:t>
            </a:r>
            <a:r>
              <a:rPr lang="ru-RU" sz="1400" dirty="0">
                <a:solidFill>
                  <a:schemeClr val="accent2">
                    <a:lumMod val="50000"/>
                  </a:schemeClr>
                </a:solidFill>
              </a:rPr>
              <a:t>Бьёрн</a:t>
            </a:r>
            <a:r>
              <a:rPr lang="ru-RU" sz="1400" dirty="0">
                <a:solidFill>
                  <a:schemeClr val="accent2">
                    <a:lumMod val="50000"/>
                  </a:schemeClr>
                </a:solidFill>
              </a:rPr>
              <a:t>, </a:t>
            </a:r>
            <a:r>
              <a:rPr lang="ru-RU" sz="1400" dirty="0">
                <a:solidFill>
                  <a:schemeClr val="accent2">
                    <a:lumMod val="50000"/>
                  </a:schemeClr>
                </a:solidFill>
              </a:rPr>
              <a:t>Дюбвиг</a:t>
            </a:r>
            <a:r>
              <a:rPr lang="ru-RU" sz="1400" dirty="0">
                <a:solidFill>
                  <a:schemeClr val="accent2">
                    <a:lumMod val="50000"/>
                  </a:schemeClr>
                </a:solidFill>
              </a:rPr>
              <a:t> Пер. </a:t>
            </a:r>
            <a:r>
              <a:rPr lang="ru-RU" sz="1400" dirty="0">
                <a:solidFill>
                  <a:schemeClr val="accent2">
                    <a:lumMod val="50000"/>
                  </a:schemeClr>
                </a:solidFill>
              </a:rPr>
              <a:t>Вафлямба</a:t>
            </a:r>
            <a:r>
              <a:rPr lang="ru-RU" sz="1400" dirty="0">
                <a:solidFill>
                  <a:schemeClr val="accent2">
                    <a:lumMod val="50000"/>
                  </a:schemeClr>
                </a:solidFill>
              </a:rPr>
              <a:t>, Свитер на рождество. / Перевод с норвежского Дробот О. – Самокат, 2022 </a:t>
            </a:r>
          </a:p>
          <a:p>
            <a:pPr marL="0" indent="0">
              <a:buNone/>
            </a:pPr>
            <a:r>
              <a:rPr lang="ru-RU" sz="1400" dirty="0">
                <a:solidFill>
                  <a:schemeClr val="accent2">
                    <a:lumMod val="50000"/>
                  </a:schemeClr>
                </a:solidFill>
              </a:rPr>
              <a:t>14) </a:t>
            </a:r>
            <a:r>
              <a:rPr lang="ru-RU" sz="1400" dirty="0">
                <a:solidFill>
                  <a:schemeClr val="accent2">
                    <a:lumMod val="50000"/>
                  </a:schemeClr>
                </a:solidFill>
              </a:rPr>
              <a:t>Соукупова</a:t>
            </a:r>
            <a:r>
              <a:rPr lang="ru-RU" sz="1400" dirty="0">
                <a:solidFill>
                  <a:schemeClr val="accent2">
                    <a:lumMod val="50000"/>
                  </a:schemeClr>
                </a:solidFill>
              </a:rPr>
              <a:t> Петра. </a:t>
            </a:r>
            <a:r>
              <a:rPr lang="ru-RU" sz="1400" dirty="0">
                <a:solidFill>
                  <a:schemeClr val="accent2">
                    <a:lumMod val="50000"/>
                  </a:schemeClr>
                </a:solidFill>
              </a:rPr>
              <a:t>Суперстранные</a:t>
            </a:r>
            <a:r>
              <a:rPr lang="ru-RU" sz="1400" dirty="0">
                <a:solidFill>
                  <a:schemeClr val="accent2">
                    <a:lumMod val="50000"/>
                  </a:schemeClr>
                </a:solidFill>
              </a:rPr>
              <a:t> дети. / Перевод с чешского </a:t>
            </a:r>
            <a:r>
              <a:rPr lang="ru-RU" sz="1400" dirty="0">
                <a:solidFill>
                  <a:schemeClr val="accent2">
                    <a:lumMod val="50000"/>
                  </a:schemeClr>
                </a:solidFill>
              </a:rPr>
              <a:t>Тименчик</a:t>
            </a:r>
            <a:r>
              <a:rPr lang="ru-RU" sz="1400" dirty="0">
                <a:solidFill>
                  <a:schemeClr val="accent2">
                    <a:lumMod val="50000"/>
                  </a:schemeClr>
                </a:solidFill>
              </a:rPr>
              <a:t> К. </a:t>
            </a:r>
            <a:r>
              <a:rPr lang="ru-RU" sz="1400" dirty="0">
                <a:solidFill>
                  <a:schemeClr val="accent2">
                    <a:lumMod val="50000"/>
                  </a:schemeClr>
                </a:solidFill>
              </a:rPr>
              <a:t>Илл</a:t>
            </a:r>
            <a:r>
              <a:rPr lang="ru-RU" sz="1400" dirty="0">
                <a:solidFill>
                  <a:schemeClr val="accent2">
                    <a:lumMod val="50000"/>
                  </a:schemeClr>
                </a:solidFill>
              </a:rPr>
              <a:t>. </a:t>
            </a:r>
            <a:r>
              <a:rPr lang="ru-RU" sz="1400" dirty="0">
                <a:solidFill>
                  <a:schemeClr val="accent2">
                    <a:lumMod val="50000"/>
                  </a:schemeClr>
                </a:solidFill>
              </a:rPr>
              <a:t>Логосовой</a:t>
            </a:r>
            <a:r>
              <a:rPr lang="ru-RU" sz="1400" dirty="0">
                <a:solidFill>
                  <a:schemeClr val="accent2">
                    <a:lumMod val="50000"/>
                  </a:schemeClr>
                </a:solidFill>
              </a:rPr>
              <a:t> Н. – Самокат, 2022 </a:t>
            </a:r>
          </a:p>
          <a:p>
            <a:pPr marL="0" indent="0">
              <a:buNone/>
            </a:pPr>
            <a:r>
              <a:rPr lang="ru-RU" sz="1400" dirty="0">
                <a:solidFill>
                  <a:schemeClr val="accent2">
                    <a:lumMod val="50000"/>
                  </a:schemeClr>
                </a:solidFill>
              </a:rPr>
              <a:t>15) </a:t>
            </a:r>
            <a:r>
              <a:rPr lang="ru-RU" sz="1400" dirty="0">
                <a:solidFill>
                  <a:schemeClr val="accent2">
                    <a:lumMod val="50000"/>
                  </a:schemeClr>
                </a:solidFill>
              </a:rPr>
              <a:t>Гольдстин</a:t>
            </a:r>
            <a:r>
              <a:rPr lang="ru-RU" sz="1400" dirty="0">
                <a:solidFill>
                  <a:schemeClr val="accent2">
                    <a:lumMod val="50000"/>
                  </a:schemeClr>
                </a:solidFill>
              </a:rPr>
              <a:t> Жак. Шарф. / Перевод с французского Даровская Е. </a:t>
            </a:r>
            <a:r>
              <a:rPr lang="ru-RU" sz="1400" dirty="0">
                <a:solidFill>
                  <a:schemeClr val="accent2">
                    <a:lumMod val="50000"/>
                  </a:schemeClr>
                </a:solidFill>
              </a:rPr>
              <a:t>Илл</a:t>
            </a:r>
            <a:r>
              <a:rPr lang="ru-RU" sz="1400" dirty="0">
                <a:solidFill>
                  <a:schemeClr val="accent2">
                    <a:lumMod val="50000"/>
                  </a:schemeClr>
                </a:solidFill>
              </a:rPr>
              <a:t>. автора – </a:t>
            </a:r>
            <a:r>
              <a:rPr lang="ru-RU" sz="1400" dirty="0">
                <a:solidFill>
                  <a:schemeClr val="accent2">
                    <a:lumMod val="50000"/>
                  </a:schemeClr>
                </a:solidFill>
              </a:rPr>
              <a:t>Поляндрия</a:t>
            </a:r>
            <a:r>
              <a:rPr lang="ru-RU" sz="1400" dirty="0">
                <a:solidFill>
                  <a:schemeClr val="accent2">
                    <a:lumMod val="50000"/>
                  </a:schemeClr>
                </a:solidFill>
              </a:rPr>
              <a:t> Принт, 2022 </a:t>
            </a:r>
          </a:p>
          <a:p>
            <a:pPr marL="0" indent="0">
              <a:buNone/>
            </a:pPr>
            <a:r>
              <a:rPr lang="ru-RU" sz="1400" dirty="0">
                <a:solidFill>
                  <a:schemeClr val="accent2">
                    <a:lumMod val="50000"/>
                  </a:schemeClr>
                </a:solidFill>
              </a:rPr>
              <a:t>16) </a:t>
            </a:r>
            <a:r>
              <a:rPr lang="ru-RU" sz="1400" dirty="0">
                <a:solidFill>
                  <a:schemeClr val="accent2">
                    <a:lumMod val="50000"/>
                  </a:schemeClr>
                </a:solidFill>
              </a:rPr>
              <a:t>Родки</a:t>
            </a:r>
            <a:r>
              <a:rPr lang="ru-RU" sz="1400" dirty="0">
                <a:solidFill>
                  <a:schemeClr val="accent2">
                    <a:lumMod val="50000"/>
                  </a:schemeClr>
                </a:solidFill>
              </a:rPr>
              <a:t> Джефф. </a:t>
            </a:r>
            <a:r>
              <a:rPr lang="ru-RU" sz="1400" dirty="0">
                <a:solidFill>
                  <a:schemeClr val="accent2">
                    <a:lumMod val="50000"/>
                  </a:schemeClr>
                </a:solidFill>
              </a:rPr>
              <a:t>Неземляне</a:t>
            </a:r>
            <a:r>
              <a:rPr lang="ru-RU" sz="1400" dirty="0">
                <a:solidFill>
                  <a:schemeClr val="accent2">
                    <a:lumMod val="50000"/>
                  </a:schemeClr>
                </a:solidFill>
              </a:rPr>
              <a:t>. / Перевод с английского Тихоновой А. </a:t>
            </a:r>
            <a:r>
              <a:rPr lang="ru-RU" sz="1400" dirty="0">
                <a:solidFill>
                  <a:schemeClr val="accent2">
                    <a:lumMod val="50000"/>
                  </a:schemeClr>
                </a:solidFill>
              </a:rPr>
              <a:t>Илл</a:t>
            </a:r>
            <a:r>
              <a:rPr lang="ru-RU" sz="1400" dirty="0">
                <a:solidFill>
                  <a:schemeClr val="accent2">
                    <a:lumMod val="50000"/>
                  </a:schemeClr>
                </a:solidFill>
              </a:rPr>
              <a:t>. </a:t>
            </a:r>
            <a:r>
              <a:rPr lang="ru-RU" sz="1400" dirty="0">
                <a:solidFill>
                  <a:schemeClr val="accent2">
                    <a:lumMod val="50000"/>
                  </a:schemeClr>
                </a:solidFill>
              </a:rPr>
              <a:t>Бэннекер</a:t>
            </a:r>
            <a:r>
              <a:rPr lang="ru-RU" sz="1400" dirty="0">
                <a:solidFill>
                  <a:schemeClr val="accent2">
                    <a:lumMod val="50000"/>
                  </a:schemeClr>
                </a:solidFill>
              </a:rPr>
              <a:t> Э. – МИФ, 2022 </a:t>
            </a:r>
          </a:p>
          <a:p>
            <a:pPr marL="0" indent="0">
              <a:buNone/>
            </a:pPr>
            <a:r>
              <a:rPr lang="ru-RU" sz="1400" dirty="0">
                <a:solidFill>
                  <a:schemeClr val="accent2">
                    <a:lumMod val="50000"/>
                  </a:schemeClr>
                </a:solidFill>
              </a:rPr>
              <a:t>17) </a:t>
            </a:r>
            <a:r>
              <a:rPr lang="ru-RU" sz="1400" dirty="0">
                <a:solidFill>
                  <a:schemeClr val="accent2">
                    <a:lumMod val="50000"/>
                  </a:schemeClr>
                </a:solidFill>
              </a:rPr>
              <a:t>Буикс</a:t>
            </a:r>
            <a:r>
              <a:rPr lang="ru-RU" sz="1400" dirty="0">
                <a:solidFill>
                  <a:schemeClr val="accent2">
                    <a:lumMod val="50000"/>
                  </a:schemeClr>
                </a:solidFill>
              </a:rPr>
              <a:t> Кристофер. Теория Айсберга / Перевод с французского Васильковой А. – </a:t>
            </a:r>
            <a:r>
              <a:rPr lang="ru-RU" sz="1400" dirty="0">
                <a:solidFill>
                  <a:schemeClr val="accent2">
                    <a:lumMod val="50000"/>
                  </a:schemeClr>
                </a:solidFill>
              </a:rPr>
              <a:t>КомпасГид</a:t>
            </a:r>
            <a:r>
              <a:rPr lang="ru-RU" sz="1400" dirty="0">
                <a:solidFill>
                  <a:schemeClr val="accent2">
                    <a:lumMod val="50000"/>
                  </a:schemeClr>
                </a:solidFill>
              </a:rPr>
              <a:t>, 2022</a:t>
            </a:r>
          </a:p>
        </p:txBody>
      </p:sp>
      <p:sp>
        <p:nvSpPr>
          <p:cNvPr id="10" name="Rectangle 9">
            <a:extLst>
              <a:ext uri="{FF2B5EF4-FFF2-40B4-BE49-F238E27FC236}">
                <a16:creationId xmlns:a16="http://schemas.microsoft.com/office/drawing/2014/main" xmlns=""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a:extLst>
              <a:ext uri="{FF2B5EF4-FFF2-40B4-BE49-F238E27FC236}">
                <a16:creationId xmlns:a16="http://schemas.microsoft.com/office/drawing/2014/main" xmlns=""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xmlns=""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xmlns=""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999313612"/>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2342</Words>
  <Application>Microsoft Office PowerPoint</Application>
  <PresentationFormat>Широкоэкранный</PresentationFormat>
  <Paragraphs>92</Paragraphs>
  <Slides>26</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26</vt:i4>
      </vt:variant>
    </vt:vector>
  </HeadingPairs>
  <TitlesOfParts>
    <vt:vector size="30" baseType="lpstr">
      <vt:lpstr>Arial</vt:lpstr>
      <vt:lpstr>Calibri</vt:lpstr>
      <vt:lpstr>Calibri Light</vt:lpstr>
      <vt:lpstr>Тема Office</vt:lpstr>
      <vt:lpstr>Новые детские книги и другие книжные новости февраль 2023</vt:lpstr>
      <vt:lpstr>Публикации, обзоры, интервью</vt:lpstr>
      <vt:lpstr>Открыт прием заявок на первый конкурс молодежных проектов «Книга будущего» https://bookunion.ru/news/pervyy_mezhdunarodnyy_konkurs_molodyezhnykh_proektov_kniga_budushchego/ </vt:lpstr>
      <vt:lpstr>150 лет Михаилу Пришвину</vt:lpstr>
      <vt:lpstr>Интервью с Жюлем Верном: https://dzen.ru/a/Y-CzmxbjRhelPDdI </vt:lpstr>
      <vt:lpstr>Экспертный совет по детской литературе подготовил итоговый рекомендательный список книг за 2022 год https://rgdb.ru/home/news/14762-ekspertnyj-sovet-po-detskoj-literature-podgotovil-itogovyj-rekomendatelnyj-spisok-knig-za-2022-god </vt:lpstr>
      <vt:lpstr>Программа «Всенаука» составила список рекомендованных научно-популярных книг для пополнения библиотечных фондов. https://vsenauka.ru/o-proekte/novosti/vsenauka-sostavila-rekomendaczii-dlya-bibliotek.html </vt:lpstr>
      <vt:lpstr>Тематическая подборка: книги о книгах https://prochtenie.org/texts/31112 </vt:lpstr>
      <vt:lpstr>Ежегодно Центр детской книги и детских программ публикует топ лучших переводных детских книг года. Топ-лист 2022. В него вошли только произведения художественной литературы и книжки-картинки.  </vt:lpstr>
      <vt:lpstr>Нон-фикшн</vt:lpstr>
      <vt:lpstr>Елена Кузнецова. От Одиссея до Гарри Поттера. Наглядная навигация по морю литературы (МИФ, 2023) https://www.litres.ru/elena-kuznecova-3244/ot-odisseya-do-garri-pottera-naglyadnaya-nav-68875386/ </vt:lpstr>
      <vt:lpstr>Новые выпуски энциклопедий про дядю Кузю и Чевостика https://www.labirint.ru/series/28104/  </vt:lpstr>
      <vt:lpstr>Новые книги издательства «Настя и Никита» https://blog.sibmama.ru/weblog_entry.php?e=1013316 </vt:lpstr>
      <vt:lpstr>Сергей Ив. Иванов. Детский курс истории Европы XI - XV века (Детское время, 2023)</vt:lpstr>
      <vt:lpstr>Екатерина Степаненко. Археологические открытия (Пешком в историю, 2023) https://www.labirint.ru/authors/164626/ </vt:lpstr>
      <vt:lpstr>Иллария Барсотти. Кем быть? Путешествие в мир профессий (Махаон, 2023) https://readrate.com/rus/books/kem-byt-puteshestvie-v-mir-professiy https://www.labirint.ru/books/933218/ </vt:lpstr>
      <vt:lpstr>Книги для младших школьников</vt:lpstr>
      <vt:lpstr>Арне Фуглесанг. Космические злодеи (Аванта, 2023)</vt:lpstr>
      <vt:lpstr>Айнар Турковски. Лунный цветок (Попурри, 2023) https://www.labirint.ru/books/930214/ </vt:lpstr>
      <vt:lpstr>Кристиан Бортслап. Кое-что о жизни (Самокат, 2023). </vt:lpstr>
      <vt:lpstr>Книги для подростков</vt:lpstr>
      <vt:lpstr>Юрий Коваль. Самая лёгкая лодка в мире (Малыш, 2023</vt:lpstr>
      <vt:lpstr>Светлана Лаврова. Семь дней до сакуры (КомпасГид, 2023)</vt:lpstr>
      <vt:lpstr>Александр Егоров. Мечтатели (Albus Corvus, 2023)</vt:lpstr>
      <vt:lpstr>Дженнифер Белл. Чудостранствие (Поляндрия, 2023)</vt:lpstr>
      <vt:lpstr>Арнис Тораринсдоттир, Хюльда Бьярнадоттир. Дом вдали от мира  (МИФ, 2023)</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Новые детские книги и другие книжные новости сентябрь 2021</dc:title>
  <dc:creator>Шафферт Евгения</dc:creator>
  <cp:lastModifiedBy>пользователь</cp:lastModifiedBy>
  <cp:revision>80</cp:revision>
  <dcterms:created xsi:type="dcterms:W3CDTF">2021-09-27T08:38:16Z</dcterms:created>
  <dcterms:modified xsi:type="dcterms:W3CDTF">2023-03-03T13:04:05Z</dcterms:modified>
</cp:coreProperties>
</file>