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57" r:id="rId4"/>
    <p:sldId id="350" r:id="rId5"/>
    <p:sldId id="356" r:id="rId6"/>
    <p:sldId id="366" r:id="rId7"/>
    <p:sldId id="257" r:id="rId8"/>
    <p:sldId id="370" r:id="rId9"/>
    <p:sldId id="374" r:id="rId10"/>
    <p:sldId id="375" r:id="rId11"/>
    <p:sldId id="377" r:id="rId12"/>
    <p:sldId id="382" r:id="rId13"/>
    <p:sldId id="351" r:id="rId14"/>
    <p:sldId id="381" r:id="rId15"/>
    <p:sldId id="376" r:id="rId16"/>
    <p:sldId id="260" r:id="rId17"/>
    <p:sldId id="378" r:id="rId18"/>
    <p:sldId id="353" r:id="rId19"/>
    <p:sldId id="384" r:id="rId20"/>
    <p:sldId id="261" r:id="rId21"/>
    <p:sldId id="35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7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12DFFD-C545-4498-8754-13AD05A26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BB34DF3-371E-4307-B4A7-7EA580194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73073C-3660-4C74-837E-12BE94685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7933CAA-3D9B-4481-9E98-7C9FA45C8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5243563-34C9-42D2-BA53-E207957D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10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97DA33-9C9F-4DD0-8D47-F28B6568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144700D-52E4-44A1-B2E2-8B1AC93AA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351ABF-D5EC-453C-B38D-AE42771D5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84C817-B85B-4028-82B8-E7451DFC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48B99D4-7AFC-4AA4-B36C-28D3626A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87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51F23ED-73DE-49D7-B348-02C84EACD2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C2AA78A-ED37-4A28-9A41-D359C2963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F0FF7B-7AB4-45C0-A9EE-E384425F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AE5681-5163-4A3A-96C1-522C6079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E5F8C71-B50F-4D17-977D-469BF7AD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22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AF79B5-4287-4EC7-ABEC-38346C02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561446-6332-43B5-A7D8-D3AB56D73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494BEAF-5E2A-4056-9421-6CF717D2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80155FC-7478-4C8D-BC23-8E99D275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EE32AAC-C3AF-4670-82BD-C3C7E9B7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38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23FC3A0-3A82-40B2-BB15-5785B0BC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D2CBB5-1308-48AF-99AC-6C2AB4AAE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C77D75-FD74-45D7-BC62-63CBAD82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F69AD77-0499-4FFB-AC66-41D6A07E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C25DE9-8EBA-4341-A2A1-10BD696C8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99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86F38D-73D8-4D07-B1A7-292489D3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3391BC7-0B63-4662-82DE-4650D3113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DC684D3-4DA3-4B89-95FF-D2B53BEB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A13D1B4-B04F-426A-887F-6DFA955E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4EDD228-04A2-41AC-86B9-37B0A70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F969188-F54E-45F6-9D23-B9D7ED5F9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8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645CAD-F866-4401-B15A-88062EBE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B121C34-2870-495B-9213-48233D791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4407D23-BA78-4A65-A24B-A1A8FFED2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9638F8F-63D5-4BCB-B13B-4F9DF1161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09E9AF9-4DED-4894-BD1F-1E3F51C68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D821A59-FA7B-4C22-8431-86834A411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E05F00B-1E88-46B3-B94A-B8DC947A9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28C6117-2CB6-49BD-974A-BC42BF46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16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610356-1360-4E16-B2E5-FC3F30103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B4A288F-703B-474D-A9BF-406025AB7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4A2A00E-9167-4DB4-9AF9-C3EF7EE5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EAB5B24-64D3-46E1-9FE0-4BCC2220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764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581097A-2EF7-4492-80F5-F3E08178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ADB214E-38D5-49AA-858E-07867755F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3249975-514C-4A21-A8EB-A67C3D94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36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279CF5C-B85F-47FC-A373-86255CD1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9955753-7754-4990-B0FF-7DC03FD2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6A23D4-EA27-4CA5-83BC-C8225C84A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806CB16-FBC8-4192-A1EE-C8F41D47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477462D-A54F-47B1-B738-4C2BF141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7E572D-E1E5-4D4E-981B-27E01AF9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77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04B69F-514D-4EC9-B5C1-69C0B7740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E4D7423-253E-4549-AACB-2B730510A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FEF3997-0E43-4461-86CF-F26AA9D0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E56AEB-3443-4D7F-9B30-B03F6FE6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940921D-AAF9-45C7-AACF-6BD5A1BF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BAF4F16-09B0-4EB6-AF91-485192F5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57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2F3E3D-69AE-43DD-92B8-369C5DFB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19D54F5-4BE6-466E-9C28-DE7DB398F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D0F6CBE-5DBF-45C8-8036-025F40543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E4ABC-DBF4-438F-969B-F9CD5B930954}" type="datetimeFigureOut">
              <a:rPr lang="ru-RU" smtClean="0"/>
              <a:t>30.05.2023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C51E7C9-1F86-4049-A85C-672A0C6DB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04E6B9-1AEF-4AC1-B72A-574323D46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8C4E-8B44-45E3-81C7-0E08FF915C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6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birint.ru/books/94523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birint.ru/books/94053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birint.ru/books/937962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labirint.ru/books/947000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tres.ru/book/tatyana-rumyanceva-32586019/otkuda-berutsya-deti-detskaya-enciklopediya-69255226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birint.ru/books/945951/" TargetMode="External"/><Relationship Id="rId4" Type="http://schemas.openxmlformats.org/officeDocument/2006/relationships/hyperlink" Target="https://www.labirint.ru/books/935955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calameo.com/books/001788437292833acf2d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litlib.net/bk/198943/read/2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labirint.ru/books/946437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kompasgid.ru/product/za-gorizontom-dve-povesti-isbn-978-5-907514-56-0-id-tinbuk-2023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kompasgid.ru/kompasfantasy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forchildren.rusneb.ru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lick.polka.academy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polka.academy/materials/92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book24.ru/product/devochka-kotoraya-khotela-letat-6750376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birint.ru/books/94386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8">
            <a:extLst>
              <a:ext uri="{FF2B5EF4-FFF2-40B4-BE49-F238E27FC236}">
                <a16:creationId xmlns="" xmlns:a16="http://schemas.microsoft.com/office/drawing/2014/main" id="{6FD2B106-31C7-446F-B4D3-C9EE8CEB5B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20">
            <a:extLst>
              <a:ext uri="{FF2B5EF4-FFF2-40B4-BE49-F238E27FC236}">
                <a16:creationId xmlns="" xmlns:a16="http://schemas.microsoft.com/office/drawing/2014/main" id="{1D7678B8-0AAC-460B-8CDB-C43156BBAA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4F3542-6767-46A3-BC65-FDF4CE94B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1" y="643468"/>
            <a:ext cx="5292727" cy="4242858"/>
          </a:xfrm>
        </p:spPr>
        <p:txBody>
          <a:bodyPr anchor="b">
            <a:normAutofit/>
          </a:bodyPr>
          <a:lstStyle/>
          <a:p>
            <a:pPr algn="l"/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Новые детские книги и другие книжные новости</a:t>
            </a:r>
            <a:br>
              <a:rPr lang="ru-RU" sz="55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500" dirty="0">
                <a:solidFill>
                  <a:schemeClr val="accent2">
                    <a:lumMod val="50000"/>
                  </a:schemeClr>
                </a:solidFill>
              </a:rPr>
              <a:t>май 2023</a:t>
            </a:r>
          </a:p>
        </p:txBody>
      </p:sp>
      <p:sp>
        <p:nvSpPr>
          <p:cNvPr id="38" name="Freeform 6">
            <a:extLst>
              <a:ext uri="{FF2B5EF4-FFF2-40B4-BE49-F238E27FC236}">
                <a16:creationId xmlns="" xmlns:a16="http://schemas.microsoft.com/office/drawing/2014/main" id="{1F0D9B0E-E48B-450C-9134-0435D96D0B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" name="Picture 2" descr="https://i.work.ua/article/153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832" y="1907140"/>
            <a:ext cx="4404736" cy="24776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53F29798-D584-4792-9B62-3F5F5C36D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одежда, человек, плакат, карт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9FC1BA1-603F-E690-303F-357A49BCB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13" y="1844675"/>
            <a:ext cx="3128963" cy="4449763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книга, Публикация, бумаг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15AF1EC-8C59-A225-F6D2-9F5F9D0D9D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63" y="1844675"/>
            <a:ext cx="6534150" cy="4449763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317D2F-5D5B-72B6-D20C-6AB0C0EE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Борис Алмазов. Под гвардейскими знамёнами (Детское время, 2023). </a:t>
            </a:r>
            <a:r>
              <a:rPr lang="en-US" sz="3300" dirty="0">
                <a:hlinkClick r:id="rId4"/>
              </a:rPr>
              <a:t>https://www.labirint.ru/books/945230</a:t>
            </a:r>
            <a:r>
              <a:rPr lang="en-US" sz="3300" dirty="0" smtClean="0">
                <a:hlinkClick r:id="rId4"/>
              </a:rPr>
              <a:t>/</a:t>
            </a:r>
            <a:r>
              <a:rPr lang="ru-RU" sz="3300" dirty="0" smtClean="0"/>
              <a:t> 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35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текст, плакат, карт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7E6BD4B-1B1C-69C1-3AAE-9B02F48F1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1674813"/>
            <a:ext cx="3349625" cy="4392613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каталог&#10;&#10;Автоматически созданное описание">
            <a:extLst>
              <a:ext uri="{FF2B5EF4-FFF2-40B4-BE49-F238E27FC236}">
                <a16:creationId xmlns="" xmlns:a16="http://schemas.microsoft.com/office/drawing/2014/main" id="{2A85B7C3-5A5A-76F0-E6EB-F146311D6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4813"/>
            <a:ext cx="6310313" cy="4392613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BB222B-C600-3EE7-8869-946A5C57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Таня Борисова. Привет, Петербург! (А+А, 2023). </a:t>
            </a:r>
            <a:r>
              <a:rPr lang="en-US" sz="3200" dirty="0">
                <a:solidFill>
                  <a:schemeClr val="bg1"/>
                </a:solidFill>
                <a:hlinkClick r:id="rId4"/>
              </a:rPr>
              <a:t>https://www.labirint.ru/books/940531</a:t>
            </a:r>
            <a:r>
              <a:rPr lang="en-US" sz="3200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31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53F29798-D584-4792-9B62-3F5F5C36D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текст, одежда, обувь, мультфильм&#10;&#10;Автоматически созданное описание">
            <a:extLst>
              <a:ext uri="{FF2B5EF4-FFF2-40B4-BE49-F238E27FC236}">
                <a16:creationId xmlns="" xmlns:a16="http://schemas.microsoft.com/office/drawing/2014/main" id="{FC4B31C6-E281-8BA0-EED0-8AB86C9B6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0075"/>
            <a:ext cx="6946900" cy="4398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Изображение выглядит как текст, мультфильм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8CA57751-514D-1BE7-3AC5-17EAE1F62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538" y="1870075"/>
            <a:ext cx="3494088" cy="4398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71E58F-E01E-868B-6D2A-3E352689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Софья Мильё. Я – Москва. Как устроен город (МИФ, 2023). </a:t>
            </a:r>
            <a:r>
              <a:rPr lang="en-US" sz="4000" dirty="0">
                <a:hlinkClick r:id="rId4"/>
              </a:rPr>
              <a:t>https://www.labirint.ru/books/937962</a:t>
            </a:r>
            <a:r>
              <a:rPr lang="en-US" sz="4000" dirty="0" smtClean="0">
                <a:hlinkClick r:id="rId4"/>
              </a:rPr>
              <a:t>/</a:t>
            </a:r>
            <a:r>
              <a:rPr lang="ru-RU" sz="4000" dirty="0" smtClean="0"/>
              <a:t> 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75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="" xmlns:a16="http://schemas.microsoft.com/office/drawing/2014/main" id="{D1D34770-47A8-402C-AF23-2B653F2D8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9CB826-C88D-608B-D4AA-2E272238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723898"/>
            <a:ext cx="6574971" cy="1495425"/>
          </a:xfrm>
        </p:spPr>
        <p:txBody>
          <a:bodyPr>
            <a:normAutofit fontScale="90000"/>
          </a:bodyPr>
          <a:lstStyle/>
          <a:p>
            <a:r>
              <a:rPr lang="ru-RU" sz="3400" dirty="0"/>
              <a:t>Мария Головченко. У кого четыре глаза? Книга про очки (Аванта, 2023</a:t>
            </a:r>
            <a:r>
              <a:rPr lang="ru-RU" sz="3400" dirty="0" smtClean="0"/>
              <a:t>).</a:t>
            </a:r>
            <a:r>
              <a:rPr lang="en-US" sz="3400" dirty="0"/>
              <a:t> </a:t>
            </a:r>
            <a:r>
              <a:rPr lang="en-US" sz="3400" dirty="0">
                <a:hlinkClick r:id="rId2"/>
              </a:rPr>
              <a:t>https://www.labirint.ru/books/947000</a:t>
            </a:r>
            <a:r>
              <a:rPr lang="en-US" sz="3400" dirty="0" smtClean="0">
                <a:hlinkClick r:id="rId2"/>
              </a:rPr>
              <a:t>/</a:t>
            </a:r>
            <a:r>
              <a:rPr lang="ru-RU" sz="3400" dirty="0" smtClean="0"/>
              <a:t> </a:t>
            </a:r>
            <a:endParaRPr lang="ru-RU" sz="3400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04CCFEB-BAE9-FDB2-15C2-2056EB063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65" y="2481267"/>
            <a:ext cx="6002110" cy="3729034"/>
          </a:xfrm>
        </p:spPr>
        <p:txBody>
          <a:bodyPr>
            <a:normAutofit/>
          </a:bodyPr>
          <a:lstStyle/>
          <a:p>
            <a:r>
              <a:rPr lang="ru-RU" sz="1800" dirty="0"/>
              <a:t>Книга для тех детей, кто носит или только собирается надеть очки.</a:t>
            </a:r>
          </a:p>
          <a:p>
            <a:r>
              <a:rPr lang="ru-RU" sz="1800" dirty="0"/>
              <a:t>В ней собрано всё самое интересное об очках, например, когда появились первые очки и как они выглядели, как помогают очки и как их подбирают врачи-окулисты, какие бывают виды очков и почему их так много, кто из знаменитых людей носил очки...</a:t>
            </a:r>
          </a:p>
          <a:p>
            <a:r>
              <a:rPr lang="ru-RU" sz="1800" dirty="0"/>
              <a:t>Автор Мария Головченко не только придумала эту книгу, но и нарисовала ее весьма оригинальным образом. </a:t>
            </a:r>
            <a:endParaRPr lang="ru-RU" sz="1800" dirty="0" smtClean="0"/>
          </a:p>
          <a:p>
            <a:r>
              <a:rPr lang="ru-RU" sz="1800" dirty="0" smtClean="0"/>
              <a:t>Развивающая</a:t>
            </a:r>
            <a:r>
              <a:rPr lang="ru-RU" sz="1800" dirty="0"/>
              <a:t>, полезная и увлекательная - так тремя словами можно представить книгу Марии Головченко "У кого четыре глаза. Книга про очки". </a:t>
            </a:r>
          </a:p>
        </p:txBody>
      </p:sp>
      <p:pic>
        <p:nvPicPr>
          <p:cNvPr id="5" name="Рисунок 4" descr="Изображение выглядит как текст, графическая вставка, графический дизайн, Граф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0DCF4E8A-2BE1-E815-FECB-FFB13539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r="462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310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53F29798-D584-4792-9B62-3F5F5C36D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Объект 4" descr="Изображение выглядит как текст, одежда, письмо, журнал&#10;&#10;Автоматически созданное описание">
            <a:extLst>
              <a:ext uri="{FF2B5EF4-FFF2-40B4-BE49-F238E27FC236}">
                <a16:creationId xmlns="" xmlns:a16="http://schemas.microsoft.com/office/drawing/2014/main" id="{363473A6-DF08-C2B1-4B43-4245BFA08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750050" cy="4449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Изображение выглядит как текст, мультфильм, графическая вставка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8DD20DD1-A9A3-F128-F8B5-33EC4693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90" y="1690688"/>
            <a:ext cx="3403600" cy="4449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7BB0AAE-9B95-C116-8E8E-169B617C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Татьяна Румянцева. Откуда берутся дети (МИФ, 2023).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99508" y="623761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4"/>
              </a:rPr>
              <a:t>https://www.litres.ru/book/tatyana-rumyanceva-32586019/otkuda-berutsya-deti-detskaya-enciklopediya-69255226</a:t>
            </a:r>
            <a:r>
              <a:rPr lang="en-US" sz="1400" dirty="0" smtClean="0">
                <a:hlinkClick r:id="rId4"/>
              </a:rPr>
              <a:t>/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3907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бабочка, насекомое, Мотыльки и бабочки&#10;&#10;Автоматически созданное описание">
            <a:extLst>
              <a:ext uri="{FF2B5EF4-FFF2-40B4-BE49-F238E27FC236}">
                <a16:creationId xmlns="" xmlns:a16="http://schemas.microsoft.com/office/drawing/2014/main" id="{89C55670-B2CE-36D0-0243-5E9973A5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197" y="1195388"/>
            <a:ext cx="3333750" cy="4464050"/>
          </a:xfrm>
          <a:prstGeom prst="rect">
            <a:avLst/>
          </a:prstGeom>
        </p:spPr>
      </p:pic>
      <p:pic>
        <p:nvPicPr>
          <p:cNvPr id="5" name="Объект 4" descr="Изображение выглядит как растение, текст, цвет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73C05CBF-E585-9E3F-7F79-852F2D54D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38" y="1195388"/>
            <a:ext cx="3362325" cy="446405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909C5A-B61A-319B-3B8B-B71462729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914" y="2074363"/>
            <a:ext cx="2752354" cy="2709275"/>
          </a:xfrm>
          <a:prstGeom prst="rect">
            <a:avLst/>
          </a:prstGeom>
          <a:solidFill>
            <a:srgbClr val="3F3551"/>
          </a:solidFill>
          <a:ln>
            <a:solidFill>
              <a:srgbClr val="3F355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Книги о природе Ангелики Хубер-Яниш (издательство «Редкая птица»).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26338" y="5737554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https://www.labirint.ru/books/935955</a:t>
            </a:r>
            <a:r>
              <a:rPr lang="en-US" dirty="0" smtClean="0">
                <a:hlinkClick r:id="rId4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69486" y="5737554"/>
            <a:ext cx="3956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https://www.labirint.ru/books/945951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2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54A6836E-C603-43CB-9DA7-89D8E3FA3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96007DD-F9BF-4F0F-B8C6-C514B28419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A6CF62-7B9E-4980-9980-427EA1FE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Книги для младших школьников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47AB7DA-11DA-49D8-89D1-D911EC8C0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Новинки и переиздания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A0FAFCA-5C96-453B-83B7-A9AEF7F189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4A0F84AE-A24D-4353-B1BA-BD80DAA385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AF093259-3E74-43A1-944B-B106C8105E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AA28A35-1E54-4054-BB95-42FAFA13A9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FBA3A17F-F3BD-4B94-9CC8-006700210F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D0398DD-AD75-4E2B-A3C6-35073082A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3E4F247-A844-4CD1-A37E-B7EA0DA2DB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387B1B-D4D3-493F-8D7A-C7A89DBD4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C3404477-1F13-4859-84DA-12A303ACAD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B8C62FD-B708-4F00-80BB-1250C60119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90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="" xmlns:a16="http://schemas.microsoft.com/office/drawing/2014/main" id="{386BBDA8-7E31-47B7-800A-97A2BD6778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DA898A-B79A-4763-6462-0F1B8F07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029" y="728283"/>
            <a:ext cx="5960730" cy="2603418"/>
          </a:xfrm>
        </p:spPr>
        <p:txBody>
          <a:bodyPr anchor="b">
            <a:normAutofit fontScale="90000"/>
          </a:bodyPr>
          <a:lstStyle/>
          <a:p>
            <a:r>
              <a:rPr lang="ru-RU" sz="4000" dirty="0"/>
              <a:t>Валя </a:t>
            </a:r>
            <a:r>
              <a:rPr lang="ru-RU" sz="4000" dirty="0" smtClean="0"/>
              <a:t>Филиппенко</a:t>
            </a:r>
            <a:r>
              <a:rPr lang="ru-RU" sz="4000" dirty="0"/>
              <a:t>. Папа едет на море (Самокат, 2023). </a:t>
            </a:r>
            <a:r>
              <a:rPr lang="en-US" sz="4000" dirty="0">
                <a:hlinkClick r:id="rId2"/>
              </a:rPr>
              <a:t>https://</a:t>
            </a:r>
            <a:r>
              <a:rPr lang="en-US" sz="4000" dirty="0" smtClean="0">
                <a:hlinkClick r:id="rId2"/>
              </a:rPr>
              <a:t>www.calameo.com/books/001788437292833acf2da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5" name="Рисунок 4" descr="Изображение выглядит как текст, графический дизайн, плакат, во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8CFC0DB-172E-5A50-4E33-691E127E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11" y="557189"/>
            <a:ext cx="4023147" cy="574735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9D5FE7-D907-EAFB-FD02-1942C90C1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743" y="3526300"/>
            <a:ext cx="5743016" cy="2588458"/>
          </a:xfrm>
        </p:spPr>
        <p:txBody>
          <a:bodyPr>
            <a:noAutofit/>
          </a:bodyPr>
          <a:lstStyle/>
          <a:p>
            <a:r>
              <a:rPr lang="ru-RU" sz="1400" dirty="0"/>
              <a:t>Если папа — композитор, то даже в отпуске на море ему нужен рояль. А если есть рояль, то папа будет не отдыхать, а работать. Зато он столько всего успеет: сочинить колыбельную для малыша-йети и заодно с ним усыпить весь пансионат, вывести идеальную формулу музыки, поучаствовать в подводном забеге, избавить жену директора от приставучей песни, дать концерт на океанском лайнере и спасти город от жуткого шторма — конечно, силой музыки.</a:t>
            </a:r>
          </a:p>
          <a:p>
            <a:r>
              <a:rPr lang="ru-RU" sz="1400" dirty="0"/>
              <a:t>Трогательная, лиричная и вдохновенная, как музыка, книга, в которой есть всё для хорошей истории: море, солнце, лучшая в мире собака, загадки и неожиданности, много юмора и вопросов, на которые обязательно найдутся ответы. И да, самое главное — исполнившиеся мечты. </a:t>
            </a:r>
          </a:p>
        </p:txBody>
      </p:sp>
    </p:spTree>
    <p:extLst>
      <p:ext uri="{BB962C8B-B14F-4D97-AF65-F5344CB8AC3E}">
        <p14:creationId xmlns:p14="http://schemas.microsoft.com/office/powerpoint/2010/main" val="42562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="" xmlns:a16="http://schemas.microsoft.com/office/drawing/2014/main" id="{8DF66CB0-1AD6-4D8C-BE70-897ADA64FE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1">
            <a:extLst>
              <a:ext uri="{FF2B5EF4-FFF2-40B4-BE49-F238E27FC236}">
                <a16:creationId xmlns="" xmlns:a16="http://schemas.microsoft.com/office/drawing/2014/main" id="{24C3B26D-D43F-467B-B943-E20A45E780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63B31F-4AF8-0CA2-C9BE-AB580A933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74" y="1063256"/>
            <a:ext cx="5624624" cy="1097210"/>
          </a:xfrm>
        </p:spPr>
        <p:txBody>
          <a:bodyPr anchor="b">
            <a:normAutofit/>
          </a:bodyPr>
          <a:lstStyle/>
          <a:p>
            <a:pPr algn="ctr"/>
            <a:r>
              <a:rPr lang="ru-RU" sz="3200" dirty="0">
                <a:solidFill>
                  <a:srgbClr val="595959"/>
                </a:solidFill>
              </a:rPr>
              <a:t>Кристер Фуглесанг. Черная дыра (Аванта, 2023).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D34D97A-CFF5-20A0-48B2-C70628783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801" y="2447337"/>
            <a:ext cx="5475266" cy="315602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1700" b="0" i="0" dirty="0">
                <a:solidFill>
                  <a:srgbClr val="595959"/>
                </a:solidFill>
                <a:effectLst/>
              </a:rPr>
              <a:t>Книга шведского астронавта и писателя Кристера Фуглесанга «Чёрная дыра» — шестая сказка из цикла о приключениях учёного дяди Альберта и детей — Маркуса и Марианны. На этот раз друзей ждут приключения в удивительном квантовом мире, где всё не так, как на Земле: люди и животные могут проходить сквозь </a:t>
            </a:r>
            <a:r>
              <a:rPr lang="ru-RU" sz="1700" b="0" i="0" dirty="0" smtClean="0">
                <a:solidFill>
                  <a:srgbClr val="595959"/>
                </a:solidFill>
                <a:effectLst/>
              </a:rPr>
              <a:t>стены</a:t>
            </a:r>
            <a:r>
              <a:rPr lang="ru-RU" sz="1700" b="0" i="0" dirty="0">
                <a:solidFill>
                  <a:srgbClr val="595959"/>
                </a:solidFill>
                <a:effectLst/>
              </a:rPr>
              <a:t>, вещи могут быть в двух местах одновременно, а кот профессора Шрёдингера может быть в одно и то же время и жив, и мёртв. В конце книги есть пояснения многих </a:t>
            </a:r>
            <a:r>
              <a:rPr lang="ru-RU" sz="1700" b="0" i="0" dirty="0" smtClean="0">
                <a:solidFill>
                  <a:srgbClr val="595959"/>
                </a:solidFill>
                <a:effectLst/>
              </a:rPr>
              <a:t>любопытных </a:t>
            </a:r>
            <a:r>
              <a:rPr lang="ru-RU" sz="1700" b="0" i="0" dirty="0">
                <a:solidFill>
                  <a:srgbClr val="595959"/>
                </a:solidFill>
                <a:effectLst/>
              </a:rPr>
              <a:t>явлений из мира физики.</a:t>
            </a:r>
            <a:r>
              <a:rPr lang="ru-RU" sz="1700" dirty="0">
                <a:solidFill>
                  <a:srgbClr val="595959"/>
                </a:solidFill>
              </a:rPr>
              <a:t/>
            </a:r>
            <a:br>
              <a:rPr lang="ru-RU" sz="1700" dirty="0">
                <a:solidFill>
                  <a:srgbClr val="595959"/>
                </a:solidFill>
              </a:rPr>
            </a:br>
            <a:r>
              <a:rPr lang="ru-RU" sz="1700" b="0" i="0" dirty="0">
                <a:solidFill>
                  <a:srgbClr val="595959"/>
                </a:solidFill>
                <a:effectLst/>
              </a:rPr>
              <a:t>Для младшего школьного возраста. </a:t>
            </a:r>
            <a:r>
              <a:rPr lang="en-US" sz="1700" dirty="0">
                <a:solidFill>
                  <a:srgbClr val="595959"/>
                </a:solidFill>
                <a:hlinkClick r:id="rId2"/>
              </a:rPr>
              <a:t>https://</a:t>
            </a:r>
            <a:r>
              <a:rPr lang="en-US" sz="1700" dirty="0" smtClean="0">
                <a:solidFill>
                  <a:srgbClr val="595959"/>
                </a:solidFill>
                <a:hlinkClick r:id="rId2"/>
              </a:rPr>
              <a:t>www.litlib.net/bk/198943/read/2</a:t>
            </a:r>
            <a:r>
              <a:rPr lang="ru-RU" sz="1700" dirty="0" smtClean="0">
                <a:solidFill>
                  <a:srgbClr val="595959"/>
                </a:solidFill>
              </a:rPr>
              <a:t> </a:t>
            </a:r>
            <a:endParaRPr lang="ru-RU" sz="1700" dirty="0">
              <a:solidFill>
                <a:srgbClr val="595959"/>
              </a:solidFill>
            </a:endParaRPr>
          </a:p>
        </p:txBody>
      </p:sp>
      <p:pic>
        <p:nvPicPr>
          <p:cNvPr id="5" name="Рисунок 4" descr="Изображение выглядит как текст, книга, графический дизайн, Книжная облож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769AC05-ADDC-5E51-AD72-6A6936FDB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62"/>
          <a:stretch/>
        </p:blipFill>
        <p:spPr>
          <a:xfrm>
            <a:off x="7461069" y="685799"/>
            <a:ext cx="41177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="" xmlns:a16="http://schemas.microsoft.com/office/drawing/2014/main" id="{743AA782-23D1-4521-8CAD-47662984A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E13E53-EC3A-7502-BA55-93F3FBC7A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2200" dirty="0"/>
              <a:t>Кейт Ди Камилло. Слониха фокусника (Махаон, 2023). </a:t>
            </a:r>
            <a:r>
              <a:rPr lang="en-US" sz="2200" dirty="0">
                <a:hlinkClick r:id="rId2"/>
              </a:rPr>
              <a:t>https://www.labirint.ru/books/946437</a:t>
            </a:r>
            <a:r>
              <a:rPr lang="en-US" sz="2200" dirty="0" smtClean="0">
                <a:hlinkClick r:id="rId2"/>
              </a:rPr>
              <a:t>/</a:t>
            </a:r>
            <a:r>
              <a:rPr lang="ru-RU" sz="2200" dirty="0" smtClean="0"/>
              <a:t> </a:t>
            </a:r>
            <a:endParaRPr lang="ru-RU" sz="2200" dirty="0"/>
          </a:p>
        </p:txBody>
      </p:sp>
      <p:sp>
        <p:nvSpPr>
          <p:cNvPr id="15" name="sketch line">
            <a:extLst>
              <a:ext uri="{FF2B5EF4-FFF2-40B4-BE49-F238E27FC236}">
                <a16:creationId xmlns="" xmlns:a16="http://schemas.microsoft.com/office/drawing/2014/main" id="{71877DBC-BB60-40F0-AC93-2ACDBAAE60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E6E23C-3814-D03F-3F7F-8B7FEB69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ru-RU" sz="1700" dirty="0"/>
              <a:t>История, рассказанная известной американской писательницей, чьи произведения уже называют классикой, произошла в маленьком городке в конце XIX века. Однажды мальчик-сирота Питер Дюшен узнаёт от гадалки, что его сестрёнка, которую он считал умершей, жива. И что приведёт его к ней слониха. Мальчик не может в это поверить, потому что слонов в их местах отродясь не было. Однако вскоре начинают происходить невероятные события…</a:t>
            </a:r>
          </a:p>
          <a:p>
            <a:r>
              <a:rPr lang="ru-RU" sz="1700" dirty="0"/>
              <a:t>Для среднего школьного возраста.</a:t>
            </a:r>
          </a:p>
        </p:txBody>
      </p:sp>
      <p:pic>
        <p:nvPicPr>
          <p:cNvPr id="5" name="Рисунок 4" descr="Изображение выглядит как текст, одежда, мультфильм, млекопитающее&#10;&#10;Автоматически созданное описание">
            <a:extLst>
              <a:ext uri="{FF2B5EF4-FFF2-40B4-BE49-F238E27FC236}">
                <a16:creationId xmlns="" xmlns:a16="http://schemas.microsoft.com/office/drawing/2014/main" id="{54FB6BB4-67F7-2F29-449D-B1D2F8B8B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338" y="640080"/>
            <a:ext cx="493638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54A6836E-C603-43CB-9DA7-89D8E3FA3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96007DD-F9BF-4F0F-B8C6-C514B28419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D3953F-A060-4244-8B66-9A0917210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Публикации, обзоры, интервью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08CCFF-0BC3-4036-BBB4-F4B5C5A18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Новости детской литературы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A0FAFCA-5C96-453B-83B7-A9AEF7F189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4A0F84AE-A24D-4353-B1BA-BD80DAA385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AF093259-3E74-43A1-944B-B106C8105E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AA28A35-1E54-4054-BB95-42FAFA13A9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FBA3A17F-F3BD-4B94-9CC8-006700210F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D0398DD-AD75-4E2B-A3C6-35073082A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3E4F247-A844-4CD1-A37E-B7EA0DA2DB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387B1B-D4D3-493F-8D7A-C7A89DBD4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C3404477-1F13-4859-84DA-12A303ACAD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B8C62FD-B708-4F00-80BB-1250C60119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033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54A6836E-C603-43CB-9DA7-89D8E3FA3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96007DD-F9BF-4F0F-B8C6-C514B28419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8F448C-B47F-4E29-8242-E4BAF097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Книги для подростков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BB53418-B2E4-4DCB-8F10-911AD9954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Новинки и переиздания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A0FAFCA-5C96-453B-83B7-A9AEF7F189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4A0F84AE-A24D-4353-B1BA-BD80DAA385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AF093259-3E74-43A1-944B-B106C8105E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AA28A35-1E54-4054-BB95-42FAFA13A9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FBA3A17F-F3BD-4B94-9CC8-006700210F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D0398DD-AD75-4E2B-A3C6-35073082A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3E4F247-A844-4CD1-A37E-B7EA0DA2DB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387B1B-D4D3-493F-8D7A-C7A89DBD4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C3404477-1F13-4859-84DA-12A303ACAD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B8C62FD-B708-4F00-80BB-1250C60119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75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F2148B94-829B-4D06-81FB-D8797E1EC8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BC2B20-AF37-79F1-E6FB-106692882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3" y="552160"/>
            <a:ext cx="7304314" cy="1046671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Татьяна Ильдимирова. За горизонтом (КомпасГид, 2023</a:t>
            </a:r>
            <a:r>
              <a:rPr lang="ru-RU" sz="2800" dirty="0" smtClean="0"/>
              <a:t>).</a:t>
            </a:r>
            <a:r>
              <a:rPr lang="en-US" sz="2800" dirty="0"/>
              <a:t> </a:t>
            </a:r>
            <a:r>
              <a:rPr lang="en-US" sz="2800" dirty="0">
                <a:hlinkClick r:id="rId2"/>
              </a:rPr>
              <a:t>https://kompasgid.ru/product/za-gorizontom-dve-povesti-isbn-978-5-907514-56-0-id-tinbuk-2023</a:t>
            </a:r>
            <a:r>
              <a:rPr lang="en-US" sz="2800" dirty="0" smtClean="0">
                <a:hlinkClick r:id="rId2"/>
              </a:rPr>
              <a:t>/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D84038B-4A56-439B-A184-79B2D45066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5CA7DF-9320-CCB8-230B-7BC1E0907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82" y="2257279"/>
            <a:ext cx="6495412" cy="4157152"/>
          </a:xfrm>
        </p:spPr>
        <p:txBody>
          <a:bodyPr anchor="ctr">
            <a:normAutofit/>
          </a:bodyPr>
          <a:lstStyle/>
          <a:p>
            <a:r>
              <a:rPr lang="ru-RU" sz="1400" dirty="0"/>
              <a:t>Что делать, если твоя жизнь в одночасье изменилась и вернуть все как было уже нельзя? И никто не может помочь — решать придется самому.</a:t>
            </a:r>
          </a:p>
          <a:p>
            <a:r>
              <a:rPr lang="ru-RU" sz="1400" dirty="0"/>
              <a:t>В сборник Татьяны Ильдимировой «За горизонтом» вошли две пронзительные истории, которые рассказывают именно о таких моментах.</a:t>
            </a:r>
          </a:p>
          <a:p>
            <a:r>
              <a:rPr lang="ru-RU" sz="1400" dirty="0"/>
              <a:t>Шестнадцатилетняя Даша из повести «140 ударов в минуту» мечтала через год отметить с одноклассниками выпускной, поступить в институт и поехать в Бразилию. Но все планы перечеркнули две полоски теста. Осознание этого — катастрофа, но страшнее всего — не оправдать надежды родителей. Как справятся с этими испытаниями Даша и ее возлюбленный Дима? Что их ждет?</a:t>
            </a:r>
          </a:p>
          <a:p>
            <a:r>
              <a:rPr lang="ru-RU" sz="1400" dirty="0"/>
              <a:t>Ася из повести «За горизонтом» весело проводила время, отмечая день рождения лучшей подруги Яны, но трагедия, произошедшая в городе, разделила ее жизнь на «до» и «после». Несчастье оборвало жизни многих людей, затронув и близкий круг Аси. Теперь девушка ищет ответы на вопросы: Как поддержать подругу, потерявшую брата? Почему это произошло? И как продолжать жить дальше?</a:t>
            </a:r>
          </a:p>
          <a:p>
            <a:r>
              <a:rPr lang="ru-RU" sz="1400" dirty="0"/>
              <a:t>Татьяна Ильдимирова родилась (в 1981 г.) и живет в Кемерово. Она — член Союза писателей России, финалист «Книгуру» (2019), дипломант Международного литературного Волошинского конкурса (2019). </a:t>
            </a:r>
          </a:p>
        </p:txBody>
      </p:sp>
      <p:pic>
        <p:nvPicPr>
          <p:cNvPr id="5" name="Рисунок 4" descr="Изображение выглядит как текст, плакат, одежда, мультфильм&#10;&#10;Автоматически созданное описание">
            <a:extLst>
              <a:ext uri="{FF2B5EF4-FFF2-40B4-BE49-F238E27FC236}">
                <a16:creationId xmlns="" xmlns:a16="http://schemas.microsoft.com/office/drawing/2014/main" id="{F319BF96-8248-01F8-1FFA-64566EE431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" r="4242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F96EE13-2C4D-4262-812E-DDE5FC35F0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="" xmlns:a16="http://schemas.microsoft.com/office/drawing/2014/main" id="{D1D34770-47A8-402C-AF23-2B653F2D8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50FF73-BD54-B379-3F22-41BEAD82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ru-RU" sz="2200" dirty="0"/>
              <a:t>Издательский дом “КомпасГид” и команда направления KompasFantasy+ объявляет конкурс для писателей фэнтези-литературы (</a:t>
            </a:r>
            <a:r>
              <a:rPr lang="ru-RU" sz="2200" dirty="0">
                <a:hlinkClick r:id="rId2"/>
              </a:rPr>
              <a:t>https://kompasgid.ru/kompasfantasy/</a:t>
            </a:r>
            <a:r>
              <a:rPr lang="ru-RU" sz="2200" dirty="0"/>
              <a:t>).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4B2F2C-3BFC-842A-119D-BDAA105C7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ru-RU" sz="1700" dirty="0"/>
              <a:t>Мы надеемся отыскать среди наших читателей и подписчиков настоящих МАСТЕРОВ слова и даже МАГОВ, которым по силам создание новой фэнтези-вселенной с ее законами, тайнами, опасностями, злодеями и героями.</a:t>
            </a:r>
          </a:p>
          <a:p>
            <a:r>
              <a:rPr lang="ru-RU" sz="1700" dirty="0"/>
              <a:t>Участие в конкурсе совершенно бесплатно, а оценивать работы будет профессиональное жюри, в которое вошли эксперты в области литературы и книжной индустрии.</a:t>
            </a:r>
          </a:p>
          <a:p>
            <a:r>
              <a:rPr lang="ru-RU" sz="1700" dirty="0"/>
              <a:t>Конкурс будет проводиться с 15 мая по 14 августа в трех возрастных категориях фэнтези-литературы: 12+, 16+ и 18+.</a:t>
            </a:r>
          </a:p>
          <a:p>
            <a:r>
              <a:rPr lang="ru-RU" sz="1700" dirty="0"/>
              <a:t>Итоги конкурса будут объявлены 20 ноября 2023. Лучшие из представленных произведений получат контракт на публикацию книги с издательством. </a:t>
            </a:r>
          </a:p>
        </p:txBody>
      </p:sp>
      <p:pic>
        <p:nvPicPr>
          <p:cNvPr id="5" name="Рисунок 4" descr="Изображение выглядит как текст, книга, Шрифт, Книжная облож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6076DD9E-6D55-8D2F-D0F3-6650B610C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13676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206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4A1B5C-1679-EDC2-73EF-CCFE11F1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ru-RU" sz="1700" dirty="0"/>
              <a:t>Национальная электронная библиотека, НЭБ Свет и интернет-издание «Мел» запустили спецпроект «Лучшие книги — детям!», собравший в одном месте золотую классику литературы для детей и подростков. Доступ к ресурсам бесплатный.</a:t>
            </a:r>
            <a:br>
              <a:rPr lang="ru-RU" sz="1700" dirty="0"/>
            </a:br>
            <a:r>
              <a:rPr lang="ru-RU" sz="1700" dirty="0">
                <a:hlinkClick r:id="rId2"/>
              </a:rPr>
              <a:t>https://forchildren.rusneb.ru/</a:t>
            </a:r>
            <a:r>
              <a:rPr lang="ru-RU" sz="1700" dirty="0"/>
              <a:t> </a:t>
            </a:r>
          </a:p>
        </p:txBody>
      </p:sp>
      <p:pic>
        <p:nvPicPr>
          <p:cNvPr id="5" name="Рисунок 4" descr="Изображение выглядит как Человеческое лицо, человек, женщина, искус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30A0BE2C-F3BC-868F-188A-4BF7D0962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2" b="2720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9F00FF-CE2C-9F20-3192-E8D39BA2E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800" dirty="0"/>
              <a:t>В спецпроекте собраны самые популярные произведения русских писателей для детей и подростков среди читателей портала НЭБ: «Сказки» Александра Сергеевича Пушкина, «В дурном обществе» Владимира Галактионовича Короленко, «Бежин Луг» Ивана Сергеевича Тургенева, «Аленький цветочек» Сергея Тимофеевича Аксакова и другие. Всего для онлайн-чтения предлагается 20 книг, которые переведены в удобный формат EPUB. Он доступен для просмотра на компьютерах, планшетах и смартфонах. </a:t>
            </a:r>
          </a:p>
        </p:txBody>
      </p:sp>
    </p:spTree>
    <p:extLst>
      <p:ext uri="{BB962C8B-B14F-4D97-AF65-F5344CB8AC3E}">
        <p14:creationId xmlns:p14="http://schemas.microsoft.com/office/powerpoint/2010/main" val="239034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A6D37EE4-EA1B-46EE-A54B-5233C63C96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9675C-301D-3277-8C19-B64CE5E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ru-RU" sz="1800" dirty="0"/>
              <a:t>ИнтеТрансмедийный проект о литературе "Полка" (включает в себя одноимённый сайт, подкасты и книги) представляет новый образовательный проект о литературе для школьников "Клик". В нём известные учителя-словесники прочитали курс лекций о литературе для подростков.</a:t>
            </a:r>
            <a:br>
              <a:rPr lang="ru-RU" sz="1800" dirty="0"/>
            </a:br>
            <a:r>
              <a:rPr lang="ru-RU" sz="1800" dirty="0">
                <a:hlinkClick r:id="rId2"/>
              </a:rPr>
              <a:t>https://click.polka.academy/</a:t>
            </a:r>
            <a:endParaRPr lang="ru-RU" sz="1800" dirty="0"/>
          </a:p>
        </p:txBody>
      </p:sp>
      <p:sp>
        <p:nvSpPr>
          <p:cNvPr id="15" name="sketch line">
            <a:extLst>
              <a:ext uri="{FF2B5EF4-FFF2-40B4-BE49-F238E27FC236}">
                <a16:creationId xmlns="" xmlns:a16="http://schemas.microsoft.com/office/drawing/2014/main" id="{927D5270-6648-4CC1-8F78-48BE299CAC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Рисунок 4" descr="Изображение выглядит как текст, Графика, Шрифт, графический дизайн&#10;&#10;Автоматически созданное описание">
            <a:extLst>
              <a:ext uri="{FF2B5EF4-FFF2-40B4-BE49-F238E27FC236}">
                <a16:creationId xmlns="" xmlns:a16="http://schemas.microsoft.com/office/drawing/2014/main" id="{FFFE0DD0-A23D-BBE4-714F-8D3165ACF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r="2660" b="-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9FD76B-6C52-52AF-C373-60CF538CF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ru-RU" sz="1600" dirty="0"/>
              <a:t>"В коротких лекциях пять лучших преподавателей расскажут </a:t>
            </a:r>
            <a:r>
              <a:rPr lang="ru-RU" sz="1600" dirty="0" smtClean="0"/>
              <a:t>о </a:t>
            </a:r>
            <a:r>
              <a:rPr lang="ru-RU" sz="1600" dirty="0"/>
              <a:t>самых интересных, захватывающих, поучительных, страшных, смешных и грустных книгах – расскажут так, что </a:t>
            </a:r>
            <a:r>
              <a:rPr lang="ru-RU" sz="1600" dirty="0" smtClean="0"/>
              <a:t>непременно </a:t>
            </a:r>
            <a:r>
              <a:rPr lang="ru-RU" sz="1600" dirty="0"/>
              <a:t>захочется поскорее их прочитать.</a:t>
            </a:r>
          </a:p>
          <a:p>
            <a:r>
              <a:rPr lang="ru-RU" sz="1600" dirty="0" smtClean="0"/>
              <a:t>Лекторы </a:t>
            </a:r>
            <a:r>
              <a:rPr lang="ru-RU" sz="1600" dirty="0"/>
              <a:t>"Клика": Евгения Семёновна Абелюк, Светлана Игоревна Красовская, Марина Анатольевна Павлова, Оксана Вениаминовна Смирнова, Надежда Ароновна Шапиро</a:t>
            </a:r>
          </a:p>
          <a:p>
            <a:r>
              <a:rPr lang="ru-RU" sz="1600" dirty="0"/>
              <a:t>Темы некоторых лекций:</a:t>
            </a:r>
          </a:p>
          <a:p>
            <a:pPr lvl="1"/>
            <a:r>
              <a:rPr lang="ru-RU" sz="1600" dirty="0"/>
              <a:t>Правда или вымысел? Non-fiction и художественные произведения</a:t>
            </a:r>
          </a:p>
          <a:p>
            <a:pPr lvl="1"/>
            <a:r>
              <a:rPr lang="ru-RU" sz="1600" dirty="0"/>
              <a:t>Когда сокровенный друг — дневник</a:t>
            </a:r>
          </a:p>
          <a:p>
            <a:pPr lvl="1"/>
            <a:r>
              <a:rPr lang="ru-RU" sz="1600" dirty="0"/>
              <a:t>Робинзонада</a:t>
            </a:r>
          </a:p>
          <a:p>
            <a:pPr lvl="1"/>
            <a:r>
              <a:rPr lang="ru-RU" sz="1600" dirty="0"/>
              <a:t>Книги как повод подумать о своём прошлом</a:t>
            </a:r>
          </a:p>
        </p:txBody>
      </p:sp>
    </p:spTree>
    <p:extLst>
      <p:ext uri="{BB962C8B-B14F-4D97-AF65-F5344CB8AC3E}">
        <p14:creationId xmlns:p14="http://schemas.microsoft.com/office/powerpoint/2010/main" val="15250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81EA652-8C6A-4E69-BEB9-1708094745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5298780A-33B9-4EA2-8F67-DE68AD6284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F488E8B-4E1E-4402-8935-D4E6C02615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5A1528-5FD5-5D72-D0C5-9F027A71D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ru-RU" sz="3600" dirty="0"/>
              <a:t>Александр Долинин, Лев Оборин. Лучшие книги о Пушкине</a:t>
            </a:r>
            <a:br>
              <a:rPr lang="ru-RU" sz="3600" dirty="0"/>
            </a:br>
            <a:r>
              <a:rPr lang="ru-RU" sz="3600" dirty="0">
                <a:hlinkClick r:id="rId2"/>
              </a:rPr>
              <a:t>https://polka.academy/materials/926</a:t>
            </a:r>
            <a:r>
              <a:rPr lang="ru-RU" sz="3600" dirty="0"/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3AAC9B5-8015-485C-ACF9-A750390E9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бъект 2">
            <a:extLst>
              <a:ext uri="{FF2B5EF4-FFF2-40B4-BE49-F238E27FC236}">
                <a16:creationId xmlns="" xmlns:a16="http://schemas.microsoft.com/office/drawing/2014/main" id="{FB35222D-055F-6E39-EAAC-F5E0DD863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082351"/>
            <a:ext cx="4702848" cy="4587012"/>
          </a:xfrm>
        </p:spPr>
        <p:txBody>
          <a:bodyPr anchor="ctr">
            <a:normAutofit/>
          </a:bodyPr>
          <a:lstStyle/>
          <a:p>
            <a:r>
              <a:rPr lang="ru-RU" sz="1800" dirty="0"/>
              <a:t>Максим Шапир. Статьи о Пушкине (2009)</a:t>
            </a:r>
          </a:p>
          <a:p>
            <a:r>
              <a:rPr lang="ru-RU" sz="1800" dirty="0"/>
              <a:t>Олег Проскурин. Поэзия Пушкина, или Подвижный палимпсест (1999)</a:t>
            </a:r>
          </a:p>
          <a:p>
            <a:r>
              <a:rPr lang="ru-RU" sz="1800" dirty="0"/>
              <a:t>Юрий Лотман. Пушкин (1995)</a:t>
            </a:r>
          </a:p>
          <a:p>
            <a:r>
              <a:rPr lang="ru-RU" sz="1800" dirty="0"/>
              <a:t>Сергей Бочаров. Поэтика Пушкина (1974)</a:t>
            </a:r>
          </a:p>
          <a:p>
            <a:r>
              <a:rPr lang="ru-RU" sz="1800" dirty="0"/>
              <a:t>Виктор Виноградов. Стиль Пушкина (1941)</a:t>
            </a:r>
          </a:p>
          <a:p>
            <a:r>
              <a:rPr lang="ru-RU" sz="1800" dirty="0"/>
              <a:t>Виктор Виноградов. Язык Пушкина (1935)</a:t>
            </a:r>
          </a:p>
          <a:p>
            <a:r>
              <a:rPr lang="ru-RU" sz="1800" dirty="0"/>
              <a:t>Борис Томашевский. Пушкин (1956–1961)</a:t>
            </a:r>
          </a:p>
          <a:p>
            <a:r>
              <a:rPr lang="ru-RU" sz="1800" dirty="0"/>
              <a:t>Юрий Тынянов. Пушкин и его современники (1920-е)</a:t>
            </a:r>
          </a:p>
          <a:p>
            <a:r>
              <a:rPr lang="ru-RU" sz="1800" dirty="0"/>
              <a:t>Владислав Ходасевич. Поэтическое хозяйство Пушкина (1924)Павел Анненков. Материалы для биографии Александра Сергеевича Пушкина (1855)</a:t>
            </a:r>
          </a:p>
        </p:txBody>
      </p:sp>
    </p:spTree>
    <p:extLst>
      <p:ext uri="{BB962C8B-B14F-4D97-AF65-F5344CB8AC3E}">
        <p14:creationId xmlns:p14="http://schemas.microsoft.com/office/powerpoint/2010/main" val="36396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54A6836E-C603-43CB-9DA7-89D8E3FA3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96007DD-F9BF-4F0F-B8C6-C514B28419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326AD4D0-2F86-4ADF-8070-653A8431C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Нон-фикшн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965C72F-FE99-4457-AB61-72BBF48C0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Нехудожественная литература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A0FAFCA-5C96-453B-83B7-A9AEF7F189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4A0F84AE-A24D-4353-B1BA-BD80DAA385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AF093259-3E74-43A1-944B-B106C8105E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AAA28A35-1E54-4054-BB95-42FAFA13A9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BA3A17F-F3BD-4B94-9CC8-006700210F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CD0398DD-AD75-4E2B-A3C6-35073082A8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3E4F247-A844-4CD1-A37E-B7EA0DA2DBC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E2387B1B-D4D3-493F-8D7A-C7A89DBD4A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C3404477-1F13-4859-84DA-12A303ACAD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1B8C62FD-B708-4F00-80BB-1250C60119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582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D1D34770-47A8-402C-AF23-2B653F2D8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8094C4-7409-2410-5464-2657B0FB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ru-RU" sz="3400" dirty="0"/>
              <a:t>Ирина Лисова. Девочка, которая хотела летать (Молодая мама, 2023).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68283BE-0597-FCAA-0889-9492DA798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 lnSpcReduction="10000"/>
          </a:bodyPr>
          <a:lstStyle/>
          <a:p>
            <a:r>
              <a:rPr lang="ru-RU" sz="1600" dirty="0"/>
              <a:t>Имя первой дипломированной русской авиатрисы несколько затерялось в истории. Мало кто сейчас может вспомнить, как звали отважную девушку, покорявшую небо наравне с мужчинами на заре эры полетов. Маленькая Лида живет в крепости Осовец и мечтает о полетах, наблюдая за тем, как поднимаются ввысь аэростаты. На дворе — конец XIX века. И увлечение девочки небом кажется странным для всех, включая ее родных. Но Лидию Звереву это не останавливает. Став взрослой, она отправляется в столицу Российской империи, чтобы испытать себя и покорить воздушную стихию.</a:t>
            </a:r>
          </a:p>
          <a:p>
            <a:r>
              <a:rPr lang="ru-RU" sz="1600" dirty="0"/>
              <a:t>Книга Ирины Лисовой — это попытка восстановить биографию одной из первых летчиц России. В ее основу легли архивные документы, публикации дореволюционных газет, исследование фотографий, в том числе и из семейного архивы родных Лидии Зверевой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://book24.ru/product/devochka-kotoraya-khotela-letat-6750376</a:t>
            </a:r>
            <a:r>
              <a:rPr lang="en-US" sz="1600" dirty="0" smtClean="0">
                <a:hlinkClick r:id="rId2"/>
              </a:rPr>
              <a:t>/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5" name="Рисунок 4" descr="Изображение выглядит как одежда, плакат, картина, на открытом воздухе&#10;&#10;Автоматически созданное описание">
            <a:extLst>
              <a:ext uri="{FF2B5EF4-FFF2-40B4-BE49-F238E27FC236}">
                <a16:creationId xmlns="" xmlns:a16="http://schemas.microsoft.com/office/drawing/2014/main" id="{9C353813-47DA-AAB1-BA0C-1E46E3303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b="198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66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53F29798-D584-4792-9B62-3F5F5C36D6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 descr="Изображение выглядит как транспорт, текст, транспортное средство, вертол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C85E3A6-C625-68CD-B164-1D4A87951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1844675"/>
            <a:ext cx="3467100" cy="4449763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2206A41F-14A9-C86C-71D7-D8B88C982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3" y="1844675"/>
            <a:ext cx="6964363" cy="4449763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6F3B54-46B3-9179-7214-00661CDD3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Михаил Савинов. Как проложили Северный морской путь (Paulsen, 2023). </a:t>
            </a:r>
            <a:r>
              <a:rPr lang="en-US" sz="3600" dirty="0">
                <a:hlinkClick r:id="rId4"/>
              </a:rPr>
              <a:t>https://www.labirint.ru/books/943860</a:t>
            </a:r>
            <a:r>
              <a:rPr lang="en-US" sz="3600" dirty="0" smtClean="0">
                <a:hlinkClick r:id="rId4"/>
              </a:rPr>
              <a:t>/</a:t>
            </a:r>
            <a:r>
              <a:rPr lang="ru-RU" sz="3600" dirty="0" smtClean="0"/>
              <a:t> 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25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1434</Words>
  <Application>Microsoft Office PowerPoint</Application>
  <PresentationFormat>Широкоэкранный</PresentationFormat>
  <Paragraphs>66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Новые детские книги и другие книжные новости май 2023</vt:lpstr>
      <vt:lpstr>Публикации, обзоры, интервью</vt:lpstr>
      <vt:lpstr>Издательский дом “КомпасГид” и команда направления KompasFantasy+ объявляет конкурс для писателей фэнтези-литературы (https://kompasgid.ru/kompasfantasy/). </vt:lpstr>
      <vt:lpstr>Национальная электронная библиотека, НЭБ Свет и интернет-издание «Мел» запустили спецпроект «Лучшие книги — детям!», собравший в одном месте золотую классику литературы для детей и подростков. Доступ к ресурсам бесплатный. https://forchildren.rusneb.ru/ </vt:lpstr>
      <vt:lpstr>ИнтеТрансмедийный проект о литературе "Полка" (включает в себя одноимённый сайт, подкасты и книги) представляет новый образовательный проект о литературе для школьников "Клик". В нём известные учителя-словесники прочитали курс лекций о литературе для подростков. https://click.polka.academy/</vt:lpstr>
      <vt:lpstr>Александр Долинин, Лев Оборин. Лучшие книги о Пушкине https://polka.academy/materials/926 </vt:lpstr>
      <vt:lpstr>Нон-фикшн</vt:lpstr>
      <vt:lpstr>Ирина Лисова. Девочка, которая хотела летать (Молодая мама, 2023).</vt:lpstr>
      <vt:lpstr>Михаил Савинов. Как проложили Северный морской путь (Paulsen, 2023). https://www.labirint.ru/books/943860/ </vt:lpstr>
      <vt:lpstr>Борис Алмазов. Под гвардейскими знамёнами (Детское время, 2023). https://www.labirint.ru/books/945230/ </vt:lpstr>
      <vt:lpstr>Таня Борисова. Привет, Петербург! (А+А, 2023). https://www.labirint.ru/books/940531/  </vt:lpstr>
      <vt:lpstr>Софья Мильё. Я – Москва. Как устроен город (МИФ, 2023). https://www.labirint.ru/books/937962/ </vt:lpstr>
      <vt:lpstr>Мария Головченко. У кого четыре глаза? Книга про очки (Аванта, 2023). https://www.labirint.ru/books/947000/ </vt:lpstr>
      <vt:lpstr>Татьяна Румянцева. Откуда берутся дети (МИФ, 2023). </vt:lpstr>
      <vt:lpstr>Книги о природе Ангелики Хубер-Яниш (издательство «Редкая птица»).</vt:lpstr>
      <vt:lpstr>Книги для младших школьников</vt:lpstr>
      <vt:lpstr>Валя Филиппенко. Папа едет на море (Самокат, 2023). https://www.calameo.com/books/001788437292833acf2da </vt:lpstr>
      <vt:lpstr>Кристер Фуглесанг. Черная дыра (Аванта, 2023).</vt:lpstr>
      <vt:lpstr>Кейт Ди Камилло. Слониха фокусника (Махаон, 2023). https://www.labirint.ru/books/946437/ </vt:lpstr>
      <vt:lpstr>Книги для подростков</vt:lpstr>
      <vt:lpstr>Татьяна Ильдимирова. За горизонтом (КомпасГид, 2023). https://kompasgid.ru/product/za-gorizontom-dve-povesti-isbn-978-5-907514-56-0-id-tinbuk-2023/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детские книги и другие книжные новости сентябрь 2021</dc:title>
  <dc:creator>Шафферт Евгения</dc:creator>
  <cp:lastModifiedBy>пользователь</cp:lastModifiedBy>
  <cp:revision>85</cp:revision>
  <dcterms:created xsi:type="dcterms:W3CDTF">2021-09-27T08:38:16Z</dcterms:created>
  <dcterms:modified xsi:type="dcterms:W3CDTF">2023-05-30T14:07:19Z</dcterms:modified>
</cp:coreProperties>
</file>