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6" r:id="rId12"/>
    <p:sldId id="268" r:id="rId13"/>
    <p:sldId id="269" r:id="rId14"/>
    <p:sldId id="270" r:id="rId15"/>
    <p:sldId id="271" r:id="rId16"/>
    <p:sldId id="273" r:id="rId17"/>
    <p:sldId id="274" r:id="rId18"/>
    <p:sldId id="275" r:id="rId19"/>
    <p:sldId id="276" r:id="rId20"/>
    <p:sldId id="277" r:id="rId21"/>
    <p:sldId id="278"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32086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82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3" name="Google Shape;1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930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0" name="Google Shape;21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313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60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8" name="Google Shape;22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2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6" name="Google Shape;23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5995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3" name="Google Shape;25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7413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5" name="Google Shape;26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102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3" name="Google Shape;28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89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2" name="Google Shape;29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364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0" name="Google Shape;30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188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2144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8" name="Google Shape;30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291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9" name="Google Shape;40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7646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7" name="Google Shape;42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769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5" name="Google Shape;43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8698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50" name="Google Shape;45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3086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58" name="Google Shape;45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2345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66" name="Google Shape;46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323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84" name="Google Shape;48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529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4" name="Google Shape;49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297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04" name="Google Shape;50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728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2" name="Google Shape;1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9598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12" name="Google Shape;51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1840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0" name="Google Shape;52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976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8" name="Google Shape;52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447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36" name="Google Shape;53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706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44" name="Google Shape;54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54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1" name="Google Shape;13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906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9" name="Google Shape;13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815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8" name="Google Shape;1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796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9" name="Google Shape;1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40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8" name="Google Shape;16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2829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6" name="Google Shape;17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776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dirty="0"/>
          </a:p>
        </p:txBody>
      </p:sp>
      <p:sp>
        <p:nvSpPr>
          <p:cNvPr id="84" name="Google Shape;8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dirty="0"/>
          </a:p>
        </p:txBody>
      </p:sp>
      <p:sp>
        <p:nvSpPr>
          <p:cNvPr id="85" name="Google Shape;8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dirty="0"/>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g.ru/2022/10/13/laureat-kataevskoj-premii-sofia-remez-nado-li-delit-literaturu-na-vzrosluiu-i-detskuiu.html" TargetMode="External"/><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www.labirint.ru/books/792408/" TargetMode="Externa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playlist?list=PLVti4YAKxu-jgZFuZDIMvX8LWBvgDt174"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hyperlink" Target="https://www.labirint.ru/books/477075/"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zbooka.ru/articles/5-prichin-prochitat-roman-poni"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s://fantlab.ru/work1615844" TargetMode="Externa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journal.litres.ru/luchshie-knigi-dlya-podrostkov/" TargetMode="External"/><Relationship Id="rId4" Type="http://schemas.openxmlformats.org/officeDocument/2006/relationships/hyperlink" Target="https://mel.fm/zhizn/knigi/7952061-22-novykh-knigi-dlya-detey-raznogo-vozrasta-kotoryye-obyazatelno-ponravyatsya-i-roditelya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labirint.ru/books/895703/" TargetMode="External"/><Relationship Id="rId3" Type="http://schemas.openxmlformats.org/officeDocument/2006/relationships/image" Target="../media/image27.jpg"/><Relationship Id="rId7"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fantlab.ru/work1639031" TargetMode="External"/><Relationship Id="rId11" Type="http://schemas.openxmlformats.org/officeDocument/2006/relationships/hyperlink" Target="https://www.labirint.ru/books/895706/" TargetMode="External"/><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hyperlink" Target="https://www.youtube.com/watch?v=JwT0JDSY6II"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labirint.ru/books/869235/"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www.labirint.ru/books/87394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s://www.labirint.ru/books/884376/"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abirint.ru/books/893050/"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hyperlink" Target="https://www.labirint.ru/books/881538/" TargetMode="Externa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hyperlink" Target="https://www.labirint.ru/books/883730/" TargetMode="Externa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s://new.chitai-gorod.ru/product/fransua-tryuffo-malchik-iz-kino-2950436" TargetMode="Externa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hyperlink" Target="https://www.labirint.ru/books/894207/"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hyperlink" Target="https://www.labirint.ru/books/893995/" TargetMode="External"/><Relationship Id="rId3" Type="http://schemas.openxmlformats.org/officeDocument/2006/relationships/image" Target="../media/image54.png"/><Relationship Id="rId7" Type="http://schemas.openxmlformats.org/officeDocument/2006/relationships/hyperlink" Target="https://www.labirint.ru/books/893996/" TargetMode="External"/><Relationship Id="rId12"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hyperlink" Target="https://www.labirint.ru/books/369578/" TargetMode="External"/><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hyperlink" Target="https://www.labirint.ru/books/894003/" TargetMode="External"/><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hyperlink" Target="https://www.labirint.ru/books/894005/" TargetMode="External"/><Relationship Id="rId3" Type="http://schemas.openxmlformats.org/officeDocument/2006/relationships/image" Target="../media/image62.png"/><Relationship Id="rId7" Type="http://schemas.openxmlformats.org/officeDocument/2006/relationships/hyperlink" Target="https://www.labirint.ru/books/894006/" TargetMode="External"/><Relationship Id="rId12"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hyperlink" Target="https://www.labirint.ru/books/894007/" TargetMode="External"/><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hyperlink" Target="https://www.labirint.ru/books/894008/" TargetMode="External"/><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hyperlink" Target="https://www.labirint.ru/books/801527/"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jpg"/></Relationships>
</file>

<file path=ppt/slides/_rels/slide3.xml.rels><?xml version="1.0" encoding="UTF-8" standalone="yes"?>
<Relationships xmlns="http://schemas.openxmlformats.org/package/2006/relationships"><Relationship Id="rId3" Type="http://schemas.openxmlformats.org/officeDocument/2006/relationships/hyperlink" Target="https://www.livelib.ru/award/171-premiya-imeni-v-p-krapivina"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livelib.ru/award/171/winners-premiya-imeni-v-p-krapivina" TargetMode="External"/><Relationship Id="rId5" Type="http://schemas.openxmlformats.org/officeDocument/2006/relationships/hyperlink" Target="https://www.livelib.ru/author/369947-vera-ilina"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hyperlink" Target="https://www.labirint.ru/books/89516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hyperlink" Target="https://www.labirint.ru/books/895811/"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labirint.ru/books/883731/"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hyperlink" Target="https://www.labirint.ru/books/895848/"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polyandria.ru/catalog/novinki/nakrivik-k-domu/" TargetMode="External"/><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www.labirint.ru/books/829620/" TargetMode="External"/><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hyperlink" Target="http://newbook-awards.ru/about-newbook-awards/" TargetMode="External"/><Relationship Id="rId7"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vk.com/nikolai_zaicew" TargetMode="External"/><Relationship Id="rId5" Type="http://schemas.openxmlformats.org/officeDocument/2006/relationships/hyperlink" Target="https://www.litres.ru/nikolay-obodnikov/seraya-nevesta-lilleheyma/chitat-onlayn/" TargetMode="External"/><Relationship Id="rId4" Type="http://schemas.openxmlformats.org/officeDocument/2006/relationships/hyperlink" Target="https://www.litres.ru/mara-malmi/nesusvetnye-iz-kayvoksely/"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rba.ru/netcat_files/userfiles/news/2022/21_10/list2.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hyperlink" Target="https://www.labirint.ru/books/829620/" TargetMode="External"/><Relationship Id="rId13"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hyperlink" Target="https://www.labirint.ru/books/879489/" TargetMode="External"/><Relationship Id="rId17"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hyperlink" Target="https://melik-pashaev.ru/product/sledy/" TargetMode="External"/><Relationship Id="rId1" Type="http://schemas.openxmlformats.org/officeDocument/2006/relationships/slideLayout" Target="../slideLayouts/slideLayout3.xml"/><Relationship Id="rId6" Type="http://schemas.openxmlformats.org/officeDocument/2006/relationships/image" Target="../media/image8.jpg"/><Relationship Id="rId11" Type="http://schemas.openxmlformats.org/officeDocument/2006/relationships/image" Target="../media/image11.png"/><Relationship Id="rId5" Type="http://schemas.openxmlformats.org/officeDocument/2006/relationships/image" Target="../media/image7.jpg"/><Relationship Id="rId15" Type="http://schemas.openxmlformats.org/officeDocument/2006/relationships/image" Target="../media/image13.png"/><Relationship Id="rId10" Type="http://schemas.openxmlformats.org/officeDocument/2006/relationships/hyperlink" Target="https://www.labirint.ru/books/881988/" TargetMode="External"/><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hyperlink" Target="https://www.labirint.ru/books/81902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mollit.rgub.r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papmambook.ru/contests/ya-sostavil-spisok-kni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hyperlink" Target="https://www.papmambook.ru/contests/rules/ya-sostavil-spisok-knig/" TargetMode="External"/><Relationship Id="rId4" Type="http://schemas.openxmlformats.org/officeDocument/2006/relationships/hyperlink" Target="https://www.papmambook.ru/contests/conditions/ya-sostavil-spisok-kni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kommersant.ru/amp/5621776"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5"/>
          <p:cNvSpPr/>
          <p:nvPr/>
        </p:nvSpPr>
        <p:spPr>
          <a:xfrm>
            <a:off x="1" y="0"/>
            <a:ext cx="121919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97" name="Google Shape;97;p15"/>
          <p:cNvSpPr/>
          <p:nvPr/>
        </p:nvSpPr>
        <p:spPr>
          <a:xfrm>
            <a:off x="1" y="0"/>
            <a:ext cx="12191996" cy="6858000"/>
          </a:xfrm>
          <a:prstGeom prst="rect">
            <a:avLst/>
          </a:prstGeom>
          <a:solidFill>
            <a:srgbClr val="1F3864">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98" name="Google Shape;98;p15"/>
          <p:cNvSpPr txBox="1">
            <a:spLocks noGrp="1"/>
          </p:cNvSpPr>
          <p:nvPr>
            <p:ph type="ctrTitle"/>
          </p:nvPr>
        </p:nvSpPr>
        <p:spPr>
          <a:xfrm>
            <a:off x="766761" y="643468"/>
            <a:ext cx="5292727" cy="42428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500"/>
              <a:buFont typeface="Calibri"/>
              <a:buNone/>
            </a:pPr>
            <a:r>
              <a:rPr lang="ru-RU" sz="5500" b="1" dirty="0">
                <a:solidFill>
                  <a:schemeClr val="accent2">
                    <a:lumMod val="50000"/>
                  </a:schemeClr>
                </a:solidFill>
              </a:rPr>
              <a:t>Новые детские книги и другие книжные новости</a:t>
            </a:r>
            <a:br>
              <a:rPr lang="ru-RU" sz="5500" b="1" dirty="0">
                <a:solidFill>
                  <a:schemeClr val="accent2">
                    <a:lumMod val="50000"/>
                  </a:schemeClr>
                </a:solidFill>
              </a:rPr>
            </a:br>
            <a:r>
              <a:rPr lang="ru-RU" sz="5500" b="1" dirty="0">
                <a:solidFill>
                  <a:schemeClr val="accent2">
                    <a:lumMod val="50000"/>
                  </a:schemeClr>
                </a:solidFill>
              </a:rPr>
              <a:t>октябрь 2022</a:t>
            </a:r>
            <a:endParaRPr b="1" dirty="0">
              <a:solidFill>
                <a:schemeClr val="accent2">
                  <a:lumMod val="50000"/>
                </a:schemeClr>
              </a:solidFill>
            </a:endParaRPr>
          </a:p>
        </p:txBody>
      </p:sp>
      <p:sp>
        <p:nvSpPr>
          <p:cNvPr id="3" name="Овал 2"/>
          <p:cNvSpPr/>
          <p:nvPr/>
        </p:nvSpPr>
        <p:spPr>
          <a:xfrm>
            <a:off x="5946689" y="643467"/>
            <a:ext cx="5519406" cy="5155754"/>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Picture 2" descr="https://i.work.ua/article/153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689" y="1624263"/>
            <a:ext cx="5475705" cy="30800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1048" y="5746423"/>
            <a:ext cx="4063041" cy="307777"/>
          </a:xfrm>
          <a:prstGeom prst="rect">
            <a:avLst/>
          </a:prstGeom>
          <a:noFill/>
        </p:spPr>
        <p:txBody>
          <a:bodyPr wrap="square" rtlCol="0">
            <a:spAutoFit/>
          </a:bodyPr>
          <a:lstStyle/>
          <a:p>
            <a:r>
              <a:rPr lang="ru-RU" b="1" dirty="0" smtClean="0">
                <a:solidFill>
                  <a:schemeClr val="accent2">
                    <a:lumMod val="50000"/>
                  </a:schemeClr>
                </a:solidFill>
              </a:rPr>
              <a:t>Информация с сайтов</a:t>
            </a:r>
            <a:endParaRPr lang="ru-RU" b="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25"/>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ru-RU" sz="1800" b="1" dirty="0">
                <a:solidFill>
                  <a:schemeClr val="accent2">
                    <a:lumMod val="50000"/>
                  </a:schemeClr>
                </a:solidFill>
              </a:rPr>
              <a:t>Анастасия </a:t>
            </a:r>
            <a:r>
              <a:rPr lang="ru-RU" sz="1800" b="1" dirty="0">
                <a:solidFill>
                  <a:schemeClr val="accent2">
                    <a:lumMod val="50000"/>
                  </a:schemeClr>
                </a:solidFill>
              </a:rPr>
              <a:t>Скорондаева</a:t>
            </a:r>
            <a:r>
              <a:rPr lang="ru-RU" sz="1800" b="1" dirty="0">
                <a:solidFill>
                  <a:schemeClr val="accent2">
                    <a:lumMod val="50000"/>
                  </a:schemeClr>
                </a:solidFill>
              </a:rPr>
              <a:t>. Лауреат </a:t>
            </a:r>
            <a:r>
              <a:rPr lang="ru-RU" sz="1800" b="1" dirty="0">
                <a:solidFill>
                  <a:schemeClr val="accent2">
                    <a:lumMod val="50000"/>
                  </a:schemeClr>
                </a:solidFill>
              </a:rPr>
              <a:t>Катаевской</a:t>
            </a:r>
            <a:r>
              <a:rPr lang="ru-RU" sz="1800" b="1" dirty="0">
                <a:solidFill>
                  <a:schemeClr val="accent2">
                    <a:lumMod val="50000"/>
                  </a:schemeClr>
                </a:solidFill>
              </a:rPr>
              <a:t> премии Софья Ремез: Надо ли делить литературу на взрослую и детскую?</a:t>
            </a:r>
            <a:br>
              <a:rPr lang="ru-RU" sz="1800" b="1" dirty="0">
                <a:solidFill>
                  <a:schemeClr val="accent2">
                    <a:lumMod val="50000"/>
                  </a:schemeClr>
                </a:solidFill>
              </a:rPr>
            </a:br>
            <a:r>
              <a:rPr lang="ru-RU" sz="1800" u="sng" dirty="0">
                <a:solidFill>
                  <a:schemeClr val="hlink"/>
                </a:solidFill>
                <a:hlinkClick r:id="rId3"/>
              </a:rPr>
              <a:t>https://rg.ru/2022/10/13/laureat-kataevskoj-premii-sofia-remez-nado-li-delit-literaturu-na-vzrosluiu-i-detskuiu.html</a:t>
            </a:r>
            <a:r>
              <a:rPr lang="ru-RU" sz="1800" dirty="0"/>
              <a:t> </a:t>
            </a:r>
            <a:endParaRPr dirty="0"/>
          </a:p>
        </p:txBody>
      </p:sp>
      <p:sp>
        <p:nvSpPr>
          <p:cNvPr id="196" name="Google Shape;196;p25"/>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600"/>
              <a:buChar char="•"/>
            </a:pPr>
            <a:r>
              <a:rPr lang="ru-RU" sz="1600" i="1" dirty="0"/>
              <a:t>Софья, ваш рассказ из книги "Алё, это Гоша!", получивший премию журнала "Юность" имени Катаева, - это случай из жизни мальчика Гоши Куницына, который нашел на антресолях чемодан с перепиской его дедушки с некой девушкой Ниной. Печальная история времен блокадного Ленинграда, которая побуждает Гошу к действию. Она основана на реальной переписке или все выдумано?</a:t>
            </a:r>
            <a:endParaRPr dirty="0"/>
          </a:p>
          <a:p>
            <a:pPr marL="228600" lvl="0" indent="-228600" algn="l" rtl="0">
              <a:lnSpc>
                <a:spcPct val="90000"/>
              </a:lnSpc>
              <a:spcBef>
                <a:spcPts val="1000"/>
              </a:spcBef>
              <a:spcAft>
                <a:spcPts val="0"/>
              </a:spcAft>
              <a:buClr>
                <a:schemeClr val="dk1"/>
              </a:buClr>
              <a:buSzPts val="1600"/>
              <a:buChar char="•"/>
            </a:pPr>
            <a:r>
              <a:rPr lang="ru-RU" sz="1600" dirty="0"/>
              <a:t>Софья Ремез: Это настоящая история моего отца, переписку которого я, как и герой рассказа, нашла много лет назад в папином чемодане и с тех пор хотела рассказать. Папа умер, когда я была маленькой и никаких вопросов уже нельзя было задать, и уточнить ничего нельзя. Письма и дневники - все подлинное. Когда рассказ был написан, я долго думала, не стоит ли убрать его из повести. Он отличается от веселых историй о Гоше Куницыне и настроением, и ритмом, и языком. Кроме того, из-за этого рассказа книга получила маркировку 12</a:t>
            </a:r>
            <a:r>
              <a:rPr lang="ru-RU" sz="1600" dirty="0" smtClean="0"/>
              <a:t>+</a:t>
            </a:r>
            <a:endParaRPr dirty="0"/>
          </a:p>
        </p:txBody>
      </p:sp>
      <p:pic>
        <p:nvPicPr>
          <p:cNvPr id="197" name="Google Shape;197;p25" descr="Изображение выглядит как текст, книга&#10;&#10;Автоматически созданное описание"/>
          <p:cNvPicPr preferRelativeResize="0"/>
          <p:nvPr/>
        </p:nvPicPr>
        <p:blipFill rotWithShape="1">
          <a:blip r:embed="rId4">
            <a:alphaModFix/>
          </a:blip>
          <a:srcRect l="3188" r="9027"/>
          <a:stretch/>
        </p:blipFill>
        <p:spPr>
          <a:xfrm>
            <a:off x="20" y="10"/>
            <a:ext cx="4635571" cy="6857990"/>
          </a:xfrm>
          <a:prstGeom prst="rect">
            <a:avLst/>
          </a:prstGeom>
          <a:noFill/>
          <a:ln>
            <a:noFill/>
          </a:ln>
        </p:spPr>
      </p:pic>
      <p:cxnSp>
        <p:nvCxnSpPr>
          <p:cNvPr id="198" name="Google Shape;198;p25"/>
          <p:cNvCxnSpPr/>
          <p:nvPr/>
        </p:nvCxnSpPr>
        <p:spPr>
          <a:xfrm>
            <a:off x="5080934" y="2115117"/>
            <a:ext cx="6309360" cy="0"/>
          </a:xfrm>
          <a:prstGeom prst="straightConnector1">
            <a:avLst/>
          </a:prstGeom>
          <a:noFill/>
          <a:ln w="19050" cap="flat" cmpd="sng">
            <a:solidFill>
              <a:srgbClr val="E49E2E"/>
            </a:solidFill>
            <a:prstDash val="solid"/>
            <a:miter lim="800000"/>
            <a:headEnd type="none" w="sm" len="sm"/>
            <a:tailEnd type="none" w="sm" len="sm"/>
          </a:ln>
        </p:spPr>
      </p:cxnSp>
      <p:sp>
        <p:nvSpPr>
          <p:cNvPr id="2" name="Прямоугольник 1"/>
          <p:cNvSpPr/>
          <p:nvPr/>
        </p:nvSpPr>
        <p:spPr>
          <a:xfrm>
            <a:off x="4965430" y="6223819"/>
            <a:ext cx="3169457" cy="307777"/>
          </a:xfrm>
          <a:prstGeom prst="rect">
            <a:avLst/>
          </a:prstGeom>
        </p:spPr>
        <p:txBody>
          <a:bodyPr wrap="none">
            <a:spAutoFit/>
          </a:bodyPr>
          <a:lstStyle/>
          <a:p>
            <a:r>
              <a:rPr lang="en-US" dirty="0">
                <a:hlinkClick r:id="rId5"/>
              </a:rPr>
              <a:t>https://www.labirint.ru/books/792408</a:t>
            </a:r>
            <a:r>
              <a:rPr lang="en-US" dirty="0" smtClean="0">
                <a:hlinkClick r:id="rId5"/>
              </a:rPr>
              <a:t>/</a:t>
            </a:r>
            <a:r>
              <a:rPr lang="ru-RU" dirty="0" smtClean="0"/>
              <a:t> </a:t>
            </a:r>
            <a:endParaRPr lang="ru-RU"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489" y="5766561"/>
            <a:ext cx="983207" cy="983207"/>
          </a:xfrm>
          <a:prstGeom prst="rect">
            <a:avLst/>
          </a:prstGeom>
        </p:spPr>
      </p:pic>
      <p:pic>
        <p:nvPicPr>
          <p:cNvPr id="4" name="Рисунок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77" y="5845296"/>
            <a:ext cx="904472" cy="90447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2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13" name="Google Shape;213;p27"/>
          <p:cNvSpPr/>
          <p:nvPr/>
        </p:nvSpPr>
        <p:spPr>
          <a:xfrm>
            <a:off x="548639" y="347471"/>
            <a:ext cx="11100816" cy="1801368"/>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14" name="Google Shape;214;p27"/>
          <p:cNvSpPr txBox="1">
            <a:spLocks noGrp="1"/>
          </p:cNvSpPr>
          <p:nvPr>
            <p:ph type="title"/>
          </p:nvPr>
        </p:nvSpPr>
        <p:spPr>
          <a:xfrm>
            <a:off x="838200" y="58521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ru-RU" sz="2400" dirty="0">
                <a:solidFill>
                  <a:schemeClr val="lt1"/>
                </a:solidFill>
              </a:rPr>
              <a:t>«Тотальный диктант» запустил бесплатный цикл лекций по литературе</a:t>
            </a:r>
            <a:br>
              <a:rPr lang="ru-RU" sz="2400" dirty="0">
                <a:solidFill>
                  <a:schemeClr val="lt1"/>
                </a:solidFill>
              </a:rPr>
            </a:br>
            <a:r>
              <a:rPr lang="ru-RU" sz="2400" dirty="0">
                <a:solidFill>
                  <a:schemeClr val="lt1"/>
                </a:solidFill>
              </a:rPr>
              <a:t>В него вошли пять 30-минутных видео</a:t>
            </a:r>
            <a:br>
              <a:rPr lang="ru-RU" sz="2400" dirty="0">
                <a:solidFill>
                  <a:schemeClr val="lt1"/>
                </a:solidFill>
              </a:rPr>
            </a:br>
            <a:r>
              <a:rPr lang="ru-RU" sz="2400" u="sng" dirty="0">
                <a:solidFill>
                  <a:schemeClr val="hlink"/>
                </a:solidFill>
                <a:hlinkClick r:id="rId3"/>
              </a:rPr>
              <a:t>https://www.youtube.com/playlist?list=PLVti4YAKxu-jgZFuZDIMvX8LWBvgDt174</a:t>
            </a:r>
            <a:r>
              <a:rPr lang="ru-RU" sz="2400" dirty="0">
                <a:solidFill>
                  <a:schemeClr val="lt1"/>
                </a:solidFill>
              </a:rPr>
              <a:t> </a:t>
            </a:r>
            <a:endParaRPr dirty="0"/>
          </a:p>
        </p:txBody>
      </p:sp>
      <p:pic>
        <p:nvPicPr>
          <p:cNvPr id="215" name="Google Shape;215;p27"/>
          <p:cNvPicPr preferRelativeResize="0"/>
          <p:nvPr/>
        </p:nvPicPr>
        <p:blipFill rotWithShape="1">
          <a:blip r:embed="rId4">
            <a:alphaModFix/>
          </a:blip>
          <a:srcRect l="7569" r="-1" b="-1"/>
          <a:stretch/>
        </p:blipFill>
        <p:spPr>
          <a:xfrm>
            <a:off x="841248" y="2516777"/>
            <a:ext cx="6236208" cy="3660185"/>
          </a:xfrm>
          <a:prstGeom prst="rect">
            <a:avLst/>
          </a:prstGeom>
          <a:noFill/>
          <a:ln>
            <a:noFill/>
          </a:ln>
        </p:spPr>
      </p:pic>
      <p:sp>
        <p:nvSpPr>
          <p:cNvPr id="216" name="Google Shape;216;p27"/>
          <p:cNvSpPr txBox="1">
            <a:spLocks noGrp="1"/>
          </p:cNvSpPr>
          <p:nvPr>
            <p:ph type="body" idx="1"/>
          </p:nvPr>
        </p:nvSpPr>
        <p:spPr>
          <a:xfrm>
            <a:off x="7546848" y="2516777"/>
            <a:ext cx="3976558" cy="3660185"/>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500"/>
              <a:buChar char="•"/>
            </a:pPr>
            <a:r>
              <a:rPr lang="ru-RU" sz="1500" dirty="0"/>
              <a:t>Пять лекций цикла «Секреты русской литературы» посвящены Александру Пушкину, Михаилу Лермонтову, Николаю Гоголю, Федору Достоевскому и Льву </a:t>
            </a:r>
            <a:r>
              <a:rPr lang="ru-RU" sz="1500" dirty="0" smtClean="0"/>
              <a:t>Толстому</a:t>
            </a:r>
            <a:endParaRPr dirty="0"/>
          </a:p>
          <a:p>
            <a:pPr marL="228600" lvl="0" indent="-228600" algn="l" rtl="0">
              <a:lnSpc>
                <a:spcPct val="90000"/>
              </a:lnSpc>
              <a:spcBef>
                <a:spcPts val="1000"/>
              </a:spcBef>
              <a:spcAft>
                <a:spcPts val="0"/>
              </a:spcAft>
              <a:buClr>
                <a:schemeClr val="dk1"/>
              </a:buClr>
              <a:buSzPts val="1500"/>
              <a:buChar char="•"/>
            </a:pPr>
            <a:r>
              <a:rPr lang="ru-RU" sz="1500" dirty="0"/>
              <a:t>«В этих пяти историях мы снова встретимся с великими русскими классиками, но не в стандартной академической форме. Мы поговорим об удивительных тайнах и некоторых загадках, которые пронизывают их творчество. Именно так, легко и интересно, мы еще лучше станем постигать великую русскую литературу», — комментирует Павел </a:t>
            </a:r>
            <a:r>
              <a:rPr lang="ru-RU" sz="1500" dirty="0" smtClean="0"/>
              <a:t>Сурков</a:t>
            </a:r>
            <a:endParaRP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20"/>
        <p:cNvGrpSpPr/>
        <p:nvPr/>
      </p:nvGrpSpPr>
      <p:grpSpPr>
        <a:xfrm>
          <a:off x="0" y="0"/>
          <a:ext cx="0" cy="0"/>
          <a:chOff x="0" y="0"/>
          <a:chExt cx="0" cy="0"/>
        </a:xfrm>
      </p:grpSpPr>
      <p:sp>
        <p:nvSpPr>
          <p:cNvPr id="221" name="Google Shape;221;p28"/>
          <p:cNvSpPr/>
          <p:nvPr/>
        </p:nvSpPr>
        <p:spPr>
          <a:xfrm>
            <a:off x="0" y="-206119"/>
            <a:ext cx="12188952" cy="68580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Twentieth Century"/>
              <a:ea typeface="Twentieth Century"/>
              <a:cs typeface="Twentieth Century"/>
              <a:sym typeface="Twentieth Century"/>
            </a:endParaRPr>
          </a:p>
        </p:txBody>
      </p:sp>
      <p:sp>
        <p:nvSpPr>
          <p:cNvPr id="222" name="Google Shape;222;p28"/>
          <p:cNvSpPr txBox="1">
            <a:spLocks noGrp="1"/>
          </p:cNvSpPr>
          <p:nvPr>
            <p:ph type="title"/>
          </p:nvPr>
        </p:nvSpPr>
        <p:spPr>
          <a:xfrm>
            <a:off x="950976" y="134684"/>
            <a:ext cx="10515600" cy="11978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700"/>
              <a:buFont typeface="Calibri"/>
              <a:buNone/>
            </a:pPr>
            <a:r>
              <a:rPr lang="ru-RU" sz="3700" dirty="0"/>
              <a:t>1 декабря в прокат выходит фильм по роману Е. Замятина «Мы» (книга из школьной программы)</a:t>
            </a:r>
            <a:endParaRPr dirty="0"/>
          </a:p>
        </p:txBody>
      </p:sp>
      <p:cxnSp>
        <p:nvCxnSpPr>
          <p:cNvPr id="223" name="Google Shape;223;p28"/>
          <p:cNvCxnSpPr/>
          <p:nvPr/>
        </p:nvCxnSpPr>
        <p:spPr>
          <a:xfrm rot="10800000">
            <a:off x="475488" y="585216"/>
            <a:ext cx="0" cy="914400"/>
          </a:xfrm>
          <a:prstGeom prst="straightConnector1">
            <a:avLst/>
          </a:prstGeom>
          <a:noFill/>
          <a:ln w="19050" cap="flat" cmpd="sng">
            <a:solidFill>
              <a:schemeClr val="lt1">
                <a:alpha val="69803"/>
              </a:schemeClr>
            </a:solidFill>
            <a:prstDash val="solid"/>
            <a:miter lim="800000"/>
            <a:headEnd type="none" w="sm" len="sm"/>
            <a:tailEnd type="none" w="sm" len="sm"/>
          </a:ln>
        </p:spPr>
      </p:cxnSp>
      <p:pic>
        <p:nvPicPr>
          <p:cNvPr id="224" name="Google Shape;224;p28" descr="Изображение выглядит как текст, человек, носит, в позе&#10;&#10;Автоматически созданное описание"/>
          <p:cNvPicPr preferRelativeResize="0"/>
          <p:nvPr/>
        </p:nvPicPr>
        <p:blipFill rotWithShape="1">
          <a:blip r:embed="rId3">
            <a:alphaModFix/>
          </a:blip>
          <a:srcRect/>
          <a:stretch/>
        </p:blipFill>
        <p:spPr>
          <a:xfrm>
            <a:off x="950977" y="1332549"/>
            <a:ext cx="5204810" cy="2620020"/>
          </a:xfrm>
          <a:prstGeom prst="rect">
            <a:avLst/>
          </a:prstGeom>
          <a:noFill/>
          <a:ln>
            <a:noFill/>
          </a:ln>
        </p:spPr>
      </p:pic>
      <p:sp>
        <p:nvSpPr>
          <p:cNvPr id="225" name="Google Shape;225;p28"/>
          <p:cNvSpPr txBox="1">
            <a:spLocks noGrp="1"/>
          </p:cNvSpPr>
          <p:nvPr>
            <p:ph type="body" idx="1"/>
          </p:nvPr>
        </p:nvSpPr>
        <p:spPr>
          <a:xfrm>
            <a:off x="7106764" y="1499616"/>
            <a:ext cx="4482358" cy="483237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400"/>
              <a:buChar char="•"/>
            </a:pPr>
            <a:r>
              <a:rPr lang="ru-RU" sz="1400" dirty="0"/>
              <a:t>Режиссером картины выступил Гамлет </a:t>
            </a:r>
            <a:r>
              <a:rPr lang="ru-RU" sz="1400" dirty="0"/>
              <a:t>Дульян</a:t>
            </a:r>
            <a:r>
              <a:rPr lang="ru-RU" sz="1400" dirty="0"/>
              <a:t>, который считает роман Замятина одной из самых значимых книг в истории мировой литературы. По словам </a:t>
            </a:r>
            <a:r>
              <a:rPr lang="ru-RU" sz="1400" dirty="0"/>
              <a:t>Дульяна</a:t>
            </a:r>
            <a:r>
              <a:rPr lang="ru-RU" sz="1400" dirty="0"/>
              <a:t>, при работе над фильмом большое внимание уделялось наиболее полному и точному воспроизведению духа романа, который сыграл и продолжает играть важную роль в формировании общественных ценностей</a:t>
            </a:r>
            <a:r>
              <a:rPr lang="ru-RU" sz="1400" dirty="0" smtClean="0"/>
              <a:t>.</a:t>
            </a:r>
          </a:p>
          <a:p>
            <a:pPr marL="228600" lvl="0" indent="-228600">
              <a:spcBef>
                <a:spcPts val="0"/>
              </a:spcBef>
              <a:buSzPts val="1400"/>
            </a:pPr>
            <a:r>
              <a:rPr lang="ru-RU" sz="1400" dirty="0"/>
              <a:t>«Мы» — фантастический роман-антиутопия Евгения Замятина с элементами сатиры, написанный в 1920 году. Действие разворачивается приблизительно в тридцать втором веке</a:t>
            </a:r>
            <a:endParaRPr sz="1400" dirty="0"/>
          </a:p>
          <a:p>
            <a:pPr marL="228600" lvl="0" indent="-228600" algn="l" rtl="0">
              <a:lnSpc>
                <a:spcPct val="90000"/>
              </a:lnSpc>
              <a:spcBef>
                <a:spcPts val="1000"/>
              </a:spcBef>
              <a:spcAft>
                <a:spcPts val="0"/>
              </a:spcAft>
              <a:buClr>
                <a:schemeClr val="lt1"/>
              </a:buClr>
              <a:buSzPts val="1400"/>
              <a:buChar char="•"/>
            </a:pPr>
            <a:r>
              <a:rPr lang="ru-RU" sz="1400" dirty="0"/>
              <a:t>Роман-антиутопия Евгения Замятина «Мы» оказал огромное влияние на мировую литературу, вдохновив Джорджа Оруэлла и </a:t>
            </a:r>
            <a:r>
              <a:rPr lang="ru-RU" sz="1400" dirty="0"/>
              <a:t>Олдоса</a:t>
            </a:r>
            <a:r>
              <a:rPr lang="ru-RU" sz="1400" dirty="0"/>
              <a:t> Хаксли на создание похожих историй.</a:t>
            </a:r>
            <a:endParaRPr sz="1400" dirty="0"/>
          </a:p>
          <a:p>
            <a:pPr marL="228600" lvl="0" indent="-228600" algn="l" rtl="0">
              <a:lnSpc>
                <a:spcPct val="90000"/>
              </a:lnSpc>
              <a:spcBef>
                <a:spcPts val="1000"/>
              </a:spcBef>
              <a:spcAft>
                <a:spcPts val="0"/>
              </a:spcAft>
              <a:buClr>
                <a:schemeClr val="lt1"/>
              </a:buClr>
              <a:buSzPts val="1400"/>
              <a:buChar char="•"/>
            </a:pPr>
            <a:r>
              <a:rPr lang="ru-RU" sz="1400" dirty="0"/>
              <a:t>При советской власти «Мы» долгое время находился в списке запрещенной литературы, поскольку был воспринят </a:t>
            </a:r>
            <a:r>
              <a:rPr lang="ru-RU" sz="1400" dirty="0" smtClean="0"/>
              <a:t>как антисоветская </a:t>
            </a:r>
            <a:r>
              <a:rPr lang="ru-RU" sz="1400" dirty="0"/>
              <a:t>пропаганда и злостная карикатура, не имеющая ничего общего с реальной жизнью. И только с 1988 году, спустя 68 лет после написания романа Евгением Замятиным, он впервые был опубликован на территории России. </a:t>
            </a:r>
            <a:endParaRPr lang="ru-RU" sz="1400" dirty="0" smtClean="0"/>
          </a:p>
          <a:p>
            <a:pPr marL="228600" lvl="0" indent="-228600" algn="l" rtl="0">
              <a:lnSpc>
                <a:spcPct val="90000"/>
              </a:lnSpc>
              <a:spcBef>
                <a:spcPts val="1000"/>
              </a:spcBef>
              <a:spcAft>
                <a:spcPts val="0"/>
              </a:spcAft>
              <a:buClr>
                <a:schemeClr val="lt1"/>
              </a:buClr>
              <a:buSzPts val="1400"/>
              <a:buChar char="•"/>
            </a:pPr>
            <a:endParaRPr sz="1400" dirty="0"/>
          </a:p>
        </p:txBody>
      </p:sp>
      <p:sp>
        <p:nvSpPr>
          <p:cNvPr id="2" name="Прямоугольник 1"/>
          <p:cNvSpPr/>
          <p:nvPr/>
        </p:nvSpPr>
        <p:spPr>
          <a:xfrm>
            <a:off x="903355" y="6164927"/>
            <a:ext cx="3607078" cy="338554"/>
          </a:xfrm>
          <a:prstGeom prst="rect">
            <a:avLst/>
          </a:prstGeom>
        </p:spPr>
        <p:txBody>
          <a:bodyPr wrap="none">
            <a:spAutoFit/>
          </a:bodyPr>
          <a:lstStyle/>
          <a:p>
            <a:r>
              <a:rPr lang="en-US" sz="1600" dirty="0">
                <a:hlinkClick r:id="rId4"/>
              </a:rPr>
              <a:t>https://www.labirint.ru/books/477075</a:t>
            </a:r>
            <a:r>
              <a:rPr lang="en-US" sz="1600" dirty="0" smtClean="0">
                <a:hlinkClick r:id="rId4"/>
              </a:rPr>
              <a:t>/</a:t>
            </a:r>
            <a:r>
              <a:rPr lang="ru-RU" sz="1600" dirty="0" smtClean="0"/>
              <a:t> </a:t>
            </a:r>
            <a:endParaRPr lang="ru-RU" sz="1600"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7704" y="4547322"/>
            <a:ext cx="1273571" cy="1273571"/>
          </a:xfrm>
          <a:prstGeom prst="rect">
            <a:avLst/>
          </a:prstGeom>
        </p:spPr>
      </p:pic>
      <p:sp>
        <p:nvSpPr>
          <p:cNvPr id="9" name="Google Shape;225;p28"/>
          <p:cNvSpPr txBox="1">
            <a:spLocks/>
          </p:cNvSpPr>
          <p:nvPr/>
        </p:nvSpPr>
        <p:spPr>
          <a:xfrm>
            <a:off x="648929" y="4061040"/>
            <a:ext cx="4600706" cy="24823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pPr marL="228600" indent="-228600">
              <a:spcBef>
                <a:spcPts val="0"/>
              </a:spcBef>
              <a:buSzPts val="1400"/>
            </a:pPr>
            <a:r>
              <a:rPr lang="ru-RU" sz="1400" dirty="0"/>
              <a:t>Знаковый роман, с которого официально отсчитывают само существование жанра "антиутопия" Запрещенный в советский период, теперь он считается одним из классических произведений не только русской, но и мировой литературы ХХ века. Роман об "обществе равных", в котором человеческая личность сведена к "</a:t>
            </a:r>
            <a:r>
              <a:rPr lang="ru-RU" sz="1400" dirty="0"/>
              <a:t>нумеру</a:t>
            </a:r>
            <a:r>
              <a:rPr lang="ru-RU" sz="1400" dirty="0"/>
              <a:t>". В нем унифицировано все - одежда и квартиры, </a:t>
            </a:r>
            <a:r>
              <a:rPr lang="ru-RU" sz="1400" i="1" dirty="0"/>
              <a:t>Мы</a:t>
            </a:r>
            <a:r>
              <a:rPr lang="ru-RU" sz="1400" dirty="0"/>
              <a:t>сли и чувства. Нет ни семьи, ни прочных привязанностей...</a:t>
            </a:r>
            <a:r>
              <a:rPr lang="ru-RU" sz="1400" dirty="0"/>
              <a:t/>
            </a:r>
            <a:br>
              <a:rPr lang="ru-RU" sz="1400" dirty="0"/>
            </a:br>
            <a:r>
              <a:rPr lang="ru-RU" sz="1400" dirty="0"/>
              <a:t>Но можно ли вытравить из человека жажду свободы, пока он остается человеком?</a:t>
            </a:r>
            <a:br>
              <a:rPr lang="ru-RU" sz="1400" dirty="0"/>
            </a:br>
            <a:endParaRPr lang="ru-RU" sz="1400" dirty="0" smtClean="0"/>
          </a:p>
          <a:p>
            <a:pPr marL="228600" indent="-228600">
              <a:buSzPts val="1400"/>
            </a:pPr>
            <a:endParaRPr lang="ru-RU"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100"/>
              <a:buFont typeface="Calibri"/>
              <a:buNone/>
            </a:pPr>
            <a:r>
              <a:rPr lang="ru-RU" sz="2100" b="1" dirty="0">
                <a:solidFill>
                  <a:schemeClr val="accent2">
                    <a:lumMod val="50000"/>
                  </a:schemeClr>
                </a:solidFill>
              </a:rPr>
              <a:t>Олеся </a:t>
            </a:r>
            <a:r>
              <a:rPr lang="ru-RU" sz="2100" b="1" dirty="0">
                <a:solidFill>
                  <a:schemeClr val="accent2">
                    <a:lumMod val="50000"/>
                  </a:schemeClr>
                </a:solidFill>
              </a:rPr>
              <a:t>Ахмеджанова</a:t>
            </a:r>
            <a:r>
              <a:rPr lang="ru-RU" sz="2100" b="1" dirty="0">
                <a:solidFill>
                  <a:schemeClr val="accent2">
                    <a:lumMod val="50000"/>
                  </a:schemeClr>
                </a:solidFill>
              </a:rPr>
              <a:t>. 5 причин прочитать роман "Пони</a:t>
            </a:r>
            <a:r>
              <a:rPr lang="ru-RU" sz="2100" b="1" dirty="0" smtClean="0">
                <a:solidFill>
                  <a:schemeClr val="accent2">
                    <a:lumMod val="50000"/>
                  </a:schemeClr>
                </a:solidFill>
              </a:rPr>
              <a:t>"</a:t>
            </a:r>
            <a:r>
              <a:rPr lang="ru-RU" sz="2100" dirty="0"/>
              <a:t/>
            </a:r>
            <a:br>
              <a:rPr lang="ru-RU" sz="2100" dirty="0"/>
            </a:br>
            <a:r>
              <a:rPr lang="ru-RU" sz="2100" u="sng" dirty="0">
                <a:solidFill>
                  <a:schemeClr val="hlink"/>
                </a:solidFill>
                <a:hlinkClick r:id="rId3"/>
              </a:rPr>
              <a:t>https://azbooka.ru/articles/5-prichin-prochitat-roman-poni</a:t>
            </a:r>
            <a:r>
              <a:rPr lang="ru-RU" sz="2100" dirty="0"/>
              <a:t> </a:t>
            </a:r>
            <a:endParaRPr dirty="0"/>
          </a:p>
        </p:txBody>
      </p:sp>
      <p:sp>
        <p:nvSpPr>
          <p:cNvPr id="231" name="Google Shape;231;p29"/>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400"/>
              <a:buChar char="•"/>
            </a:pPr>
            <a:r>
              <a:rPr lang="ru-RU" sz="1400" dirty="0"/>
              <a:t>Действие романа «Пони» разворачивается в 1860 году, в американской глубинке. Двенадцатилетний </a:t>
            </a:r>
            <a:r>
              <a:rPr lang="ru-RU" sz="1400" dirty="0"/>
              <a:t>Сайлас</a:t>
            </a:r>
            <a:r>
              <a:rPr lang="ru-RU" sz="1400" dirty="0"/>
              <a:t>, еще в младенчестве лишившийся матери, живет с отцом, гениальным изобретателем, в старом доме вдали от людей. Единственный друг </a:t>
            </a:r>
            <a:r>
              <a:rPr lang="ru-RU" sz="1400" dirty="0"/>
              <a:t>Сайласа</a:t>
            </a:r>
            <a:r>
              <a:rPr lang="ru-RU" sz="1400" dirty="0"/>
              <a:t> — призрак давно умершего паренька </a:t>
            </a:r>
            <a:r>
              <a:rPr lang="ru-RU" sz="1400" dirty="0"/>
              <a:t>Митиваля</a:t>
            </a:r>
            <a:r>
              <a:rPr lang="ru-RU" sz="1400" dirty="0"/>
              <a:t>, который опекает осиротевшего малыша с первых дней его </a:t>
            </a:r>
            <a:r>
              <a:rPr lang="ru-RU" sz="1400" dirty="0" smtClean="0"/>
              <a:t>жизни</a:t>
            </a:r>
            <a:endParaRPr dirty="0"/>
          </a:p>
          <a:p>
            <a:pPr marL="228600" lvl="0" indent="-228600" algn="l" rtl="0">
              <a:lnSpc>
                <a:spcPct val="90000"/>
              </a:lnSpc>
              <a:spcBef>
                <a:spcPts val="1000"/>
              </a:spcBef>
              <a:spcAft>
                <a:spcPts val="0"/>
              </a:spcAft>
              <a:buClr>
                <a:schemeClr val="dk1"/>
              </a:buClr>
              <a:buSzPts val="1400"/>
              <a:buChar char="•"/>
            </a:pPr>
            <a:r>
              <a:rPr lang="ru-RU" sz="1400" dirty="0"/>
              <a:t>Однажды ночью трое зловещих всадников увозят отца </a:t>
            </a:r>
            <a:r>
              <a:rPr lang="ru-RU" sz="1400" dirty="0"/>
              <a:t>Сайласа</a:t>
            </a:r>
            <a:r>
              <a:rPr lang="ru-RU" sz="1400" dirty="0"/>
              <a:t>. Они хотят забрать и мальчика — всадники даже привезли для этого лошадь. Однако отец настаивает на том, чтобы </a:t>
            </a:r>
            <a:r>
              <a:rPr lang="ru-RU" sz="1400" dirty="0"/>
              <a:t>Сайлас</a:t>
            </a:r>
            <a:r>
              <a:rPr lang="ru-RU" sz="1400" dirty="0"/>
              <a:t> остался. Мальчик проводит ночь в своем доме совсем один, а поутру видит ту самую лошадь (которую он в темноте принял за пони). В этот момент он решается найти своего отца, садится на пони и отправляется в </a:t>
            </a:r>
            <a:r>
              <a:rPr lang="ru-RU" sz="1400" dirty="0" smtClean="0"/>
              <a:t>путь</a:t>
            </a:r>
            <a:endParaRPr dirty="0"/>
          </a:p>
          <a:p>
            <a:pPr marL="228600" lvl="0" indent="-228600" algn="l" rtl="0">
              <a:lnSpc>
                <a:spcPct val="90000"/>
              </a:lnSpc>
              <a:spcBef>
                <a:spcPts val="1000"/>
              </a:spcBef>
              <a:spcAft>
                <a:spcPts val="0"/>
              </a:spcAft>
              <a:buClr>
                <a:schemeClr val="dk1"/>
              </a:buClr>
              <a:buSzPts val="1400"/>
              <a:buChar char="•"/>
            </a:pPr>
            <a:r>
              <a:rPr lang="ru-RU" sz="1400" dirty="0"/>
              <a:t>Над романом «Пони» </a:t>
            </a:r>
            <a:r>
              <a:rPr lang="ru-RU" sz="1400" dirty="0"/>
              <a:t>Паласио</a:t>
            </a:r>
            <a:r>
              <a:rPr lang="ru-RU" sz="1400" dirty="0"/>
              <a:t> работала во время пандемии, сидя в изоляции. «Я написала книгу примерно то ли за шесть недель, то ли за два месяца — не могла остановиться. Первый черновик просто “вытек” из меня. Это был лучший писательский опыт</a:t>
            </a:r>
            <a:r>
              <a:rPr lang="ru-RU" sz="1400" dirty="0" smtClean="0"/>
              <a:t>» </a:t>
            </a:r>
            <a:endParaRPr dirty="0"/>
          </a:p>
        </p:txBody>
      </p:sp>
      <p:pic>
        <p:nvPicPr>
          <p:cNvPr id="232" name="Google Shape;232;p29" descr="Изображение выглядит как текст&#10;&#10;Автоматически созданное описание"/>
          <p:cNvPicPr preferRelativeResize="0"/>
          <p:nvPr/>
        </p:nvPicPr>
        <p:blipFill rotWithShape="1">
          <a:blip r:embed="rId4">
            <a:alphaModFix/>
          </a:blip>
          <a:srcRect r="1" b="3467"/>
          <a:stretch/>
        </p:blipFill>
        <p:spPr>
          <a:xfrm>
            <a:off x="20" y="10"/>
            <a:ext cx="4635571" cy="6857990"/>
          </a:xfrm>
          <a:prstGeom prst="rect">
            <a:avLst/>
          </a:prstGeom>
          <a:noFill/>
          <a:ln>
            <a:noFill/>
          </a:ln>
        </p:spPr>
      </p:pic>
      <p:cxnSp>
        <p:nvCxnSpPr>
          <p:cNvPr id="233" name="Google Shape;233;p29"/>
          <p:cNvCxnSpPr/>
          <p:nvPr/>
        </p:nvCxnSpPr>
        <p:spPr>
          <a:xfrm>
            <a:off x="5080934" y="2115117"/>
            <a:ext cx="6309360" cy="0"/>
          </a:xfrm>
          <a:prstGeom prst="straightConnector1">
            <a:avLst/>
          </a:prstGeom>
          <a:noFill/>
          <a:ln w="19050" cap="flat" cmpd="sng">
            <a:solidFill>
              <a:srgbClr val="DC6446"/>
            </a:solidFill>
            <a:prstDash val="solid"/>
            <a:miter lim="800000"/>
            <a:headEnd type="none" w="sm" len="sm"/>
            <a:tailEnd type="none" w="sm" len="sm"/>
          </a:ln>
        </p:spPr>
      </p:cxnSp>
      <p:sp>
        <p:nvSpPr>
          <p:cNvPr id="2" name="Прямоугольник 1"/>
          <p:cNvSpPr/>
          <p:nvPr/>
        </p:nvSpPr>
        <p:spPr>
          <a:xfrm>
            <a:off x="4965430" y="6069930"/>
            <a:ext cx="2640466" cy="307777"/>
          </a:xfrm>
          <a:prstGeom prst="rect">
            <a:avLst/>
          </a:prstGeom>
        </p:spPr>
        <p:txBody>
          <a:bodyPr wrap="none">
            <a:spAutoFit/>
          </a:bodyPr>
          <a:lstStyle/>
          <a:p>
            <a:r>
              <a:rPr lang="en-US" dirty="0">
                <a:hlinkClick r:id="rId5"/>
              </a:rPr>
              <a:t>https://</a:t>
            </a:r>
            <a:r>
              <a:rPr lang="en-US" dirty="0" smtClean="0">
                <a:hlinkClick r:id="rId5"/>
              </a:rPr>
              <a:t>fantlab.ru/work1615844</a:t>
            </a:r>
            <a:r>
              <a:rPr lang="ru-RU" dirty="0" smtClean="0"/>
              <a:t> </a:t>
            </a:r>
            <a:endParaRPr lang="ru-RU"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9733" y="5478252"/>
            <a:ext cx="1301419" cy="130141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p30"/>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39" name="Google Shape;239;p30"/>
          <p:cNvPicPr preferRelativeResize="0"/>
          <p:nvPr/>
        </p:nvPicPr>
        <p:blipFill rotWithShape="1">
          <a:blip r:embed="rId3">
            <a:alphaModFix/>
          </a:blip>
          <a:srcRect l="21569" r="5" b="5"/>
          <a:stretch/>
        </p:blipFill>
        <p:spPr>
          <a:xfrm>
            <a:off x="1" y="10"/>
            <a:ext cx="9669642" cy="6857990"/>
          </a:xfrm>
          <a:prstGeom prst="rect">
            <a:avLst/>
          </a:prstGeom>
          <a:noFill/>
          <a:ln>
            <a:noFill/>
          </a:ln>
        </p:spPr>
      </p:pic>
      <p:sp>
        <p:nvSpPr>
          <p:cNvPr id="240" name="Google Shape;240;p30"/>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1" name="Google Shape;241;p30"/>
          <p:cNvSpPr txBox="1">
            <a:spLocks noGrp="1"/>
          </p:cNvSpPr>
          <p:nvPr>
            <p:ph type="title"/>
          </p:nvPr>
        </p:nvSpPr>
        <p:spPr>
          <a:xfrm>
            <a:off x="7531610" y="36512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ru-RU" sz="4000" b="1" dirty="0">
                <a:solidFill>
                  <a:schemeClr val="accent2">
                    <a:lumMod val="50000"/>
                  </a:schemeClr>
                </a:solidFill>
              </a:rPr>
              <a:t>Новые обзоры</a:t>
            </a:r>
            <a:endParaRPr b="1" dirty="0">
              <a:solidFill>
                <a:schemeClr val="accent2">
                  <a:lumMod val="50000"/>
                </a:schemeClr>
              </a:solidFill>
            </a:endParaRPr>
          </a:p>
        </p:txBody>
      </p:sp>
      <p:sp>
        <p:nvSpPr>
          <p:cNvPr id="242" name="Google Shape;242;p30"/>
          <p:cNvSpPr txBox="1">
            <a:spLocks noGrp="1"/>
          </p:cNvSpPr>
          <p:nvPr>
            <p:ph type="body" idx="1"/>
          </p:nvPr>
        </p:nvSpPr>
        <p:spPr>
          <a:xfrm>
            <a:off x="7531610" y="2434201"/>
            <a:ext cx="3822189" cy="374276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700"/>
              <a:buChar char="•"/>
            </a:pPr>
            <a:r>
              <a:rPr lang="ru-RU" sz="1700" dirty="0"/>
              <a:t>Людмила </a:t>
            </a:r>
            <a:r>
              <a:rPr lang="ru-RU" sz="1700" dirty="0"/>
              <a:t>Чиркова</a:t>
            </a:r>
            <a:r>
              <a:rPr lang="ru-RU" sz="1700" dirty="0"/>
              <a:t>. 22 новые книги для детей от 3 до 9 лет — для чтения перед сном и не только &gt;&gt;&gt; </a:t>
            </a:r>
            <a:r>
              <a:rPr lang="ru-RU" sz="1700" u="sng" dirty="0">
                <a:solidFill>
                  <a:schemeClr val="hlink"/>
                </a:solidFill>
                <a:hlinkClick r:id="rId4"/>
              </a:rPr>
              <a:t>https://mel.fm/zhizn/knigi/7952061-22-novykh-knigi-dlya-detey-raznogo-vozrasta-kotoryye-obyazatelno-ponravyatsya-i-roditelyam</a:t>
            </a:r>
            <a:r>
              <a:rPr lang="ru-RU" sz="1700" dirty="0"/>
              <a:t> </a:t>
            </a:r>
            <a:endParaRPr dirty="0"/>
          </a:p>
          <a:p>
            <a:pPr marL="228600" lvl="0" indent="-228600" algn="l" rtl="0">
              <a:lnSpc>
                <a:spcPct val="90000"/>
              </a:lnSpc>
              <a:spcBef>
                <a:spcPts val="1000"/>
              </a:spcBef>
              <a:spcAft>
                <a:spcPts val="0"/>
              </a:spcAft>
              <a:buClr>
                <a:schemeClr val="dk1"/>
              </a:buClr>
              <a:buSzPts val="1700"/>
              <a:buChar char="•"/>
            </a:pPr>
            <a:r>
              <a:rPr lang="ru-RU" sz="1700" dirty="0"/>
              <a:t>Лучшие книги для подростков: от «Темных начал» Филипа </a:t>
            </a:r>
            <a:r>
              <a:rPr lang="ru-RU" sz="1700" dirty="0"/>
              <a:t>Пулмана</a:t>
            </a:r>
            <a:r>
              <a:rPr lang="ru-RU" sz="1700" dirty="0"/>
              <a:t> до «Шестерки воронов» Ли </a:t>
            </a:r>
            <a:r>
              <a:rPr lang="ru-RU" sz="1700" dirty="0"/>
              <a:t>Бардуго</a:t>
            </a:r>
            <a:r>
              <a:rPr lang="ru-RU" sz="1700" dirty="0"/>
              <a:t> &gt;&gt;&gt; </a:t>
            </a:r>
            <a:r>
              <a:rPr lang="ru-RU" sz="1700" u="sng" dirty="0">
                <a:solidFill>
                  <a:schemeClr val="hlink"/>
                </a:solidFill>
                <a:hlinkClick r:id="rId5"/>
              </a:rPr>
              <a:t>https://journal.litres.ru/luchshie-knigi-dlya-podrostkov/</a:t>
            </a:r>
            <a:r>
              <a:rPr lang="ru-RU" sz="1700" dirty="0"/>
              <a:t> </a:t>
            </a:r>
            <a:endParaRP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cxnSp>
        <p:nvCxnSpPr>
          <p:cNvPr id="255" name="Google Shape;255;p32"/>
          <p:cNvCxnSpPr/>
          <p:nvPr/>
        </p:nvCxnSpPr>
        <p:spPr>
          <a:xfrm>
            <a:off x="4065689" y="477749"/>
            <a:ext cx="0" cy="3657600"/>
          </a:xfrm>
          <a:prstGeom prst="straightConnector1">
            <a:avLst/>
          </a:prstGeom>
          <a:noFill/>
          <a:ln w="101600" cap="flat" cmpd="dbl">
            <a:solidFill>
              <a:srgbClr val="595959"/>
            </a:solidFill>
            <a:prstDash val="solid"/>
            <a:miter lim="800000"/>
            <a:headEnd type="none" w="sm" len="sm"/>
            <a:tailEnd type="none" w="sm" len="sm"/>
          </a:ln>
        </p:spPr>
      </p:cxnSp>
      <p:sp>
        <p:nvSpPr>
          <p:cNvPr id="256" name="Google Shape;256;p32"/>
          <p:cNvSpPr/>
          <p:nvPr/>
        </p:nvSpPr>
        <p:spPr>
          <a:xfrm>
            <a:off x="387900" y="4988677"/>
            <a:ext cx="11438793" cy="1078204"/>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57" name="Google Shape;257;p32"/>
          <p:cNvSpPr txBox="1">
            <a:spLocks noGrp="1"/>
          </p:cNvSpPr>
          <p:nvPr>
            <p:ph type="title"/>
          </p:nvPr>
        </p:nvSpPr>
        <p:spPr>
          <a:xfrm>
            <a:off x="527538" y="475663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ru-RU" sz="5400" dirty="0">
                <a:solidFill>
                  <a:srgbClr val="FFFFFF"/>
                </a:solidFill>
              </a:rPr>
              <a:t>Новые книги о детской литературе</a:t>
            </a:r>
            <a:endParaRPr dirty="0"/>
          </a:p>
        </p:txBody>
      </p:sp>
      <p:pic>
        <p:nvPicPr>
          <p:cNvPr id="258" name="Google Shape;258;p32" descr="Изображение выглядит как текст&#10;&#10;Автоматически созданное описание"/>
          <p:cNvPicPr preferRelativeResize="0"/>
          <p:nvPr/>
        </p:nvPicPr>
        <p:blipFill rotWithShape="1">
          <a:blip r:embed="rId3">
            <a:alphaModFix/>
          </a:blip>
          <a:srcRect/>
          <a:stretch/>
        </p:blipFill>
        <p:spPr>
          <a:xfrm>
            <a:off x="678645" y="307731"/>
            <a:ext cx="2708399" cy="3997637"/>
          </a:xfrm>
          <a:prstGeom prst="rect">
            <a:avLst/>
          </a:prstGeom>
          <a:noFill/>
          <a:ln>
            <a:noFill/>
          </a:ln>
          <a:effectLst>
            <a:outerShdw blurRad="190500" algn="tl" rotWithShape="0">
              <a:srgbClr val="000000">
                <a:alpha val="69803"/>
              </a:srgbClr>
            </a:outerShdw>
          </a:effectLst>
        </p:spPr>
      </p:pic>
      <p:pic>
        <p:nvPicPr>
          <p:cNvPr id="259" name="Google Shape;259;p32" descr="Изображение выглядит как текст, человек, мужчина, ухо&#10;&#10;Автоматически созданное описание"/>
          <p:cNvPicPr preferRelativeResize="0"/>
          <p:nvPr/>
        </p:nvPicPr>
        <p:blipFill rotWithShape="1">
          <a:blip r:embed="rId4">
            <a:alphaModFix/>
          </a:blip>
          <a:srcRect/>
          <a:stretch/>
        </p:blipFill>
        <p:spPr>
          <a:xfrm>
            <a:off x="4385729" y="419640"/>
            <a:ext cx="3433324" cy="3773818"/>
          </a:xfrm>
          <a:prstGeom prst="rect">
            <a:avLst/>
          </a:prstGeom>
          <a:noFill/>
          <a:ln>
            <a:noFill/>
          </a:ln>
          <a:effectLst>
            <a:outerShdw blurRad="190500" algn="tl" rotWithShape="0">
              <a:srgbClr val="000000">
                <a:alpha val="69803"/>
              </a:srgbClr>
            </a:outerShdw>
          </a:effectLst>
        </p:spPr>
      </p:pic>
      <p:cxnSp>
        <p:nvCxnSpPr>
          <p:cNvPr id="260" name="Google Shape;260;p32"/>
          <p:cNvCxnSpPr/>
          <p:nvPr/>
        </p:nvCxnSpPr>
        <p:spPr>
          <a:xfrm>
            <a:off x="8153400" y="477749"/>
            <a:ext cx="0" cy="3657600"/>
          </a:xfrm>
          <a:prstGeom prst="straightConnector1">
            <a:avLst/>
          </a:prstGeom>
          <a:noFill/>
          <a:ln w="101600" cap="flat" cmpd="dbl">
            <a:solidFill>
              <a:srgbClr val="595959"/>
            </a:solidFill>
            <a:prstDash val="solid"/>
            <a:miter lim="800000"/>
            <a:headEnd type="none" w="sm" len="sm"/>
            <a:tailEnd type="none" w="sm" len="sm"/>
          </a:ln>
        </p:spPr>
      </p:cxnSp>
      <p:pic>
        <p:nvPicPr>
          <p:cNvPr id="261" name="Google Shape;261;p32" descr="Изображение выглядит как текст, газета&#10;&#10;Автоматически созданное описание"/>
          <p:cNvPicPr preferRelativeResize="0">
            <a:picLocks noGrp="1"/>
          </p:cNvPicPr>
          <p:nvPr>
            <p:ph type="body" idx="1"/>
          </p:nvPr>
        </p:nvPicPr>
        <p:blipFill rotWithShape="1">
          <a:blip r:embed="rId5">
            <a:alphaModFix/>
          </a:blip>
          <a:srcRect/>
          <a:stretch/>
        </p:blipFill>
        <p:spPr>
          <a:xfrm>
            <a:off x="9097312" y="330045"/>
            <a:ext cx="2128741" cy="3997637"/>
          </a:xfrm>
          <a:prstGeom prst="rect">
            <a:avLst/>
          </a:prstGeom>
          <a:noFill/>
          <a:ln>
            <a:noFill/>
          </a:ln>
          <a:effectLst>
            <a:outerShdw blurRad="190500" algn="tl" rotWithShape="0">
              <a:srgbClr val="000000">
                <a:alpha val="69803"/>
              </a:srgbClr>
            </a:outerShdw>
          </a:effectLst>
        </p:spPr>
      </p:pic>
      <p:cxnSp>
        <p:nvCxnSpPr>
          <p:cNvPr id="262" name="Google Shape;262;p32"/>
          <p:cNvCxnSpPr/>
          <p:nvPr/>
        </p:nvCxnSpPr>
        <p:spPr>
          <a:xfrm>
            <a:off x="2209800" y="5738691"/>
            <a:ext cx="7772400" cy="0"/>
          </a:xfrm>
          <a:prstGeom prst="straightConnector1">
            <a:avLst/>
          </a:prstGeom>
          <a:noFill/>
          <a:ln w="22225" cap="flat" cmpd="sng">
            <a:solidFill>
              <a:srgbClr val="D9D9D9"/>
            </a:solidFill>
            <a:prstDash val="solid"/>
            <a:miter lim="800000"/>
            <a:headEnd type="none" w="sm" len="sm"/>
            <a:tailEnd type="none" w="sm" len="sm"/>
          </a:ln>
        </p:spPr>
      </p:cxnSp>
      <p:sp>
        <p:nvSpPr>
          <p:cNvPr id="2" name="Прямоугольник 1"/>
          <p:cNvSpPr/>
          <p:nvPr/>
        </p:nvSpPr>
        <p:spPr>
          <a:xfrm>
            <a:off x="678645" y="4299966"/>
            <a:ext cx="2640466" cy="307777"/>
          </a:xfrm>
          <a:prstGeom prst="rect">
            <a:avLst/>
          </a:prstGeom>
        </p:spPr>
        <p:txBody>
          <a:bodyPr wrap="none">
            <a:spAutoFit/>
          </a:bodyPr>
          <a:lstStyle/>
          <a:p>
            <a:r>
              <a:rPr lang="en-US" dirty="0">
                <a:hlinkClick r:id="rId6"/>
              </a:rPr>
              <a:t>https://</a:t>
            </a:r>
            <a:r>
              <a:rPr lang="en-US" dirty="0" smtClean="0">
                <a:hlinkClick r:id="rId6"/>
              </a:rPr>
              <a:t>fantlab.ru/work1639031</a:t>
            </a:r>
            <a:r>
              <a:rPr lang="ru-RU" dirty="0" smtClean="0"/>
              <a:t> </a:t>
            </a:r>
            <a:endParaRPr lang="ru-RU" dirty="0"/>
          </a:p>
        </p:txBody>
      </p:sp>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3723" y="3460135"/>
            <a:ext cx="765388" cy="765388"/>
          </a:xfrm>
          <a:prstGeom prst="rect">
            <a:avLst/>
          </a:prstGeom>
        </p:spPr>
      </p:pic>
      <p:sp>
        <p:nvSpPr>
          <p:cNvPr id="4" name="Прямоугольник 3"/>
          <p:cNvSpPr/>
          <p:nvPr/>
        </p:nvSpPr>
        <p:spPr>
          <a:xfrm>
            <a:off x="4542508" y="4193458"/>
            <a:ext cx="3169457" cy="307777"/>
          </a:xfrm>
          <a:prstGeom prst="rect">
            <a:avLst/>
          </a:prstGeom>
        </p:spPr>
        <p:txBody>
          <a:bodyPr wrap="none">
            <a:spAutoFit/>
          </a:bodyPr>
          <a:lstStyle/>
          <a:p>
            <a:r>
              <a:rPr lang="en-US" dirty="0">
                <a:hlinkClick r:id="rId8"/>
              </a:rPr>
              <a:t>https://www.labirint.ru/books/895703</a:t>
            </a:r>
            <a:r>
              <a:rPr lang="en-US" dirty="0" smtClean="0">
                <a:hlinkClick r:id="rId8"/>
              </a:rPr>
              <a:t>/</a:t>
            </a:r>
            <a:r>
              <a:rPr lang="ru-RU" dirty="0" smtClean="0"/>
              <a:t> </a:t>
            </a:r>
            <a:endParaRPr lang="ru-RU" dirty="0"/>
          </a:p>
        </p:txBody>
      </p:sp>
      <p:sp>
        <p:nvSpPr>
          <p:cNvPr id="5" name="Прямоугольник 4"/>
          <p:cNvSpPr/>
          <p:nvPr/>
        </p:nvSpPr>
        <p:spPr>
          <a:xfrm>
            <a:off x="4211731" y="4501606"/>
            <a:ext cx="4132863" cy="307777"/>
          </a:xfrm>
          <a:prstGeom prst="rect">
            <a:avLst/>
          </a:prstGeom>
        </p:spPr>
        <p:txBody>
          <a:bodyPr wrap="none">
            <a:spAutoFit/>
          </a:bodyPr>
          <a:lstStyle/>
          <a:p>
            <a:r>
              <a:rPr lang="en-US" dirty="0">
                <a:hlinkClick r:id="rId9"/>
              </a:rPr>
              <a:t>https://</a:t>
            </a:r>
            <a:r>
              <a:rPr lang="en-US" dirty="0" smtClean="0">
                <a:hlinkClick r:id="rId9"/>
              </a:rPr>
              <a:t>www.youtube.com/watch?v=JwT0JDSY6II</a:t>
            </a:r>
            <a:r>
              <a:rPr lang="ru-RU" dirty="0" smtClean="0"/>
              <a:t> </a:t>
            </a:r>
            <a:endParaRPr lang="ru-RU" dirty="0"/>
          </a:p>
        </p:txBody>
      </p:sp>
      <p:pic>
        <p:nvPicPr>
          <p:cNvPr id="6" name="Рисунок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0603" y="3319714"/>
            <a:ext cx="822138" cy="822138"/>
          </a:xfrm>
          <a:prstGeom prst="rect">
            <a:avLst/>
          </a:prstGeom>
        </p:spPr>
      </p:pic>
      <p:sp>
        <p:nvSpPr>
          <p:cNvPr id="7" name="Прямоугольник 6"/>
          <p:cNvSpPr/>
          <p:nvPr/>
        </p:nvSpPr>
        <p:spPr>
          <a:xfrm>
            <a:off x="8601799" y="4448861"/>
            <a:ext cx="3169457" cy="307777"/>
          </a:xfrm>
          <a:prstGeom prst="rect">
            <a:avLst/>
          </a:prstGeom>
        </p:spPr>
        <p:txBody>
          <a:bodyPr wrap="none">
            <a:spAutoFit/>
          </a:bodyPr>
          <a:lstStyle/>
          <a:p>
            <a:r>
              <a:rPr lang="en-US" dirty="0">
                <a:hlinkClick r:id="rId11"/>
              </a:rPr>
              <a:t>https://www.labirint.ru/books/895706</a:t>
            </a:r>
            <a:r>
              <a:rPr lang="en-US" dirty="0" smtClean="0">
                <a:hlinkClick r:id="rId11"/>
              </a:rPr>
              <a:t>/</a:t>
            </a:r>
            <a:r>
              <a:rPr lang="ru-RU" dirty="0" smtClean="0"/>
              <a:t> </a:t>
            </a:r>
            <a:endParaRPr lang="ru-RU" dirty="0"/>
          </a:p>
        </p:txBody>
      </p:sp>
      <p:pic>
        <p:nvPicPr>
          <p:cNvPr id="8" name="Рисунок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4544" y="3392436"/>
            <a:ext cx="801022" cy="80102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33"/>
          <p:cNvSpPr/>
          <p:nvPr/>
        </p:nvSpPr>
        <p:spPr>
          <a:xfrm>
            <a:off x="0" y="1"/>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68" name="Google Shape;268;p33"/>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dirty="0">
              <a:solidFill>
                <a:schemeClr val="lt1"/>
              </a:solidFill>
              <a:latin typeface="Calibri"/>
              <a:ea typeface="Calibri"/>
              <a:cs typeface="Calibri"/>
              <a:sym typeface="Calibri"/>
            </a:endParaRPr>
          </a:p>
        </p:txBody>
      </p:sp>
      <p:sp>
        <p:nvSpPr>
          <p:cNvPr id="269" name="Google Shape;269;p33"/>
          <p:cNvSpPr txBox="1">
            <a:spLocks noGrp="1"/>
          </p:cNvSpPr>
          <p:nvPr>
            <p:ph type="title"/>
          </p:nvPr>
        </p:nvSpPr>
        <p:spPr>
          <a:xfrm>
            <a:off x="753925" y="1321056"/>
            <a:ext cx="10684151" cy="19919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5200"/>
              <a:buFont typeface="Calibri"/>
              <a:buNone/>
            </a:pPr>
            <a:r>
              <a:rPr lang="ru-RU" sz="5200" dirty="0">
                <a:solidFill>
                  <a:schemeClr val="dk2"/>
                </a:solidFill>
                <a:latin typeface="Calibri"/>
                <a:ea typeface="Calibri"/>
                <a:cs typeface="Calibri"/>
                <a:sym typeface="Calibri"/>
              </a:rPr>
              <a:t>Нон-фикшн</a:t>
            </a:r>
            <a:endParaRPr dirty="0"/>
          </a:p>
        </p:txBody>
      </p:sp>
      <p:sp>
        <p:nvSpPr>
          <p:cNvPr id="270" name="Google Shape;270;p33"/>
          <p:cNvSpPr txBox="1">
            <a:spLocks noGrp="1"/>
          </p:cNvSpPr>
          <p:nvPr>
            <p:ph type="body" idx="1"/>
          </p:nvPr>
        </p:nvSpPr>
        <p:spPr>
          <a:xfrm>
            <a:off x="1361395" y="3525490"/>
            <a:ext cx="9469211" cy="86563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400"/>
              <a:buNone/>
            </a:pPr>
            <a:r>
              <a:rPr lang="ru-RU" dirty="0">
                <a:solidFill>
                  <a:schemeClr val="dk2"/>
                </a:solidFill>
                <a:latin typeface="Calibri"/>
                <a:ea typeface="Calibri"/>
                <a:cs typeface="Calibri"/>
                <a:sym typeface="Calibri"/>
              </a:rPr>
              <a:t>Нехудожественная литература </a:t>
            </a:r>
            <a:endParaRPr dirty="0"/>
          </a:p>
        </p:txBody>
      </p:sp>
      <p:grpSp>
        <p:nvGrpSpPr>
          <p:cNvPr id="271" name="Google Shape;271;p33"/>
          <p:cNvGrpSpPr/>
          <p:nvPr/>
        </p:nvGrpSpPr>
        <p:grpSpPr>
          <a:xfrm>
            <a:off x="7867135" y="0"/>
            <a:ext cx="4324865" cy="2641149"/>
            <a:chOff x="6867015" y="-1"/>
            <a:chExt cx="5324985" cy="3251912"/>
          </a:xfrm>
        </p:grpSpPr>
        <p:sp>
          <p:nvSpPr>
            <p:cNvPr id="272" name="Google Shape;272;p33"/>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3" name="Google Shape;273;p33"/>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4" name="Google Shape;274;p33"/>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5" name="Google Shape;275;p33"/>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276" name="Google Shape;276;p33"/>
          <p:cNvGrpSpPr/>
          <p:nvPr/>
        </p:nvGrpSpPr>
        <p:grpSpPr>
          <a:xfrm rot="-5400000">
            <a:off x="-456265" y="3658536"/>
            <a:ext cx="3655725" cy="2743201"/>
            <a:chOff x="-305" y="-1"/>
            <a:chExt cx="3832880" cy="2876136"/>
          </a:xfrm>
        </p:grpSpPr>
        <p:sp>
          <p:nvSpPr>
            <p:cNvPr id="277" name="Google Shape;277;p33"/>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8" name="Google Shape;278;p33"/>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9" name="Google Shape;279;p33"/>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80" name="Google Shape;280;p33"/>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sp>
        <p:nvSpPr>
          <p:cNvPr id="285" name="Google Shape;285;p34"/>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86" name="Google Shape;286;p34"/>
          <p:cNvSpPr txBox="1">
            <a:spLocks noGrp="1"/>
          </p:cNvSpPr>
          <p:nvPr>
            <p:ph type="title"/>
          </p:nvPr>
        </p:nvSpPr>
        <p:spPr>
          <a:xfrm>
            <a:off x="838200" y="4621162"/>
            <a:ext cx="10515600" cy="1376516"/>
          </a:xfrm>
          <a:prstGeom prst="rect">
            <a:avLst/>
          </a:prstGeom>
          <a:noFill/>
          <a:ln>
            <a:noFill/>
          </a:ln>
        </p:spPr>
        <p:txBody>
          <a:bodyPr spcFirstLastPara="1" wrap="square" lIns="91425" tIns="45700" rIns="91425" bIns="45700" anchor="ctr" anchorCtr="0">
            <a:normAutofit fontScale="90000"/>
          </a:bodyPr>
          <a:lstStyle/>
          <a:p>
            <a:pPr lvl="0">
              <a:buSzPts val="3300"/>
            </a:pPr>
            <a:r>
              <a:rPr lang="ru-RU" sz="3300" b="1" dirty="0">
                <a:solidFill>
                  <a:schemeClr val="accent2">
                    <a:lumMod val="50000"/>
                  </a:schemeClr>
                </a:solidFill>
                <a:latin typeface="Calibri"/>
                <a:ea typeface="Calibri"/>
                <a:cs typeface="Calibri"/>
                <a:sym typeface="Calibri"/>
              </a:rPr>
              <a:t>Ольга Нечаева. Великая </a:t>
            </a:r>
            <a:r>
              <a:rPr lang="ru-RU" sz="3300" b="1" dirty="0">
                <a:solidFill>
                  <a:schemeClr val="accent2">
                    <a:lumMod val="50000"/>
                  </a:schemeClr>
                </a:solidFill>
                <a:latin typeface="Calibri"/>
                <a:ea typeface="Calibri"/>
                <a:cs typeface="Calibri"/>
                <a:sym typeface="Calibri"/>
              </a:rPr>
              <a:t>Тартария</a:t>
            </a:r>
            <a:r>
              <a:rPr lang="ru-RU" sz="3300" b="1" dirty="0">
                <a:solidFill>
                  <a:schemeClr val="accent2">
                    <a:lumMod val="50000"/>
                  </a:schemeClr>
                </a:solidFill>
                <a:latin typeface="Calibri"/>
                <a:ea typeface="Calibri"/>
                <a:cs typeface="Calibri"/>
                <a:sym typeface="Calibri"/>
              </a:rPr>
              <a:t> и семь её гостей. Большое сибирское путешествие (</a:t>
            </a:r>
            <a:r>
              <a:rPr lang="ru-RU" sz="3300" b="1" dirty="0">
                <a:solidFill>
                  <a:schemeClr val="accent2">
                    <a:lumMod val="50000"/>
                  </a:schemeClr>
                </a:solidFill>
                <a:latin typeface="Calibri"/>
                <a:ea typeface="Calibri"/>
                <a:cs typeface="Calibri"/>
                <a:sym typeface="Calibri"/>
              </a:rPr>
              <a:t>Абраказябра</a:t>
            </a:r>
            <a:r>
              <a:rPr lang="ru-RU" sz="3300" b="1" dirty="0">
                <a:solidFill>
                  <a:schemeClr val="accent2">
                    <a:lumMod val="50000"/>
                  </a:schemeClr>
                </a:solidFill>
                <a:latin typeface="Calibri"/>
                <a:ea typeface="Calibri"/>
                <a:cs typeface="Calibri"/>
                <a:sym typeface="Calibri"/>
              </a:rPr>
              <a:t>, 2022</a:t>
            </a:r>
            <a:r>
              <a:rPr lang="ru-RU" sz="3300" b="1" dirty="0" smtClean="0">
                <a:solidFill>
                  <a:schemeClr val="accent2">
                    <a:lumMod val="50000"/>
                  </a:schemeClr>
                </a:solidFill>
                <a:latin typeface="Calibri"/>
                <a:ea typeface="Calibri"/>
                <a:cs typeface="Calibri"/>
                <a:sym typeface="Calibri"/>
              </a:rPr>
              <a:t>) </a:t>
            </a:r>
            <a:r>
              <a:rPr lang="en-US" sz="3300" dirty="0">
                <a:hlinkClick r:id="rId3"/>
              </a:rPr>
              <a:t>https://www.labirint.ru/books/869235</a:t>
            </a:r>
            <a:r>
              <a:rPr lang="en-US" sz="3300" dirty="0" smtClean="0">
                <a:hlinkClick r:id="rId3"/>
              </a:rPr>
              <a:t>/</a:t>
            </a:r>
            <a:r>
              <a:rPr lang="ru-RU" sz="3300" dirty="0" smtClean="0"/>
              <a:t> </a:t>
            </a:r>
            <a:r>
              <a:rPr lang="ru-RU" sz="3300" dirty="0">
                <a:solidFill>
                  <a:schemeClr val="dk1"/>
                </a:solidFill>
                <a:latin typeface="Calibri"/>
                <a:ea typeface="Calibri"/>
                <a:cs typeface="Calibri"/>
                <a:sym typeface="Calibri"/>
              </a:rPr>
              <a:t/>
            </a:r>
            <a:br>
              <a:rPr lang="ru-RU" sz="3300" dirty="0">
                <a:solidFill>
                  <a:schemeClr val="dk1"/>
                </a:solidFill>
                <a:latin typeface="Calibri"/>
                <a:ea typeface="Calibri"/>
                <a:cs typeface="Calibri"/>
                <a:sym typeface="Calibri"/>
              </a:rPr>
            </a:br>
            <a:endParaRPr dirty="0"/>
          </a:p>
        </p:txBody>
      </p:sp>
      <p:pic>
        <p:nvPicPr>
          <p:cNvPr id="287" name="Google Shape;287;p34" descr="Изображение выглядит как текст&#10;&#10;Автоматически созданное описание"/>
          <p:cNvPicPr preferRelativeResize="0"/>
          <p:nvPr/>
        </p:nvPicPr>
        <p:blipFill rotWithShape="1">
          <a:blip r:embed="rId4">
            <a:alphaModFix/>
          </a:blip>
          <a:srcRect r="-1" b="5840"/>
          <a:stretch/>
        </p:blipFill>
        <p:spPr>
          <a:xfrm>
            <a:off x="176734" y="181113"/>
            <a:ext cx="3824346" cy="3903516"/>
          </a:xfrm>
          <a:prstGeom prst="rect">
            <a:avLst/>
          </a:prstGeom>
          <a:noFill/>
          <a:ln>
            <a:noFill/>
          </a:ln>
        </p:spPr>
      </p:pic>
      <p:pic>
        <p:nvPicPr>
          <p:cNvPr id="288" name="Google Shape;288;p34" descr="Изображение выглядит как карта&#10;&#10;Автоматически созданное описание"/>
          <p:cNvPicPr preferRelativeResize="0"/>
          <p:nvPr/>
        </p:nvPicPr>
        <p:blipFill rotWithShape="1">
          <a:blip r:embed="rId5">
            <a:alphaModFix/>
          </a:blip>
          <a:srcRect r="-1" b="5840"/>
          <a:stretch/>
        </p:blipFill>
        <p:spPr>
          <a:xfrm>
            <a:off x="4183827" y="181113"/>
            <a:ext cx="3824346" cy="3903516"/>
          </a:xfrm>
          <a:prstGeom prst="rect">
            <a:avLst/>
          </a:prstGeom>
          <a:noFill/>
          <a:ln>
            <a:noFill/>
          </a:ln>
        </p:spPr>
      </p:pic>
      <p:pic>
        <p:nvPicPr>
          <p:cNvPr id="289" name="Google Shape;289;p34" descr="Изображение выглядит как текст&#10;&#10;Автоматически созданное описание"/>
          <p:cNvPicPr preferRelativeResize="0">
            <a:picLocks noGrp="1"/>
          </p:cNvPicPr>
          <p:nvPr>
            <p:ph type="body" idx="1"/>
          </p:nvPr>
        </p:nvPicPr>
        <p:blipFill rotWithShape="1">
          <a:blip r:embed="rId6">
            <a:alphaModFix/>
          </a:blip>
          <a:srcRect t="1284" r="-4" b="432"/>
          <a:stretch/>
        </p:blipFill>
        <p:spPr>
          <a:xfrm>
            <a:off x="8190920" y="181113"/>
            <a:ext cx="3824346" cy="3903516"/>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35"/>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ru-RU" sz="2800" b="1" dirty="0">
                <a:solidFill>
                  <a:schemeClr val="accent2">
                    <a:lumMod val="50000"/>
                  </a:schemeClr>
                </a:solidFill>
              </a:rPr>
              <a:t>Анастасия </a:t>
            </a:r>
            <a:r>
              <a:rPr lang="ru-RU" sz="2800" b="1" dirty="0">
                <a:solidFill>
                  <a:schemeClr val="accent2">
                    <a:lumMod val="50000"/>
                  </a:schemeClr>
                </a:solidFill>
              </a:rPr>
              <a:t>Строкина</a:t>
            </a:r>
            <a:r>
              <a:rPr lang="ru-RU" sz="2800" b="1" dirty="0">
                <a:solidFill>
                  <a:schemeClr val="accent2">
                    <a:lumMod val="50000"/>
                  </a:schemeClr>
                </a:solidFill>
              </a:rPr>
              <a:t>, Мария Ухова. Атлас загадочных мест России (МИФ, 2022</a:t>
            </a:r>
            <a:r>
              <a:rPr lang="ru-RU" sz="2800" b="1" dirty="0" smtClean="0">
                <a:solidFill>
                  <a:schemeClr val="accent2">
                    <a:lumMod val="50000"/>
                  </a:schemeClr>
                </a:solidFill>
              </a:rPr>
              <a:t>)</a:t>
            </a:r>
            <a:endParaRPr b="1" dirty="0">
              <a:solidFill>
                <a:schemeClr val="accent2">
                  <a:lumMod val="50000"/>
                </a:schemeClr>
              </a:solidFill>
            </a:endParaRPr>
          </a:p>
        </p:txBody>
      </p:sp>
      <p:sp>
        <p:nvSpPr>
          <p:cNvPr id="295" name="Google Shape;295;p35"/>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1400"/>
              <a:buChar char="•"/>
            </a:pPr>
            <a:r>
              <a:rPr lang="ru-RU" sz="1400" b="1" i="0" dirty="0">
                <a:latin typeface="Calibri" panose="020F0502020204030204" pitchFamily="34" charset="0"/>
                <a:ea typeface="Arial"/>
                <a:cs typeface="Calibri" panose="020F0502020204030204" pitchFamily="34" charset="0"/>
                <a:sym typeface="Arial"/>
              </a:rPr>
              <a:t>Книга-путеводитель по необычным и таинственным местам </a:t>
            </a:r>
            <a:r>
              <a:rPr lang="ru-RU" sz="1400" b="1" i="0" dirty="0" smtClean="0">
                <a:latin typeface="Calibri" panose="020F0502020204030204" pitchFamily="34" charset="0"/>
                <a:ea typeface="Arial"/>
                <a:cs typeface="Calibri" panose="020F0502020204030204" pitchFamily="34" charset="0"/>
                <a:sym typeface="Arial"/>
              </a:rPr>
              <a:t>России</a:t>
            </a:r>
            <a:endParaRPr sz="1400" b="0" i="0" dirty="0">
              <a:latin typeface="Calibri" panose="020F0502020204030204" pitchFamily="34" charset="0"/>
              <a:ea typeface="Arial"/>
              <a:cs typeface="Calibri" panose="020F0502020204030204" pitchFamily="34" charset="0"/>
              <a:sym typeface="Arial"/>
            </a:endParaRPr>
          </a:p>
          <a:p>
            <a:pPr marL="228600" lvl="0" indent="-228600" algn="l" rtl="0">
              <a:lnSpc>
                <a:spcPct val="90000"/>
              </a:lnSpc>
              <a:spcBef>
                <a:spcPts val="1000"/>
              </a:spcBef>
              <a:spcAft>
                <a:spcPts val="0"/>
              </a:spcAft>
              <a:buClr>
                <a:schemeClr val="dk1"/>
              </a:buClr>
              <a:buSzPts val="1400"/>
              <a:buChar char="•"/>
            </a:pPr>
            <a:r>
              <a:rPr lang="ru-RU" sz="1400" b="0" i="0" dirty="0">
                <a:latin typeface="Calibri" panose="020F0502020204030204" pitchFamily="34" charset="0"/>
                <a:ea typeface="Arial"/>
                <a:cs typeface="Calibri" panose="020F0502020204030204" pitchFamily="34" charset="0"/>
                <a:sym typeface="Arial"/>
              </a:rPr>
              <a:t>Девочка </a:t>
            </a:r>
            <a:r>
              <a:rPr lang="ru-RU" sz="1400" b="0" i="0" dirty="0">
                <a:latin typeface="Calibri" panose="020F0502020204030204" pitchFamily="34" charset="0"/>
                <a:ea typeface="Arial"/>
                <a:cs typeface="Calibri" panose="020F0502020204030204" pitchFamily="34" charset="0"/>
                <a:sym typeface="Arial"/>
              </a:rPr>
              <a:t>Варрэ</a:t>
            </a:r>
            <a:r>
              <a:rPr lang="ru-RU" sz="1400" b="0" i="0" dirty="0">
                <a:latin typeface="Calibri" panose="020F0502020204030204" pitchFamily="34" charset="0"/>
                <a:ea typeface="Arial"/>
                <a:cs typeface="Calibri" panose="020F0502020204030204" pitchFamily="34" charset="0"/>
                <a:sym typeface="Arial"/>
              </a:rPr>
              <a:t> из северного народца, что живет на берегу реки </a:t>
            </a:r>
            <a:r>
              <a:rPr lang="ru-RU" sz="1400" b="0" i="0" dirty="0">
                <a:latin typeface="Calibri" panose="020F0502020204030204" pitchFamily="34" charset="0"/>
                <a:ea typeface="Arial"/>
                <a:cs typeface="Calibri" panose="020F0502020204030204" pitchFamily="34" charset="0"/>
                <a:sym typeface="Arial"/>
              </a:rPr>
              <a:t>Ильмайок</a:t>
            </a:r>
            <a:r>
              <a:rPr lang="ru-RU" sz="1400" b="0" i="0" dirty="0">
                <a:latin typeface="Calibri" panose="020F0502020204030204" pitchFamily="34" charset="0"/>
                <a:ea typeface="Arial"/>
                <a:cs typeface="Calibri" panose="020F0502020204030204" pitchFamily="34" charset="0"/>
                <a:sym typeface="Arial"/>
              </a:rPr>
              <a:t>, получает в наследство от дедушки загадочный блокнот с чистыми листами и таинственным посвящением, а ещё старую карту. Сначала она, конечно, не рада такому подарку, ведь её сестры получили более ценные дары. Но в один дождливый вечер она изучает карту и вдруг понимает, что дедушка подарил ей самое ценное, что только мог — мечту, путешествие и жизнь, полную </a:t>
            </a:r>
            <a:r>
              <a:rPr lang="ru-RU" sz="1400" b="0" i="0" dirty="0" smtClean="0">
                <a:latin typeface="Calibri" panose="020F0502020204030204" pitchFamily="34" charset="0"/>
                <a:ea typeface="Arial"/>
                <a:cs typeface="Calibri" panose="020F0502020204030204" pitchFamily="34" charset="0"/>
                <a:sym typeface="Arial"/>
              </a:rPr>
              <a:t>приключений</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1400"/>
              <a:buChar char="•"/>
            </a:pPr>
            <a:r>
              <a:rPr lang="ru-RU" sz="1400" b="0" i="0" dirty="0">
                <a:latin typeface="Calibri" panose="020F0502020204030204" pitchFamily="34" charset="0"/>
                <a:ea typeface="Arial"/>
                <a:cs typeface="Calibri" panose="020F0502020204030204" pitchFamily="34" charset="0"/>
                <a:sym typeface="Arial"/>
              </a:rPr>
              <a:t>Маленькая </a:t>
            </a:r>
            <a:r>
              <a:rPr lang="ru-RU" sz="1400" b="0" i="0" dirty="0">
                <a:latin typeface="Calibri" panose="020F0502020204030204" pitchFamily="34" charset="0"/>
                <a:ea typeface="Arial"/>
                <a:cs typeface="Calibri" panose="020F0502020204030204" pitchFamily="34" charset="0"/>
                <a:sym typeface="Arial"/>
              </a:rPr>
              <a:t>Варрэ</a:t>
            </a:r>
            <a:r>
              <a:rPr lang="ru-RU" sz="1400" b="0" i="0" dirty="0">
                <a:latin typeface="Calibri" panose="020F0502020204030204" pitchFamily="34" charset="0"/>
                <a:ea typeface="Arial"/>
                <a:cs typeface="Calibri" panose="020F0502020204030204" pitchFamily="34" charset="0"/>
                <a:sym typeface="Arial"/>
              </a:rPr>
              <a:t> и её волшебный олень отправятся в путешествие по нашей стране: посетят берега загадочного </a:t>
            </a:r>
            <a:r>
              <a:rPr lang="ru-RU" sz="1400" b="0" i="0" dirty="0">
                <a:latin typeface="Calibri" panose="020F0502020204030204" pitchFamily="34" charset="0"/>
                <a:ea typeface="Arial"/>
                <a:cs typeface="Calibri" panose="020F0502020204030204" pitchFamily="34" charset="0"/>
                <a:sym typeface="Arial"/>
              </a:rPr>
              <a:t>Сейдозера</a:t>
            </a:r>
            <a:r>
              <a:rPr lang="ru-RU" sz="1400" b="0" i="0" dirty="0">
                <a:latin typeface="Calibri" panose="020F0502020204030204" pitchFamily="34" charset="0"/>
                <a:ea typeface="Arial"/>
                <a:cs typeface="Calibri" panose="020F0502020204030204" pitchFamily="34" charset="0"/>
                <a:sym typeface="Arial"/>
              </a:rPr>
              <a:t>, где обитает великан, побывают в городе Екатеринбурге и увидят старинный дом, в котором живёт самое настоящее привидение. Отважная </a:t>
            </a:r>
            <a:r>
              <a:rPr lang="ru-RU" sz="1400" b="0" i="0" dirty="0">
                <a:latin typeface="Calibri" panose="020F0502020204030204" pitchFamily="34" charset="0"/>
                <a:ea typeface="Arial"/>
                <a:cs typeface="Calibri" panose="020F0502020204030204" pitchFamily="34" charset="0"/>
                <a:sym typeface="Arial"/>
              </a:rPr>
              <a:t>Варрэ</a:t>
            </a:r>
            <a:r>
              <a:rPr lang="ru-RU" sz="1400" b="0" i="0" dirty="0">
                <a:latin typeface="Calibri" panose="020F0502020204030204" pitchFamily="34" charset="0"/>
                <a:ea typeface="Arial"/>
                <a:cs typeface="Calibri" panose="020F0502020204030204" pitchFamily="34" charset="0"/>
                <a:sym typeface="Arial"/>
              </a:rPr>
              <a:t> не побоится спуститься в подземелье </a:t>
            </a:r>
            <a:r>
              <a:rPr lang="ru-RU" sz="1400" b="0" i="0" dirty="0">
                <a:latin typeface="Calibri" panose="020F0502020204030204" pitchFamily="34" charset="0"/>
                <a:ea typeface="Arial"/>
                <a:cs typeface="Calibri" panose="020F0502020204030204" pitchFamily="34" charset="0"/>
                <a:sym typeface="Arial"/>
              </a:rPr>
              <a:t>Гремячей</a:t>
            </a:r>
            <a:r>
              <a:rPr lang="ru-RU" sz="1400" b="0" i="0" dirty="0">
                <a:latin typeface="Calibri" panose="020F0502020204030204" pitchFamily="34" charset="0"/>
                <a:ea typeface="Arial"/>
                <a:cs typeface="Calibri" panose="020F0502020204030204" pitchFamily="34" charset="0"/>
                <a:sym typeface="Arial"/>
              </a:rPr>
              <a:t> башни в Пскове, чтобы проверить, действительно ли там спрятана заколдованная </a:t>
            </a:r>
            <a:r>
              <a:rPr lang="ru-RU" sz="1400" b="0" i="0" dirty="0" smtClean="0">
                <a:latin typeface="Calibri" panose="020F0502020204030204" pitchFamily="34" charset="0"/>
                <a:ea typeface="Arial"/>
                <a:cs typeface="Calibri" panose="020F0502020204030204" pitchFamily="34" charset="0"/>
                <a:sym typeface="Arial"/>
              </a:rPr>
              <a:t>княжна</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1400"/>
              <a:buChar char="•"/>
            </a:pPr>
            <a:r>
              <a:rPr lang="ru-RU" sz="1400" b="0" i="0" dirty="0">
                <a:latin typeface="Calibri" panose="020F0502020204030204" pitchFamily="34" charset="0"/>
                <a:ea typeface="Arial"/>
                <a:cs typeface="Calibri" panose="020F0502020204030204" pitchFamily="34" charset="0"/>
                <a:sym typeface="Arial"/>
              </a:rPr>
              <a:t>Затем </a:t>
            </a:r>
            <a:r>
              <a:rPr lang="ru-RU" sz="1400" b="0" i="0" dirty="0">
                <a:latin typeface="Calibri" panose="020F0502020204030204" pitchFamily="34" charset="0"/>
                <a:ea typeface="Arial"/>
                <a:cs typeface="Calibri" panose="020F0502020204030204" pitchFamily="34" charset="0"/>
                <a:sym typeface="Arial"/>
              </a:rPr>
              <a:t>Варрэ</a:t>
            </a:r>
            <a:r>
              <a:rPr lang="ru-RU" sz="1400" b="0" i="0" dirty="0">
                <a:latin typeface="Calibri" panose="020F0502020204030204" pitchFamily="34" charset="0"/>
                <a:ea typeface="Arial"/>
                <a:cs typeface="Calibri" panose="020F0502020204030204" pitchFamily="34" charset="0"/>
                <a:sym typeface="Arial"/>
              </a:rPr>
              <a:t> отправится на озеро </a:t>
            </a:r>
            <a:r>
              <a:rPr lang="ru-RU" sz="1400" b="0" i="0" dirty="0">
                <a:latin typeface="Calibri" panose="020F0502020204030204" pitchFamily="34" charset="0"/>
                <a:ea typeface="Arial"/>
                <a:cs typeface="Calibri" panose="020F0502020204030204" pitchFamily="34" charset="0"/>
                <a:sym typeface="Arial"/>
              </a:rPr>
              <a:t>Лабынкыр</a:t>
            </a:r>
            <a:r>
              <a:rPr lang="ru-RU" sz="1400" b="0" i="0" dirty="0">
                <a:latin typeface="Calibri" panose="020F0502020204030204" pitchFamily="34" charset="0"/>
                <a:ea typeface="Arial"/>
                <a:cs typeface="Calibri" panose="020F0502020204030204" pitchFamily="34" charset="0"/>
                <a:sym typeface="Arial"/>
              </a:rPr>
              <a:t>, в котором живёт родственник лох-</a:t>
            </a:r>
            <a:r>
              <a:rPr lang="ru-RU" sz="1400" b="0" i="0" dirty="0">
                <a:latin typeface="Calibri" panose="020F0502020204030204" pitchFamily="34" charset="0"/>
                <a:ea typeface="Arial"/>
                <a:cs typeface="Calibri" panose="020F0502020204030204" pitchFamily="34" charset="0"/>
                <a:sym typeface="Arial"/>
              </a:rPr>
              <a:t>несского</a:t>
            </a:r>
            <a:r>
              <a:rPr lang="ru-RU" sz="1400" b="0" i="0" dirty="0">
                <a:latin typeface="Calibri" panose="020F0502020204030204" pitchFamily="34" charset="0"/>
                <a:ea typeface="Arial"/>
                <a:cs typeface="Calibri" panose="020F0502020204030204" pitchFamily="34" charset="0"/>
                <a:sym typeface="Arial"/>
              </a:rPr>
              <a:t> чудовища, и в Переславль-Залесский, чтобы своими глазами увидеть легендарный ледниковый валун Синь-камень, который может перемещаться самостоятельно. Эти и многие другие необычные места ждут бесстрашную </a:t>
            </a:r>
            <a:r>
              <a:rPr lang="ru-RU" sz="1400" b="0" i="0" dirty="0" smtClean="0">
                <a:latin typeface="Calibri" panose="020F0502020204030204" pitchFamily="34" charset="0"/>
                <a:ea typeface="Arial"/>
                <a:cs typeface="Calibri" panose="020F0502020204030204" pitchFamily="34" charset="0"/>
                <a:sym typeface="Arial"/>
              </a:rPr>
              <a:t>Варрэ</a:t>
            </a:r>
            <a:endParaRPr sz="1400" b="0" i="0" dirty="0">
              <a:latin typeface="Calibri" panose="020F0502020204030204" pitchFamily="34" charset="0"/>
              <a:ea typeface="Arial"/>
              <a:cs typeface="Calibri" panose="020F0502020204030204" pitchFamily="34" charset="0"/>
              <a:sym typeface="Arial"/>
            </a:endParaRPr>
          </a:p>
        </p:txBody>
      </p:sp>
      <p:pic>
        <p:nvPicPr>
          <p:cNvPr id="296" name="Google Shape;296;p35"/>
          <p:cNvPicPr preferRelativeResize="0"/>
          <p:nvPr/>
        </p:nvPicPr>
        <p:blipFill rotWithShape="1">
          <a:blip r:embed="rId3">
            <a:alphaModFix/>
          </a:blip>
          <a:srcRect l="13237" r="11866"/>
          <a:stretch/>
        </p:blipFill>
        <p:spPr>
          <a:xfrm>
            <a:off x="20" y="10"/>
            <a:ext cx="4635571" cy="6857990"/>
          </a:xfrm>
          <a:prstGeom prst="rect">
            <a:avLst/>
          </a:prstGeom>
          <a:noFill/>
          <a:ln>
            <a:noFill/>
          </a:ln>
        </p:spPr>
      </p:pic>
      <p:cxnSp>
        <p:nvCxnSpPr>
          <p:cNvPr id="297" name="Google Shape;297;p35"/>
          <p:cNvCxnSpPr/>
          <p:nvPr/>
        </p:nvCxnSpPr>
        <p:spPr>
          <a:xfrm>
            <a:off x="5080934" y="2115117"/>
            <a:ext cx="6309360" cy="0"/>
          </a:xfrm>
          <a:prstGeom prst="straightConnector1">
            <a:avLst/>
          </a:prstGeom>
          <a:noFill/>
          <a:ln w="19050" cap="flat" cmpd="sng">
            <a:solidFill>
              <a:srgbClr val="BFC347"/>
            </a:solidFill>
            <a:prstDash val="solid"/>
            <a:miter lim="800000"/>
            <a:headEnd type="none" w="sm" len="sm"/>
            <a:tailEnd type="none" w="sm" len="sm"/>
          </a:ln>
        </p:spPr>
      </p:cxnSp>
      <p:sp>
        <p:nvSpPr>
          <p:cNvPr id="2" name="Прямоугольник 1"/>
          <p:cNvSpPr/>
          <p:nvPr/>
        </p:nvSpPr>
        <p:spPr>
          <a:xfrm>
            <a:off x="1084995" y="6411603"/>
            <a:ext cx="3169457" cy="307777"/>
          </a:xfrm>
          <a:prstGeom prst="rect">
            <a:avLst/>
          </a:prstGeom>
        </p:spPr>
        <p:txBody>
          <a:bodyPr wrap="none">
            <a:spAutoFit/>
          </a:bodyPr>
          <a:lstStyle/>
          <a:p>
            <a:r>
              <a:rPr lang="en-US" dirty="0">
                <a:hlinkClick r:id="rId4"/>
              </a:rPr>
              <a:t>https://www.labirint.ru/books/873945</a:t>
            </a:r>
            <a:r>
              <a:rPr lang="en-US" dirty="0" smtClean="0">
                <a:hlinkClick r:id="rId4"/>
              </a:rPr>
              <a:t>/</a:t>
            </a:r>
            <a:r>
              <a:rPr lang="ru-RU" dirty="0" smtClean="0"/>
              <a:t> </a:t>
            </a:r>
            <a:endParaRPr lang="ru-RU"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934" y="4894315"/>
            <a:ext cx="1022248" cy="102224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3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303" name="Google Shape;303;p36" descr="Изображение выглядит как текст, транспорт, салазки&#10;&#10;Автоматически созданное описание"/>
          <p:cNvPicPr preferRelativeResize="0"/>
          <p:nvPr/>
        </p:nvPicPr>
        <p:blipFill rotWithShape="1">
          <a:blip r:embed="rId3">
            <a:alphaModFix/>
          </a:blip>
          <a:srcRect/>
          <a:stretch/>
        </p:blipFill>
        <p:spPr>
          <a:xfrm>
            <a:off x="903288" y="1844675"/>
            <a:ext cx="3348038" cy="4449763"/>
          </a:xfrm>
          <a:prstGeom prst="rect">
            <a:avLst/>
          </a:prstGeom>
          <a:noFill/>
          <a:ln>
            <a:noFill/>
          </a:ln>
          <a:effectLst>
            <a:outerShdw blurRad="190500" algn="tl" rotWithShape="0">
              <a:srgbClr val="000000">
                <a:alpha val="69803"/>
              </a:srgbClr>
            </a:outerShdw>
          </a:effectLst>
        </p:spPr>
      </p:pic>
      <p:pic>
        <p:nvPicPr>
          <p:cNvPr id="304" name="Google Shape;304;p36" descr="Изображение выглядит как текст, млекопитающее, собака&#10;&#10;Автоматически созданное описание"/>
          <p:cNvPicPr preferRelativeResize="0">
            <a:picLocks noGrp="1"/>
          </p:cNvPicPr>
          <p:nvPr>
            <p:ph type="body" idx="1"/>
          </p:nvPr>
        </p:nvPicPr>
        <p:blipFill rotWithShape="1">
          <a:blip r:embed="rId4">
            <a:alphaModFix/>
          </a:blip>
          <a:srcRect/>
          <a:stretch/>
        </p:blipFill>
        <p:spPr>
          <a:xfrm>
            <a:off x="4322763" y="1844675"/>
            <a:ext cx="6964363" cy="4449763"/>
          </a:xfrm>
          <a:prstGeom prst="rect">
            <a:avLst/>
          </a:prstGeom>
          <a:noFill/>
          <a:ln>
            <a:noFill/>
          </a:ln>
          <a:effectLst>
            <a:outerShdw blurRad="190500" algn="tl" rotWithShape="0">
              <a:srgbClr val="000000">
                <a:alpha val="69803"/>
              </a:srgbClr>
            </a:outerShdw>
          </a:effectLst>
        </p:spPr>
      </p:pic>
      <p:sp>
        <p:nvSpPr>
          <p:cNvPr id="305" name="Google Shape;305;p36"/>
          <p:cNvSpPr txBox="1">
            <a:spLocks noGrp="1"/>
          </p:cNvSpPr>
          <p:nvPr>
            <p:ph type="title"/>
          </p:nvPr>
        </p:nvSpPr>
        <p:spPr>
          <a:xfrm>
            <a:off x="838200" y="184805"/>
            <a:ext cx="10515600" cy="1505883"/>
          </a:xfrm>
          <a:prstGeom prst="rect">
            <a:avLst/>
          </a:prstGeom>
          <a:noFill/>
          <a:ln>
            <a:noFill/>
          </a:ln>
        </p:spPr>
        <p:txBody>
          <a:bodyPr spcFirstLastPara="1" wrap="square" lIns="91425" tIns="45700" rIns="91425" bIns="45700" anchor="ctr" anchorCtr="0">
            <a:normAutofit/>
          </a:bodyPr>
          <a:lstStyle/>
          <a:p>
            <a:pPr lvl="0">
              <a:buSzPts val="3300"/>
            </a:pPr>
            <a:r>
              <a:rPr lang="ru-RU" sz="2800" b="1" dirty="0">
                <a:solidFill>
                  <a:schemeClr val="accent2">
                    <a:lumMod val="50000"/>
                  </a:schemeClr>
                </a:solidFill>
                <a:sym typeface="Calibri"/>
              </a:rPr>
              <a:t>Савва Сафонов. Ездовые собаки. Великий транспорт Севера (</a:t>
            </a:r>
            <a:r>
              <a:rPr lang="ru-RU" sz="2800" b="1" dirty="0">
                <a:solidFill>
                  <a:schemeClr val="accent2">
                    <a:lumMod val="50000"/>
                  </a:schemeClr>
                </a:solidFill>
                <a:sym typeface="Calibri"/>
              </a:rPr>
              <a:t>Paulsen</a:t>
            </a:r>
            <a:r>
              <a:rPr lang="ru-RU" sz="2800" b="1" dirty="0">
                <a:solidFill>
                  <a:schemeClr val="accent2">
                    <a:lumMod val="50000"/>
                  </a:schemeClr>
                </a:solidFill>
                <a:sym typeface="Calibri"/>
              </a:rPr>
              <a:t>, 2023</a:t>
            </a:r>
            <a:r>
              <a:rPr lang="ru-RU" sz="2800" b="1" dirty="0" smtClean="0">
                <a:solidFill>
                  <a:schemeClr val="accent2">
                    <a:lumMod val="50000"/>
                  </a:schemeClr>
                </a:solidFill>
                <a:sym typeface="Calibri"/>
              </a:rPr>
              <a:t>) </a:t>
            </a:r>
            <a:r>
              <a:rPr lang="en-US" sz="2800" dirty="0">
                <a:hlinkClick r:id="rId5"/>
              </a:rPr>
              <a:t>https://www.labirint.ru/books/884376</a:t>
            </a:r>
            <a:r>
              <a:rPr lang="en-US" sz="2800" dirty="0" smtClean="0">
                <a:hlinkClick r:id="rId5"/>
              </a:rPr>
              <a:t>/</a:t>
            </a:r>
            <a:r>
              <a:rPr lang="ru-RU" sz="2800" dirty="0" smtClean="0"/>
              <a:t> </a:t>
            </a:r>
            <a:endParaRPr sz="2800" dirty="0"/>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2618" y="5240237"/>
            <a:ext cx="954087" cy="95408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6"/>
          <p:cNvSpPr/>
          <p:nvPr/>
        </p:nvSpPr>
        <p:spPr>
          <a:xfrm>
            <a:off x="0" y="1"/>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7" name="Google Shape;107;p16"/>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dirty="0">
              <a:solidFill>
                <a:schemeClr val="lt1"/>
              </a:solidFill>
              <a:latin typeface="Calibri"/>
              <a:ea typeface="Calibri"/>
              <a:cs typeface="Calibri"/>
              <a:sym typeface="Calibri"/>
            </a:endParaRPr>
          </a:p>
        </p:txBody>
      </p:sp>
      <p:sp>
        <p:nvSpPr>
          <p:cNvPr id="108" name="Google Shape;108;p16"/>
          <p:cNvSpPr txBox="1">
            <a:spLocks noGrp="1"/>
          </p:cNvSpPr>
          <p:nvPr>
            <p:ph type="title"/>
          </p:nvPr>
        </p:nvSpPr>
        <p:spPr>
          <a:xfrm>
            <a:off x="753925" y="1321056"/>
            <a:ext cx="10684151" cy="19919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5200"/>
              <a:buFont typeface="Calibri"/>
              <a:buNone/>
            </a:pPr>
            <a:r>
              <a:rPr lang="ru-RU" sz="5200" dirty="0">
                <a:solidFill>
                  <a:schemeClr val="dk2"/>
                </a:solidFill>
                <a:latin typeface="Calibri"/>
                <a:ea typeface="Calibri"/>
                <a:cs typeface="Calibri"/>
                <a:sym typeface="Calibri"/>
              </a:rPr>
              <a:t>Публикации, обзоры, интервью</a:t>
            </a:r>
            <a:endParaRPr dirty="0"/>
          </a:p>
        </p:txBody>
      </p:sp>
      <p:sp>
        <p:nvSpPr>
          <p:cNvPr id="109" name="Google Shape;109;p16"/>
          <p:cNvSpPr txBox="1">
            <a:spLocks noGrp="1"/>
          </p:cNvSpPr>
          <p:nvPr>
            <p:ph type="body" idx="1"/>
          </p:nvPr>
        </p:nvSpPr>
        <p:spPr>
          <a:xfrm>
            <a:off x="1361395" y="3525490"/>
            <a:ext cx="9469211" cy="86563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400"/>
              <a:buNone/>
            </a:pPr>
            <a:r>
              <a:rPr lang="ru-RU" dirty="0">
                <a:solidFill>
                  <a:schemeClr val="dk2"/>
                </a:solidFill>
                <a:latin typeface="Calibri"/>
                <a:ea typeface="Calibri"/>
                <a:cs typeface="Calibri"/>
                <a:sym typeface="Calibri"/>
              </a:rPr>
              <a:t>Новости детской литературы</a:t>
            </a:r>
            <a:endParaRPr dirty="0"/>
          </a:p>
        </p:txBody>
      </p:sp>
      <p:grpSp>
        <p:nvGrpSpPr>
          <p:cNvPr id="110" name="Google Shape;110;p16"/>
          <p:cNvGrpSpPr/>
          <p:nvPr/>
        </p:nvGrpSpPr>
        <p:grpSpPr>
          <a:xfrm>
            <a:off x="7867135" y="0"/>
            <a:ext cx="4324865" cy="2641149"/>
            <a:chOff x="6867015" y="-1"/>
            <a:chExt cx="5324985" cy="3251912"/>
          </a:xfrm>
        </p:grpSpPr>
        <p:sp>
          <p:nvSpPr>
            <p:cNvPr id="111" name="Google Shape;111;p16"/>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2" name="Google Shape;112;p16"/>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3" name="Google Shape;113;p16"/>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4" name="Google Shape;114;p16"/>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115" name="Google Shape;115;p16"/>
          <p:cNvGrpSpPr/>
          <p:nvPr/>
        </p:nvGrpSpPr>
        <p:grpSpPr>
          <a:xfrm rot="-5400000">
            <a:off x="-456265" y="3658536"/>
            <a:ext cx="3655725" cy="2743201"/>
            <a:chOff x="-305" y="-1"/>
            <a:chExt cx="3832880" cy="2876136"/>
          </a:xfrm>
        </p:grpSpPr>
        <p:sp>
          <p:nvSpPr>
            <p:cNvPr id="116" name="Google Shape;116;p16"/>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7" name="Google Shape;117;p16"/>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8" name="Google Shape;118;p16"/>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9" name="Google Shape;119;p16"/>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p37"/>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lvl="0">
              <a:buSzPts val="2800"/>
            </a:pPr>
            <a:r>
              <a:rPr lang="ru-RU" sz="2800" b="1" dirty="0">
                <a:solidFill>
                  <a:schemeClr val="accent2">
                    <a:lumMod val="50000"/>
                  </a:schemeClr>
                </a:solidFill>
              </a:rPr>
              <a:t>Светлана </a:t>
            </a:r>
            <a:r>
              <a:rPr lang="ru-RU" sz="2800" b="1" dirty="0">
                <a:solidFill>
                  <a:schemeClr val="accent2">
                    <a:lumMod val="50000"/>
                  </a:schemeClr>
                </a:solidFill>
              </a:rPr>
              <a:t>Горева</a:t>
            </a:r>
            <a:r>
              <a:rPr lang="ru-RU" sz="2800" b="1" dirty="0">
                <a:solidFill>
                  <a:schemeClr val="accent2">
                    <a:lumMod val="50000"/>
                  </a:schemeClr>
                </a:solidFill>
              </a:rPr>
              <a:t>. Третьяков и Третьяковка (Настя и Никита, 2022</a:t>
            </a:r>
            <a:r>
              <a:rPr lang="ru-RU" sz="2800" b="1" dirty="0" smtClean="0">
                <a:solidFill>
                  <a:schemeClr val="accent2">
                    <a:lumMod val="50000"/>
                  </a:schemeClr>
                </a:solidFill>
              </a:rPr>
              <a:t>) </a:t>
            </a:r>
            <a:r>
              <a:rPr lang="en-US" sz="2800" dirty="0">
                <a:hlinkClick r:id="rId3"/>
              </a:rPr>
              <a:t>https://www.labirint.ru/books/893050</a:t>
            </a:r>
            <a:r>
              <a:rPr lang="en-US" sz="2800" dirty="0" smtClean="0">
                <a:hlinkClick r:id="rId3"/>
              </a:rPr>
              <a:t>/</a:t>
            </a:r>
            <a:r>
              <a:rPr lang="ru-RU" sz="2800" dirty="0" smtClean="0"/>
              <a:t> </a:t>
            </a:r>
            <a:endParaRPr dirty="0"/>
          </a:p>
        </p:txBody>
      </p:sp>
      <p:sp>
        <p:nvSpPr>
          <p:cNvPr id="311" name="Google Shape;311;p37"/>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ru-RU" sz="2000" dirty="0"/>
              <a:t>Как появилась знаменитая Третьяковская галерея? Что такое депозитарий, в чём заключается работа реставратора, как картины пережили наводнение и войну? В этой книжке </a:t>
            </a:r>
            <a:r>
              <a:rPr lang="ru-RU" sz="2000" dirty="0" smtClean="0"/>
              <a:t>расскажут </a:t>
            </a:r>
            <a:r>
              <a:rPr lang="ru-RU" sz="2000" dirty="0"/>
              <a:t>об истории музея, в котором собраны настоящие шедевры художественного искусства, и о его знаменитом основателе, имя которого навсегда осталось на карте Москвы и в сердцах благодарных </a:t>
            </a:r>
            <a:r>
              <a:rPr lang="ru-RU" sz="2000" dirty="0" smtClean="0"/>
              <a:t>потомков</a:t>
            </a:r>
            <a:endParaRPr dirty="0"/>
          </a:p>
        </p:txBody>
      </p:sp>
      <p:pic>
        <p:nvPicPr>
          <p:cNvPr id="312" name="Google Shape;312;p37" descr="Изображение выглядит как текст, человек&#10;&#10;Автоматически созданное описание"/>
          <p:cNvPicPr preferRelativeResize="0"/>
          <p:nvPr/>
        </p:nvPicPr>
        <p:blipFill rotWithShape="1">
          <a:blip r:embed="rId4">
            <a:alphaModFix/>
          </a:blip>
          <a:srcRect l="11061"/>
          <a:stretch/>
        </p:blipFill>
        <p:spPr>
          <a:xfrm>
            <a:off x="20" y="10"/>
            <a:ext cx="4635571" cy="6857990"/>
          </a:xfrm>
          <a:prstGeom prst="rect">
            <a:avLst/>
          </a:prstGeom>
          <a:noFill/>
          <a:ln>
            <a:noFill/>
          </a:ln>
        </p:spPr>
      </p:pic>
      <p:cxnSp>
        <p:nvCxnSpPr>
          <p:cNvPr id="313" name="Google Shape;313;p37"/>
          <p:cNvCxnSpPr/>
          <p:nvPr/>
        </p:nvCxnSpPr>
        <p:spPr>
          <a:xfrm>
            <a:off x="5080934" y="2115117"/>
            <a:ext cx="6309360" cy="0"/>
          </a:xfrm>
          <a:prstGeom prst="straightConnector1">
            <a:avLst/>
          </a:prstGeom>
          <a:noFill/>
          <a:ln w="19050" cap="flat" cmpd="sng">
            <a:solidFill>
              <a:srgbClr val="E55E3C"/>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sp>
        <p:nvSpPr>
          <p:cNvPr id="411" name="Google Shape;411;p45"/>
          <p:cNvSpPr/>
          <p:nvPr/>
        </p:nvSpPr>
        <p:spPr>
          <a:xfrm>
            <a:off x="0" y="1"/>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2" name="Google Shape;412;p45"/>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dirty="0">
              <a:solidFill>
                <a:schemeClr val="lt1"/>
              </a:solidFill>
              <a:latin typeface="Calibri"/>
              <a:ea typeface="Calibri"/>
              <a:cs typeface="Calibri"/>
              <a:sym typeface="Calibri"/>
            </a:endParaRPr>
          </a:p>
        </p:txBody>
      </p:sp>
      <p:sp>
        <p:nvSpPr>
          <p:cNvPr id="413" name="Google Shape;413;p45"/>
          <p:cNvSpPr txBox="1">
            <a:spLocks noGrp="1"/>
          </p:cNvSpPr>
          <p:nvPr>
            <p:ph type="title"/>
          </p:nvPr>
        </p:nvSpPr>
        <p:spPr>
          <a:xfrm>
            <a:off x="753925" y="1321056"/>
            <a:ext cx="10684151" cy="19919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5200"/>
              <a:buFont typeface="Calibri"/>
              <a:buNone/>
            </a:pPr>
            <a:r>
              <a:rPr lang="ru-RU" sz="5200" dirty="0">
                <a:solidFill>
                  <a:schemeClr val="dk2"/>
                </a:solidFill>
                <a:latin typeface="Calibri"/>
                <a:ea typeface="Calibri"/>
                <a:cs typeface="Calibri"/>
                <a:sym typeface="Calibri"/>
              </a:rPr>
              <a:t>Книги для младших школьников</a:t>
            </a:r>
            <a:endParaRPr dirty="0"/>
          </a:p>
        </p:txBody>
      </p:sp>
      <p:sp>
        <p:nvSpPr>
          <p:cNvPr id="414" name="Google Shape;414;p45"/>
          <p:cNvSpPr txBox="1">
            <a:spLocks noGrp="1"/>
          </p:cNvSpPr>
          <p:nvPr>
            <p:ph type="body" idx="1"/>
          </p:nvPr>
        </p:nvSpPr>
        <p:spPr>
          <a:xfrm>
            <a:off x="1361395" y="3525490"/>
            <a:ext cx="9469211" cy="86563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400"/>
              <a:buNone/>
            </a:pPr>
            <a:r>
              <a:rPr lang="ru-RU" dirty="0">
                <a:solidFill>
                  <a:schemeClr val="dk2"/>
                </a:solidFill>
                <a:latin typeface="Calibri"/>
                <a:ea typeface="Calibri"/>
                <a:cs typeface="Calibri"/>
                <a:sym typeface="Calibri"/>
              </a:rPr>
              <a:t>Новинки и переиздания</a:t>
            </a:r>
            <a:endParaRPr dirty="0"/>
          </a:p>
        </p:txBody>
      </p:sp>
      <p:grpSp>
        <p:nvGrpSpPr>
          <p:cNvPr id="415" name="Google Shape;415;p45"/>
          <p:cNvGrpSpPr/>
          <p:nvPr/>
        </p:nvGrpSpPr>
        <p:grpSpPr>
          <a:xfrm>
            <a:off x="7867135" y="0"/>
            <a:ext cx="4324865" cy="2641149"/>
            <a:chOff x="6867015" y="-1"/>
            <a:chExt cx="5324985" cy="3251912"/>
          </a:xfrm>
        </p:grpSpPr>
        <p:sp>
          <p:nvSpPr>
            <p:cNvPr id="416" name="Google Shape;416;p45"/>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7" name="Google Shape;417;p45"/>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8" name="Google Shape;418;p45"/>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9" name="Google Shape;419;p45"/>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420" name="Google Shape;420;p45"/>
          <p:cNvGrpSpPr/>
          <p:nvPr/>
        </p:nvGrpSpPr>
        <p:grpSpPr>
          <a:xfrm rot="-5400000">
            <a:off x="-456265" y="3658536"/>
            <a:ext cx="3655725" cy="2743201"/>
            <a:chOff x="-305" y="-1"/>
            <a:chExt cx="3832880" cy="2876136"/>
          </a:xfrm>
        </p:grpSpPr>
        <p:sp>
          <p:nvSpPr>
            <p:cNvPr id="421" name="Google Shape;421;p45"/>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22" name="Google Shape;422;p45"/>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23" name="Google Shape;423;p45"/>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24" name="Google Shape;424;p45"/>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46"/>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430" name="Google Shape;430;p46" descr="Изображение выглядит как текст&#10;&#10;Автоматически созданное описание"/>
          <p:cNvPicPr preferRelativeResize="0">
            <a:picLocks noGrp="1"/>
          </p:cNvPicPr>
          <p:nvPr>
            <p:ph type="body" idx="1"/>
          </p:nvPr>
        </p:nvPicPr>
        <p:blipFill rotWithShape="1">
          <a:blip r:embed="rId3">
            <a:alphaModFix/>
          </a:blip>
          <a:srcRect/>
          <a:stretch/>
        </p:blipFill>
        <p:spPr>
          <a:xfrm>
            <a:off x="838200" y="2166938"/>
            <a:ext cx="6986588" cy="3457575"/>
          </a:xfrm>
          <a:prstGeom prst="rect">
            <a:avLst/>
          </a:prstGeom>
          <a:noFill/>
          <a:ln>
            <a:noFill/>
          </a:ln>
        </p:spPr>
      </p:pic>
      <p:pic>
        <p:nvPicPr>
          <p:cNvPr id="431" name="Google Shape;431;p46" descr="Изображение выглядит как текст, книга, покрашенный&#10;&#10;Автоматически созданное описание"/>
          <p:cNvPicPr preferRelativeResize="0"/>
          <p:nvPr/>
        </p:nvPicPr>
        <p:blipFill rotWithShape="1">
          <a:blip r:embed="rId4">
            <a:alphaModFix/>
          </a:blip>
          <a:srcRect/>
          <a:stretch/>
        </p:blipFill>
        <p:spPr>
          <a:xfrm>
            <a:off x="7896225" y="2166938"/>
            <a:ext cx="3457575" cy="3457575"/>
          </a:xfrm>
          <a:prstGeom prst="rect">
            <a:avLst/>
          </a:prstGeom>
          <a:noFill/>
          <a:ln>
            <a:noFill/>
          </a:ln>
        </p:spPr>
      </p:pic>
      <p:sp>
        <p:nvSpPr>
          <p:cNvPr id="432" name="Google Shape;432;p46"/>
          <p:cNvSpPr txBox="1">
            <a:spLocks noGrp="1"/>
          </p:cNvSpPr>
          <p:nvPr>
            <p:ph type="title"/>
          </p:nvPr>
        </p:nvSpPr>
        <p:spPr>
          <a:xfrm>
            <a:off x="838200" y="672747"/>
            <a:ext cx="10515600" cy="7155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500"/>
              <a:buFont typeface="Calibri"/>
              <a:buNone/>
            </a:pPr>
            <a:r>
              <a:rPr lang="ru-RU" sz="2500" dirty="0">
                <a:solidFill>
                  <a:schemeClr val="lt1"/>
                </a:solidFill>
              </a:rPr>
              <a:t>Сказочный Таймыр (</a:t>
            </a:r>
            <a:r>
              <a:rPr lang="ru-RU" sz="2500" dirty="0">
                <a:solidFill>
                  <a:schemeClr val="lt1"/>
                </a:solidFill>
              </a:rPr>
              <a:t>PressPass</a:t>
            </a:r>
            <a:r>
              <a:rPr lang="ru-RU" sz="2500" dirty="0">
                <a:solidFill>
                  <a:schemeClr val="lt1"/>
                </a:solidFill>
              </a:rPr>
              <a:t>, 2022</a:t>
            </a:r>
            <a:r>
              <a:rPr lang="ru-RU" sz="2500" dirty="0" smtClean="0">
                <a:solidFill>
                  <a:schemeClr val="lt1"/>
                </a:solidFill>
              </a:rPr>
              <a:t>)</a:t>
            </a:r>
            <a:endParaRPr dirty="0"/>
          </a:p>
        </p:txBody>
      </p:sp>
      <p:sp>
        <p:nvSpPr>
          <p:cNvPr id="2" name="Прямоугольник 1"/>
          <p:cNvSpPr/>
          <p:nvPr/>
        </p:nvSpPr>
        <p:spPr>
          <a:xfrm>
            <a:off x="2599162" y="5880661"/>
            <a:ext cx="3169457" cy="307777"/>
          </a:xfrm>
          <a:prstGeom prst="rect">
            <a:avLst/>
          </a:prstGeom>
        </p:spPr>
        <p:txBody>
          <a:bodyPr wrap="none">
            <a:spAutoFit/>
          </a:bodyPr>
          <a:lstStyle/>
          <a:p>
            <a:r>
              <a:rPr lang="en-US" dirty="0">
                <a:hlinkClick r:id="rId5"/>
              </a:rPr>
              <a:t>https://www.labirint.ru/books/881538</a:t>
            </a:r>
            <a:r>
              <a:rPr lang="en-US" dirty="0" smtClean="0">
                <a:hlinkClick r:id="rId5"/>
              </a:rPr>
              <a:t>/</a:t>
            </a:r>
            <a:r>
              <a:rPr lang="ru-RU" dirty="0" smtClean="0"/>
              <a:t> </a:t>
            </a:r>
            <a:endParaRPr lang="ru-RU"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1107" y="5710498"/>
            <a:ext cx="955880" cy="95588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4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38" name="Google Shape;438;p47"/>
          <p:cNvSpPr txBox="1">
            <a:spLocks noGrp="1"/>
          </p:cNvSpPr>
          <p:nvPr>
            <p:ph type="title"/>
          </p:nvPr>
        </p:nvSpPr>
        <p:spPr>
          <a:xfrm>
            <a:off x="643467" y="321734"/>
            <a:ext cx="10905066" cy="1135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ru-RU" sz="3200" b="1" dirty="0">
                <a:solidFill>
                  <a:schemeClr val="accent2">
                    <a:lumMod val="50000"/>
                  </a:schemeClr>
                </a:solidFill>
              </a:rPr>
              <a:t>Джеймс </a:t>
            </a:r>
            <a:r>
              <a:rPr lang="ru-RU" sz="3200" b="1" dirty="0">
                <a:solidFill>
                  <a:schemeClr val="accent2">
                    <a:lumMod val="50000"/>
                  </a:schemeClr>
                </a:solidFill>
              </a:rPr>
              <a:t>Тёрбер</a:t>
            </a:r>
            <a:r>
              <a:rPr lang="ru-RU" sz="3200" b="1" dirty="0">
                <a:solidFill>
                  <a:schemeClr val="accent2">
                    <a:lumMod val="50000"/>
                  </a:schemeClr>
                </a:solidFill>
              </a:rPr>
              <a:t>. 13 часов и другие сказки (Волчок, 2022</a:t>
            </a:r>
            <a:r>
              <a:rPr lang="ru-RU" sz="3200" b="1" dirty="0" smtClean="0">
                <a:solidFill>
                  <a:schemeClr val="accent2">
                    <a:lumMod val="50000"/>
                  </a:schemeClr>
                </a:solidFill>
              </a:rPr>
              <a:t>)</a:t>
            </a:r>
            <a:endParaRPr sz="3200" b="1" dirty="0">
              <a:solidFill>
                <a:schemeClr val="accent2">
                  <a:lumMod val="50000"/>
                </a:schemeClr>
              </a:solidFill>
            </a:endParaRPr>
          </a:p>
        </p:txBody>
      </p:sp>
      <p:sp>
        <p:nvSpPr>
          <p:cNvPr id="439" name="Google Shape;439;p47"/>
          <p:cNvSpPr txBox="1">
            <a:spLocks noGrp="1"/>
          </p:cNvSpPr>
          <p:nvPr>
            <p:ph type="body" idx="1"/>
          </p:nvPr>
        </p:nvSpPr>
        <p:spPr>
          <a:xfrm>
            <a:off x="643469" y="1782980"/>
            <a:ext cx="4008384" cy="46836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100"/>
              <a:buChar char="•"/>
            </a:pPr>
            <a:r>
              <a:rPr lang="ru-RU" sz="1200" dirty="0"/>
              <a:t>Если знаменитый насмешник начнёт писать сказки, какими они получатся? Конечно, весёлыми. Но не только. Джеймс </a:t>
            </a:r>
            <a:r>
              <a:rPr lang="ru-RU" sz="1200" dirty="0"/>
              <a:t>Тёрбер</a:t>
            </a:r>
            <a:r>
              <a:rPr lang="ru-RU" sz="1200" dirty="0"/>
              <a:t> (1894-1961), писатель и художник-карикатурист, один из создателей современного американского юмора, сочинял волшебные истории всю жизнь - и вошёл в мировую литературу ещё и как сказочник. Его Зло способно испугать, Добро умеет и сочувствовать, и смеяться над собой, а сюжеты всегда чудесны и </a:t>
            </a:r>
            <a:r>
              <a:rPr lang="ru-RU" sz="1200" dirty="0" smtClean="0"/>
              <a:t>непредсказуемы</a:t>
            </a:r>
            <a:endParaRPr sz="1200" dirty="0"/>
          </a:p>
          <a:p>
            <a:pPr marL="228600" lvl="0" indent="-228600" algn="l" rtl="0">
              <a:lnSpc>
                <a:spcPct val="90000"/>
              </a:lnSpc>
              <a:spcBef>
                <a:spcPts val="1000"/>
              </a:spcBef>
              <a:spcAft>
                <a:spcPts val="0"/>
              </a:spcAft>
              <a:buClr>
                <a:schemeClr val="dk1"/>
              </a:buClr>
              <a:buSzPts val="1100"/>
              <a:buChar char="•"/>
            </a:pPr>
            <a:r>
              <a:rPr lang="ru-RU" sz="1200" dirty="0"/>
              <a:t>Герцог с ледяным сердцем похищает принцессу, скармливает её спасителей гусям и почти убивает само Время. Но тёплые руки пленницы могут отогреть замёрзшие стрелки часов - если Принцу лоскутов и заплат удастся снять с неё </a:t>
            </a:r>
            <a:r>
              <a:rPr lang="ru-RU" sz="1200" dirty="0" smtClean="0"/>
              <a:t>заклятье</a:t>
            </a:r>
            <a:endParaRPr sz="1200" dirty="0"/>
          </a:p>
          <a:p>
            <a:pPr marL="228600" lvl="0" indent="-228600" algn="l" rtl="0">
              <a:lnSpc>
                <a:spcPct val="90000"/>
              </a:lnSpc>
              <a:spcBef>
                <a:spcPts val="1000"/>
              </a:spcBef>
              <a:spcAft>
                <a:spcPts val="0"/>
              </a:spcAft>
              <a:buClr>
                <a:schemeClr val="dk1"/>
              </a:buClr>
              <a:buSzPts val="1100"/>
              <a:buChar char="•"/>
            </a:pPr>
            <a:r>
              <a:rPr lang="ru-RU" sz="1200" dirty="0"/>
              <a:t>Захватчики пытаются уничтожить на острове </a:t>
            </a:r>
            <a:r>
              <a:rPr lang="ru-RU" sz="1200" dirty="0"/>
              <a:t>Оро</a:t>
            </a:r>
            <a:r>
              <a:rPr lang="ru-RU" sz="1200" dirty="0"/>
              <a:t> всё, в названии чего есть буква "о": любовь и морковь, колёса и поэзию, бегемотов и единорогов. Но великолепное О постоит за себя - если люди не побоятся произнести слово "свобода</a:t>
            </a:r>
            <a:r>
              <a:rPr lang="ru-RU" sz="1200" dirty="0" smtClean="0"/>
              <a:t>"</a:t>
            </a:r>
            <a:endParaRPr sz="1200" dirty="0"/>
          </a:p>
          <a:p>
            <a:pPr marL="228600" lvl="0" indent="-228600" algn="l" rtl="0">
              <a:lnSpc>
                <a:spcPct val="90000"/>
              </a:lnSpc>
              <a:spcBef>
                <a:spcPts val="1000"/>
              </a:spcBef>
              <a:spcAft>
                <a:spcPts val="0"/>
              </a:spcAft>
              <a:buClr>
                <a:schemeClr val="dk1"/>
              </a:buClr>
              <a:buSzPts val="1100"/>
              <a:buChar char="•"/>
            </a:pPr>
            <a:r>
              <a:rPr lang="ru-RU" sz="1200" dirty="0"/>
              <a:t>Могучий великан требует, чтобы жители мирного городка платили ему непосильную дань, да ещё и рассказывали весёлые сказки. Однако сказка может стать оружием против самого огромного великана - если её создал настоящий </a:t>
            </a:r>
            <a:r>
              <a:rPr lang="ru-RU" sz="1200" dirty="0" smtClean="0"/>
              <a:t>мастер</a:t>
            </a:r>
            <a:endParaRPr sz="1200" dirty="0"/>
          </a:p>
        </p:txBody>
      </p:sp>
      <p:grpSp>
        <p:nvGrpSpPr>
          <p:cNvPr id="440" name="Google Shape;440;p47"/>
          <p:cNvGrpSpPr/>
          <p:nvPr/>
        </p:nvGrpSpPr>
        <p:grpSpPr>
          <a:xfrm>
            <a:off x="11219290" y="1"/>
            <a:ext cx="972709" cy="1935307"/>
            <a:chOff x="10918968" y="713127"/>
            <a:chExt cx="1273032" cy="2532832"/>
          </a:xfrm>
        </p:grpSpPr>
        <p:sp>
          <p:nvSpPr>
            <p:cNvPr id="441" name="Google Shape;441;p47"/>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42" name="Google Shape;442;p47"/>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443" name="Google Shape;443;p47"/>
          <p:cNvGrpSpPr/>
          <p:nvPr/>
        </p:nvGrpSpPr>
        <p:grpSpPr>
          <a:xfrm>
            <a:off x="0" y="4601497"/>
            <a:ext cx="1014060" cy="2017580"/>
            <a:chOff x="0" y="4601497"/>
            <a:chExt cx="1014060" cy="2017580"/>
          </a:xfrm>
        </p:grpSpPr>
        <p:sp>
          <p:nvSpPr>
            <p:cNvPr id="444" name="Google Shape;444;p47"/>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45" name="Google Shape;445;p47"/>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446" name="Google Shape;446;p47" descr="Изображение выглядит как текст, внутренний&#10;&#10;Автоматически созданное описание"/>
          <p:cNvPicPr preferRelativeResize="0"/>
          <p:nvPr/>
        </p:nvPicPr>
        <p:blipFill rotWithShape="1">
          <a:blip r:embed="rId3">
            <a:alphaModFix/>
          </a:blip>
          <a:srcRect r="-2" b="7818"/>
          <a:stretch/>
        </p:blipFill>
        <p:spPr>
          <a:xfrm>
            <a:off x="5295320" y="1950500"/>
            <a:ext cx="3047033" cy="4026853"/>
          </a:xfrm>
          <a:prstGeom prst="rect">
            <a:avLst/>
          </a:prstGeom>
          <a:noFill/>
          <a:ln>
            <a:noFill/>
          </a:ln>
        </p:spPr>
      </p:pic>
      <p:pic>
        <p:nvPicPr>
          <p:cNvPr id="447" name="Google Shape;447;p47"/>
          <p:cNvPicPr preferRelativeResize="0"/>
          <p:nvPr/>
        </p:nvPicPr>
        <p:blipFill rotWithShape="1">
          <a:blip r:embed="rId4">
            <a:alphaModFix/>
          </a:blip>
          <a:srcRect b="10114"/>
          <a:stretch/>
        </p:blipFill>
        <p:spPr>
          <a:xfrm>
            <a:off x="8501499" y="1948174"/>
            <a:ext cx="3047033" cy="4027729"/>
          </a:xfrm>
          <a:prstGeom prst="rect">
            <a:avLst/>
          </a:prstGeom>
          <a:noFill/>
          <a:ln>
            <a:noFill/>
          </a:ln>
        </p:spPr>
      </p:pic>
      <p:sp>
        <p:nvSpPr>
          <p:cNvPr id="2" name="Прямоугольник 1"/>
          <p:cNvSpPr/>
          <p:nvPr/>
        </p:nvSpPr>
        <p:spPr>
          <a:xfrm>
            <a:off x="5381734" y="6158829"/>
            <a:ext cx="3169457" cy="307777"/>
          </a:xfrm>
          <a:prstGeom prst="rect">
            <a:avLst/>
          </a:prstGeom>
        </p:spPr>
        <p:txBody>
          <a:bodyPr wrap="none">
            <a:spAutoFit/>
          </a:bodyPr>
          <a:lstStyle/>
          <a:p>
            <a:r>
              <a:rPr lang="en-US" dirty="0">
                <a:hlinkClick r:id="rId5"/>
              </a:rPr>
              <a:t>https://www.labirint.ru/books/883730</a:t>
            </a:r>
            <a:r>
              <a:rPr lang="en-US" dirty="0" smtClean="0">
                <a:hlinkClick r:id="rId5"/>
              </a:rPr>
              <a:t>/</a:t>
            </a:r>
            <a:r>
              <a:rPr lang="ru-RU" dirty="0" smtClean="0"/>
              <a:t> </a:t>
            </a:r>
            <a:endParaRPr lang="ru-RU"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534" y="6032728"/>
            <a:ext cx="817983" cy="81798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1"/>
        <p:cNvGrpSpPr/>
        <p:nvPr/>
      </p:nvGrpSpPr>
      <p:grpSpPr>
        <a:xfrm>
          <a:off x="0" y="0"/>
          <a:ext cx="0" cy="0"/>
          <a:chOff x="0" y="0"/>
          <a:chExt cx="0" cy="0"/>
        </a:xfrm>
      </p:grpSpPr>
      <p:sp>
        <p:nvSpPr>
          <p:cNvPr id="452" name="Google Shape;452;p4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53" name="Google Shape;453;p48" descr="Изображение выглядит как текст&#10;&#10;Автоматически созданное описание"/>
          <p:cNvPicPr preferRelativeResize="0"/>
          <p:nvPr/>
        </p:nvPicPr>
        <p:blipFill rotWithShape="1">
          <a:blip r:embed="rId3">
            <a:alphaModFix/>
          </a:blip>
          <a:srcRect/>
          <a:stretch/>
        </p:blipFill>
        <p:spPr>
          <a:xfrm>
            <a:off x="1241425" y="1844675"/>
            <a:ext cx="3168650" cy="4449763"/>
          </a:xfrm>
          <a:prstGeom prst="rect">
            <a:avLst/>
          </a:prstGeom>
          <a:noFill/>
          <a:ln>
            <a:noFill/>
          </a:ln>
        </p:spPr>
      </p:pic>
      <p:pic>
        <p:nvPicPr>
          <p:cNvPr id="454" name="Google Shape;454;p48"/>
          <p:cNvPicPr preferRelativeResize="0">
            <a:picLocks noGrp="1"/>
          </p:cNvPicPr>
          <p:nvPr>
            <p:ph type="body" idx="1"/>
          </p:nvPr>
        </p:nvPicPr>
        <p:blipFill rotWithShape="1">
          <a:blip r:embed="rId4">
            <a:alphaModFix/>
          </a:blip>
          <a:srcRect/>
          <a:stretch/>
        </p:blipFill>
        <p:spPr>
          <a:xfrm>
            <a:off x="4475163" y="1844675"/>
            <a:ext cx="6472238" cy="4449763"/>
          </a:xfrm>
          <a:prstGeom prst="rect">
            <a:avLst/>
          </a:prstGeom>
          <a:noFill/>
          <a:ln>
            <a:noFill/>
          </a:ln>
        </p:spPr>
      </p:pic>
      <p:sp>
        <p:nvSpPr>
          <p:cNvPr id="455" name="Google Shape;455;p48"/>
          <p:cNvSpPr txBox="1">
            <a:spLocks noGrp="1"/>
          </p:cNvSpPr>
          <p:nvPr>
            <p:ph type="title"/>
          </p:nvPr>
        </p:nvSpPr>
        <p:spPr>
          <a:xfrm>
            <a:off x="838200" y="184805"/>
            <a:ext cx="10515600" cy="15058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ru-RU" sz="3300" b="1" dirty="0">
                <a:solidFill>
                  <a:schemeClr val="accent2">
                    <a:lumMod val="50000"/>
                  </a:schemeClr>
                </a:solidFill>
                <a:sym typeface="Calibri"/>
              </a:rPr>
              <a:t>Лука </a:t>
            </a:r>
            <a:r>
              <a:rPr lang="ru-RU" sz="3300" b="1" dirty="0" smtClean="0">
                <a:solidFill>
                  <a:schemeClr val="accent2">
                    <a:lumMod val="50000"/>
                  </a:schemeClr>
                </a:solidFill>
                <a:sym typeface="Calibri"/>
              </a:rPr>
              <a:t>Тортолини</a:t>
            </a:r>
            <a:r>
              <a:rPr lang="ru-RU" sz="3300" b="1" dirty="0">
                <a:solidFill>
                  <a:schemeClr val="accent2">
                    <a:lumMod val="50000"/>
                  </a:schemeClr>
                </a:solidFill>
                <a:sym typeface="Calibri"/>
              </a:rPr>
              <a:t>. Франсуа </a:t>
            </a:r>
            <a:r>
              <a:rPr lang="ru-RU" sz="3300" b="1" dirty="0">
                <a:solidFill>
                  <a:schemeClr val="accent2">
                    <a:lumMod val="50000"/>
                  </a:schemeClr>
                </a:solidFill>
                <a:sym typeface="Calibri"/>
              </a:rPr>
              <a:t>Трюффо</a:t>
            </a:r>
            <a:r>
              <a:rPr lang="ru-RU" sz="3300" b="1" dirty="0">
                <a:solidFill>
                  <a:schemeClr val="accent2">
                    <a:lumMod val="50000"/>
                  </a:schemeClr>
                </a:solidFill>
                <a:sym typeface="Calibri"/>
              </a:rPr>
              <a:t>. Мальчик из кино (Самокат, 2022</a:t>
            </a:r>
            <a:r>
              <a:rPr lang="ru-RU" sz="3300" b="1" dirty="0" smtClean="0">
                <a:solidFill>
                  <a:schemeClr val="accent2">
                    <a:lumMod val="50000"/>
                  </a:schemeClr>
                </a:solidFill>
                <a:sym typeface="Calibri"/>
              </a:rPr>
              <a:t>)</a:t>
            </a:r>
            <a:endParaRPr b="1" dirty="0">
              <a:solidFill>
                <a:schemeClr val="accent2">
                  <a:lumMod val="50000"/>
                </a:schemeClr>
              </a:solidFill>
            </a:endParaRPr>
          </a:p>
        </p:txBody>
      </p:sp>
      <p:sp>
        <p:nvSpPr>
          <p:cNvPr id="2" name="Прямоугольник 1"/>
          <p:cNvSpPr/>
          <p:nvPr/>
        </p:nvSpPr>
        <p:spPr>
          <a:xfrm>
            <a:off x="1241425" y="6422330"/>
            <a:ext cx="6090129" cy="307777"/>
          </a:xfrm>
          <a:prstGeom prst="rect">
            <a:avLst/>
          </a:prstGeom>
        </p:spPr>
        <p:txBody>
          <a:bodyPr wrap="none">
            <a:spAutoFit/>
          </a:bodyPr>
          <a:lstStyle/>
          <a:p>
            <a:r>
              <a:rPr lang="en-US" dirty="0">
                <a:hlinkClick r:id="rId5"/>
              </a:rPr>
              <a:t>https://</a:t>
            </a:r>
            <a:r>
              <a:rPr lang="en-US" dirty="0" smtClean="0">
                <a:hlinkClick r:id="rId5"/>
              </a:rPr>
              <a:t>new.chitai-gorod.ru/product/fransua-tryuffo-malchik-iz-kino-2950436</a:t>
            </a:r>
            <a:r>
              <a:rPr lang="ru-RU" dirty="0" smtClean="0"/>
              <a:t> </a:t>
            </a:r>
            <a:endParaRPr lang="ru-RU"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1533" y="3517414"/>
            <a:ext cx="1513860" cy="1513860"/>
          </a:xfrm>
          <a:prstGeom prst="rect">
            <a:avLst/>
          </a:prstGeom>
        </p:spPr>
      </p:pic>
      <p:pic>
        <p:nvPicPr>
          <p:cNvPr id="4" name="Рисунок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5393" y="4882164"/>
            <a:ext cx="1424943" cy="142494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9"/>
        <p:cNvGrpSpPr/>
        <p:nvPr/>
      </p:nvGrpSpPr>
      <p:grpSpPr>
        <a:xfrm>
          <a:off x="0" y="0"/>
          <a:ext cx="0" cy="0"/>
          <a:chOff x="0" y="0"/>
          <a:chExt cx="0" cy="0"/>
        </a:xfrm>
      </p:grpSpPr>
      <p:sp>
        <p:nvSpPr>
          <p:cNvPr id="460" name="Google Shape;460;p49"/>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lvl="0">
              <a:buSzPts val="2100"/>
            </a:pPr>
            <a:r>
              <a:rPr lang="ru-RU" sz="2400" b="1" dirty="0">
                <a:solidFill>
                  <a:schemeClr val="accent2">
                    <a:lumMod val="50000"/>
                  </a:schemeClr>
                </a:solidFill>
              </a:rPr>
              <a:t>Анна </a:t>
            </a:r>
            <a:r>
              <a:rPr lang="ru-RU" sz="2400" b="1" dirty="0">
                <a:solidFill>
                  <a:schemeClr val="accent2">
                    <a:lumMod val="50000"/>
                  </a:schemeClr>
                </a:solidFill>
              </a:rPr>
              <a:t>Сакович</a:t>
            </a:r>
            <a:r>
              <a:rPr lang="ru-RU" sz="2400" b="1" dirty="0">
                <a:solidFill>
                  <a:schemeClr val="accent2">
                    <a:lumMod val="50000"/>
                  </a:schemeClr>
                </a:solidFill>
              </a:rPr>
              <a:t>. Уважаемый А. У нас живет Альцгеймер (</a:t>
            </a:r>
            <a:r>
              <a:rPr lang="ru-RU" sz="2400" b="1" dirty="0">
                <a:solidFill>
                  <a:schemeClr val="accent2">
                    <a:lumMod val="50000"/>
                  </a:schemeClr>
                </a:solidFill>
              </a:rPr>
              <a:t>Albus</a:t>
            </a:r>
            <a:r>
              <a:rPr lang="ru-RU" sz="2400" b="1" dirty="0">
                <a:solidFill>
                  <a:schemeClr val="accent2">
                    <a:lumMod val="50000"/>
                  </a:schemeClr>
                </a:solidFill>
              </a:rPr>
              <a:t> </a:t>
            </a:r>
            <a:r>
              <a:rPr lang="ru-RU" sz="2400" b="1" dirty="0">
                <a:solidFill>
                  <a:schemeClr val="accent2">
                    <a:lumMod val="50000"/>
                  </a:schemeClr>
                </a:solidFill>
              </a:rPr>
              <a:t>Corvus</a:t>
            </a:r>
            <a:r>
              <a:rPr lang="ru-RU" sz="2400" b="1" dirty="0">
                <a:solidFill>
                  <a:schemeClr val="accent2">
                    <a:lumMod val="50000"/>
                  </a:schemeClr>
                </a:solidFill>
              </a:rPr>
              <a:t>, 2022</a:t>
            </a:r>
            <a:r>
              <a:rPr lang="ru-RU" sz="2400" b="1" dirty="0" smtClean="0">
                <a:solidFill>
                  <a:schemeClr val="accent2">
                    <a:lumMod val="50000"/>
                  </a:schemeClr>
                </a:solidFill>
              </a:rPr>
              <a:t>) </a:t>
            </a:r>
            <a:r>
              <a:rPr lang="en-US" sz="2100" dirty="0">
                <a:hlinkClick r:id="rId3"/>
              </a:rPr>
              <a:t>https://www.labirint.ru/books/894207</a:t>
            </a:r>
            <a:r>
              <a:rPr lang="en-US" sz="2100" dirty="0" smtClean="0">
                <a:hlinkClick r:id="rId3"/>
              </a:rPr>
              <a:t>/</a:t>
            </a:r>
            <a:r>
              <a:rPr lang="ru-RU" sz="2100" dirty="0" smtClean="0"/>
              <a:t> </a:t>
            </a:r>
            <a:endParaRPr dirty="0"/>
          </a:p>
        </p:txBody>
      </p:sp>
      <p:sp>
        <p:nvSpPr>
          <p:cNvPr id="461" name="Google Shape;461;p49"/>
          <p:cNvSpPr txBox="1">
            <a:spLocks noGrp="1"/>
          </p:cNvSpPr>
          <p:nvPr>
            <p:ph type="body" idx="1"/>
          </p:nvPr>
        </p:nvSpPr>
        <p:spPr>
          <a:xfrm>
            <a:off x="4965431" y="2438400"/>
            <a:ext cx="6586489" cy="401838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400"/>
              <a:buChar char="•"/>
            </a:pPr>
            <a:r>
              <a:rPr lang="ru-RU" sz="1400" dirty="0"/>
              <a:t>В дом, где живет </a:t>
            </a:r>
            <a:r>
              <a:rPr lang="ru-RU" sz="1400" dirty="0"/>
              <a:t>Анелька</a:t>
            </a:r>
            <a:r>
              <a:rPr lang="ru-RU" sz="1400" dirty="0"/>
              <a:t> с сестрой и родителями, вторгается Альцгеймер. Из-за него любимая бабушка все забывает, не узнает близких и не справляется с самыми простыми делами. </a:t>
            </a:r>
            <a:r>
              <a:rPr lang="ru-RU" sz="1400" dirty="0"/>
              <a:t>Анелька</a:t>
            </a:r>
            <a:r>
              <a:rPr lang="ru-RU" sz="1400" dirty="0"/>
              <a:t> пишет письма: "Уважаемый А., я хочу, чтобы Вы убрались! Немедленно!" Девочка верит: если прогнать А., то все будет хорошо, бабушка </a:t>
            </a:r>
            <a:r>
              <a:rPr lang="ru-RU" sz="1400" dirty="0" smtClean="0"/>
              <a:t>выздоровеет</a:t>
            </a:r>
            <a:endParaRPr dirty="0"/>
          </a:p>
          <a:p>
            <a:pPr marL="228600" lvl="0" indent="-228600" algn="l" rtl="0">
              <a:lnSpc>
                <a:spcPct val="90000"/>
              </a:lnSpc>
              <a:spcBef>
                <a:spcPts val="1000"/>
              </a:spcBef>
              <a:spcAft>
                <a:spcPts val="0"/>
              </a:spcAft>
              <a:buClr>
                <a:schemeClr val="dk1"/>
              </a:buClr>
              <a:buSzPts val="1400"/>
              <a:buChar char="•"/>
            </a:pPr>
            <a:r>
              <a:rPr lang="ru-RU" sz="1400" dirty="0"/>
              <a:t>Эта книга не о чуде, а о принятии, любви и важности вовремя попрощаться и отпустить. Эта уникальная, трогательная, теплая и полная грустного юмора книга родилась из личных переживаний польской писательницы Анны </a:t>
            </a:r>
            <a:r>
              <a:rPr lang="ru-RU" sz="1400" dirty="0" smtClean="0"/>
              <a:t>Сакович</a:t>
            </a:r>
            <a:endParaRPr dirty="0"/>
          </a:p>
          <a:p>
            <a:pPr marL="228600" lvl="0" indent="-228600" algn="l" rtl="0">
              <a:lnSpc>
                <a:spcPct val="90000"/>
              </a:lnSpc>
              <a:spcBef>
                <a:spcPts val="1000"/>
              </a:spcBef>
              <a:spcAft>
                <a:spcPts val="0"/>
              </a:spcAft>
              <a:buClr>
                <a:schemeClr val="dk1"/>
              </a:buClr>
              <a:buSzPts val="1400"/>
              <a:buChar char="•"/>
            </a:pPr>
            <a:r>
              <a:rPr lang="ru-RU" sz="1400" dirty="0"/>
              <a:t>Как бороться с неумолимостью времени, болезнью и старостью? Мы смотрим на эти страшные вопросы глазами ребенка, ведь столкнувшись с неизлечимой болезнью близких, мы все становимся беспомощными, как </a:t>
            </a:r>
            <a:r>
              <a:rPr lang="ru-RU" sz="1400" dirty="0" smtClean="0"/>
              <a:t>дети</a:t>
            </a:r>
            <a:endParaRPr dirty="0"/>
          </a:p>
          <a:p>
            <a:pPr marL="228600" lvl="0" indent="-228600" algn="l" rtl="0">
              <a:lnSpc>
                <a:spcPct val="90000"/>
              </a:lnSpc>
              <a:spcBef>
                <a:spcPts val="1000"/>
              </a:spcBef>
              <a:spcAft>
                <a:spcPts val="0"/>
              </a:spcAft>
              <a:buClr>
                <a:schemeClr val="dk1"/>
              </a:buClr>
              <a:buSzPts val="1400"/>
              <a:buChar char="•"/>
            </a:pPr>
            <a:r>
              <a:rPr lang="ru-RU" sz="1400" dirty="0"/>
              <a:t>"Немного жаль, что все не так, как представляет себе </a:t>
            </a:r>
            <a:r>
              <a:rPr lang="ru-RU" sz="1400" dirty="0"/>
              <a:t>Анелька</a:t>
            </a:r>
            <a:r>
              <a:rPr lang="ru-RU" sz="1400" dirty="0"/>
              <a:t>, и Альцгеймера нельзя выгнать из бабушкиной комнаты. Я бы охотно помогла ей, ведь тогда мне, возможно, удалось бы прогнать его из комнаты моей мамы. Она тоже иногда не помнит, как меня зовут и что я ее дочка. Я знаю, что скоро она превратится в маленькую девочку, как и бабушка </a:t>
            </a:r>
            <a:r>
              <a:rPr lang="ru-RU" sz="1400" dirty="0"/>
              <a:t>Анельки</a:t>
            </a:r>
            <a:r>
              <a:rPr lang="ru-RU" sz="1400" dirty="0"/>
              <a:t>. И боюсь этого так же, как моя героиня, хотя я уже вполне взрослая. (Но ведь взрослые тоже иногда боятся.)" - Анна </a:t>
            </a:r>
            <a:r>
              <a:rPr lang="ru-RU" sz="1400" dirty="0" smtClean="0"/>
              <a:t>Сакович</a:t>
            </a:r>
            <a:endParaRPr dirty="0"/>
          </a:p>
        </p:txBody>
      </p:sp>
      <p:pic>
        <p:nvPicPr>
          <p:cNvPr id="462" name="Google Shape;462;p49" descr="Изображение выглядит как текст&#10;&#10;Автоматически созданное описание"/>
          <p:cNvPicPr preferRelativeResize="0"/>
          <p:nvPr/>
        </p:nvPicPr>
        <p:blipFill rotWithShape="1">
          <a:blip r:embed="rId4">
            <a:alphaModFix/>
          </a:blip>
          <a:srcRect l="3437"/>
          <a:stretch/>
        </p:blipFill>
        <p:spPr>
          <a:xfrm>
            <a:off x="20" y="10"/>
            <a:ext cx="4635571" cy="6857990"/>
          </a:xfrm>
          <a:prstGeom prst="rect">
            <a:avLst/>
          </a:prstGeom>
          <a:noFill/>
          <a:ln>
            <a:noFill/>
          </a:ln>
        </p:spPr>
      </p:pic>
      <p:cxnSp>
        <p:nvCxnSpPr>
          <p:cNvPr id="463" name="Google Shape;463;p49"/>
          <p:cNvCxnSpPr/>
          <p:nvPr/>
        </p:nvCxnSpPr>
        <p:spPr>
          <a:xfrm>
            <a:off x="5080934" y="2115117"/>
            <a:ext cx="6309360" cy="0"/>
          </a:xfrm>
          <a:prstGeom prst="straightConnector1">
            <a:avLst/>
          </a:prstGeom>
          <a:noFill/>
          <a:ln w="19050" cap="flat" cmpd="sng">
            <a:solidFill>
              <a:srgbClr val="BD7A5F"/>
            </a:solidFill>
            <a:prstDash val="solid"/>
            <a:miter lim="800000"/>
            <a:headEnd type="none" w="sm" len="sm"/>
            <a:tailEnd type="none" w="sm" len="sm"/>
          </a:ln>
        </p:spPr>
      </p:cxn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0723" y="5415423"/>
            <a:ext cx="1327048" cy="132704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sp>
        <p:nvSpPr>
          <p:cNvPr id="468" name="Google Shape;468;p50"/>
          <p:cNvSpPr/>
          <p:nvPr/>
        </p:nvSpPr>
        <p:spPr>
          <a:xfrm>
            <a:off x="0" y="1"/>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69" name="Google Shape;469;p50"/>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dirty="0">
              <a:solidFill>
                <a:schemeClr val="lt1"/>
              </a:solidFill>
              <a:latin typeface="Calibri"/>
              <a:ea typeface="Calibri"/>
              <a:cs typeface="Calibri"/>
              <a:sym typeface="Calibri"/>
            </a:endParaRPr>
          </a:p>
        </p:txBody>
      </p:sp>
      <p:sp>
        <p:nvSpPr>
          <p:cNvPr id="470" name="Google Shape;470;p50"/>
          <p:cNvSpPr txBox="1">
            <a:spLocks noGrp="1"/>
          </p:cNvSpPr>
          <p:nvPr>
            <p:ph type="title"/>
          </p:nvPr>
        </p:nvSpPr>
        <p:spPr>
          <a:xfrm>
            <a:off x="753925" y="1321056"/>
            <a:ext cx="10684151" cy="19919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5200"/>
              <a:buFont typeface="Calibri"/>
              <a:buNone/>
            </a:pPr>
            <a:r>
              <a:rPr lang="ru-RU" sz="5200" dirty="0">
                <a:solidFill>
                  <a:schemeClr val="dk2"/>
                </a:solidFill>
                <a:latin typeface="Calibri"/>
                <a:ea typeface="Calibri"/>
                <a:cs typeface="Calibri"/>
                <a:sym typeface="Calibri"/>
              </a:rPr>
              <a:t>Книги для подростков</a:t>
            </a:r>
            <a:endParaRPr dirty="0"/>
          </a:p>
        </p:txBody>
      </p:sp>
      <p:sp>
        <p:nvSpPr>
          <p:cNvPr id="471" name="Google Shape;471;p50"/>
          <p:cNvSpPr txBox="1">
            <a:spLocks noGrp="1"/>
          </p:cNvSpPr>
          <p:nvPr>
            <p:ph type="body" idx="1"/>
          </p:nvPr>
        </p:nvSpPr>
        <p:spPr>
          <a:xfrm>
            <a:off x="1361395" y="3525490"/>
            <a:ext cx="9469211" cy="86563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400"/>
              <a:buNone/>
            </a:pPr>
            <a:r>
              <a:rPr lang="ru-RU" dirty="0">
                <a:solidFill>
                  <a:schemeClr val="dk2"/>
                </a:solidFill>
                <a:latin typeface="Calibri"/>
                <a:ea typeface="Calibri"/>
                <a:cs typeface="Calibri"/>
                <a:sym typeface="Calibri"/>
              </a:rPr>
              <a:t>Новинки и переиздания</a:t>
            </a:r>
            <a:endParaRPr dirty="0"/>
          </a:p>
        </p:txBody>
      </p:sp>
      <p:grpSp>
        <p:nvGrpSpPr>
          <p:cNvPr id="472" name="Google Shape;472;p50"/>
          <p:cNvGrpSpPr/>
          <p:nvPr/>
        </p:nvGrpSpPr>
        <p:grpSpPr>
          <a:xfrm>
            <a:off x="7867135" y="0"/>
            <a:ext cx="4324865" cy="2641149"/>
            <a:chOff x="6867015" y="-1"/>
            <a:chExt cx="5324985" cy="3251912"/>
          </a:xfrm>
        </p:grpSpPr>
        <p:sp>
          <p:nvSpPr>
            <p:cNvPr id="473" name="Google Shape;473;p50"/>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74" name="Google Shape;474;p50"/>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75" name="Google Shape;475;p50"/>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76" name="Google Shape;476;p50"/>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477" name="Google Shape;477;p50"/>
          <p:cNvGrpSpPr/>
          <p:nvPr/>
        </p:nvGrpSpPr>
        <p:grpSpPr>
          <a:xfrm rot="-5400000">
            <a:off x="-456265" y="3658536"/>
            <a:ext cx="3655725" cy="2743201"/>
            <a:chOff x="-305" y="-1"/>
            <a:chExt cx="3832880" cy="2876136"/>
          </a:xfrm>
        </p:grpSpPr>
        <p:sp>
          <p:nvSpPr>
            <p:cNvPr id="478" name="Google Shape;478;p50"/>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79" name="Google Shape;479;p50"/>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80" name="Google Shape;480;p50"/>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81" name="Google Shape;481;p50"/>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5"/>
        <p:cNvGrpSpPr/>
        <p:nvPr/>
      </p:nvGrpSpPr>
      <p:grpSpPr>
        <a:xfrm>
          <a:off x="0" y="0"/>
          <a:ext cx="0" cy="0"/>
          <a:chOff x="0" y="0"/>
          <a:chExt cx="0" cy="0"/>
        </a:xfrm>
      </p:grpSpPr>
      <p:sp>
        <p:nvSpPr>
          <p:cNvPr id="486" name="Google Shape;486;p5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87" name="Google Shape;487;p51" descr="Изображение выглядит как текст&#10;&#10;Автоматически созданное описание"/>
          <p:cNvPicPr preferRelativeResize="0"/>
          <p:nvPr/>
        </p:nvPicPr>
        <p:blipFill rotWithShape="1">
          <a:blip r:embed="rId3">
            <a:alphaModFix/>
          </a:blip>
          <a:srcRect/>
          <a:stretch/>
        </p:blipFill>
        <p:spPr>
          <a:xfrm>
            <a:off x="838200" y="1890713"/>
            <a:ext cx="2628900" cy="4356100"/>
          </a:xfrm>
          <a:prstGeom prst="rect">
            <a:avLst/>
          </a:prstGeom>
          <a:noFill/>
          <a:ln>
            <a:noFill/>
          </a:ln>
        </p:spPr>
      </p:pic>
      <p:pic>
        <p:nvPicPr>
          <p:cNvPr id="488" name="Google Shape;488;p51" descr="Изображение выглядит как текст&#10;&#10;Автоматически созданное описание"/>
          <p:cNvPicPr preferRelativeResize="0"/>
          <p:nvPr/>
        </p:nvPicPr>
        <p:blipFill rotWithShape="1">
          <a:blip r:embed="rId4">
            <a:alphaModFix/>
          </a:blip>
          <a:srcRect/>
          <a:stretch/>
        </p:blipFill>
        <p:spPr>
          <a:xfrm>
            <a:off x="3536950" y="1890713"/>
            <a:ext cx="2540000" cy="4356100"/>
          </a:xfrm>
          <a:prstGeom prst="rect">
            <a:avLst/>
          </a:prstGeom>
          <a:noFill/>
          <a:ln>
            <a:noFill/>
          </a:ln>
        </p:spPr>
      </p:pic>
      <p:pic>
        <p:nvPicPr>
          <p:cNvPr id="489" name="Google Shape;489;p51" descr="Изображение выглядит как текст, кухонная посуда&#10;&#10;Автоматически созданное описание"/>
          <p:cNvPicPr preferRelativeResize="0"/>
          <p:nvPr/>
        </p:nvPicPr>
        <p:blipFill rotWithShape="1">
          <a:blip r:embed="rId5">
            <a:alphaModFix/>
          </a:blip>
          <a:srcRect/>
          <a:stretch/>
        </p:blipFill>
        <p:spPr>
          <a:xfrm>
            <a:off x="6148388" y="1890713"/>
            <a:ext cx="2525713" cy="4356100"/>
          </a:xfrm>
          <a:prstGeom prst="rect">
            <a:avLst/>
          </a:prstGeom>
          <a:noFill/>
          <a:ln>
            <a:noFill/>
          </a:ln>
        </p:spPr>
      </p:pic>
      <p:pic>
        <p:nvPicPr>
          <p:cNvPr id="490" name="Google Shape;490;p51" descr="Изображение выглядит как текст, велосипед&#10;&#10;Автоматически созданное описание"/>
          <p:cNvPicPr preferRelativeResize="0">
            <a:picLocks noGrp="1"/>
          </p:cNvPicPr>
          <p:nvPr>
            <p:ph type="body" idx="1"/>
          </p:nvPr>
        </p:nvPicPr>
        <p:blipFill rotWithShape="1">
          <a:blip r:embed="rId6">
            <a:alphaModFix/>
          </a:blip>
          <a:srcRect/>
          <a:stretch/>
        </p:blipFill>
        <p:spPr>
          <a:xfrm>
            <a:off x="8747125" y="1890713"/>
            <a:ext cx="2603500" cy="4356100"/>
          </a:xfrm>
          <a:prstGeom prst="rect">
            <a:avLst/>
          </a:prstGeom>
          <a:noFill/>
          <a:ln>
            <a:noFill/>
          </a:ln>
        </p:spPr>
      </p:pic>
      <p:sp>
        <p:nvSpPr>
          <p:cNvPr id="491" name="Google Shape;491;p51"/>
          <p:cNvSpPr txBox="1">
            <a:spLocks noGrp="1"/>
          </p:cNvSpPr>
          <p:nvPr>
            <p:ph type="title"/>
          </p:nvPr>
        </p:nvSpPr>
        <p:spPr>
          <a:xfrm>
            <a:off x="838200" y="184805"/>
            <a:ext cx="10515600" cy="15058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Calibri"/>
              <a:buNone/>
            </a:pPr>
            <a:r>
              <a:rPr lang="ru-RU" b="1" dirty="0">
                <a:solidFill>
                  <a:schemeClr val="accent2">
                    <a:lumMod val="50000"/>
                  </a:schemeClr>
                </a:solidFill>
                <a:latin typeface="Calibri"/>
                <a:ea typeface="Calibri"/>
                <a:cs typeface="Calibri"/>
                <a:sym typeface="Calibri"/>
              </a:rPr>
              <a:t>Новые книги лауреатов конкурса </a:t>
            </a:r>
            <a:br>
              <a:rPr lang="ru-RU" b="1" dirty="0">
                <a:solidFill>
                  <a:schemeClr val="accent2">
                    <a:lumMod val="50000"/>
                  </a:schemeClr>
                </a:solidFill>
                <a:latin typeface="Calibri"/>
                <a:ea typeface="Calibri"/>
                <a:cs typeface="Calibri"/>
                <a:sym typeface="Calibri"/>
              </a:rPr>
            </a:br>
            <a:r>
              <a:rPr lang="ru-RU" b="1" dirty="0">
                <a:solidFill>
                  <a:schemeClr val="accent2">
                    <a:lumMod val="50000"/>
                  </a:schemeClr>
                </a:solidFill>
                <a:latin typeface="Calibri"/>
                <a:ea typeface="Calibri"/>
                <a:cs typeface="Calibri"/>
                <a:sym typeface="Calibri"/>
              </a:rPr>
              <a:t>им. С. Михалкова</a:t>
            </a:r>
            <a:endParaRPr b="1" dirty="0">
              <a:solidFill>
                <a:schemeClr val="accent2">
                  <a:lumMod val="50000"/>
                </a:schemeClr>
              </a:solidFill>
              <a:latin typeface="Calibri"/>
              <a:ea typeface="Calibri"/>
              <a:cs typeface="Calibri"/>
              <a:sym typeface="Calibri"/>
            </a:endParaRPr>
          </a:p>
        </p:txBody>
      </p:sp>
      <p:sp>
        <p:nvSpPr>
          <p:cNvPr id="2" name="Прямоугольник 1"/>
          <p:cNvSpPr/>
          <p:nvPr/>
        </p:nvSpPr>
        <p:spPr>
          <a:xfrm>
            <a:off x="581485" y="6275407"/>
            <a:ext cx="2744662" cy="276999"/>
          </a:xfrm>
          <a:prstGeom prst="rect">
            <a:avLst/>
          </a:prstGeom>
        </p:spPr>
        <p:txBody>
          <a:bodyPr wrap="none">
            <a:spAutoFit/>
          </a:bodyPr>
          <a:lstStyle/>
          <a:p>
            <a:r>
              <a:rPr lang="en-US" sz="1200" dirty="0">
                <a:hlinkClick r:id="rId7"/>
              </a:rPr>
              <a:t>https://www.labirint.ru/books/893996</a:t>
            </a:r>
            <a:r>
              <a:rPr lang="en-US" sz="1200" dirty="0" smtClean="0">
                <a:hlinkClick r:id="rId7"/>
              </a:rPr>
              <a:t>/</a:t>
            </a:r>
            <a:r>
              <a:rPr lang="ru-RU" sz="1200" dirty="0" smtClean="0"/>
              <a:t> </a:t>
            </a:r>
            <a:endParaRPr lang="ru-RU" sz="1200" dirty="0"/>
          </a:p>
        </p:txBody>
      </p:sp>
      <p:pic>
        <p:nvPicPr>
          <p:cNvPr id="3" name="Рисунок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65" y="5241772"/>
            <a:ext cx="1005041" cy="1005041"/>
          </a:xfrm>
          <a:prstGeom prst="rect">
            <a:avLst/>
          </a:prstGeom>
        </p:spPr>
      </p:pic>
      <p:sp>
        <p:nvSpPr>
          <p:cNvPr id="4" name="Прямоугольник 3"/>
          <p:cNvSpPr/>
          <p:nvPr/>
        </p:nvSpPr>
        <p:spPr>
          <a:xfrm>
            <a:off x="3403726" y="6308338"/>
            <a:ext cx="2744662" cy="276999"/>
          </a:xfrm>
          <a:prstGeom prst="rect">
            <a:avLst/>
          </a:prstGeom>
        </p:spPr>
        <p:txBody>
          <a:bodyPr wrap="none">
            <a:spAutoFit/>
          </a:bodyPr>
          <a:lstStyle/>
          <a:p>
            <a:r>
              <a:rPr lang="en-US" sz="1200" dirty="0">
                <a:hlinkClick r:id="rId9"/>
              </a:rPr>
              <a:t>https://www.labirint.ru/books/894003</a:t>
            </a:r>
            <a:r>
              <a:rPr lang="en-US" sz="1200" dirty="0" smtClean="0">
                <a:hlinkClick r:id="rId9"/>
              </a:rPr>
              <a:t>/</a:t>
            </a:r>
            <a:r>
              <a:rPr lang="ru-RU" sz="1200" dirty="0" smtClean="0"/>
              <a:t> </a:t>
            </a:r>
            <a:endParaRPr lang="ru-RU" sz="1200" dirty="0"/>
          </a:p>
        </p:txBody>
      </p:sp>
      <p:pic>
        <p:nvPicPr>
          <p:cNvPr id="5" name="Рисунок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1804" y="5237624"/>
            <a:ext cx="1009189" cy="1009189"/>
          </a:xfrm>
          <a:prstGeom prst="rect">
            <a:avLst/>
          </a:prstGeom>
        </p:spPr>
      </p:pic>
      <p:sp>
        <p:nvSpPr>
          <p:cNvPr id="6" name="Прямоугольник 5"/>
          <p:cNvSpPr/>
          <p:nvPr/>
        </p:nvSpPr>
        <p:spPr>
          <a:xfrm>
            <a:off x="6148388" y="6292948"/>
            <a:ext cx="2744662" cy="276999"/>
          </a:xfrm>
          <a:prstGeom prst="rect">
            <a:avLst/>
          </a:prstGeom>
        </p:spPr>
        <p:txBody>
          <a:bodyPr wrap="none">
            <a:spAutoFit/>
          </a:bodyPr>
          <a:lstStyle/>
          <a:p>
            <a:r>
              <a:rPr lang="en-US" sz="1200" dirty="0">
                <a:hlinkClick r:id="rId11"/>
              </a:rPr>
              <a:t>https://www.labirint.ru/books/369578</a:t>
            </a:r>
            <a:r>
              <a:rPr lang="en-US" sz="1200" dirty="0" smtClean="0">
                <a:hlinkClick r:id="rId11"/>
              </a:rPr>
              <a:t>/</a:t>
            </a:r>
            <a:r>
              <a:rPr lang="ru-RU" sz="1200" dirty="0" smtClean="0"/>
              <a:t> </a:t>
            </a:r>
            <a:endParaRPr lang="ru-RU" sz="1200" dirty="0"/>
          </a:p>
        </p:txBody>
      </p:sp>
      <p:pic>
        <p:nvPicPr>
          <p:cNvPr id="7" name="Рисунок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1804" y="5211150"/>
            <a:ext cx="1035663" cy="1035663"/>
          </a:xfrm>
          <a:prstGeom prst="rect">
            <a:avLst/>
          </a:prstGeom>
        </p:spPr>
      </p:pic>
      <p:sp>
        <p:nvSpPr>
          <p:cNvPr id="8" name="Прямоугольник 7"/>
          <p:cNvSpPr/>
          <p:nvPr/>
        </p:nvSpPr>
        <p:spPr>
          <a:xfrm>
            <a:off x="8893050" y="6292948"/>
            <a:ext cx="2744662" cy="276999"/>
          </a:xfrm>
          <a:prstGeom prst="rect">
            <a:avLst/>
          </a:prstGeom>
        </p:spPr>
        <p:txBody>
          <a:bodyPr wrap="none">
            <a:spAutoFit/>
          </a:bodyPr>
          <a:lstStyle/>
          <a:p>
            <a:r>
              <a:rPr lang="en-US" sz="1200" dirty="0">
                <a:hlinkClick r:id="rId13"/>
              </a:rPr>
              <a:t>https://www.labirint.ru/books/893995</a:t>
            </a:r>
            <a:r>
              <a:rPr lang="en-US" sz="1200" dirty="0" smtClean="0">
                <a:hlinkClick r:id="rId13"/>
              </a:rPr>
              <a:t>/</a:t>
            </a:r>
            <a:r>
              <a:rPr lang="ru-RU" sz="1200" dirty="0" smtClean="0"/>
              <a:t> </a:t>
            </a:r>
            <a:endParaRPr lang="ru-RU" sz="1200" dirty="0"/>
          </a:p>
        </p:txBody>
      </p:sp>
      <p:pic>
        <p:nvPicPr>
          <p:cNvPr id="9" name="Рисунок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17413" y="5204032"/>
            <a:ext cx="1006628" cy="100662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5"/>
        <p:cNvGrpSpPr/>
        <p:nvPr/>
      </p:nvGrpSpPr>
      <p:grpSpPr>
        <a:xfrm>
          <a:off x="0" y="0"/>
          <a:ext cx="0" cy="0"/>
          <a:chOff x="0" y="0"/>
          <a:chExt cx="0" cy="0"/>
        </a:xfrm>
      </p:grpSpPr>
      <p:sp>
        <p:nvSpPr>
          <p:cNvPr id="496" name="Google Shape;496;p5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97" name="Google Shape;497;p52" descr="Изображение выглядит как текст, книга&#10;&#10;Автоматически созданное описание"/>
          <p:cNvPicPr preferRelativeResize="0"/>
          <p:nvPr/>
        </p:nvPicPr>
        <p:blipFill rotWithShape="1">
          <a:blip r:embed="rId3">
            <a:alphaModFix/>
          </a:blip>
          <a:srcRect/>
          <a:stretch/>
        </p:blipFill>
        <p:spPr>
          <a:xfrm>
            <a:off x="838200" y="1865313"/>
            <a:ext cx="2633663" cy="4408488"/>
          </a:xfrm>
          <a:prstGeom prst="rect">
            <a:avLst/>
          </a:prstGeom>
          <a:noFill/>
          <a:ln>
            <a:noFill/>
          </a:ln>
        </p:spPr>
      </p:pic>
      <p:pic>
        <p:nvPicPr>
          <p:cNvPr id="498" name="Google Shape;498;p52" descr="Изображение выглядит как текст&#10;&#10;Автоматически созданное описание"/>
          <p:cNvPicPr preferRelativeResize="0"/>
          <p:nvPr/>
        </p:nvPicPr>
        <p:blipFill rotWithShape="1">
          <a:blip r:embed="rId4">
            <a:alphaModFix/>
          </a:blip>
          <a:srcRect/>
          <a:stretch/>
        </p:blipFill>
        <p:spPr>
          <a:xfrm>
            <a:off x="3543300" y="1865313"/>
            <a:ext cx="2593975" cy="4408488"/>
          </a:xfrm>
          <a:prstGeom prst="rect">
            <a:avLst/>
          </a:prstGeom>
          <a:noFill/>
          <a:ln>
            <a:noFill/>
          </a:ln>
        </p:spPr>
      </p:pic>
      <p:pic>
        <p:nvPicPr>
          <p:cNvPr id="499" name="Google Shape;499;p52" descr="Изображение выглядит как текст&#10;&#10;Автоматически созданное описание"/>
          <p:cNvPicPr preferRelativeResize="0"/>
          <p:nvPr/>
        </p:nvPicPr>
        <p:blipFill rotWithShape="1">
          <a:blip r:embed="rId5">
            <a:alphaModFix/>
          </a:blip>
          <a:srcRect/>
          <a:stretch/>
        </p:blipFill>
        <p:spPr>
          <a:xfrm>
            <a:off x="6208713" y="1865313"/>
            <a:ext cx="2520950" cy="4408488"/>
          </a:xfrm>
          <a:prstGeom prst="rect">
            <a:avLst/>
          </a:prstGeom>
          <a:noFill/>
          <a:ln>
            <a:noFill/>
          </a:ln>
        </p:spPr>
      </p:pic>
      <p:pic>
        <p:nvPicPr>
          <p:cNvPr id="500" name="Google Shape;500;p52" descr="Изображение выглядит как текст, книга&#10;&#10;Автоматически созданное описание"/>
          <p:cNvPicPr preferRelativeResize="0">
            <a:picLocks noGrp="1"/>
          </p:cNvPicPr>
          <p:nvPr>
            <p:ph type="body" idx="1"/>
          </p:nvPr>
        </p:nvPicPr>
        <p:blipFill rotWithShape="1">
          <a:blip r:embed="rId6">
            <a:alphaModFix/>
          </a:blip>
          <a:srcRect/>
          <a:stretch/>
        </p:blipFill>
        <p:spPr>
          <a:xfrm>
            <a:off x="8801100" y="1865313"/>
            <a:ext cx="2549525" cy="4408488"/>
          </a:xfrm>
          <a:prstGeom prst="rect">
            <a:avLst/>
          </a:prstGeom>
          <a:noFill/>
          <a:ln>
            <a:noFill/>
          </a:ln>
        </p:spPr>
      </p:pic>
      <p:sp>
        <p:nvSpPr>
          <p:cNvPr id="501" name="Google Shape;501;p52"/>
          <p:cNvSpPr txBox="1">
            <a:spLocks noGrp="1"/>
          </p:cNvSpPr>
          <p:nvPr>
            <p:ph type="title"/>
          </p:nvPr>
        </p:nvSpPr>
        <p:spPr>
          <a:xfrm>
            <a:off x="838200" y="184805"/>
            <a:ext cx="10515600" cy="15058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Calibri"/>
              <a:buNone/>
            </a:pPr>
            <a:r>
              <a:rPr lang="ru-RU" b="1" dirty="0">
                <a:solidFill>
                  <a:schemeClr val="accent2">
                    <a:lumMod val="50000"/>
                  </a:schemeClr>
                </a:solidFill>
                <a:sym typeface="Calibri"/>
              </a:rPr>
              <a:t>Новые книги лауреатов конкурса </a:t>
            </a:r>
            <a:br>
              <a:rPr lang="ru-RU" b="1" dirty="0">
                <a:solidFill>
                  <a:schemeClr val="accent2">
                    <a:lumMod val="50000"/>
                  </a:schemeClr>
                </a:solidFill>
                <a:sym typeface="Calibri"/>
              </a:rPr>
            </a:br>
            <a:r>
              <a:rPr lang="ru-RU" b="1" dirty="0">
                <a:solidFill>
                  <a:schemeClr val="accent2">
                    <a:lumMod val="50000"/>
                  </a:schemeClr>
                </a:solidFill>
                <a:sym typeface="Calibri"/>
              </a:rPr>
              <a:t>им. С. Михалкова</a:t>
            </a:r>
            <a:endParaRPr b="1" dirty="0">
              <a:solidFill>
                <a:schemeClr val="accent2">
                  <a:lumMod val="50000"/>
                </a:schemeClr>
              </a:solidFill>
            </a:endParaRPr>
          </a:p>
        </p:txBody>
      </p:sp>
      <p:sp>
        <p:nvSpPr>
          <p:cNvPr id="2" name="Прямоугольник 1"/>
          <p:cNvSpPr/>
          <p:nvPr/>
        </p:nvSpPr>
        <p:spPr>
          <a:xfrm>
            <a:off x="593381" y="6309926"/>
            <a:ext cx="2744662" cy="276999"/>
          </a:xfrm>
          <a:prstGeom prst="rect">
            <a:avLst/>
          </a:prstGeom>
        </p:spPr>
        <p:txBody>
          <a:bodyPr wrap="none">
            <a:spAutoFit/>
          </a:bodyPr>
          <a:lstStyle/>
          <a:p>
            <a:r>
              <a:rPr lang="en-US" sz="1200" dirty="0">
                <a:hlinkClick r:id="rId7"/>
              </a:rPr>
              <a:t>https://www.labirint.ru/books/894006</a:t>
            </a:r>
            <a:r>
              <a:rPr lang="en-US" sz="1200" dirty="0" smtClean="0">
                <a:hlinkClick r:id="rId7"/>
              </a:rPr>
              <a:t>/</a:t>
            </a:r>
            <a:r>
              <a:rPr lang="ru-RU" sz="1200" dirty="0" smtClean="0"/>
              <a:t> </a:t>
            </a:r>
            <a:endParaRPr lang="ru-RU" sz="1200" dirty="0"/>
          </a:p>
        </p:txBody>
      </p:sp>
      <p:pic>
        <p:nvPicPr>
          <p:cNvPr id="3" name="Рисунок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118" y="5148072"/>
            <a:ext cx="1049594" cy="1049594"/>
          </a:xfrm>
          <a:prstGeom prst="rect">
            <a:avLst/>
          </a:prstGeom>
        </p:spPr>
      </p:pic>
      <p:sp>
        <p:nvSpPr>
          <p:cNvPr id="4" name="Прямоугольник 3"/>
          <p:cNvSpPr/>
          <p:nvPr/>
        </p:nvSpPr>
        <p:spPr>
          <a:xfrm>
            <a:off x="3471863" y="6309926"/>
            <a:ext cx="2744662" cy="276999"/>
          </a:xfrm>
          <a:prstGeom prst="rect">
            <a:avLst/>
          </a:prstGeom>
        </p:spPr>
        <p:txBody>
          <a:bodyPr wrap="none">
            <a:spAutoFit/>
          </a:bodyPr>
          <a:lstStyle/>
          <a:p>
            <a:r>
              <a:rPr lang="en-US" sz="1200" dirty="0">
                <a:hlinkClick r:id="rId9"/>
              </a:rPr>
              <a:t>https://www.labirint.ru/books/894008</a:t>
            </a:r>
            <a:r>
              <a:rPr lang="en-US" sz="1200" dirty="0" smtClean="0">
                <a:hlinkClick r:id="rId9"/>
              </a:rPr>
              <a:t>/</a:t>
            </a:r>
            <a:r>
              <a:rPr lang="ru-RU" sz="1200" dirty="0" smtClean="0"/>
              <a:t> </a:t>
            </a:r>
            <a:endParaRPr lang="ru-RU" sz="1200" dirty="0"/>
          </a:p>
        </p:txBody>
      </p:sp>
      <p:pic>
        <p:nvPicPr>
          <p:cNvPr id="5" name="Рисунок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0241" y="5067842"/>
            <a:ext cx="1129824" cy="1129824"/>
          </a:xfrm>
          <a:prstGeom prst="rect">
            <a:avLst/>
          </a:prstGeom>
        </p:spPr>
      </p:pic>
      <p:sp>
        <p:nvSpPr>
          <p:cNvPr id="6" name="Прямоугольник 5"/>
          <p:cNvSpPr/>
          <p:nvPr/>
        </p:nvSpPr>
        <p:spPr>
          <a:xfrm>
            <a:off x="6137275" y="6309926"/>
            <a:ext cx="2744662" cy="276999"/>
          </a:xfrm>
          <a:prstGeom prst="rect">
            <a:avLst/>
          </a:prstGeom>
        </p:spPr>
        <p:txBody>
          <a:bodyPr wrap="none">
            <a:spAutoFit/>
          </a:bodyPr>
          <a:lstStyle/>
          <a:p>
            <a:r>
              <a:rPr lang="en-US" sz="1200" dirty="0">
                <a:hlinkClick r:id="rId11"/>
              </a:rPr>
              <a:t>https://www.labirint.ru/books/894007</a:t>
            </a:r>
            <a:r>
              <a:rPr lang="en-US" sz="1200" dirty="0" smtClean="0">
                <a:hlinkClick r:id="rId11"/>
              </a:rPr>
              <a:t>/</a:t>
            </a:r>
            <a:r>
              <a:rPr lang="ru-RU" sz="1200" dirty="0" smtClean="0"/>
              <a:t> </a:t>
            </a:r>
            <a:endParaRPr lang="ru-RU" sz="1200" dirty="0"/>
          </a:p>
        </p:txBody>
      </p:sp>
      <p:pic>
        <p:nvPicPr>
          <p:cNvPr id="7" name="Рисунок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32281" y="5067842"/>
            <a:ext cx="1111697" cy="1111697"/>
          </a:xfrm>
          <a:prstGeom prst="rect">
            <a:avLst/>
          </a:prstGeom>
        </p:spPr>
      </p:pic>
      <p:sp>
        <p:nvSpPr>
          <p:cNvPr id="8" name="Прямоугольник 7"/>
          <p:cNvSpPr/>
          <p:nvPr/>
        </p:nvSpPr>
        <p:spPr>
          <a:xfrm>
            <a:off x="8881937" y="6270839"/>
            <a:ext cx="2744662" cy="276999"/>
          </a:xfrm>
          <a:prstGeom prst="rect">
            <a:avLst/>
          </a:prstGeom>
        </p:spPr>
        <p:txBody>
          <a:bodyPr wrap="none">
            <a:spAutoFit/>
          </a:bodyPr>
          <a:lstStyle/>
          <a:p>
            <a:r>
              <a:rPr lang="en-US" sz="1200" dirty="0">
                <a:hlinkClick r:id="rId13"/>
              </a:rPr>
              <a:t>https://www.labirint.ru/books/894005</a:t>
            </a:r>
            <a:r>
              <a:rPr lang="en-US" sz="1200" dirty="0" smtClean="0">
                <a:hlinkClick r:id="rId13"/>
              </a:rPr>
              <a:t>/</a:t>
            </a:r>
            <a:r>
              <a:rPr lang="ru-RU" sz="1200" dirty="0" smtClean="0"/>
              <a:t> </a:t>
            </a:r>
            <a:endParaRPr lang="ru-RU" sz="1200" dirty="0"/>
          </a:p>
        </p:txBody>
      </p:sp>
      <p:pic>
        <p:nvPicPr>
          <p:cNvPr id="9" name="Рисунок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81937" y="5060509"/>
            <a:ext cx="1171243" cy="117124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5"/>
        <p:cNvGrpSpPr/>
        <p:nvPr/>
      </p:nvGrpSpPr>
      <p:grpSpPr>
        <a:xfrm>
          <a:off x="0" y="0"/>
          <a:ext cx="0" cy="0"/>
          <a:chOff x="0" y="0"/>
          <a:chExt cx="0" cy="0"/>
        </a:xfrm>
      </p:grpSpPr>
      <p:sp>
        <p:nvSpPr>
          <p:cNvPr id="506" name="Google Shape;506;p53"/>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lvl="0">
              <a:buSzPts val="2800"/>
            </a:pPr>
            <a:r>
              <a:rPr lang="ru-RU" sz="2800" b="1" dirty="0">
                <a:solidFill>
                  <a:schemeClr val="accent2">
                    <a:lumMod val="50000"/>
                  </a:schemeClr>
                </a:solidFill>
              </a:rPr>
              <a:t>Наталья </a:t>
            </a:r>
            <a:r>
              <a:rPr lang="ru-RU" sz="2800" b="1" dirty="0">
                <a:solidFill>
                  <a:schemeClr val="accent2">
                    <a:lumMod val="50000"/>
                  </a:schemeClr>
                </a:solidFill>
              </a:rPr>
              <a:t>Шицкая</a:t>
            </a:r>
            <a:r>
              <a:rPr lang="ru-RU" sz="2800" b="1" dirty="0">
                <a:solidFill>
                  <a:schemeClr val="accent2">
                    <a:lumMod val="50000"/>
                  </a:schemeClr>
                </a:solidFill>
              </a:rPr>
              <a:t>. Пелена. </a:t>
            </a:r>
            <a:r>
              <a:rPr lang="ru-RU" sz="2800" b="1" dirty="0">
                <a:solidFill>
                  <a:schemeClr val="accent2">
                    <a:lumMod val="50000"/>
                  </a:schemeClr>
                </a:solidFill>
              </a:rPr>
              <a:t>Собачелла</a:t>
            </a:r>
            <a:r>
              <a:rPr lang="ru-RU" sz="2800" b="1" dirty="0">
                <a:solidFill>
                  <a:schemeClr val="accent2">
                    <a:lumMod val="50000"/>
                  </a:schemeClr>
                </a:solidFill>
              </a:rPr>
              <a:t> (Время, 2022</a:t>
            </a:r>
            <a:r>
              <a:rPr lang="ru-RU" sz="2800" b="1" dirty="0" smtClean="0">
                <a:solidFill>
                  <a:schemeClr val="accent2">
                    <a:lumMod val="50000"/>
                  </a:schemeClr>
                </a:solidFill>
              </a:rPr>
              <a:t>)</a:t>
            </a:r>
            <a:r>
              <a:rPr lang="ru-RU" sz="2800" b="1" dirty="0">
                <a:solidFill>
                  <a:schemeClr val="accent2">
                    <a:lumMod val="50000"/>
                  </a:schemeClr>
                </a:solidFill>
              </a:rPr>
              <a:t/>
            </a:r>
            <a:br>
              <a:rPr lang="ru-RU" sz="2800" b="1" dirty="0">
                <a:solidFill>
                  <a:schemeClr val="accent2">
                    <a:lumMod val="50000"/>
                  </a:schemeClr>
                </a:solidFill>
              </a:rPr>
            </a:br>
            <a:r>
              <a:rPr lang="en-US" sz="2800" dirty="0">
                <a:hlinkClick r:id="rId3"/>
              </a:rPr>
              <a:t>https://www.labirint.ru/books/801527</a:t>
            </a:r>
            <a:r>
              <a:rPr lang="en-US" sz="2800" dirty="0" smtClean="0">
                <a:hlinkClick r:id="rId3"/>
              </a:rPr>
              <a:t>/</a:t>
            </a:r>
            <a:r>
              <a:rPr lang="ru-RU" sz="2800" dirty="0" smtClean="0"/>
              <a:t> </a:t>
            </a:r>
            <a:endParaRPr dirty="0"/>
          </a:p>
        </p:txBody>
      </p:sp>
      <p:sp>
        <p:nvSpPr>
          <p:cNvPr id="507" name="Google Shape;507;p53"/>
          <p:cNvSpPr txBox="1">
            <a:spLocks noGrp="1"/>
          </p:cNvSpPr>
          <p:nvPr>
            <p:ph type="body" idx="1"/>
          </p:nvPr>
        </p:nvSpPr>
        <p:spPr>
          <a:xfrm>
            <a:off x="4965431" y="2438400"/>
            <a:ext cx="6872608" cy="400172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400"/>
              <a:buChar char="•"/>
            </a:pPr>
            <a:r>
              <a:rPr lang="ru-RU" sz="1600" dirty="0"/>
              <a:t>В новый сборник Натальи </a:t>
            </a:r>
            <a:r>
              <a:rPr lang="ru-RU" sz="1600" dirty="0"/>
              <a:t>Шицкой</a:t>
            </a:r>
            <a:r>
              <a:rPr lang="ru-RU" sz="1600" dirty="0"/>
              <a:t> вошли две повести — «Пелена» и «</a:t>
            </a:r>
            <a:r>
              <a:rPr lang="ru-RU" sz="1600" dirty="0"/>
              <a:t>Собачелла</a:t>
            </a:r>
            <a:r>
              <a:rPr lang="ru-RU" sz="1600" dirty="0" smtClean="0"/>
              <a:t>»</a:t>
            </a:r>
            <a:endParaRPr sz="1600" dirty="0"/>
          </a:p>
          <a:p>
            <a:pPr marL="228600" lvl="0" indent="-228600" algn="l" rtl="0">
              <a:lnSpc>
                <a:spcPct val="90000"/>
              </a:lnSpc>
              <a:spcBef>
                <a:spcPts val="1000"/>
              </a:spcBef>
              <a:spcAft>
                <a:spcPts val="0"/>
              </a:spcAft>
              <a:buClr>
                <a:schemeClr val="dk1"/>
              </a:buClr>
              <a:buSzPts val="1400"/>
              <a:buChar char="•"/>
            </a:pPr>
            <a:r>
              <a:rPr lang="ru-RU" sz="1600" dirty="0"/>
              <a:t>В жизни Дани Скворцова все хорошо, кроме зрения. Без очков его мир — пелена. Чтобы помочь сыну, родители решаются на операцию, после которой жизнь Дани полностью меняется. И остается два варианта: притвориться, что ничего не знаешь, или принять все как есть. «Пелена» — финалист премии им. В. П. Крапивина, обладатель </a:t>
            </a:r>
            <a:r>
              <a:rPr lang="ru-RU" sz="1600" dirty="0"/>
              <a:t>спецприза</a:t>
            </a:r>
            <a:r>
              <a:rPr lang="ru-RU" sz="1600" dirty="0"/>
              <a:t> от «Свердловской областной специальной библиотеки для слепых» (2021</a:t>
            </a:r>
            <a:r>
              <a:rPr lang="ru-RU" sz="1600" dirty="0" smtClean="0"/>
              <a:t>)</a:t>
            </a:r>
            <a:endParaRPr sz="1600" dirty="0"/>
          </a:p>
          <a:p>
            <a:pPr marL="228600" lvl="0" indent="-228600" algn="l" rtl="0">
              <a:lnSpc>
                <a:spcPct val="90000"/>
              </a:lnSpc>
              <a:spcBef>
                <a:spcPts val="1000"/>
              </a:spcBef>
              <a:spcAft>
                <a:spcPts val="0"/>
              </a:spcAft>
              <a:buClr>
                <a:schemeClr val="dk1"/>
              </a:buClr>
              <a:buSzPts val="1400"/>
              <a:buChar char="•"/>
            </a:pPr>
            <a:r>
              <a:rPr lang="ru-RU" sz="1600" dirty="0"/>
              <a:t>Открыть душу и впустить в нее человека, которого все вокруг считают изгоем, сложно. Это особый дар, которым обладают дети. Двенадцатилетний Андрей Колганов водит дружбу со странной соседкой по прозвищу </a:t>
            </a:r>
            <a:r>
              <a:rPr lang="ru-RU" sz="1600" dirty="0"/>
              <a:t>Собачелла</a:t>
            </a:r>
            <a:r>
              <a:rPr lang="ru-RU" sz="1600" dirty="0"/>
              <a:t>, которую окружающие ненавидят за фанатичную любовь к животным. Эта дружба ставит Андрея перед нелегким выбором, где на одной чаше весов оказываются любовь и карьера, а на другой — ответственность за чужие жизни. «</a:t>
            </a:r>
            <a:r>
              <a:rPr lang="ru-RU" sz="1600" dirty="0"/>
              <a:t>Собачелла</a:t>
            </a:r>
            <a:r>
              <a:rPr lang="ru-RU" sz="1600" dirty="0"/>
              <a:t>» — лауреат премии им. В. П. Крапивина в номинации «Выбор командора» (2019</a:t>
            </a:r>
            <a:r>
              <a:rPr lang="ru-RU" sz="1600" dirty="0" smtClean="0"/>
              <a:t>)</a:t>
            </a:r>
            <a:endParaRPr sz="1600" dirty="0"/>
          </a:p>
        </p:txBody>
      </p:sp>
      <p:pic>
        <p:nvPicPr>
          <p:cNvPr id="508" name="Google Shape;508;p53" descr="Изображение выглядит как текст, собака, млекопитающее&#10;&#10;Автоматически созданное описание"/>
          <p:cNvPicPr preferRelativeResize="0"/>
          <p:nvPr/>
        </p:nvPicPr>
        <p:blipFill rotWithShape="1">
          <a:blip r:embed="rId4">
            <a:alphaModFix/>
          </a:blip>
          <a:srcRect t="1661" r="-2" b="4394"/>
          <a:stretch/>
        </p:blipFill>
        <p:spPr>
          <a:xfrm>
            <a:off x="20" y="10"/>
            <a:ext cx="4635571" cy="6857990"/>
          </a:xfrm>
          <a:prstGeom prst="rect">
            <a:avLst/>
          </a:prstGeom>
          <a:noFill/>
          <a:ln>
            <a:noFill/>
          </a:ln>
        </p:spPr>
      </p:pic>
      <p:cxnSp>
        <p:nvCxnSpPr>
          <p:cNvPr id="509" name="Google Shape;509;p53"/>
          <p:cNvCxnSpPr/>
          <p:nvPr/>
        </p:nvCxnSpPr>
        <p:spPr>
          <a:xfrm>
            <a:off x="5080934" y="2115117"/>
            <a:ext cx="6309360" cy="0"/>
          </a:xfrm>
          <a:prstGeom prst="straightConnector1">
            <a:avLst/>
          </a:prstGeom>
          <a:noFill/>
          <a:ln w="19050" cap="flat" cmpd="sng">
            <a:solidFill>
              <a:srgbClr val="76A5DF"/>
            </a:solidFill>
            <a:prstDash val="solid"/>
            <a:miter lim="800000"/>
            <a:headEnd type="none" w="sm" len="sm"/>
            <a:tailEnd type="none" w="sm" len="sm"/>
          </a:ln>
        </p:spPr>
      </p:cxn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9773" y="5420349"/>
            <a:ext cx="1260670" cy="126067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25" name="Google Shape;125;p17"/>
          <p:cNvSpPr/>
          <p:nvPr/>
        </p:nvSpPr>
        <p:spPr>
          <a:xfrm rot="10800000">
            <a:off x="-3291" y="3296652"/>
            <a:ext cx="12202113" cy="3561346"/>
          </a:xfrm>
          <a:custGeom>
            <a:avLst/>
            <a:gdLst/>
            <a:ahLst/>
            <a:cxnLst/>
            <a:rect l="l" t="t" r="r" b="b"/>
            <a:pathLst>
              <a:path w="12202113" h="3188466" extrusionOk="0">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26" name="Google Shape;126;p17"/>
          <p:cNvSpPr txBox="1">
            <a:spLocks noGrp="1"/>
          </p:cNvSpPr>
          <p:nvPr>
            <p:ph type="title"/>
          </p:nvPr>
        </p:nvSpPr>
        <p:spPr>
          <a:xfrm>
            <a:off x="615193" y="3920672"/>
            <a:ext cx="4215063" cy="2398713"/>
          </a:xfrm>
          <a:prstGeom prst="rect">
            <a:avLst/>
          </a:prstGeom>
          <a:noFill/>
          <a:ln>
            <a:noFill/>
          </a:ln>
        </p:spPr>
        <p:txBody>
          <a:bodyPr spcFirstLastPara="1" wrap="square" lIns="91425" tIns="45700" rIns="91425" bIns="45700" anchor="ctr" anchorCtr="0">
            <a:normAutofit fontScale="90000"/>
          </a:bodyPr>
          <a:lstStyle/>
          <a:p>
            <a:pPr lvl="0">
              <a:buSzPts val="2400"/>
            </a:pPr>
            <a:r>
              <a:rPr lang="ru-RU" sz="2400" b="1" dirty="0">
                <a:solidFill>
                  <a:schemeClr val="accent2">
                    <a:lumMod val="50000"/>
                  </a:schemeClr>
                </a:solidFill>
              </a:rPr>
              <a:t>14 октября 2022 года подвели итоги Конкурса на соискание Международной детской литературной премии имени Владислава Петровича </a:t>
            </a:r>
            <a:r>
              <a:rPr lang="ru-RU" sz="2400" b="1" dirty="0" smtClean="0">
                <a:solidFill>
                  <a:schemeClr val="accent2">
                    <a:lumMod val="50000"/>
                  </a:schemeClr>
                </a:solidFill>
              </a:rPr>
              <a:t>Крапивина </a:t>
            </a:r>
            <a:r>
              <a:rPr lang="en-US" sz="2400" dirty="0">
                <a:hlinkClick r:id="rId3"/>
              </a:rPr>
              <a:t>https://</a:t>
            </a:r>
            <a:r>
              <a:rPr lang="en-US" sz="2400" dirty="0" smtClean="0">
                <a:hlinkClick r:id="rId3"/>
              </a:rPr>
              <a:t>www.livelib.ru/award/171-premiya-imeni-v-p-krapivina</a:t>
            </a:r>
            <a:r>
              <a:rPr lang="ru-RU" sz="2400" dirty="0" smtClean="0"/>
              <a:t> </a:t>
            </a:r>
            <a:endParaRPr dirty="0"/>
          </a:p>
        </p:txBody>
      </p:sp>
      <p:pic>
        <p:nvPicPr>
          <p:cNvPr id="127" name="Google Shape;127;p17"/>
          <p:cNvPicPr preferRelativeResize="0"/>
          <p:nvPr/>
        </p:nvPicPr>
        <p:blipFill rotWithShape="1">
          <a:blip r:embed="rId4">
            <a:alphaModFix/>
          </a:blip>
          <a:srcRect t="5410" r="-1"/>
          <a:stretch/>
        </p:blipFill>
        <p:spPr>
          <a:xfrm>
            <a:off x="2416361" y="553454"/>
            <a:ext cx="7360447" cy="2469279"/>
          </a:xfrm>
          <a:prstGeom prst="rect">
            <a:avLst/>
          </a:prstGeom>
          <a:noFill/>
          <a:ln>
            <a:noFill/>
          </a:ln>
        </p:spPr>
      </p:pic>
      <p:sp>
        <p:nvSpPr>
          <p:cNvPr id="128" name="Google Shape;128;p17"/>
          <p:cNvSpPr txBox="1">
            <a:spLocks noGrp="1"/>
          </p:cNvSpPr>
          <p:nvPr>
            <p:ph type="body" idx="1"/>
          </p:nvPr>
        </p:nvSpPr>
        <p:spPr>
          <a:xfrm>
            <a:off x="5159229" y="3758268"/>
            <a:ext cx="6417578" cy="2978091"/>
          </a:xfrm>
          <a:prstGeom prst="rect">
            <a:avLst/>
          </a:prstGeom>
          <a:noFill/>
          <a:ln>
            <a:noFill/>
          </a:ln>
        </p:spPr>
        <p:txBody>
          <a:bodyPr spcFirstLastPara="1" wrap="square" lIns="91425" tIns="45700" rIns="91425" bIns="45700" anchor="ctr" anchorCtr="0">
            <a:normAutofit fontScale="92500" lnSpcReduction="10000"/>
          </a:bodyPr>
          <a:lstStyle/>
          <a:p>
            <a:pPr marL="228600" lvl="0" indent="-177800" algn="l" rtl="0">
              <a:lnSpc>
                <a:spcPct val="90000"/>
              </a:lnSpc>
              <a:spcBef>
                <a:spcPts val="0"/>
              </a:spcBef>
              <a:spcAft>
                <a:spcPts val="0"/>
              </a:spcAft>
              <a:buClr>
                <a:schemeClr val="dk1"/>
              </a:buClr>
              <a:buSzPts val="800"/>
              <a:buNone/>
            </a:pPr>
            <a:endParaRPr sz="800" dirty="0"/>
          </a:p>
          <a:p>
            <a:pPr marL="228600" lvl="0" indent="-228600">
              <a:spcBef>
                <a:spcPts val="0"/>
              </a:spcBef>
              <a:buSzPts val="1500"/>
            </a:pPr>
            <a:r>
              <a:rPr lang="ru-RU" sz="1500" dirty="0"/>
              <a:t>В номинации «</a:t>
            </a:r>
            <a:r>
              <a:rPr lang="ru-RU" sz="1500" b="1" dirty="0"/>
              <a:t>Выбор Командора</a:t>
            </a:r>
            <a:r>
              <a:rPr lang="ru-RU" sz="1500" dirty="0"/>
              <a:t>» выиграла </a:t>
            </a:r>
            <a:r>
              <a:rPr lang="ru-RU" sz="1500" dirty="0"/>
              <a:t>автор произведения «Лысая» из Новосибирска Ильина </a:t>
            </a:r>
            <a:r>
              <a:rPr lang="ru-RU" sz="1500" dirty="0"/>
              <a:t>Вера </a:t>
            </a:r>
            <a:r>
              <a:rPr lang="en-US" sz="1500" dirty="0">
                <a:hlinkClick r:id="rId5"/>
              </a:rPr>
              <a:t>https://</a:t>
            </a:r>
            <a:r>
              <a:rPr lang="en-US" sz="1500" dirty="0">
                <a:hlinkClick r:id="rId5"/>
              </a:rPr>
              <a:t>www.livelib.ru/author/369947-vera-ilina</a:t>
            </a:r>
            <a:r>
              <a:rPr lang="ru-RU" sz="1500" dirty="0"/>
              <a:t> </a:t>
            </a:r>
            <a:endParaRPr sz="1500" dirty="0"/>
          </a:p>
          <a:p>
            <a:pPr marL="228600" lvl="0" indent="-228600">
              <a:spcBef>
                <a:spcPts val="0"/>
              </a:spcBef>
              <a:buSzPts val="1500"/>
            </a:pPr>
            <a:r>
              <a:rPr lang="ru-RU" sz="1500" dirty="0"/>
              <a:t>В номинации «</a:t>
            </a:r>
            <a:r>
              <a:rPr lang="ru-RU" sz="1500" b="1" dirty="0"/>
              <a:t>Выбор детского жюри</a:t>
            </a:r>
            <a:r>
              <a:rPr lang="ru-RU" sz="1500" dirty="0"/>
              <a:t>» лучшим оказалось произведение «Только ветер на встречу» </a:t>
            </a:r>
            <a:r>
              <a:rPr lang="ru-RU" sz="1500" dirty="0"/>
              <a:t>Варнаковой</a:t>
            </a:r>
            <a:r>
              <a:rPr lang="ru-RU" sz="1500" dirty="0"/>
              <a:t> Юлии из Нижнего </a:t>
            </a:r>
            <a:r>
              <a:rPr lang="ru-RU" sz="1500" dirty="0" smtClean="0"/>
              <a:t>Новгорода </a:t>
            </a:r>
            <a:r>
              <a:rPr lang="en-US" sz="1500" dirty="0">
                <a:hlinkClick r:id="rId3"/>
              </a:rPr>
              <a:t>https://</a:t>
            </a:r>
            <a:r>
              <a:rPr lang="en-US" sz="1500" dirty="0" smtClean="0">
                <a:hlinkClick r:id="rId3"/>
              </a:rPr>
              <a:t>www.livelib.ru/award/171-premiya-imeni-v-p-krapivina</a:t>
            </a:r>
            <a:r>
              <a:rPr lang="ru-RU" sz="1500" dirty="0" smtClean="0"/>
              <a:t> </a:t>
            </a:r>
            <a:endParaRPr dirty="0"/>
          </a:p>
          <a:p>
            <a:pPr marL="228600" lvl="0" indent="-228600">
              <a:spcBef>
                <a:spcPts val="0"/>
              </a:spcBef>
              <a:buSzPts val="1500"/>
            </a:pPr>
            <a:r>
              <a:rPr lang="ru-RU" sz="1500" dirty="0"/>
              <a:t>В номинации «</a:t>
            </a:r>
            <a:r>
              <a:rPr lang="ru-RU" sz="1500" b="1" dirty="0"/>
              <a:t>Выбор литературного совета</a:t>
            </a:r>
            <a:r>
              <a:rPr lang="ru-RU" sz="1500" dirty="0"/>
              <a:t>» - «Пешком по небу» Аксеновой Екатерины из </a:t>
            </a:r>
            <a:r>
              <a:rPr lang="ru-RU" sz="1500" dirty="0" smtClean="0"/>
              <a:t>Тюмени </a:t>
            </a:r>
            <a:r>
              <a:rPr lang="en-US" sz="1500" dirty="0">
                <a:hlinkClick r:id="rId3"/>
              </a:rPr>
              <a:t>https://</a:t>
            </a:r>
            <a:r>
              <a:rPr lang="en-US" sz="1500" dirty="0" smtClean="0">
                <a:hlinkClick r:id="rId3"/>
              </a:rPr>
              <a:t>www.livelib.ru/award/171-premiya-imeni-v-p-krapivina</a:t>
            </a:r>
            <a:r>
              <a:rPr lang="ru-RU" sz="1500" dirty="0" smtClean="0"/>
              <a:t> </a:t>
            </a:r>
            <a:endParaRPr dirty="0"/>
          </a:p>
          <a:p>
            <a:pPr marL="228600" lvl="0" indent="-228600">
              <a:spcBef>
                <a:spcPts val="0"/>
              </a:spcBef>
              <a:buSzPts val="1500"/>
            </a:pPr>
            <a:r>
              <a:rPr lang="ru-RU" sz="1500" dirty="0"/>
              <a:t>В номинации «</a:t>
            </a:r>
            <a:r>
              <a:rPr lang="ru-RU" sz="1500" b="1" dirty="0"/>
              <a:t>Выбор профессионального жюри</a:t>
            </a:r>
            <a:r>
              <a:rPr lang="ru-RU" sz="1500" dirty="0"/>
              <a:t>» - «На старт приглашаются…» Вишняковой Натальи из </a:t>
            </a:r>
            <a:r>
              <a:rPr lang="ru-RU" sz="1500" dirty="0" smtClean="0"/>
              <a:t>Москвы </a:t>
            </a:r>
            <a:r>
              <a:rPr lang="en-US" sz="1500" dirty="0">
                <a:hlinkClick r:id="rId6"/>
              </a:rPr>
              <a:t>https://</a:t>
            </a:r>
            <a:r>
              <a:rPr lang="en-US" sz="1500" dirty="0" smtClean="0">
                <a:hlinkClick r:id="rId6"/>
              </a:rPr>
              <a:t>www.livelib.ru/award/171/winners-premiya-imeni-v-p-krapivina</a:t>
            </a:r>
            <a:r>
              <a:rPr lang="ru-RU" sz="1500" dirty="0" smtClean="0"/>
              <a:t> </a:t>
            </a:r>
            <a:endParaRPr dirty="0"/>
          </a:p>
          <a:p>
            <a:pPr marL="228600" lvl="0" indent="-228600" algn="l" rtl="0">
              <a:lnSpc>
                <a:spcPct val="90000"/>
              </a:lnSpc>
              <a:spcBef>
                <a:spcPts val="0"/>
              </a:spcBef>
              <a:spcAft>
                <a:spcPts val="0"/>
              </a:spcAft>
              <a:buClr>
                <a:schemeClr val="dk1"/>
              </a:buClr>
              <a:buSzPts val="1500"/>
              <a:buChar char="•"/>
            </a:pPr>
            <a:r>
              <a:rPr lang="ru-RU" sz="1500" dirty="0"/>
              <a:t>Также специальными призами премии отметили произведения Афанасьевой Екатерины из Москвы («</a:t>
            </a:r>
            <a:r>
              <a:rPr lang="ru-RU" sz="1500" dirty="0"/>
              <a:t>Пазл</a:t>
            </a:r>
            <a:r>
              <a:rPr lang="ru-RU" sz="1500" dirty="0"/>
              <a:t>»), Бойко Татьяны из Минска («Сапфир»), </a:t>
            </a:r>
            <a:r>
              <a:rPr lang="ru-RU" sz="1500" dirty="0"/>
              <a:t>Кушниковой</a:t>
            </a:r>
            <a:r>
              <a:rPr lang="ru-RU" sz="1500" dirty="0"/>
              <a:t> Александры из г. </a:t>
            </a:r>
            <a:r>
              <a:rPr lang="ru-RU" sz="1500" dirty="0"/>
              <a:t>Роквилл</a:t>
            </a:r>
            <a:r>
              <a:rPr lang="ru-RU" sz="1500" dirty="0"/>
              <a:t>, США («Сказки на каникулах»), Семеновской Ольги из Москвы («Трое без лодки и Чудик»), </a:t>
            </a:r>
            <a:r>
              <a:rPr lang="ru-RU" sz="1500" dirty="0"/>
              <a:t>Трофимчук</a:t>
            </a:r>
            <a:r>
              <a:rPr lang="ru-RU" sz="1500" dirty="0"/>
              <a:t> Елены из г. Логойск («Спринт</a:t>
            </a:r>
            <a:r>
              <a:rPr lang="ru-RU" sz="1500" dirty="0" smtClean="0"/>
              <a:t>»)</a:t>
            </a:r>
            <a:endParaRP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3"/>
        <p:cNvGrpSpPr/>
        <p:nvPr/>
      </p:nvGrpSpPr>
      <p:grpSpPr>
        <a:xfrm>
          <a:off x="0" y="0"/>
          <a:ext cx="0" cy="0"/>
          <a:chOff x="0" y="0"/>
          <a:chExt cx="0" cy="0"/>
        </a:xfrm>
      </p:grpSpPr>
      <p:sp>
        <p:nvSpPr>
          <p:cNvPr id="514" name="Google Shape;514;p54"/>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alibri"/>
              <a:buNone/>
            </a:pPr>
            <a:r>
              <a:rPr lang="ru-RU" sz="2400" b="1" dirty="0">
                <a:solidFill>
                  <a:schemeClr val="accent2">
                    <a:lumMod val="50000"/>
                  </a:schemeClr>
                </a:solidFill>
              </a:rPr>
              <a:t>Лариса Романовская. Захолустье. Пока я здесь (</a:t>
            </a:r>
            <a:r>
              <a:rPr lang="ru-RU" sz="2400" b="1" dirty="0">
                <a:solidFill>
                  <a:schemeClr val="accent2">
                    <a:lumMod val="50000"/>
                  </a:schemeClr>
                </a:solidFill>
              </a:rPr>
              <a:t>WonderBooks</a:t>
            </a:r>
            <a:r>
              <a:rPr lang="ru-RU" sz="2400" b="1" dirty="0">
                <a:solidFill>
                  <a:schemeClr val="accent2">
                    <a:lumMod val="50000"/>
                  </a:schemeClr>
                </a:solidFill>
              </a:rPr>
              <a:t>, 2022).</a:t>
            </a:r>
            <a:br>
              <a:rPr lang="ru-RU" sz="2400" b="1" dirty="0">
                <a:solidFill>
                  <a:schemeClr val="accent2">
                    <a:lumMod val="50000"/>
                  </a:schemeClr>
                </a:solidFill>
              </a:rPr>
            </a:br>
            <a:r>
              <a:rPr lang="ru-RU" sz="2400" b="1" dirty="0">
                <a:solidFill>
                  <a:schemeClr val="accent2">
                    <a:lumMod val="50000"/>
                  </a:schemeClr>
                </a:solidFill>
              </a:rPr>
              <a:t>Серия «</a:t>
            </a:r>
            <a:r>
              <a:rPr lang="ru-RU" sz="2400" b="1" dirty="0">
                <a:solidFill>
                  <a:schemeClr val="accent2">
                    <a:lumMod val="50000"/>
                  </a:schemeClr>
                </a:solidFill>
              </a:rPr>
              <a:t>Фэнтези</a:t>
            </a:r>
            <a:r>
              <a:rPr lang="ru-RU" sz="2400" b="1" dirty="0">
                <a:solidFill>
                  <a:schemeClr val="accent2">
                    <a:lumMod val="50000"/>
                  </a:schemeClr>
                </a:solidFill>
              </a:rPr>
              <a:t> нового поколения. Захолустье»</a:t>
            </a:r>
            <a:endParaRPr b="1" dirty="0">
              <a:solidFill>
                <a:schemeClr val="accent2">
                  <a:lumMod val="50000"/>
                </a:schemeClr>
              </a:solidFill>
            </a:endParaRPr>
          </a:p>
        </p:txBody>
      </p:sp>
      <p:sp>
        <p:nvSpPr>
          <p:cNvPr id="515" name="Google Shape;515;p54"/>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ru-RU" sz="2000" dirty="0"/>
              <a:t>Лариса Романовская — автор подростковых романов и повестей, лауреат конкурса "Новая детская книга", четырёхкратный финалист и лауреат премии "</a:t>
            </a:r>
            <a:r>
              <a:rPr lang="ru-RU" sz="2000" dirty="0" smtClean="0"/>
              <a:t>Книгуру</a:t>
            </a:r>
            <a:endParaRPr dirty="0"/>
          </a:p>
          <a:p>
            <a:pPr marL="228600" lvl="0" indent="-228600" algn="l" rtl="0">
              <a:lnSpc>
                <a:spcPct val="90000"/>
              </a:lnSpc>
              <a:spcBef>
                <a:spcPts val="1000"/>
              </a:spcBef>
              <a:spcAft>
                <a:spcPts val="0"/>
              </a:spcAft>
              <a:buClr>
                <a:schemeClr val="dk1"/>
              </a:buClr>
              <a:buSzPts val="2000"/>
              <a:buChar char="•"/>
            </a:pPr>
            <a:r>
              <a:rPr lang="ru-RU" sz="2000" dirty="0"/>
              <a:t>Романом "Пока я здесь" открывается новый подростковый цикл, повествующий о загадочном и таинственном мире Захолустья — таинственного городка, где свет и тепло вырабатывается за счет человеческих эмоций. Эмоции становятся предметом торга, причиной для раздоров, самой желанной наживой для злоумышленников. Сможет ли девочка Вика, пришедшая из нашей привычной реальности, что-то изменить в этом хрупком мире?</a:t>
            </a:r>
            <a:endParaRPr dirty="0"/>
          </a:p>
        </p:txBody>
      </p:sp>
      <p:pic>
        <p:nvPicPr>
          <p:cNvPr id="516" name="Google Shape;516;p54"/>
          <p:cNvPicPr preferRelativeResize="0"/>
          <p:nvPr/>
        </p:nvPicPr>
        <p:blipFill rotWithShape="1">
          <a:blip r:embed="rId3">
            <a:alphaModFix/>
          </a:blip>
          <a:srcRect t="2358"/>
          <a:stretch/>
        </p:blipFill>
        <p:spPr>
          <a:xfrm>
            <a:off x="20" y="10"/>
            <a:ext cx="4635571" cy="6857990"/>
          </a:xfrm>
          <a:prstGeom prst="rect">
            <a:avLst/>
          </a:prstGeom>
          <a:noFill/>
          <a:ln>
            <a:noFill/>
          </a:ln>
        </p:spPr>
      </p:pic>
      <p:cxnSp>
        <p:nvCxnSpPr>
          <p:cNvPr id="517" name="Google Shape;517;p54"/>
          <p:cNvCxnSpPr/>
          <p:nvPr/>
        </p:nvCxnSpPr>
        <p:spPr>
          <a:xfrm>
            <a:off x="5080934" y="2115117"/>
            <a:ext cx="6309360" cy="0"/>
          </a:xfrm>
          <a:prstGeom prst="straightConnector1">
            <a:avLst/>
          </a:prstGeom>
          <a:noFill/>
          <a:ln w="19050" cap="flat" cmpd="sng">
            <a:solidFill>
              <a:srgbClr val="F1471F"/>
            </a:solidFill>
            <a:prstDash val="solid"/>
            <a:miter lim="800000"/>
            <a:headEnd type="none" w="sm" len="sm"/>
            <a:tailEnd type="none" w="sm" len="sm"/>
          </a:ln>
        </p:spPr>
      </p:cxnSp>
      <p:sp>
        <p:nvSpPr>
          <p:cNvPr id="2" name="Прямоугольник 1"/>
          <p:cNvSpPr/>
          <p:nvPr/>
        </p:nvSpPr>
        <p:spPr>
          <a:xfrm>
            <a:off x="4777657" y="6239324"/>
            <a:ext cx="3169457" cy="307777"/>
          </a:xfrm>
          <a:prstGeom prst="rect">
            <a:avLst/>
          </a:prstGeom>
        </p:spPr>
        <p:txBody>
          <a:bodyPr wrap="none">
            <a:spAutoFit/>
          </a:bodyPr>
          <a:lstStyle/>
          <a:p>
            <a:r>
              <a:rPr lang="en-US" dirty="0">
                <a:hlinkClick r:id="rId4"/>
              </a:rPr>
              <a:t>https://www.labirint.ru/books/895168</a:t>
            </a:r>
            <a:r>
              <a:rPr lang="en-US" dirty="0" smtClean="0">
                <a:hlinkClick r:id="rId4"/>
              </a:rPr>
              <a:t>/</a:t>
            </a:r>
            <a:r>
              <a:rPr lang="ru-RU" dirty="0" smtClean="0"/>
              <a:t> </a:t>
            </a:r>
            <a:endParaRPr lang="ru-RU"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5706" y="5676311"/>
            <a:ext cx="1095015" cy="109501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1"/>
        <p:cNvGrpSpPr/>
        <p:nvPr/>
      </p:nvGrpSpPr>
      <p:grpSpPr>
        <a:xfrm>
          <a:off x="0" y="0"/>
          <a:ext cx="0" cy="0"/>
          <a:chOff x="0" y="0"/>
          <a:chExt cx="0" cy="0"/>
        </a:xfrm>
      </p:grpSpPr>
      <p:sp>
        <p:nvSpPr>
          <p:cNvPr id="522" name="Google Shape;522;p55"/>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2800"/>
              <a:buFont typeface="Calibri"/>
              <a:buNone/>
            </a:pPr>
            <a:r>
              <a:rPr lang="ru-RU" sz="2800" b="1" dirty="0">
                <a:solidFill>
                  <a:schemeClr val="accent2">
                    <a:lumMod val="50000"/>
                  </a:schemeClr>
                </a:solidFill>
              </a:rPr>
              <a:t>Шамиль </a:t>
            </a:r>
            <a:r>
              <a:rPr lang="ru-RU" sz="2800" b="1" dirty="0">
                <a:solidFill>
                  <a:schemeClr val="accent2">
                    <a:lumMod val="50000"/>
                  </a:schemeClr>
                </a:solidFill>
              </a:rPr>
              <a:t>Идиатуллин</a:t>
            </a:r>
            <a:r>
              <a:rPr lang="ru-RU" sz="2800" b="1" dirty="0">
                <a:solidFill>
                  <a:schemeClr val="accent2">
                    <a:lumMod val="50000"/>
                  </a:schemeClr>
                </a:solidFill>
              </a:rPr>
              <a:t>. Это просто игра (</a:t>
            </a:r>
            <a:r>
              <a:rPr lang="ru-RU" sz="2800" b="1" dirty="0">
                <a:solidFill>
                  <a:schemeClr val="accent2">
                    <a:lumMod val="50000"/>
                  </a:schemeClr>
                </a:solidFill>
              </a:rPr>
              <a:t>Wonderbooks</a:t>
            </a:r>
            <a:r>
              <a:rPr lang="ru-RU" sz="2800" b="1" dirty="0">
                <a:solidFill>
                  <a:schemeClr val="accent2">
                    <a:lumMod val="50000"/>
                  </a:schemeClr>
                </a:solidFill>
              </a:rPr>
              <a:t>, 2022).</a:t>
            </a:r>
            <a:br>
              <a:rPr lang="ru-RU" sz="2800" b="1" dirty="0">
                <a:solidFill>
                  <a:schemeClr val="accent2">
                    <a:lumMod val="50000"/>
                  </a:schemeClr>
                </a:solidFill>
              </a:rPr>
            </a:br>
            <a:r>
              <a:rPr lang="ru-RU" sz="2800" b="1" dirty="0">
                <a:solidFill>
                  <a:schemeClr val="accent2">
                    <a:lumMod val="50000"/>
                  </a:schemeClr>
                </a:solidFill>
              </a:rPr>
              <a:t>Серия «</a:t>
            </a:r>
            <a:r>
              <a:rPr lang="ru-RU" sz="2800" b="1" dirty="0" err="1" smtClean="0">
                <a:solidFill>
                  <a:schemeClr val="accent2">
                    <a:lumMod val="50000"/>
                  </a:schemeClr>
                </a:solidFill>
              </a:rPr>
              <a:t>Фэнтези</a:t>
            </a:r>
            <a:r>
              <a:rPr lang="ru-RU" sz="2800" b="1" dirty="0" smtClean="0">
                <a:solidFill>
                  <a:schemeClr val="accent2">
                    <a:lumMod val="50000"/>
                  </a:schemeClr>
                </a:solidFill>
              </a:rPr>
              <a:t> </a:t>
            </a:r>
            <a:r>
              <a:rPr lang="ru-RU" sz="2800" b="1" dirty="0">
                <a:solidFill>
                  <a:schemeClr val="accent2">
                    <a:lumMod val="50000"/>
                  </a:schemeClr>
                </a:solidFill>
              </a:rPr>
              <a:t>нового поколения. Игра» </a:t>
            </a:r>
            <a:endParaRPr b="1" dirty="0">
              <a:solidFill>
                <a:schemeClr val="accent2">
                  <a:lumMod val="50000"/>
                </a:schemeClr>
              </a:solidFill>
            </a:endParaRPr>
          </a:p>
        </p:txBody>
      </p:sp>
      <p:sp>
        <p:nvSpPr>
          <p:cNvPr id="523" name="Google Shape;523;p55"/>
          <p:cNvSpPr txBox="1">
            <a:spLocks noGrp="1"/>
          </p:cNvSpPr>
          <p:nvPr>
            <p:ph type="body" idx="1"/>
          </p:nvPr>
        </p:nvSpPr>
        <p:spPr>
          <a:xfrm>
            <a:off x="4965430" y="2314807"/>
            <a:ext cx="6586489" cy="3785419"/>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ts val="1900"/>
            </a:pPr>
            <a:r>
              <a:rPr lang="ru-RU" sz="1900" dirty="0"/>
              <a:t>Шамиль </a:t>
            </a:r>
            <a:r>
              <a:rPr lang="ru-RU" sz="1900" dirty="0"/>
              <a:t>Идиатуллин</a:t>
            </a:r>
            <a:r>
              <a:rPr lang="ru-RU" sz="1900" dirty="0"/>
              <a:t> - автор девяти романов, лауреат премий им. Владислава Крапивина и "Новые Горизонты", а также - двукратный лауреат премии "Большая книга". Преимущественно известен как автор остросюжетных триллеров для взрослой </a:t>
            </a:r>
            <a:r>
              <a:rPr lang="ru-RU" sz="1900" dirty="0" smtClean="0"/>
              <a:t>аудитории</a:t>
            </a:r>
            <a:endParaRPr lang="ru-RU" sz="1900" dirty="0"/>
          </a:p>
          <a:p>
            <a:pPr marL="228600" lvl="0" indent="-228600">
              <a:spcBef>
                <a:spcPts val="0"/>
              </a:spcBef>
              <a:buSzPts val="1900"/>
            </a:pPr>
            <a:r>
              <a:rPr lang="ru-RU" sz="1900" dirty="0"/>
              <a:t>"Это просто игра" - его фантастическая повесть, рассчитанная на более юного читателя. В ней рассказывается о приключениях Макса и Насти, чьи судьбы переплелись между собой и оказались связаны с миром видеоигры. Их единственной задачей становится вырваться из плена виртуальной реальности и не потерять свои личности в бесконечном калейдоскопе неожиданных поворотов и препятствий, главным из которых становится непредвиденный обмен </a:t>
            </a:r>
            <a:r>
              <a:rPr lang="ru-RU" sz="1900" dirty="0" smtClean="0"/>
              <a:t>телами</a:t>
            </a:r>
            <a:endParaRPr lang="ru-RU" sz="1900" dirty="0"/>
          </a:p>
        </p:txBody>
      </p:sp>
      <p:pic>
        <p:nvPicPr>
          <p:cNvPr id="524" name="Google Shape;524;p55" descr="Изображение выглядит как текст&#10;&#10;Автоматически созданное описание"/>
          <p:cNvPicPr preferRelativeResize="0"/>
          <p:nvPr/>
        </p:nvPicPr>
        <p:blipFill rotWithShape="1">
          <a:blip r:embed="rId3">
            <a:alphaModFix/>
          </a:blip>
          <a:srcRect r="1" b="2729"/>
          <a:stretch/>
        </p:blipFill>
        <p:spPr>
          <a:xfrm>
            <a:off x="20" y="10"/>
            <a:ext cx="4635571" cy="6857990"/>
          </a:xfrm>
          <a:prstGeom prst="rect">
            <a:avLst/>
          </a:prstGeom>
          <a:noFill/>
          <a:ln>
            <a:noFill/>
          </a:ln>
        </p:spPr>
      </p:pic>
      <p:cxnSp>
        <p:nvCxnSpPr>
          <p:cNvPr id="525" name="Google Shape;525;p55"/>
          <p:cNvCxnSpPr/>
          <p:nvPr/>
        </p:nvCxnSpPr>
        <p:spPr>
          <a:xfrm>
            <a:off x="5080934" y="2115117"/>
            <a:ext cx="6309360" cy="0"/>
          </a:xfrm>
          <a:prstGeom prst="straightConnector1">
            <a:avLst/>
          </a:prstGeom>
          <a:noFill/>
          <a:ln w="19050" cap="flat" cmpd="sng">
            <a:solidFill>
              <a:srgbClr val="EC950A"/>
            </a:solidFill>
            <a:prstDash val="solid"/>
            <a:miter lim="800000"/>
            <a:headEnd type="none" w="sm" len="sm"/>
            <a:tailEnd type="none" w="sm" len="sm"/>
          </a:ln>
        </p:spPr>
      </p:cxnSp>
      <p:sp>
        <p:nvSpPr>
          <p:cNvPr id="2" name="Прямоугольник 1"/>
          <p:cNvSpPr/>
          <p:nvPr/>
        </p:nvSpPr>
        <p:spPr>
          <a:xfrm>
            <a:off x="4939526" y="6239324"/>
            <a:ext cx="3169457" cy="307777"/>
          </a:xfrm>
          <a:prstGeom prst="rect">
            <a:avLst/>
          </a:prstGeom>
        </p:spPr>
        <p:txBody>
          <a:bodyPr wrap="none">
            <a:spAutoFit/>
          </a:bodyPr>
          <a:lstStyle/>
          <a:p>
            <a:r>
              <a:rPr lang="en-US" dirty="0">
                <a:hlinkClick r:id="rId4"/>
              </a:rPr>
              <a:t>https://www.labirint.ru/books/895811</a:t>
            </a:r>
            <a:r>
              <a:rPr lang="en-US" dirty="0" smtClean="0">
                <a:hlinkClick r:id="rId4"/>
              </a:rPr>
              <a:t>/</a:t>
            </a:r>
            <a:r>
              <a:rPr lang="ru-RU" dirty="0" smtClean="0"/>
              <a:t> </a:t>
            </a:r>
            <a:endParaRPr lang="ru-RU"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8641" y="5538699"/>
            <a:ext cx="1240227" cy="124022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9"/>
        <p:cNvGrpSpPr/>
        <p:nvPr/>
      </p:nvGrpSpPr>
      <p:grpSpPr>
        <a:xfrm>
          <a:off x="0" y="0"/>
          <a:ext cx="0" cy="0"/>
          <a:chOff x="0" y="0"/>
          <a:chExt cx="0" cy="0"/>
        </a:xfrm>
      </p:grpSpPr>
      <p:sp>
        <p:nvSpPr>
          <p:cNvPr id="530" name="Google Shape;530;p56"/>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lvl="0">
              <a:buSzPts val="2400"/>
            </a:pPr>
            <a:r>
              <a:rPr lang="ru-RU" sz="2400" b="1" dirty="0">
                <a:solidFill>
                  <a:schemeClr val="accent2">
                    <a:lumMod val="50000"/>
                  </a:schemeClr>
                </a:solidFill>
              </a:rPr>
              <a:t>Игорь Ефимов. Пурга над карточным домиком (Волчок, </a:t>
            </a:r>
            <a:r>
              <a:rPr lang="ru-RU" sz="2400" b="1" dirty="0" smtClean="0">
                <a:solidFill>
                  <a:schemeClr val="accent2">
                    <a:lumMod val="50000"/>
                  </a:schemeClr>
                </a:solidFill>
              </a:rPr>
              <a:t>2022) </a:t>
            </a:r>
            <a:r>
              <a:rPr lang="en-US" sz="2400" dirty="0" smtClean="0">
                <a:hlinkClick r:id="rId3"/>
              </a:rPr>
              <a:t>https</a:t>
            </a:r>
            <a:r>
              <a:rPr lang="en-US" sz="2400" dirty="0">
                <a:hlinkClick r:id="rId3"/>
              </a:rPr>
              <a:t>://www.labirint.ru/books/883731</a:t>
            </a:r>
            <a:r>
              <a:rPr lang="en-US" sz="2400" dirty="0" smtClean="0">
                <a:hlinkClick r:id="rId3"/>
              </a:rPr>
              <a:t>/</a:t>
            </a:r>
            <a:r>
              <a:rPr lang="ru-RU" sz="2400" dirty="0" smtClean="0"/>
              <a:t> </a:t>
            </a:r>
            <a:endParaRPr dirty="0"/>
          </a:p>
        </p:txBody>
      </p:sp>
      <p:sp>
        <p:nvSpPr>
          <p:cNvPr id="531" name="Google Shape;531;p56"/>
          <p:cNvSpPr txBox="1">
            <a:spLocks noGrp="1"/>
          </p:cNvSpPr>
          <p:nvPr>
            <p:ph type="body" idx="1"/>
          </p:nvPr>
        </p:nvSpPr>
        <p:spPr>
          <a:xfrm>
            <a:off x="4965431" y="2438401"/>
            <a:ext cx="6586489" cy="362597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900"/>
              <a:buChar char="•"/>
            </a:pPr>
            <a:r>
              <a:rPr lang="ru-RU" sz="1900" dirty="0"/>
              <a:t>Свистит ветер, снег стоит стеной. Наугад сквозь пургу пробиваются четверо подростков, сбившихся с пути. Они знают по рассказам взрослых, как опасно заблудиться в зимней тайге, но раньше все эти истории казались далёкими, вроде приключений из </a:t>
            </a:r>
            <a:r>
              <a:rPr lang="ru-RU" sz="1900" dirty="0" smtClean="0"/>
              <a:t>книжек</a:t>
            </a:r>
            <a:endParaRPr dirty="0"/>
          </a:p>
          <a:p>
            <a:pPr marL="228600" lvl="0" indent="-228600" algn="l" rtl="0">
              <a:lnSpc>
                <a:spcPct val="90000"/>
              </a:lnSpc>
              <a:spcBef>
                <a:spcPts val="1000"/>
              </a:spcBef>
              <a:spcAft>
                <a:spcPts val="0"/>
              </a:spcAft>
              <a:buClr>
                <a:schemeClr val="dk1"/>
              </a:buClr>
              <a:buSzPts val="1900"/>
              <a:buChar char="•"/>
            </a:pPr>
            <a:r>
              <a:rPr lang="ru-RU" sz="1900" dirty="0"/>
              <a:t>Обессилевшие ребята выходят к странному трёхэтажному дому: он светит всеми окнами, манит войти, но как этот дом оказался в такой глуши? И что это - санаторий, научная лаборатория? Внутри уютно и тепло, новогодняя ёлка, гирлянды, но не слышно человеческих голосов, и лучше бы людей здесь не оказалось вовсе...</a:t>
            </a:r>
            <a:endParaRPr dirty="0"/>
          </a:p>
          <a:p>
            <a:pPr marL="228600" lvl="0" indent="-228600" algn="l" rtl="0">
              <a:lnSpc>
                <a:spcPct val="90000"/>
              </a:lnSpc>
              <a:spcBef>
                <a:spcPts val="1000"/>
              </a:spcBef>
              <a:spcAft>
                <a:spcPts val="0"/>
              </a:spcAft>
              <a:buClr>
                <a:schemeClr val="dk1"/>
              </a:buClr>
              <a:buSzPts val="1900"/>
              <a:buChar char="•"/>
            </a:pPr>
            <a:endParaRPr dirty="0"/>
          </a:p>
        </p:txBody>
      </p:sp>
      <p:pic>
        <p:nvPicPr>
          <p:cNvPr id="532" name="Google Shape;532;p56" descr="Изображение выглядит как текст&#10;&#10;Автоматически созданное описание"/>
          <p:cNvPicPr preferRelativeResize="0"/>
          <p:nvPr/>
        </p:nvPicPr>
        <p:blipFill rotWithShape="1">
          <a:blip r:embed="rId4">
            <a:alphaModFix/>
          </a:blip>
          <a:srcRect l="7722"/>
          <a:stretch/>
        </p:blipFill>
        <p:spPr>
          <a:xfrm>
            <a:off x="20" y="10"/>
            <a:ext cx="4635571" cy="6857990"/>
          </a:xfrm>
          <a:prstGeom prst="rect">
            <a:avLst/>
          </a:prstGeom>
          <a:noFill/>
          <a:ln>
            <a:noFill/>
          </a:ln>
        </p:spPr>
      </p:pic>
      <p:cxnSp>
        <p:nvCxnSpPr>
          <p:cNvPr id="533" name="Google Shape;533;p56"/>
          <p:cNvCxnSpPr/>
          <p:nvPr/>
        </p:nvCxnSpPr>
        <p:spPr>
          <a:xfrm>
            <a:off x="5080934" y="2115117"/>
            <a:ext cx="6309360" cy="0"/>
          </a:xfrm>
          <a:prstGeom prst="straightConnector1">
            <a:avLst/>
          </a:prstGeom>
          <a:noFill/>
          <a:ln w="19050" cap="flat" cmpd="sng">
            <a:solidFill>
              <a:srgbClr val="719BCA"/>
            </a:solidFill>
            <a:prstDash val="solid"/>
            <a:miter lim="800000"/>
            <a:headEnd type="none" w="sm" len="sm"/>
            <a:tailEnd type="none" w="sm" len="sm"/>
          </a:ln>
        </p:spPr>
      </p:cxn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0400" y="5573204"/>
            <a:ext cx="1214347" cy="121434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p57"/>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ru-RU" sz="2800" b="1" dirty="0">
                <a:solidFill>
                  <a:schemeClr val="accent2">
                    <a:lumMod val="50000"/>
                  </a:schemeClr>
                </a:solidFill>
              </a:rPr>
              <a:t>Екатерина </a:t>
            </a:r>
            <a:r>
              <a:rPr lang="ru-RU" sz="2800" b="1" dirty="0">
                <a:solidFill>
                  <a:schemeClr val="accent2">
                    <a:lumMod val="50000"/>
                  </a:schemeClr>
                </a:solidFill>
              </a:rPr>
              <a:t>Каретникова</a:t>
            </a:r>
            <a:r>
              <a:rPr lang="ru-RU" sz="2800" b="1" dirty="0">
                <a:solidFill>
                  <a:schemeClr val="accent2">
                    <a:lumMod val="50000"/>
                  </a:schemeClr>
                </a:solidFill>
              </a:rPr>
              <a:t>. Таинственный сосед (Малыш, 2022). Серия «Мой первый роман</a:t>
            </a:r>
            <a:r>
              <a:rPr lang="ru-RU" sz="2800" b="1" dirty="0" smtClean="0">
                <a:solidFill>
                  <a:schemeClr val="accent2">
                    <a:lumMod val="50000"/>
                  </a:schemeClr>
                </a:solidFill>
              </a:rPr>
              <a:t>»</a:t>
            </a:r>
            <a:endParaRPr b="1" dirty="0">
              <a:solidFill>
                <a:schemeClr val="accent2">
                  <a:lumMod val="50000"/>
                </a:schemeClr>
              </a:solidFill>
            </a:endParaRPr>
          </a:p>
        </p:txBody>
      </p:sp>
      <p:sp>
        <p:nvSpPr>
          <p:cNvPr id="539" name="Google Shape;539;p57"/>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ru-RU" sz="2000" b="0" i="0" dirty="0">
                <a:latin typeface="Arial"/>
                <a:ea typeface="Arial"/>
                <a:cs typeface="Arial"/>
                <a:sym typeface="Arial"/>
              </a:rPr>
              <a:t>День рожденья у Ленки, прямо скажем, не задался: во-первых, потерялся ключ от домофона, во-вторых, в подъезде случился пожар, в-третьих, дважды опозорилась перед Никитой, новеньким из школы. Но и на этом беды Ленки не закончились! Вскоре с ней почему-то перестала общаться лучшая подруга, любимый парень начал встречаться с другой, да ещё и Никита вечно крутится возле неё и бессовестно врёт в лицо. Или всё-таки не врёт?..</a:t>
            </a:r>
            <a:r>
              <a:rPr lang="ru-RU" sz="2000" dirty="0"/>
              <a:t/>
            </a:r>
            <a:br>
              <a:rPr lang="ru-RU" sz="2000" dirty="0"/>
            </a:br>
            <a:r>
              <a:rPr lang="ru-RU" sz="2000" b="0" i="0" dirty="0">
                <a:latin typeface="Arial"/>
                <a:ea typeface="Arial"/>
                <a:cs typeface="Arial"/>
                <a:sym typeface="Arial"/>
              </a:rPr>
              <a:t>Для среднего школьного </a:t>
            </a:r>
            <a:r>
              <a:rPr lang="ru-RU" sz="2000" b="0" i="0" dirty="0" smtClean="0">
                <a:latin typeface="Arial"/>
                <a:ea typeface="Arial"/>
                <a:cs typeface="Arial"/>
                <a:sym typeface="Arial"/>
              </a:rPr>
              <a:t>возраста</a:t>
            </a:r>
            <a:r>
              <a:rPr lang="ru-RU" sz="2000" dirty="0"/>
              <a:t/>
            </a:r>
            <a:br>
              <a:rPr lang="ru-RU" sz="2000" dirty="0"/>
            </a:br>
            <a:endParaRPr sz="2000" b="1" dirty="0"/>
          </a:p>
        </p:txBody>
      </p:sp>
      <p:pic>
        <p:nvPicPr>
          <p:cNvPr id="540" name="Google Shape;540;p57" descr="Изображение выглядит как текст, накладные волосы&#10;&#10;Автоматически созданное описание"/>
          <p:cNvPicPr preferRelativeResize="0"/>
          <p:nvPr/>
        </p:nvPicPr>
        <p:blipFill rotWithShape="1">
          <a:blip r:embed="rId3">
            <a:alphaModFix/>
          </a:blip>
          <a:srcRect l="11061"/>
          <a:stretch/>
        </p:blipFill>
        <p:spPr>
          <a:xfrm>
            <a:off x="20" y="10"/>
            <a:ext cx="4635571" cy="6857990"/>
          </a:xfrm>
          <a:prstGeom prst="rect">
            <a:avLst/>
          </a:prstGeom>
          <a:noFill/>
          <a:ln>
            <a:noFill/>
          </a:ln>
        </p:spPr>
      </p:pic>
      <p:cxnSp>
        <p:nvCxnSpPr>
          <p:cNvPr id="541" name="Google Shape;541;p57"/>
          <p:cNvCxnSpPr/>
          <p:nvPr/>
        </p:nvCxnSpPr>
        <p:spPr>
          <a:xfrm>
            <a:off x="5080934" y="2115117"/>
            <a:ext cx="6309360" cy="0"/>
          </a:xfrm>
          <a:prstGeom prst="straightConnector1">
            <a:avLst/>
          </a:prstGeom>
          <a:noFill/>
          <a:ln w="19050" cap="flat" cmpd="sng">
            <a:solidFill>
              <a:srgbClr val="EA6A4A"/>
            </a:solidFill>
            <a:prstDash val="solid"/>
            <a:miter lim="800000"/>
            <a:headEnd type="none" w="sm" len="sm"/>
            <a:tailEnd type="none" w="sm" len="sm"/>
          </a:ln>
        </p:spPr>
      </p:cxnSp>
      <p:sp>
        <p:nvSpPr>
          <p:cNvPr id="2" name="Прямоугольник 1"/>
          <p:cNvSpPr/>
          <p:nvPr/>
        </p:nvSpPr>
        <p:spPr>
          <a:xfrm>
            <a:off x="4329083" y="6069930"/>
            <a:ext cx="3169457" cy="307777"/>
          </a:xfrm>
          <a:prstGeom prst="rect">
            <a:avLst/>
          </a:prstGeom>
        </p:spPr>
        <p:txBody>
          <a:bodyPr wrap="none">
            <a:spAutoFit/>
          </a:bodyPr>
          <a:lstStyle/>
          <a:p>
            <a:r>
              <a:rPr lang="en-US" dirty="0">
                <a:hlinkClick r:id="rId4"/>
              </a:rPr>
              <a:t>https://www.labirint.ru/books/895848</a:t>
            </a:r>
            <a:r>
              <a:rPr lang="en-US" dirty="0" smtClean="0">
                <a:hlinkClick r:id="rId4"/>
              </a:rPr>
              <a:t>/</a:t>
            </a:r>
            <a:r>
              <a:rPr lang="ru-RU" dirty="0" smtClean="0"/>
              <a:t> </a:t>
            </a:r>
            <a:endParaRPr lang="ru-RU"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2439" y="5228161"/>
            <a:ext cx="1086804" cy="108680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p:cNvGrpSpPr/>
        <p:nvPr/>
      </p:nvGrpSpPr>
      <p:grpSpPr>
        <a:xfrm>
          <a:off x="0" y="0"/>
          <a:ext cx="0" cy="0"/>
          <a:chOff x="0" y="0"/>
          <a:chExt cx="0" cy="0"/>
        </a:xfrm>
      </p:grpSpPr>
      <p:sp>
        <p:nvSpPr>
          <p:cNvPr id="546" name="Google Shape;546;p58"/>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547" name="Google Shape;547;p58" descr="Изображение выглядит как текст&#10;&#10;Автоматически созданное описание"/>
          <p:cNvPicPr preferRelativeResize="0"/>
          <p:nvPr/>
        </p:nvPicPr>
        <p:blipFill rotWithShape="1">
          <a:blip r:embed="rId3">
            <a:alphaModFix/>
          </a:blip>
          <a:srcRect/>
          <a:stretch/>
        </p:blipFill>
        <p:spPr>
          <a:xfrm>
            <a:off x="139869" y="1884783"/>
            <a:ext cx="5832470" cy="4066300"/>
          </a:xfrm>
          <a:prstGeom prst="rect">
            <a:avLst/>
          </a:prstGeom>
          <a:noFill/>
          <a:ln>
            <a:noFill/>
          </a:ln>
          <a:effectLst>
            <a:outerShdw blurRad="190500" algn="tl" rotWithShape="0">
              <a:srgbClr val="000000">
                <a:alpha val="69803"/>
              </a:srgbClr>
            </a:outerShdw>
          </a:effectLst>
        </p:spPr>
      </p:pic>
      <p:pic>
        <p:nvPicPr>
          <p:cNvPr id="548" name="Google Shape;548;p58"/>
          <p:cNvPicPr preferRelativeResize="0"/>
          <p:nvPr/>
        </p:nvPicPr>
        <p:blipFill rotWithShape="1">
          <a:blip r:embed="rId4">
            <a:alphaModFix/>
          </a:blip>
          <a:srcRect/>
          <a:stretch/>
        </p:blipFill>
        <p:spPr>
          <a:xfrm>
            <a:off x="6219662" y="1884784"/>
            <a:ext cx="2854625" cy="4066299"/>
          </a:xfrm>
          <a:prstGeom prst="rect">
            <a:avLst/>
          </a:prstGeom>
          <a:noFill/>
          <a:ln>
            <a:noFill/>
          </a:ln>
          <a:effectLst>
            <a:outerShdw blurRad="190500" algn="tl" rotWithShape="0">
              <a:srgbClr val="000000">
                <a:alpha val="69803"/>
              </a:srgbClr>
            </a:outerShdw>
          </a:effectLst>
        </p:spPr>
      </p:pic>
      <p:pic>
        <p:nvPicPr>
          <p:cNvPr id="549" name="Google Shape;549;p58" descr="Изображение выглядит как текст, доска&#10;&#10;Автоматически созданное описание"/>
          <p:cNvPicPr preferRelativeResize="0">
            <a:picLocks noGrp="1"/>
          </p:cNvPicPr>
          <p:nvPr>
            <p:ph type="body" idx="1"/>
          </p:nvPr>
        </p:nvPicPr>
        <p:blipFill rotWithShape="1">
          <a:blip r:embed="rId5">
            <a:alphaModFix/>
          </a:blip>
          <a:srcRect/>
          <a:stretch/>
        </p:blipFill>
        <p:spPr>
          <a:xfrm>
            <a:off x="9222015" y="1884784"/>
            <a:ext cx="2723936" cy="4066299"/>
          </a:xfrm>
          <a:prstGeom prst="rect">
            <a:avLst/>
          </a:prstGeom>
          <a:noFill/>
          <a:ln>
            <a:noFill/>
          </a:ln>
          <a:effectLst>
            <a:outerShdw blurRad="190500" algn="tl" rotWithShape="0">
              <a:srgbClr val="000000">
                <a:alpha val="69803"/>
              </a:srgbClr>
            </a:outerShdw>
          </a:effectLst>
        </p:spPr>
      </p:pic>
      <p:sp>
        <p:nvSpPr>
          <p:cNvPr id="550" name="Google Shape;550;p58"/>
          <p:cNvSpPr txBox="1">
            <a:spLocks noGrp="1"/>
          </p:cNvSpPr>
          <p:nvPr>
            <p:ph type="title"/>
          </p:nvPr>
        </p:nvSpPr>
        <p:spPr>
          <a:xfrm>
            <a:off x="838200" y="672747"/>
            <a:ext cx="10515600" cy="7155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ru-RU" sz="3200" dirty="0">
                <a:solidFill>
                  <a:schemeClr val="lt1"/>
                </a:solidFill>
              </a:rPr>
              <a:t>Книги-чаты: «Лампочка и штакетина» и «Накривик к дому»</a:t>
            </a:r>
            <a:endParaRPr dirty="0"/>
          </a:p>
        </p:txBody>
      </p:sp>
      <p:sp>
        <p:nvSpPr>
          <p:cNvPr id="7" name="Прямоугольник 6"/>
          <p:cNvSpPr/>
          <p:nvPr/>
        </p:nvSpPr>
        <p:spPr>
          <a:xfrm>
            <a:off x="9635703" y="6201343"/>
            <a:ext cx="2310248" cy="246221"/>
          </a:xfrm>
          <a:prstGeom prst="rect">
            <a:avLst/>
          </a:prstGeom>
        </p:spPr>
        <p:txBody>
          <a:bodyPr wrap="none">
            <a:spAutoFit/>
          </a:bodyPr>
          <a:lstStyle/>
          <a:p>
            <a:r>
              <a:rPr lang="en-US" sz="1000" dirty="0">
                <a:hlinkClick r:id="rId6"/>
              </a:rPr>
              <a:t>https://www.labirint.ru/books/829620</a:t>
            </a:r>
            <a:r>
              <a:rPr lang="en-US" sz="1000" dirty="0" smtClean="0">
                <a:hlinkClick r:id="rId6"/>
              </a:rPr>
              <a:t>/</a:t>
            </a:r>
            <a:r>
              <a:rPr lang="ru-RU" sz="1000" dirty="0" smtClean="0"/>
              <a:t> </a:t>
            </a:r>
            <a:endParaRPr lang="ru-RU" sz="1000" dirty="0"/>
          </a:p>
        </p:txBody>
      </p:sp>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4013" y="5052745"/>
            <a:ext cx="821036" cy="821036"/>
          </a:xfrm>
          <a:prstGeom prst="rect">
            <a:avLst/>
          </a:prstGeom>
        </p:spPr>
      </p:pic>
      <p:sp>
        <p:nvSpPr>
          <p:cNvPr id="3" name="Прямоугольник 2"/>
          <p:cNvSpPr/>
          <p:nvPr/>
        </p:nvSpPr>
        <p:spPr>
          <a:xfrm>
            <a:off x="6096000" y="6201342"/>
            <a:ext cx="3191899" cy="246221"/>
          </a:xfrm>
          <a:prstGeom prst="rect">
            <a:avLst/>
          </a:prstGeom>
        </p:spPr>
        <p:txBody>
          <a:bodyPr wrap="none">
            <a:spAutoFit/>
          </a:bodyPr>
          <a:lstStyle/>
          <a:p>
            <a:r>
              <a:rPr lang="en-US" sz="1000" dirty="0">
                <a:hlinkClick r:id="rId8"/>
              </a:rPr>
              <a:t>https://polyandria.ru/catalog/novinki/nakrivik-k-domu</a:t>
            </a:r>
            <a:r>
              <a:rPr lang="en-US" sz="1000" dirty="0" smtClean="0">
                <a:hlinkClick r:id="rId8"/>
              </a:rPr>
              <a:t>/</a:t>
            </a:r>
            <a:r>
              <a:rPr lang="ru-RU" sz="1000" dirty="0" smtClean="0"/>
              <a:t> </a:t>
            </a:r>
            <a:endParaRPr lang="ru-RU" sz="1000" dirty="0"/>
          </a:p>
        </p:txBody>
      </p:sp>
      <p:pic>
        <p:nvPicPr>
          <p:cNvPr id="4" name="Рисунок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761" y="5029504"/>
            <a:ext cx="844277" cy="844277"/>
          </a:xfrm>
          <a:prstGeom prst="rect">
            <a:avLst/>
          </a:prstGeom>
        </p:spPr>
      </p:pic>
      <p:sp>
        <p:nvSpPr>
          <p:cNvPr id="5" name="Прямоугольник 4"/>
          <p:cNvSpPr/>
          <p:nvPr/>
        </p:nvSpPr>
        <p:spPr>
          <a:xfrm>
            <a:off x="228359" y="1884783"/>
            <a:ext cx="3114609" cy="3939540"/>
          </a:xfrm>
          <a:prstGeom prst="rect">
            <a:avLst/>
          </a:prstGeom>
        </p:spPr>
        <p:txBody>
          <a:bodyPr wrap="square">
            <a:spAutoFit/>
          </a:bodyPr>
          <a:lstStyle/>
          <a:p>
            <a:r>
              <a:rPr lang="ru-RU" sz="1000" dirty="0"/>
              <a:t>Эрке</a:t>
            </a:r>
            <a:r>
              <a:rPr lang="ru-RU" sz="1000" dirty="0"/>
              <a:t> встречает Бритту в поезде, который направляется в </a:t>
            </a:r>
            <a:r>
              <a:rPr lang="ru-RU" sz="1000" dirty="0"/>
              <a:t>Лиллехаммер</a:t>
            </a:r>
            <a:r>
              <a:rPr lang="ru-RU" sz="1000" dirty="0"/>
              <a:t>. Девочка впервые едет одна, и ей есть что рассказать: о том, как быстро бегать в сапожках «</a:t>
            </a:r>
            <a:r>
              <a:rPr lang="ru-RU" sz="1000" dirty="0"/>
              <a:t>Черрокс</a:t>
            </a:r>
            <a:r>
              <a:rPr lang="ru-RU" sz="1000" dirty="0"/>
              <a:t>», об огромном эркере, в честь которого она названа, о Рональде в костюме Супермена, о маме, которая ездила в Нью-Йорк, чтобы «сохранить холодную голову». В книге — только диалог между ребёнком и взрослым. </a:t>
            </a:r>
            <a:r>
              <a:rPr lang="ru-RU" sz="1000" dirty="0"/>
              <a:t>Эрке</a:t>
            </a:r>
            <a:r>
              <a:rPr lang="ru-RU" sz="1000" dirty="0"/>
              <a:t> и Бритта говорят о первых влюбленностях, друзьях, родителях. </a:t>
            </a:r>
            <a:endParaRPr lang="ru-RU" sz="1000" dirty="0" smtClean="0"/>
          </a:p>
          <a:p>
            <a:endParaRPr lang="ru-RU" sz="1000" dirty="0"/>
          </a:p>
          <a:p>
            <a:endParaRPr lang="ru-RU" sz="1000" dirty="0" smtClean="0"/>
          </a:p>
          <a:p>
            <a:endParaRPr lang="ru-RU" sz="1000" dirty="0"/>
          </a:p>
          <a:p>
            <a:endParaRPr lang="ru-RU" sz="1000" dirty="0" smtClean="0"/>
          </a:p>
          <a:p>
            <a:endParaRPr lang="ru-RU" sz="1000" dirty="0"/>
          </a:p>
          <a:p>
            <a:endParaRPr lang="ru-RU" sz="1000" dirty="0" smtClean="0"/>
          </a:p>
          <a:p>
            <a:endParaRPr lang="ru-RU" sz="1000" dirty="0"/>
          </a:p>
          <a:p>
            <a:endParaRPr lang="ru-RU" sz="1000" dirty="0" smtClean="0"/>
          </a:p>
          <a:p>
            <a:r>
              <a:rPr lang="ru-RU" sz="1000" dirty="0" smtClean="0"/>
              <a:t>Постепенно </a:t>
            </a:r>
            <a:r>
              <a:rPr lang="ru-RU" sz="1000" dirty="0"/>
              <a:t>вырисовывается главная сюжетная линия — мы начинаем понимать, что случилось в семье девочки, почему она едет одна и куда. Случайный разговор двух незнакомок превращается в грандиозную историю о </a:t>
            </a:r>
            <a:r>
              <a:rPr lang="ru-RU" sz="1000" dirty="0" smtClean="0"/>
              <a:t>надежде</a:t>
            </a:r>
            <a:endParaRPr lang="ru-RU" sz="1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4965430" y="383458"/>
            <a:ext cx="6586491" cy="1531970"/>
          </a:xfrm>
          <a:prstGeom prst="rect">
            <a:avLst/>
          </a:prstGeom>
          <a:noFill/>
          <a:ln>
            <a:noFill/>
          </a:ln>
        </p:spPr>
        <p:txBody>
          <a:bodyPr spcFirstLastPara="1" wrap="square" lIns="91425" tIns="45700" rIns="91425" bIns="45700" anchor="b" anchorCtr="0">
            <a:normAutofit fontScale="90000"/>
          </a:bodyPr>
          <a:lstStyle/>
          <a:p>
            <a:pPr lvl="0">
              <a:buSzPts val="2800"/>
            </a:pPr>
            <a:r>
              <a:rPr lang="ru-RU" sz="2700" b="1" i="0" dirty="0">
                <a:solidFill>
                  <a:schemeClr val="accent2">
                    <a:lumMod val="50000"/>
                  </a:schemeClr>
                </a:solidFill>
                <a:latin typeface="Arial"/>
                <a:ea typeface="Arial"/>
                <a:cs typeface="Arial"/>
                <a:sym typeface="Arial"/>
              </a:rPr>
              <a:t>Итоги XIII сезона литературного конкурса «Новая детская книга» издательства «</a:t>
            </a:r>
            <a:r>
              <a:rPr lang="ru-RU" sz="2700" b="1" i="0" dirty="0">
                <a:solidFill>
                  <a:schemeClr val="accent2">
                    <a:lumMod val="50000"/>
                  </a:schemeClr>
                </a:solidFill>
                <a:latin typeface="Arial"/>
                <a:ea typeface="Arial"/>
                <a:cs typeface="Arial"/>
                <a:sym typeface="Arial"/>
              </a:rPr>
              <a:t>Росмэн</a:t>
            </a:r>
            <a:r>
              <a:rPr lang="ru-RU" sz="2700" b="1" i="0" dirty="0" smtClean="0">
                <a:solidFill>
                  <a:schemeClr val="accent2">
                    <a:lumMod val="50000"/>
                  </a:schemeClr>
                </a:solidFill>
                <a:latin typeface="Arial"/>
                <a:ea typeface="Arial"/>
                <a:cs typeface="Arial"/>
                <a:sym typeface="Arial"/>
              </a:rPr>
              <a:t>»</a:t>
            </a:r>
            <a:r>
              <a:rPr lang="en-US" sz="2700" b="1" dirty="0">
                <a:solidFill>
                  <a:schemeClr val="accent2">
                    <a:lumMod val="50000"/>
                  </a:schemeClr>
                </a:solidFill>
                <a:latin typeface="Arial"/>
                <a:ea typeface="Arial"/>
                <a:cs typeface="Arial"/>
                <a:sym typeface="Arial"/>
              </a:rPr>
              <a:t> </a:t>
            </a:r>
            <a:r>
              <a:rPr lang="en-US" sz="2800" dirty="0">
                <a:latin typeface="Arial"/>
                <a:ea typeface="Arial"/>
                <a:cs typeface="Arial"/>
                <a:sym typeface="Arial"/>
                <a:hlinkClick r:id="rId3"/>
              </a:rPr>
              <a:t>http://newbook-awards.ru/about-newbook-awards</a:t>
            </a:r>
            <a:r>
              <a:rPr lang="en-US" sz="2800" dirty="0" smtClean="0">
                <a:latin typeface="Arial"/>
                <a:ea typeface="Arial"/>
                <a:cs typeface="Arial"/>
                <a:sym typeface="Arial"/>
                <a:hlinkClick r:id="rId3"/>
              </a:rPr>
              <a:t>/</a:t>
            </a:r>
            <a:r>
              <a:rPr lang="ru-RU" sz="2800" dirty="0" smtClean="0">
                <a:latin typeface="Arial"/>
                <a:ea typeface="Arial"/>
                <a:cs typeface="Arial"/>
                <a:sym typeface="Arial"/>
              </a:rPr>
              <a:t> </a:t>
            </a:r>
            <a:endParaRPr sz="2800" dirty="0"/>
          </a:p>
        </p:txBody>
      </p:sp>
      <p:sp>
        <p:nvSpPr>
          <p:cNvPr id="134" name="Google Shape;134;p18"/>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a:bodyPr>
          <a:lstStyle/>
          <a:p>
            <a:pPr marL="228600" lvl="0" indent="-228600">
              <a:buSzPts val="2000"/>
            </a:pPr>
            <a:r>
              <a:rPr lang="ru-RU" sz="2000" dirty="0" smtClean="0"/>
              <a:t>Номинация </a:t>
            </a:r>
            <a:r>
              <a:rPr lang="ru-RU" sz="2000" dirty="0"/>
              <a:t>«От семи и старше»: 1 место: </a:t>
            </a:r>
            <a:r>
              <a:rPr lang="ru-RU" sz="2000" dirty="0"/>
              <a:t>Маръа</a:t>
            </a:r>
            <a:r>
              <a:rPr lang="ru-RU" sz="2000" dirty="0"/>
              <a:t> </a:t>
            </a:r>
            <a:r>
              <a:rPr lang="ru-RU" sz="2000" dirty="0"/>
              <a:t>Малми</a:t>
            </a:r>
            <a:r>
              <a:rPr lang="ru-RU" sz="2000" dirty="0"/>
              <a:t> (Финляндия, </a:t>
            </a:r>
            <a:r>
              <a:rPr lang="ru-RU" sz="2000" dirty="0"/>
              <a:t>Вантаа</a:t>
            </a:r>
            <a:r>
              <a:rPr lang="ru-RU" sz="2000" dirty="0"/>
              <a:t>) «Несусветные из </a:t>
            </a:r>
            <a:r>
              <a:rPr lang="ru-RU" sz="2000" dirty="0"/>
              <a:t>Кайвокселы</a:t>
            </a:r>
            <a:r>
              <a:rPr lang="ru-RU" sz="2000" dirty="0" smtClean="0"/>
              <a:t>»</a:t>
            </a:r>
            <a:r>
              <a:rPr lang="en-US" sz="2000" dirty="0"/>
              <a:t> </a:t>
            </a:r>
            <a:r>
              <a:rPr lang="en-US" sz="2000" dirty="0">
                <a:hlinkClick r:id="rId4"/>
              </a:rPr>
              <a:t>https://www.litres.ru/mara-malmi/nesusvetnye-iz-kayvoksely</a:t>
            </a:r>
            <a:r>
              <a:rPr lang="en-US" sz="2000" dirty="0" smtClean="0">
                <a:hlinkClick r:id="rId4"/>
              </a:rPr>
              <a:t>/</a:t>
            </a:r>
            <a:r>
              <a:rPr lang="ru-RU" sz="2000" dirty="0" smtClean="0"/>
              <a:t> </a:t>
            </a:r>
            <a:endParaRPr dirty="0"/>
          </a:p>
          <a:p>
            <a:pPr marL="228600" lvl="0" indent="-228600">
              <a:buSzPts val="2000"/>
            </a:pPr>
            <a:r>
              <a:rPr lang="ru-RU" sz="2000" dirty="0"/>
              <a:t>Номинация «Фолк-</a:t>
            </a:r>
            <a:r>
              <a:rPr lang="ru-RU" sz="2000" dirty="0"/>
              <a:t>фэнтези</a:t>
            </a:r>
            <a:r>
              <a:rPr lang="ru-RU" sz="2000" dirty="0"/>
              <a:t> и фолк-</a:t>
            </a:r>
            <a:r>
              <a:rPr lang="ru-RU" sz="2000" dirty="0"/>
              <a:t>хоррор</a:t>
            </a:r>
            <a:r>
              <a:rPr lang="ru-RU" sz="2000" dirty="0"/>
              <a:t>»: 1 место: </a:t>
            </a:r>
            <a:r>
              <a:rPr lang="ru-RU" sz="2000" dirty="0"/>
              <a:t>Ободников</a:t>
            </a:r>
            <a:r>
              <a:rPr lang="ru-RU" sz="2000" dirty="0"/>
              <a:t> Николай (Россия, Брянск) «Серая невеста </a:t>
            </a:r>
            <a:r>
              <a:rPr lang="ru-RU" sz="2000" dirty="0"/>
              <a:t>Лиллехейма</a:t>
            </a:r>
            <a:r>
              <a:rPr lang="ru-RU" sz="2000" dirty="0" smtClean="0"/>
              <a:t>»</a:t>
            </a:r>
            <a:r>
              <a:rPr lang="en-US" sz="2000" dirty="0"/>
              <a:t> </a:t>
            </a:r>
            <a:r>
              <a:rPr lang="en-US" sz="2000" dirty="0">
                <a:hlinkClick r:id="rId5"/>
              </a:rPr>
              <a:t>https://www.litres.ru/nikolay-obodnikov/seraya-nevesta-lilleheyma/chitat-onlayn</a:t>
            </a:r>
            <a:r>
              <a:rPr lang="en-US" sz="2000" dirty="0" smtClean="0">
                <a:hlinkClick r:id="rId5"/>
              </a:rPr>
              <a:t>/</a:t>
            </a:r>
            <a:r>
              <a:rPr lang="ru-RU" sz="2000" dirty="0" smtClean="0"/>
              <a:t> </a:t>
            </a:r>
            <a:endParaRPr dirty="0"/>
          </a:p>
          <a:p>
            <a:pPr marL="228600" lvl="0" indent="-228600">
              <a:buSzPts val="2000"/>
            </a:pPr>
            <a:r>
              <a:rPr lang="ru-RU" sz="2000" dirty="0"/>
              <a:t>Приз открытого читательского голосования в номинации «От семи и старше»: </a:t>
            </a:r>
            <a:r>
              <a:rPr lang="ru-RU" sz="2000" dirty="0"/>
              <a:t>Сус Елена, Зайцев Николай (Россия, Новосибирск) «Малина</a:t>
            </a:r>
            <a:r>
              <a:rPr lang="ru-RU" sz="2000" dirty="0"/>
              <a:t>»</a:t>
            </a:r>
            <a:r>
              <a:rPr lang="en-US" sz="2000" dirty="0"/>
              <a:t> </a:t>
            </a:r>
            <a:r>
              <a:rPr lang="en-US" sz="2000" dirty="0">
                <a:hlinkClick r:id="rId6"/>
              </a:rPr>
              <a:t>https://</a:t>
            </a:r>
            <a:r>
              <a:rPr lang="en-US" sz="2000" dirty="0">
                <a:hlinkClick r:id="rId6"/>
              </a:rPr>
              <a:t>vk.com/nikolai_zaicew</a:t>
            </a:r>
            <a:r>
              <a:rPr lang="ru-RU" sz="2000" dirty="0"/>
              <a:t> </a:t>
            </a:r>
            <a:endParaRPr sz="2000" dirty="0"/>
          </a:p>
        </p:txBody>
      </p:sp>
      <p:pic>
        <p:nvPicPr>
          <p:cNvPr id="135" name="Google Shape;135;p18" descr="Изображение выглядит как текст, внутренний, стол, рабочий стол&#10;&#10;Автоматически созданное описание"/>
          <p:cNvPicPr preferRelativeResize="0"/>
          <p:nvPr/>
        </p:nvPicPr>
        <p:blipFill rotWithShape="1">
          <a:blip r:embed="rId7">
            <a:alphaModFix/>
          </a:blip>
          <a:srcRect l="26264" r="28615" b="-1"/>
          <a:stretch/>
        </p:blipFill>
        <p:spPr>
          <a:xfrm>
            <a:off x="20" y="10"/>
            <a:ext cx="4635571" cy="6857990"/>
          </a:xfrm>
          <a:prstGeom prst="rect">
            <a:avLst/>
          </a:prstGeom>
          <a:noFill/>
          <a:ln>
            <a:noFill/>
          </a:ln>
        </p:spPr>
      </p:pic>
      <p:cxnSp>
        <p:nvCxnSpPr>
          <p:cNvPr id="136" name="Google Shape;136;p18"/>
          <p:cNvCxnSpPr/>
          <p:nvPr/>
        </p:nvCxnSpPr>
        <p:spPr>
          <a:xfrm>
            <a:off x="5080934" y="2115117"/>
            <a:ext cx="6309360" cy="0"/>
          </a:xfrm>
          <a:prstGeom prst="straightConnector1">
            <a:avLst/>
          </a:prstGeom>
          <a:noFill/>
          <a:ln w="19050" cap="flat" cmpd="sng">
            <a:solidFill>
              <a:srgbClr val="AE0FDA"/>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19"/>
          <p:cNvSpPr/>
          <p:nvPr/>
        </p:nvSpPr>
        <p:spPr>
          <a:xfrm>
            <a:off x="336384" y="303591"/>
            <a:ext cx="4334256" cy="5896743"/>
          </a:xfrm>
          <a:prstGeom prst="rect">
            <a:avLst/>
          </a:prstGeom>
          <a:solidFill>
            <a:srgbClr val="3F3F3F"/>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42" name="Google Shape;142;p19"/>
          <p:cNvSpPr txBox="1">
            <a:spLocks noGrp="1"/>
          </p:cNvSpPr>
          <p:nvPr>
            <p:ph type="title"/>
          </p:nvPr>
        </p:nvSpPr>
        <p:spPr>
          <a:xfrm>
            <a:off x="594360" y="640263"/>
            <a:ext cx="3822192" cy="1344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700"/>
              <a:buFont typeface="Calibri"/>
              <a:buNone/>
            </a:pPr>
            <a:r>
              <a:rPr lang="ru-RU" sz="1700" dirty="0">
                <a:solidFill>
                  <a:schemeClr val="lt1"/>
                </a:solidFill>
              </a:rPr>
              <a:t>Экспертный совет по детской литературе при Секции детских библиотек РБА подготовил второй рекомендательно-библиографический список литературы</a:t>
            </a:r>
            <a:endParaRPr dirty="0"/>
          </a:p>
        </p:txBody>
      </p:sp>
      <p:cxnSp>
        <p:nvCxnSpPr>
          <p:cNvPr id="143" name="Google Shape;143;p19"/>
          <p:cNvCxnSpPr/>
          <p:nvPr/>
        </p:nvCxnSpPr>
        <p:spPr>
          <a:xfrm>
            <a:off x="704088" y="2050687"/>
            <a:ext cx="3685032" cy="0"/>
          </a:xfrm>
          <a:prstGeom prst="straightConnector1">
            <a:avLst/>
          </a:prstGeom>
          <a:noFill/>
          <a:ln w="22225" cap="flat" cmpd="sng">
            <a:solidFill>
              <a:srgbClr val="E7E6E6"/>
            </a:solidFill>
            <a:prstDash val="solid"/>
            <a:miter lim="800000"/>
            <a:headEnd type="none" w="sm" len="sm"/>
            <a:tailEnd type="none" w="sm" len="sm"/>
          </a:ln>
        </p:spPr>
      </p:cxnSp>
      <p:sp>
        <p:nvSpPr>
          <p:cNvPr id="144" name="Google Shape;144;p19"/>
          <p:cNvSpPr txBox="1">
            <a:spLocks noGrp="1"/>
          </p:cNvSpPr>
          <p:nvPr>
            <p:ph type="body" idx="1"/>
          </p:nvPr>
        </p:nvSpPr>
        <p:spPr>
          <a:xfrm>
            <a:off x="593610" y="2121763"/>
            <a:ext cx="3822192" cy="377301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600"/>
              <a:buChar char="•"/>
            </a:pPr>
            <a:r>
              <a:rPr lang="ru-RU" sz="1600" dirty="0">
                <a:solidFill>
                  <a:schemeClr val="lt1"/>
                </a:solidFill>
              </a:rPr>
              <a:t>Главная задача Совета — помочь библиотекам, обслуживающим детей, ориентироваться в литературе для детей и юношества, которую в России выпускают около 500 издательств. Для этого эксперты совета на постоянной основе формируют рекомендательно-библиографические списки современной детской и подростковой литературы. Эти списки полезны всем заинтересованным лицам — как профессионалам, так и родителям.</a:t>
            </a:r>
            <a:endParaRPr dirty="0"/>
          </a:p>
          <a:p>
            <a:pPr marL="228600" lvl="0" indent="-228600" algn="l" rtl="0">
              <a:lnSpc>
                <a:spcPct val="90000"/>
              </a:lnSpc>
              <a:spcBef>
                <a:spcPts val="1000"/>
              </a:spcBef>
              <a:spcAft>
                <a:spcPts val="0"/>
              </a:spcAft>
              <a:buClr>
                <a:schemeClr val="lt1"/>
              </a:buClr>
              <a:buSzPts val="1600"/>
              <a:buChar char="•"/>
            </a:pPr>
            <a:r>
              <a:rPr lang="ru-RU" sz="1600" dirty="0">
                <a:solidFill>
                  <a:schemeClr val="lt1"/>
                </a:solidFill>
              </a:rPr>
              <a:t>Ссылка на список: </a:t>
            </a:r>
            <a:r>
              <a:rPr lang="ru-RU" sz="1600" u="sng" dirty="0">
                <a:solidFill>
                  <a:schemeClr val="hlink"/>
                </a:solidFill>
                <a:hlinkClick r:id="rId3"/>
              </a:rPr>
              <a:t>http://www.rba.ru/netcat_files/userfiles/news/2022/21_10/list2.pdf</a:t>
            </a:r>
            <a:r>
              <a:rPr lang="ru-RU" sz="1600" dirty="0">
                <a:solidFill>
                  <a:schemeClr val="lt1"/>
                </a:solidFill>
              </a:rPr>
              <a:t> </a:t>
            </a:r>
            <a:endParaRPr dirty="0"/>
          </a:p>
        </p:txBody>
      </p:sp>
      <p:pic>
        <p:nvPicPr>
          <p:cNvPr id="145" name="Google Shape;145;p19" descr="Изображение выглядит как текст, газета&#10;&#10;Автоматически созданное описание"/>
          <p:cNvPicPr preferRelativeResize="0"/>
          <p:nvPr/>
        </p:nvPicPr>
        <p:blipFill rotWithShape="1">
          <a:blip r:embed="rId4">
            <a:alphaModFix/>
          </a:blip>
          <a:srcRect/>
          <a:stretch/>
        </p:blipFill>
        <p:spPr>
          <a:xfrm>
            <a:off x="5110716" y="1207364"/>
            <a:ext cx="6596652" cy="4287823"/>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20"/>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lvl="0" algn="ctr"/>
            <a:r>
              <a:rPr lang="en-US" sz="1800" dirty="0">
                <a:solidFill>
                  <a:schemeClr val="lt1"/>
                </a:solidFill>
                <a:latin typeface="Calibri"/>
                <a:ea typeface="Calibri"/>
                <a:cs typeface="Calibri"/>
                <a:sym typeface="Calibri"/>
              </a:rPr>
              <a:t>https://</a:t>
            </a:r>
            <a:r>
              <a:rPr lang="en-US" sz="1800" dirty="0" smtClean="0">
                <a:solidFill>
                  <a:schemeClr val="lt1"/>
                </a:solidFill>
                <a:latin typeface="Calibri"/>
                <a:ea typeface="Calibri"/>
                <a:cs typeface="Calibri"/>
                <a:sym typeface="Calibri"/>
              </a:rPr>
              <a:t>www.labirint.ru/books/8296</a:t>
            </a:r>
            <a:r>
              <a:rPr lang="ru-RU" sz="1800" dirty="0" smtClean="0">
                <a:solidFill>
                  <a:schemeClr val="lt1"/>
                </a:solidFill>
                <a:latin typeface="Calibri"/>
                <a:ea typeface="Calibri"/>
                <a:cs typeface="Calibri"/>
                <a:sym typeface="Calibri"/>
              </a:rPr>
              <a:t> </a:t>
            </a:r>
            <a:r>
              <a:rPr lang="en-US" sz="1800" dirty="0" smtClean="0">
                <a:solidFill>
                  <a:schemeClr val="lt1"/>
                </a:solidFill>
                <a:latin typeface="Calibri"/>
                <a:ea typeface="Calibri"/>
                <a:cs typeface="Calibri"/>
                <a:sym typeface="Calibri"/>
              </a:rPr>
              <a:t>20</a:t>
            </a:r>
            <a:r>
              <a:rPr lang="en-US" sz="1800" dirty="0">
                <a:solidFill>
                  <a:schemeClr val="lt1"/>
                </a:solidFill>
                <a:latin typeface="Calibri"/>
                <a:ea typeface="Calibri"/>
                <a:cs typeface="Calibri"/>
                <a:sym typeface="Calibri"/>
              </a:rPr>
              <a:t>/</a:t>
            </a:r>
            <a:endParaRPr sz="1800" b="0" i="0" u="none" strike="noStrike" cap="none" dirty="0">
              <a:solidFill>
                <a:schemeClr val="lt1"/>
              </a:solidFill>
              <a:latin typeface="Calibri"/>
              <a:ea typeface="Calibri"/>
              <a:cs typeface="Calibri"/>
              <a:sym typeface="Calibri"/>
            </a:endParaRPr>
          </a:p>
        </p:txBody>
      </p:sp>
      <p:sp>
        <p:nvSpPr>
          <p:cNvPr id="151" name="Google Shape;151;p20"/>
          <p:cNvSpPr txBox="1">
            <a:spLocks noGrp="1"/>
          </p:cNvSpPr>
          <p:nvPr>
            <p:ph type="title"/>
          </p:nvPr>
        </p:nvSpPr>
        <p:spPr>
          <a:xfrm>
            <a:off x="742926" y="4711701"/>
            <a:ext cx="10506456" cy="148551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Calibri"/>
              <a:buNone/>
            </a:pPr>
            <a:r>
              <a:rPr lang="ru-RU" b="1" dirty="0">
                <a:solidFill>
                  <a:schemeClr val="accent2">
                    <a:lumMod val="50000"/>
                  </a:schemeClr>
                </a:solidFill>
                <a:sym typeface="Calibri"/>
              </a:rPr>
              <a:t>Некоторые издания из второго списка</a:t>
            </a:r>
            <a:endParaRPr b="1" dirty="0">
              <a:solidFill>
                <a:schemeClr val="accent2">
                  <a:lumMod val="50000"/>
                </a:schemeClr>
              </a:solidFill>
            </a:endParaRPr>
          </a:p>
        </p:txBody>
      </p:sp>
      <p:pic>
        <p:nvPicPr>
          <p:cNvPr id="152" name="Google Shape;152;p20" descr="Изображение выглядит как текст, доска&#10;&#10;Автоматически созданное описание"/>
          <p:cNvPicPr preferRelativeResize="0"/>
          <p:nvPr/>
        </p:nvPicPr>
        <p:blipFill rotWithShape="1">
          <a:blip r:embed="rId3">
            <a:alphaModFix/>
          </a:blip>
          <a:srcRect t="3099" r="5" b="2478"/>
          <a:stretch/>
        </p:blipFill>
        <p:spPr>
          <a:xfrm>
            <a:off x="184558" y="187900"/>
            <a:ext cx="2255462" cy="3155238"/>
          </a:xfrm>
          <a:prstGeom prst="rect">
            <a:avLst/>
          </a:prstGeom>
          <a:noFill/>
          <a:ln>
            <a:noFill/>
          </a:ln>
        </p:spPr>
      </p:pic>
      <p:pic>
        <p:nvPicPr>
          <p:cNvPr id="153" name="Google Shape;153;p20" descr="Изображение выглядит как текст&#10;&#10;Автоматически созданное описание"/>
          <p:cNvPicPr preferRelativeResize="0"/>
          <p:nvPr/>
        </p:nvPicPr>
        <p:blipFill rotWithShape="1">
          <a:blip r:embed="rId4">
            <a:alphaModFix/>
          </a:blip>
          <a:srcRect l="315" r="7149" b="-1"/>
          <a:stretch/>
        </p:blipFill>
        <p:spPr>
          <a:xfrm>
            <a:off x="2575696" y="187900"/>
            <a:ext cx="2255462" cy="3155238"/>
          </a:xfrm>
          <a:prstGeom prst="rect">
            <a:avLst/>
          </a:prstGeom>
          <a:noFill/>
          <a:ln>
            <a:noFill/>
          </a:ln>
        </p:spPr>
      </p:pic>
      <p:pic>
        <p:nvPicPr>
          <p:cNvPr id="154" name="Google Shape;154;p20" descr="Изображение выглядит как текст&#10;&#10;Автоматически созданное описание"/>
          <p:cNvPicPr preferRelativeResize="0"/>
          <p:nvPr/>
        </p:nvPicPr>
        <p:blipFill rotWithShape="1">
          <a:blip r:embed="rId5">
            <a:alphaModFix/>
          </a:blip>
          <a:srcRect l="718" r="-1" b="-1"/>
          <a:stretch/>
        </p:blipFill>
        <p:spPr>
          <a:xfrm>
            <a:off x="4966833" y="187900"/>
            <a:ext cx="2255462" cy="3155238"/>
          </a:xfrm>
          <a:prstGeom prst="rect">
            <a:avLst/>
          </a:prstGeom>
          <a:noFill/>
          <a:ln>
            <a:noFill/>
          </a:ln>
        </p:spPr>
      </p:pic>
      <p:pic>
        <p:nvPicPr>
          <p:cNvPr id="155" name="Google Shape;155;p20" descr="Изображение выглядит как текст, книга&#10;&#10;Автоматически созданное описание"/>
          <p:cNvPicPr preferRelativeResize="0">
            <a:picLocks noGrp="1"/>
          </p:cNvPicPr>
          <p:nvPr>
            <p:ph type="body" idx="1"/>
          </p:nvPr>
        </p:nvPicPr>
        <p:blipFill rotWithShape="1">
          <a:blip r:embed="rId6">
            <a:alphaModFix/>
          </a:blip>
          <a:srcRect t="7520" r="-1" b="2247"/>
          <a:stretch/>
        </p:blipFill>
        <p:spPr>
          <a:xfrm>
            <a:off x="7357971" y="187900"/>
            <a:ext cx="2255462" cy="3155238"/>
          </a:xfrm>
          <a:prstGeom prst="rect">
            <a:avLst/>
          </a:prstGeom>
          <a:noFill/>
          <a:ln>
            <a:noFill/>
          </a:ln>
        </p:spPr>
      </p:pic>
      <p:pic>
        <p:nvPicPr>
          <p:cNvPr id="156" name="Google Shape;156;p20" descr="Изображение выглядит как текст, книга&#10;&#10;Автоматически созданное описание"/>
          <p:cNvPicPr preferRelativeResize="0"/>
          <p:nvPr/>
        </p:nvPicPr>
        <p:blipFill rotWithShape="1">
          <a:blip r:embed="rId7">
            <a:alphaModFix/>
          </a:blip>
          <a:srcRect l="779" r="4540" b="-1"/>
          <a:stretch/>
        </p:blipFill>
        <p:spPr>
          <a:xfrm>
            <a:off x="9749109" y="187900"/>
            <a:ext cx="2255462" cy="3155238"/>
          </a:xfrm>
          <a:prstGeom prst="rect">
            <a:avLst/>
          </a:prstGeom>
          <a:noFill/>
          <a:ln>
            <a:noFill/>
          </a:ln>
        </p:spPr>
      </p:pic>
      <p:sp>
        <p:nvSpPr>
          <p:cNvPr id="2" name="Прямоугольник 1"/>
          <p:cNvSpPr/>
          <p:nvPr/>
        </p:nvSpPr>
        <p:spPr>
          <a:xfrm>
            <a:off x="184558" y="3367757"/>
            <a:ext cx="2310248" cy="246221"/>
          </a:xfrm>
          <a:prstGeom prst="rect">
            <a:avLst/>
          </a:prstGeom>
        </p:spPr>
        <p:txBody>
          <a:bodyPr wrap="none">
            <a:spAutoFit/>
          </a:bodyPr>
          <a:lstStyle/>
          <a:p>
            <a:r>
              <a:rPr lang="en-US" sz="1000" dirty="0">
                <a:hlinkClick r:id="rId8"/>
              </a:rPr>
              <a:t>https://www.labirint.ru/books/829620</a:t>
            </a:r>
            <a:r>
              <a:rPr lang="en-US" sz="1000" dirty="0" smtClean="0">
                <a:hlinkClick r:id="rId8"/>
              </a:rPr>
              <a:t>/</a:t>
            </a:r>
            <a:r>
              <a:rPr lang="ru-RU" sz="1000" dirty="0" smtClean="0"/>
              <a:t> </a:t>
            </a:r>
            <a:endParaRPr lang="ru-RU" sz="1000" dirty="0"/>
          </a:p>
        </p:txBody>
      </p:sp>
      <p:pic>
        <p:nvPicPr>
          <p:cNvPr id="4" name="Рисунок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248" y="3609453"/>
            <a:ext cx="1087012" cy="1087012"/>
          </a:xfrm>
          <a:prstGeom prst="rect">
            <a:avLst/>
          </a:prstGeom>
        </p:spPr>
      </p:pic>
      <p:sp>
        <p:nvSpPr>
          <p:cNvPr id="5" name="Прямоугольник 4"/>
          <p:cNvSpPr/>
          <p:nvPr/>
        </p:nvSpPr>
        <p:spPr>
          <a:xfrm>
            <a:off x="2494806" y="3377149"/>
            <a:ext cx="2310248" cy="246221"/>
          </a:xfrm>
          <a:prstGeom prst="rect">
            <a:avLst/>
          </a:prstGeom>
        </p:spPr>
        <p:txBody>
          <a:bodyPr wrap="none">
            <a:spAutoFit/>
          </a:bodyPr>
          <a:lstStyle/>
          <a:p>
            <a:r>
              <a:rPr lang="en-US" sz="1000" dirty="0">
                <a:hlinkClick r:id="rId10"/>
              </a:rPr>
              <a:t>https://www.labirint.ru/books/881988</a:t>
            </a:r>
            <a:r>
              <a:rPr lang="en-US" sz="1000" dirty="0" smtClean="0">
                <a:hlinkClick r:id="rId10"/>
              </a:rPr>
              <a:t>/</a:t>
            </a:r>
            <a:r>
              <a:rPr lang="ru-RU" sz="1000" dirty="0" smtClean="0"/>
              <a:t> </a:t>
            </a:r>
            <a:endParaRPr lang="ru-RU" sz="1000" dirty="0"/>
          </a:p>
        </p:txBody>
      </p:sp>
      <p:pic>
        <p:nvPicPr>
          <p:cNvPr id="6" name="Рисунок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1496" y="3609453"/>
            <a:ext cx="1087012" cy="1087012"/>
          </a:xfrm>
          <a:prstGeom prst="rect">
            <a:avLst/>
          </a:prstGeom>
        </p:spPr>
      </p:pic>
      <p:sp>
        <p:nvSpPr>
          <p:cNvPr id="7" name="Прямоугольник 6"/>
          <p:cNvSpPr/>
          <p:nvPr/>
        </p:nvSpPr>
        <p:spPr>
          <a:xfrm>
            <a:off x="4805054" y="3397124"/>
            <a:ext cx="2310248" cy="246221"/>
          </a:xfrm>
          <a:prstGeom prst="rect">
            <a:avLst/>
          </a:prstGeom>
        </p:spPr>
        <p:txBody>
          <a:bodyPr wrap="none">
            <a:spAutoFit/>
          </a:bodyPr>
          <a:lstStyle/>
          <a:p>
            <a:r>
              <a:rPr lang="en-US" sz="1000" dirty="0">
                <a:hlinkClick r:id="rId12"/>
              </a:rPr>
              <a:t>https://www.labirint.ru/books/879489</a:t>
            </a:r>
            <a:r>
              <a:rPr lang="en-US" sz="1000" dirty="0" smtClean="0">
                <a:hlinkClick r:id="rId12"/>
              </a:rPr>
              <a:t>/</a:t>
            </a:r>
            <a:r>
              <a:rPr lang="ru-RU" sz="1000" dirty="0" smtClean="0"/>
              <a:t> </a:t>
            </a:r>
            <a:endParaRPr lang="ru-RU" sz="1000" dirty="0"/>
          </a:p>
        </p:txBody>
      </p:sp>
      <p:pic>
        <p:nvPicPr>
          <p:cNvPr id="8" name="Рисунок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61743" y="3623369"/>
            <a:ext cx="1087013" cy="1087013"/>
          </a:xfrm>
          <a:prstGeom prst="rect">
            <a:avLst/>
          </a:prstGeom>
        </p:spPr>
      </p:pic>
      <p:sp>
        <p:nvSpPr>
          <p:cNvPr id="9" name="Прямоугольник 8"/>
          <p:cNvSpPr/>
          <p:nvPr/>
        </p:nvSpPr>
        <p:spPr>
          <a:xfrm>
            <a:off x="7357971" y="3382248"/>
            <a:ext cx="2310248" cy="246221"/>
          </a:xfrm>
          <a:prstGeom prst="rect">
            <a:avLst/>
          </a:prstGeom>
        </p:spPr>
        <p:txBody>
          <a:bodyPr wrap="none">
            <a:spAutoFit/>
          </a:bodyPr>
          <a:lstStyle/>
          <a:p>
            <a:r>
              <a:rPr lang="en-US" sz="1000" dirty="0">
                <a:hlinkClick r:id="rId14"/>
              </a:rPr>
              <a:t>https://www.labirint.ru/books/819025</a:t>
            </a:r>
            <a:r>
              <a:rPr lang="en-US" sz="1000" dirty="0" smtClean="0">
                <a:hlinkClick r:id="rId14"/>
              </a:rPr>
              <a:t>/</a:t>
            </a:r>
            <a:r>
              <a:rPr lang="ru-RU" sz="1000" dirty="0" smtClean="0"/>
              <a:t> </a:t>
            </a:r>
            <a:endParaRPr lang="ru-RU" sz="1000" dirty="0"/>
          </a:p>
        </p:txBody>
      </p:sp>
      <p:pic>
        <p:nvPicPr>
          <p:cNvPr id="10" name="Рисунок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00767" y="3625286"/>
            <a:ext cx="1100906" cy="1100906"/>
          </a:xfrm>
          <a:prstGeom prst="rect">
            <a:avLst/>
          </a:prstGeom>
        </p:spPr>
      </p:pic>
      <p:sp>
        <p:nvSpPr>
          <p:cNvPr id="11" name="Прямоугольник 10"/>
          <p:cNvSpPr/>
          <p:nvPr/>
        </p:nvSpPr>
        <p:spPr>
          <a:xfrm>
            <a:off x="9700252" y="3392008"/>
            <a:ext cx="2403222" cy="246221"/>
          </a:xfrm>
          <a:prstGeom prst="rect">
            <a:avLst/>
          </a:prstGeom>
        </p:spPr>
        <p:txBody>
          <a:bodyPr wrap="none">
            <a:spAutoFit/>
          </a:bodyPr>
          <a:lstStyle/>
          <a:p>
            <a:r>
              <a:rPr lang="en-US" sz="1000" dirty="0">
                <a:hlinkClick r:id="rId16"/>
              </a:rPr>
              <a:t>https://melik-pashaev.ru/product/sledy</a:t>
            </a:r>
            <a:r>
              <a:rPr lang="en-US" sz="1000" dirty="0" smtClean="0">
                <a:hlinkClick r:id="rId16"/>
              </a:rPr>
              <a:t>/</a:t>
            </a:r>
            <a:r>
              <a:rPr lang="ru-RU" sz="1000" dirty="0" smtClean="0"/>
              <a:t> </a:t>
            </a:r>
            <a:endParaRPr lang="ru-RU" sz="1000" dirty="0"/>
          </a:p>
        </p:txBody>
      </p:sp>
      <p:pic>
        <p:nvPicPr>
          <p:cNvPr id="12" name="Рисунок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55499" y="3667579"/>
            <a:ext cx="1056422" cy="105642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2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62" name="Google Shape;162;p21"/>
          <p:cNvPicPr preferRelativeResize="0"/>
          <p:nvPr/>
        </p:nvPicPr>
        <p:blipFill rotWithShape="1">
          <a:blip r:embed="rId3">
            <a:alphaModFix/>
          </a:blip>
          <a:srcRect l="5531" r="2" b="2"/>
          <a:stretch/>
        </p:blipFill>
        <p:spPr>
          <a:xfrm>
            <a:off x="1" y="10"/>
            <a:ext cx="9669642" cy="6857990"/>
          </a:xfrm>
          <a:prstGeom prst="rect">
            <a:avLst/>
          </a:prstGeom>
          <a:noFill/>
          <a:ln>
            <a:noFill/>
          </a:ln>
        </p:spPr>
      </p:pic>
      <p:sp>
        <p:nvSpPr>
          <p:cNvPr id="163" name="Google Shape;163;p21"/>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64" name="Google Shape;164;p21"/>
          <p:cNvSpPr txBox="1">
            <a:spLocks noGrp="1"/>
          </p:cNvSpPr>
          <p:nvPr>
            <p:ph type="title"/>
          </p:nvPr>
        </p:nvSpPr>
        <p:spPr>
          <a:xfrm>
            <a:off x="7030065" y="157316"/>
            <a:ext cx="4788309" cy="2638067"/>
          </a:xfrm>
          <a:prstGeom prst="rect">
            <a:avLst/>
          </a:prstGeom>
          <a:noFill/>
          <a:ln>
            <a:noFill/>
          </a:ln>
        </p:spPr>
        <p:txBody>
          <a:bodyPr spcFirstLastPara="1" wrap="square" lIns="91425" tIns="45700" rIns="91425" bIns="45700" anchor="ctr" anchorCtr="0">
            <a:noAutofit/>
          </a:bodyPr>
          <a:lstStyle/>
          <a:p>
            <a:pPr lvl="0">
              <a:buSzPts val="2800"/>
            </a:pPr>
            <a:r>
              <a:rPr lang="ru-RU" sz="2800" b="1" dirty="0">
                <a:solidFill>
                  <a:schemeClr val="accent2">
                    <a:lumMod val="50000"/>
                  </a:schemeClr>
                </a:solidFill>
              </a:rPr>
              <a:t>РГБМ запускает онлайн-каталог молодежной </a:t>
            </a:r>
            <a:r>
              <a:rPr lang="ru-RU" sz="2800" b="1" dirty="0" smtClean="0">
                <a:solidFill>
                  <a:schemeClr val="accent2">
                    <a:lumMod val="50000"/>
                  </a:schemeClr>
                </a:solidFill>
              </a:rPr>
              <a:t>литературы </a:t>
            </a:r>
            <a:r>
              <a:rPr lang="ru-RU" sz="2000" u="sng" dirty="0" smtClean="0">
                <a:solidFill>
                  <a:schemeClr val="hlink"/>
                </a:solidFill>
                <a:hlinkClick r:id="rId4"/>
              </a:rPr>
              <a:t>https</a:t>
            </a:r>
            <a:r>
              <a:rPr lang="ru-RU" sz="2000" u="sng" dirty="0">
                <a:solidFill>
                  <a:schemeClr val="hlink"/>
                </a:solidFill>
                <a:hlinkClick r:id="rId4"/>
              </a:rPr>
              <a:t>://mollit.rgub.ru/</a:t>
            </a:r>
            <a:r>
              <a:rPr lang="ru-RU" sz="2000" dirty="0"/>
              <a:t> </a:t>
            </a:r>
            <a:r>
              <a:rPr lang="ru-RU" sz="2000" dirty="0" smtClean="0"/>
              <a:t/>
            </a:r>
            <a:br>
              <a:rPr lang="ru-RU" sz="2000" dirty="0" smtClean="0"/>
            </a:br>
            <a:r>
              <a:rPr lang="ru-RU" sz="1200" dirty="0"/>
              <a:t>Проект «Молодёжная литература: Новинки книжного рынка» — это отражение текущего книгоиздательского процесса в сегменте «молодёжная литература», наблюдение за тенденциями и новостями современного книжного рынка, аналитика и систематизация собранного материала и главное — ориентир для всех, для кого этот пласт литературы представляет профессиональный или личный интерес. Проект открывает доступ к литературным новинкам, входящим в круг молодёжного чтения</a:t>
            </a:r>
            <a:endParaRPr sz="1200" dirty="0"/>
          </a:p>
        </p:txBody>
      </p:sp>
      <p:sp>
        <p:nvSpPr>
          <p:cNvPr id="165" name="Google Shape;165;p21"/>
          <p:cNvSpPr txBox="1">
            <a:spLocks noGrp="1"/>
          </p:cNvSpPr>
          <p:nvPr>
            <p:ph type="body" idx="1"/>
          </p:nvPr>
        </p:nvSpPr>
        <p:spPr>
          <a:xfrm>
            <a:off x="7562286" y="2955311"/>
            <a:ext cx="4029946" cy="3742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ru-RU" sz="2000" dirty="0"/>
              <a:t>Каждый выпуск каталога – это ежеквартальное периодическое электронное издание, освещающее новые поступления молодежной литературы по двум базовым категориям – отечественная и переводная литература, каждая из которых содержит разделы: художественная литература, нон-фикшн и рисованные </a:t>
            </a:r>
            <a:r>
              <a:rPr lang="ru-RU" sz="2000" dirty="0" smtClean="0"/>
              <a:t>истории</a:t>
            </a:r>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ru-RU" sz="2800" b="1" dirty="0">
                <a:solidFill>
                  <a:schemeClr val="accent2">
                    <a:lumMod val="50000"/>
                  </a:schemeClr>
                </a:solidFill>
              </a:rPr>
              <a:t>"Папмамбук" приглашает детей 8-12 лет принять участие в конкурсе "Я составил список книг…"!</a:t>
            </a:r>
            <a:endParaRPr b="1" dirty="0">
              <a:solidFill>
                <a:schemeClr val="accent2">
                  <a:lumMod val="50000"/>
                </a:schemeClr>
              </a:solidFill>
            </a:endParaRPr>
          </a:p>
        </p:txBody>
      </p:sp>
      <p:sp>
        <p:nvSpPr>
          <p:cNvPr id="171" name="Google Shape;171;p22"/>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1000"/>
              </a:spcBef>
              <a:spcAft>
                <a:spcPts val="0"/>
              </a:spcAft>
              <a:buClr>
                <a:schemeClr val="dk1"/>
              </a:buClr>
              <a:buSzPts val="1700"/>
              <a:buChar char="•"/>
            </a:pPr>
            <a:r>
              <a:rPr lang="ru-RU" sz="1700" dirty="0" smtClean="0"/>
              <a:t>Составлять </a:t>
            </a:r>
            <a:r>
              <a:rPr lang="ru-RU" sz="1700" dirty="0"/>
              <a:t>книжные списки можно самыми разными </a:t>
            </a:r>
            <a:r>
              <a:rPr lang="ru-RU" sz="1700" dirty="0" smtClean="0"/>
              <a:t>способами Главное </a:t>
            </a:r>
            <a:r>
              <a:rPr lang="ru-RU" sz="1700" dirty="0"/>
              <a:t>– изобрести </a:t>
            </a:r>
            <a:r>
              <a:rPr lang="ru-RU" sz="1700" dirty="0" smtClean="0"/>
              <a:t>принцип</a:t>
            </a:r>
            <a:endParaRPr dirty="0"/>
          </a:p>
          <a:p>
            <a:pPr marL="228600" lvl="0" indent="-228600" algn="l" rtl="0">
              <a:lnSpc>
                <a:spcPct val="90000"/>
              </a:lnSpc>
              <a:spcBef>
                <a:spcPts val="1000"/>
              </a:spcBef>
              <a:spcAft>
                <a:spcPts val="0"/>
              </a:spcAft>
              <a:buClr>
                <a:schemeClr val="dk1"/>
              </a:buClr>
              <a:buSzPts val="1700"/>
              <a:buChar char="•"/>
            </a:pPr>
            <a:r>
              <a:rPr lang="ru-RU" sz="1700" dirty="0"/>
              <a:t>Если ты интересуешься космосом, то наверняка можешь составить список интересных книг о космосе. Но можно придумать и неожиданный ход. Например, собрать книги, которые обожала твоя прабабушка, а ты терпеть не </a:t>
            </a:r>
            <a:r>
              <a:rPr lang="ru-RU" sz="1700" dirty="0" smtClean="0"/>
              <a:t>можешь </a:t>
            </a:r>
            <a:endParaRPr dirty="0"/>
          </a:p>
          <a:p>
            <a:pPr marL="228600" lvl="0" indent="-228600" algn="l" rtl="0">
              <a:lnSpc>
                <a:spcPct val="90000"/>
              </a:lnSpc>
              <a:spcBef>
                <a:spcPts val="1000"/>
              </a:spcBef>
              <a:spcAft>
                <a:spcPts val="0"/>
              </a:spcAft>
              <a:buClr>
                <a:schemeClr val="dk1"/>
              </a:buClr>
              <a:buSzPts val="1700"/>
              <a:buChar char="•"/>
            </a:pPr>
            <a:r>
              <a:rPr lang="ru-RU" sz="1700" dirty="0"/>
              <a:t>Победителей ждут призы - сертификаты на покупку книг в интернет-магазине "Лабиринт</a:t>
            </a:r>
            <a:r>
              <a:rPr lang="ru-RU" sz="1700" dirty="0" smtClean="0"/>
              <a:t>"</a:t>
            </a:r>
            <a:endParaRPr dirty="0"/>
          </a:p>
          <a:p>
            <a:pPr marL="228600" lvl="0" indent="-228600" algn="l" rtl="0">
              <a:lnSpc>
                <a:spcPct val="90000"/>
              </a:lnSpc>
              <a:spcBef>
                <a:spcPts val="1000"/>
              </a:spcBef>
              <a:spcAft>
                <a:spcPts val="0"/>
              </a:spcAft>
              <a:buClr>
                <a:schemeClr val="dk1"/>
              </a:buClr>
              <a:buSzPts val="1700"/>
              <a:buChar char="•"/>
            </a:pPr>
            <a:r>
              <a:rPr lang="ru-RU" sz="1700" dirty="0"/>
              <a:t>Подробнее о конкурсе и условиях участия на сайте "</a:t>
            </a:r>
            <a:r>
              <a:rPr lang="ru-RU" sz="1700" dirty="0"/>
              <a:t>Папмамбука</a:t>
            </a:r>
            <a:r>
              <a:rPr lang="ru-RU" sz="1700" dirty="0"/>
              <a:t>": </a:t>
            </a:r>
            <a:r>
              <a:rPr lang="ru-RU" sz="1700" u="sng" dirty="0" smtClean="0">
                <a:solidFill>
                  <a:schemeClr val="hlink"/>
                </a:solidFill>
                <a:hlinkClick r:id="rId3"/>
              </a:rPr>
              <a:t>https</a:t>
            </a:r>
            <a:r>
              <a:rPr lang="ru-RU" sz="1700" u="sng" dirty="0">
                <a:solidFill>
                  <a:schemeClr val="hlink"/>
                </a:solidFill>
                <a:hlinkClick r:id="rId3"/>
              </a:rPr>
              <a:t>://www.papmambook.ru/contests/ya-sostavil-spisok-knig/</a:t>
            </a:r>
            <a:r>
              <a:rPr lang="ru-RU" sz="1700" dirty="0"/>
              <a:t> </a:t>
            </a:r>
            <a:endParaRPr lang="ru-RU" sz="1700" dirty="0" smtClean="0"/>
          </a:p>
          <a:p>
            <a:pPr marL="228600" lvl="0" indent="-228600">
              <a:buSzPts val="1700"/>
            </a:pPr>
            <a:r>
              <a:rPr lang="ru-RU" sz="1700" dirty="0"/>
              <a:t>Условия участия </a:t>
            </a:r>
            <a:r>
              <a:rPr lang="en-US" sz="1700" dirty="0">
                <a:hlinkClick r:id="rId4"/>
              </a:rPr>
              <a:t>https://www.papmambook.ru/contests/conditions/ya-sostavil-spisok-knig</a:t>
            </a:r>
            <a:r>
              <a:rPr lang="en-US" sz="1700" dirty="0" smtClean="0">
                <a:hlinkClick r:id="rId4"/>
              </a:rPr>
              <a:t>/</a:t>
            </a:r>
            <a:r>
              <a:rPr lang="ru-RU" sz="1700" dirty="0" smtClean="0"/>
              <a:t> </a:t>
            </a:r>
          </a:p>
          <a:p>
            <a:pPr marL="228600" lvl="0" indent="-228600">
              <a:buSzPts val="1700"/>
            </a:pPr>
            <a:r>
              <a:rPr lang="ru-RU" sz="1700" dirty="0">
                <a:solidFill>
                  <a:schemeClr val="tx1"/>
                </a:solidFill>
              </a:rPr>
              <a:t>Правила конкурса </a:t>
            </a:r>
            <a:r>
              <a:rPr lang="en-US" sz="1700" dirty="0" smtClean="0">
                <a:hlinkClick r:id="rId5"/>
              </a:rPr>
              <a:t>https</a:t>
            </a:r>
            <a:r>
              <a:rPr lang="en-US" sz="1700" dirty="0">
                <a:hlinkClick r:id="rId5"/>
              </a:rPr>
              <a:t>://www.papmambook.ru/contests/rules/ya-sostavil-spisok-knig</a:t>
            </a:r>
            <a:r>
              <a:rPr lang="en-US" sz="1700" dirty="0" smtClean="0">
                <a:hlinkClick r:id="rId5"/>
              </a:rPr>
              <a:t>/</a:t>
            </a:r>
            <a:r>
              <a:rPr lang="ru-RU" sz="1700" dirty="0" smtClean="0"/>
              <a:t> </a:t>
            </a:r>
            <a:endParaRPr sz="1700" dirty="0"/>
          </a:p>
        </p:txBody>
      </p:sp>
      <p:pic>
        <p:nvPicPr>
          <p:cNvPr id="172" name="Google Shape;172;p22" descr="Изображение выглядит как текст, книга&#10;&#10;Автоматически созданное описание"/>
          <p:cNvPicPr preferRelativeResize="0"/>
          <p:nvPr/>
        </p:nvPicPr>
        <p:blipFill rotWithShape="1">
          <a:blip r:embed="rId6">
            <a:alphaModFix/>
          </a:blip>
          <a:srcRect l="4461"/>
          <a:stretch/>
        </p:blipFill>
        <p:spPr>
          <a:xfrm>
            <a:off x="20" y="10"/>
            <a:ext cx="4635571" cy="6857990"/>
          </a:xfrm>
          <a:prstGeom prst="rect">
            <a:avLst/>
          </a:prstGeom>
          <a:noFill/>
          <a:ln>
            <a:noFill/>
          </a:ln>
        </p:spPr>
      </p:pic>
      <p:cxnSp>
        <p:nvCxnSpPr>
          <p:cNvPr id="173" name="Google Shape;173;p22"/>
          <p:cNvCxnSpPr/>
          <p:nvPr/>
        </p:nvCxnSpPr>
        <p:spPr>
          <a:xfrm>
            <a:off x="5080934" y="2115117"/>
            <a:ext cx="6309360" cy="0"/>
          </a:xfrm>
          <a:prstGeom prst="straightConnector1">
            <a:avLst/>
          </a:prstGeom>
          <a:noFill/>
          <a:ln w="19050" cap="flat" cmpd="sng">
            <a:solidFill>
              <a:srgbClr val="D8052D"/>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23"/>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100"/>
              <a:buFont typeface="Calibri"/>
              <a:buNone/>
            </a:pPr>
            <a:r>
              <a:rPr lang="ru-RU" sz="2100" b="1" dirty="0">
                <a:solidFill>
                  <a:schemeClr val="accent2">
                    <a:lumMod val="50000"/>
                  </a:schemeClr>
                </a:solidFill>
              </a:rPr>
              <a:t>50 лет со дня смерти Ивана Ефремова</a:t>
            </a:r>
            <a:br>
              <a:rPr lang="ru-RU" sz="2100" b="1" dirty="0">
                <a:solidFill>
                  <a:schemeClr val="accent2">
                    <a:lumMod val="50000"/>
                  </a:schemeClr>
                </a:solidFill>
              </a:rPr>
            </a:br>
            <a:r>
              <a:rPr lang="ru-RU" sz="2100" b="1" dirty="0">
                <a:solidFill>
                  <a:schemeClr val="accent2">
                    <a:lumMod val="50000"/>
                  </a:schemeClr>
                </a:solidFill>
              </a:rPr>
              <a:t>Он был не только выдающимся писателем, но и выдающимся палеонтологом</a:t>
            </a:r>
            <a:r>
              <a:rPr lang="ru-RU" sz="2100" dirty="0"/>
              <a:t/>
            </a:r>
            <a:br>
              <a:rPr lang="ru-RU" sz="2100" dirty="0"/>
            </a:br>
            <a:r>
              <a:rPr lang="ru-RU" sz="2100" u="sng" dirty="0">
                <a:solidFill>
                  <a:schemeClr val="hlink"/>
                </a:solidFill>
                <a:hlinkClick r:id="rId3"/>
              </a:rPr>
              <a:t>https://www.kommersant.ru/amp/5621776</a:t>
            </a:r>
            <a:r>
              <a:rPr lang="ru-RU" sz="2100" dirty="0"/>
              <a:t> </a:t>
            </a:r>
            <a:endParaRPr sz="2100" dirty="0"/>
          </a:p>
        </p:txBody>
      </p:sp>
      <p:sp>
        <p:nvSpPr>
          <p:cNvPr id="179" name="Google Shape;179;p23"/>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600"/>
              <a:buChar char="•"/>
            </a:pPr>
            <a:r>
              <a:rPr lang="ru-RU" sz="1600" dirty="0"/>
              <a:t>Окончив школу, Ефремов надеялся сразу получить должность в Геологическом музее, однако вакансии на тот момент не нашлось. Второй страстью Ивана, благодаря все тем же литературным увлечениям, было море. Сдав экзамен на штурмана каботажного плавания, он отправился на Дальний Восток, где с весны до поздней осени 1924-го ходил на парусно-моторном судне у берегов </a:t>
            </a:r>
            <a:r>
              <a:rPr lang="ru-RU" sz="1600" dirty="0" smtClean="0"/>
              <a:t>Сахалина</a:t>
            </a:r>
            <a:endParaRPr dirty="0"/>
          </a:p>
          <a:p>
            <a:pPr marL="228600" lvl="0" indent="-228600" algn="l" rtl="0">
              <a:lnSpc>
                <a:spcPct val="90000"/>
              </a:lnSpc>
              <a:spcBef>
                <a:spcPts val="1000"/>
              </a:spcBef>
              <a:spcAft>
                <a:spcPts val="0"/>
              </a:spcAft>
              <a:buClr>
                <a:schemeClr val="dk1"/>
              </a:buClr>
              <a:buSzPts val="1600"/>
              <a:buChar char="•"/>
            </a:pPr>
            <a:r>
              <a:rPr lang="ru-RU" sz="1600" dirty="0"/>
              <a:t>Однако это оказалось не тем, чему Иван хотел посвятить всю свою жизнь. В конце года он вернулся в город на Неве и, по рекомендации Сушкина, поступил на биологический факультет Ленинградского </a:t>
            </a:r>
            <a:r>
              <a:rPr lang="ru-RU" sz="1600" dirty="0" smtClean="0"/>
              <a:t>университета</a:t>
            </a:r>
            <a:endParaRPr dirty="0"/>
          </a:p>
          <a:p>
            <a:pPr marL="228600" lvl="0" indent="-228600" algn="l" rtl="0">
              <a:lnSpc>
                <a:spcPct val="90000"/>
              </a:lnSpc>
              <a:spcBef>
                <a:spcPts val="1000"/>
              </a:spcBef>
              <a:spcAft>
                <a:spcPts val="0"/>
              </a:spcAft>
              <a:buClr>
                <a:schemeClr val="dk1"/>
              </a:buClr>
              <a:buSzPts val="1600"/>
              <a:buChar char="•"/>
            </a:pPr>
            <a:r>
              <a:rPr lang="ru-RU" sz="1600" dirty="0"/>
              <a:t>«Стипендии мне не досталось — их было очень мало. Пришлось снова браться за неквалифицированный труд. К концу первого года обучения в Ленинградском университете я получил постоянное место шофера ночной смены на пивном заводе и среди студентов стал богачом с постоянной зарплатой от 50 до 60 руб. в месяц</a:t>
            </a:r>
            <a:r>
              <a:rPr lang="ru-RU" sz="1600" dirty="0" smtClean="0"/>
              <a:t>»</a:t>
            </a:r>
            <a:endParaRPr dirty="0"/>
          </a:p>
        </p:txBody>
      </p:sp>
      <p:pic>
        <p:nvPicPr>
          <p:cNvPr id="180" name="Google Shape;180;p23" descr="Изображение выглядит как текст, человек, книга, мужчина&#10;&#10;Автоматически созданное описание"/>
          <p:cNvPicPr preferRelativeResize="0"/>
          <p:nvPr/>
        </p:nvPicPr>
        <p:blipFill rotWithShape="1">
          <a:blip r:embed="rId4">
            <a:alphaModFix/>
          </a:blip>
          <a:srcRect l="17440" r="19191"/>
          <a:stretch/>
        </p:blipFill>
        <p:spPr>
          <a:xfrm>
            <a:off x="20" y="10"/>
            <a:ext cx="4635571" cy="6857990"/>
          </a:xfrm>
          <a:prstGeom prst="rect">
            <a:avLst/>
          </a:prstGeom>
          <a:noFill/>
          <a:ln>
            <a:noFill/>
          </a:ln>
        </p:spPr>
      </p:pic>
      <p:cxnSp>
        <p:nvCxnSpPr>
          <p:cNvPr id="181" name="Google Shape;181;p23"/>
          <p:cNvCxnSpPr/>
          <p:nvPr/>
        </p:nvCxnSpPr>
        <p:spPr>
          <a:xfrm>
            <a:off x="5080934" y="2115117"/>
            <a:ext cx="6309360"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2923</Words>
  <Application>Microsoft Office PowerPoint</Application>
  <PresentationFormat>Широкоэкранный</PresentationFormat>
  <Paragraphs>137</Paragraphs>
  <Slides>34</Slides>
  <Notes>34</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34</vt:i4>
      </vt:variant>
    </vt:vector>
  </HeadingPairs>
  <TitlesOfParts>
    <vt:vector size="39" baseType="lpstr">
      <vt:lpstr>Arial</vt:lpstr>
      <vt:lpstr>Calibri</vt:lpstr>
      <vt:lpstr>Twentieth Century</vt:lpstr>
      <vt:lpstr>Тема Office</vt:lpstr>
      <vt:lpstr>Тема Office</vt:lpstr>
      <vt:lpstr>Новые детские книги и другие книжные новости октябрь 2022</vt:lpstr>
      <vt:lpstr>Публикации, обзоры, интервью</vt:lpstr>
      <vt:lpstr>14 октября 2022 года подвели итоги Конкурса на соискание Международной детской литературной премии имени Владислава Петровича Крапивина https://www.livelib.ru/award/171-premiya-imeni-v-p-krapivina </vt:lpstr>
      <vt:lpstr>Итоги XIII сезона литературного конкурса «Новая детская книга» издательства «Росмэн» http://newbook-awards.ru/about-newbook-awards/ </vt:lpstr>
      <vt:lpstr>Экспертный совет по детской литературе при Секции детских библиотек РБА подготовил второй рекомендательно-библиографический список литературы</vt:lpstr>
      <vt:lpstr>Некоторые издания из второго списка</vt:lpstr>
      <vt:lpstr>РГБМ запускает онлайн-каталог молодежной литературы https://mollit.rgub.ru/  Проект «Молодёжная литература: Новинки книжного рынка» — это отражение текущего книгоиздательского процесса в сегменте «молодёжная литература», наблюдение за тенденциями и новостями современного книжного рынка, аналитика и систематизация собранного материала и главное — ориентир для всех, для кого этот пласт литературы представляет профессиональный или личный интерес. Проект открывает доступ к литературным новинкам, входящим в круг молодёжного чтения</vt:lpstr>
      <vt:lpstr>"Папмамбук" приглашает детей 8-12 лет принять участие в конкурсе "Я составил список книг…"!</vt:lpstr>
      <vt:lpstr>50 лет со дня смерти Ивана Ефремова Он был не только выдающимся писателем, но и выдающимся палеонтологом https://www.kommersant.ru/amp/5621776 </vt:lpstr>
      <vt:lpstr>Анастасия Скорондаева. Лауреат Катаевской премии Софья Ремез: Надо ли делить литературу на взрослую и детскую? https://rg.ru/2022/10/13/laureat-kataevskoj-premii-sofia-remez-nado-li-delit-literaturu-na-vzrosluiu-i-detskuiu.html </vt:lpstr>
      <vt:lpstr>«Тотальный диктант» запустил бесплатный цикл лекций по литературе В него вошли пять 30-минутных видео https://www.youtube.com/playlist?list=PLVti4YAKxu-jgZFuZDIMvX8LWBvgDt174 </vt:lpstr>
      <vt:lpstr>1 декабря в прокат выходит фильм по роману Е. Замятина «Мы» (книга из школьной программы)</vt:lpstr>
      <vt:lpstr>Олеся Ахмеджанова. 5 причин прочитать роман "Пони" https://azbooka.ru/articles/5-prichin-prochitat-roman-poni </vt:lpstr>
      <vt:lpstr>Новые обзоры</vt:lpstr>
      <vt:lpstr>Новые книги о детской литературе</vt:lpstr>
      <vt:lpstr>Нон-фикшн</vt:lpstr>
      <vt:lpstr>Ольга Нечаева. Великая Тартария и семь её гостей. Большое сибирское путешествие (Абраказябра, 2022) https://www.labirint.ru/books/869235/  </vt:lpstr>
      <vt:lpstr>Анастасия Строкина, Мария Ухова. Атлас загадочных мест России (МИФ, 2022)</vt:lpstr>
      <vt:lpstr>Савва Сафонов. Ездовые собаки. Великий транспорт Севера (Paulsen, 2023) https://www.labirint.ru/books/884376/ </vt:lpstr>
      <vt:lpstr>Светлана Горева. Третьяков и Третьяковка (Настя и Никита, 2022) https://www.labirint.ru/books/893050/ </vt:lpstr>
      <vt:lpstr>Книги для младших школьников</vt:lpstr>
      <vt:lpstr>Сказочный Таймыр (PressPass, 2022)</vt:lpstr>
      <vt:lpstr>Джеймс Тёрбер. 13 часов и другие сказки (Волчок, 2022)</vt:lpstr>
      <vt:lpstr>Лука Тортолини. Франсуа Трюффо. Мальчик из кино (Самокат, 2022)</vt:lpstr>
      <vt:lpstr>Анна Сакович. Уважаемый А. У нас живет Альцгеймер (Albus Corvus, 2022) https://www.labirint.ru/books/894207/ </vt:lpstr>
      <vt:lpstr>Книги для подростков</vt:lpstr>
      <vt:lpstr>Новые книги лауреатов конкурса  им. С. Михалкова</vt:lpstr>
      <vt:lpstr>Новые книги лауреатов конкурса  им. С. Михалкова</vt:lpstr>
      <vt:lpstr>Наталья Шицкая. Пелена. Собачелла (Время, 2022) https://www.labirint.ru/books/801527/ </vt:lpstr>
      <vt:lpstr>Лариса Романовская. Захолустье. Пока я здесь (WonderBooks, 2022). Серия «Фэнтези нового поколения. Захолустье»</vt:lpstr>
      <vt:lpstr>Шамиль Идиатуллин. Это просто игра (Wonderbooks, 2022). Серия «Фэнтези нового поколения. Игра» </vt:lpstr>
      <vt:lpstr>Игорь Ефимов. Пурга над карточным домиком (Волчок, 2022) https://www.labirint.ru/books/883731/ </vt:lpstr>
      <vt:lpstr>Екатерина Каретникова. Таинственный сосед (Малыш, 2022). Серия «Мой первый роман»</vt:lpstr>
      <vt:lpstr>Книги-чаты: «Лампочка и штакетина» и «Накривик к дому»</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Новые детские книги и другие книжные новости октябрь 2022</dc:title>
  <cp:lastModifiedBy>пользователь</cp:lastModifiedBy>
  <cp:revision>34</cp:revision>
  <dcterms:modified xsi:type="dcterms:W3CDTF">2022-10-27T10:26:21Z</dcterms:modified>
</cp:coreProperties>
</file>