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44"/>
  </p:notesMasterIdLst>
  <p:sldIdLst>
    <p:sldId id="256" r:id="rId3"/>
    <p:sldId id="257" r:id="rId4"/>
    <p:sldId id="261" r:id="rId5"/>
    <p:sldId id="265" r:id="rId6"/>
    <p:sldId id="268" r:id="rId7"/>
    <p:sldId id="269" r:id="rId8"/>
    <p:sldId id="271" r:id="rId9"/>
    <p:sldId id="272" r:id="rId10"/>
    <p:sldId id="276" r:id="rId11"/>
    <p:sldId id="277" r:id="rId12"/>
    <p:sldId id="279" r:id="rId13"/>
    <p:sldId id="283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308" r:id="rId29"/>
    <p:sldId id="309" r:id="rId30"/>
    <p:sldId id="310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6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6776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275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045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9" name="Google Shape;30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7119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0" name="Google Shape;34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1764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5" name="Google Shape;35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3218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1" name="Google Shape;36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141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3" name="Google Shape;37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1302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0" name="Google Shape;38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244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8" name="Google Shape;3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5819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5895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960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6120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6" name="Google Shape;41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147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4" name="Google Shape;42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305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242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0" name="Google Shape;44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432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8" name="Google Shape;44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249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7" name="Google Shape;45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298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5" name="Google Shape;46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6010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0" name="Google Shape;54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9457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6" name="Google Shape;54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71029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4" name="Google Shape;55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7506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2505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1" name="Google Shape;57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59425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9" name="Google Shape;579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399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8" name="Google Shape;58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65289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8" name="Google Shape;59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0661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4" name="Google Shape;60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1895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2" name="Google Shape;61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68081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2" name="Google Shape;62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8149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0" name="Google Shape;63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9393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8" name="Google Shape;63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5450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8" name="Google Shape;64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596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6307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6" name="Google Shape;65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2890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01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052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254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25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9680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s://www.labirint.ru/books/770441/" TargetMode="External"/><Relationship Id="rId7" Type="http://schemas.openxmlformats.org/officeDocument/2006/relationships/hyperlink" Target="https://www.labirint.ru/books/771451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835686/" TargetMode="External"/><Relationship Id="rId5" Type="http://schemas.openxmlformats.org/officeDocument/2006/relationships/hyperlink" Target="https://www.labirint.ru/books/840454/" TargetMode="External"/><Relationship Id="rId4" Type="http://schemas.openxmlformats.org/officeDocument/2006/relationships/hyperlink" Target="https://www.labirint.ru/books/848303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ru/forbeslife/475307-u-cukovskogo-byli-by-tysaci-folloverov-cto-proishodit-na-rynke-detskoj-literatur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860556/" TargetMode="Externa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hyperlink" Target="https://www.labirint.ru/books/860557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hyperlink" Target="https://www.labirint.ru/books/854343/" TargetMode="Externa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abirint.ru/books/841836/" TargetMode="Externa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841835/" TargetMode="Externa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hyperlink" Target="https://www.labirint.ru/books/860558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851347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hyperlink" Target="https://www.labirint.ru/books/882575/" TargetMode="Externa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hyperlink" Target="https://www.labirint.ru/books/879489/" TargetMode="Externa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hitai-gorod.ru/catalog/book/2932572/" TargetMode="Externa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hyperlink" Target="https://melik-pashaev.ru/product/sledy/" TargetMode="External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birint.ru/books/878435/" TargetMode="External"/><Relationship Id="rId3" Type="http://schemas.openxmlformats.org/officeDocument/2006/relationships/image" Target="../media/image58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878434/" TargetMode="External"/><Relationship Id="rId11" Type="http://schemas.openxmlformats.org/officeDocument/2006/relationships/image" Target="../media/image63.png"/><Relationship Id="rId5" Type="http://schemas.openxmlformats.org/officeDocument/2006/relationships/image" Target="../media/image60.jpg"/><Relationship Id="rId10" Type="http://schemas.openxmlformats.org/officeDocument/2006/relationships/hyperlink" Target="https://www.labirint.ru/books/878433/" TargetMode="External"/><Relationship Id="rId4" Type="http://schemas.openxmlformats.org/officeDocument/2006/relationships/image" Target="../media/image59.jp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hyperlink" Target="https://www.labirint.ru/books/854208/" TargetMode="External"/><Relationship Id="rId4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hyperlink" Target="https://www.labirint.ru/books/874854/" TargetMode="External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hyperlink" Target="https://www.labirint.ru/books/819028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hyperlink" Target="https://www.labirint.ru/books/863757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kniguru.info/korotkii-spisok-trinadtsatogo-sezona/kozavelikany-vostokov" TargetMode="External"/><Relationship Id="rId13" Type="http://schemas.openxmlformats.org/officeDocument/2006/relationships/hyperlink" Target="http://kniguru.info/korotkii-spisok-trinadtsatogo-sezona/sokrovishcha-eovchinnikova" TargetMode="External"/><Relationship Id="rId3" Type="http://schemas.openxmlformats.org/officeDocument/2006/relationships/hyperlink" Target="http://kniguru.info/korotkii-spisok-trinadtsatogo-sezona" TargetMode="External"/><Relationship Id="rId7" Type="http://schemas.openxmlformats.org/officeDocument/2006/relationships/hyperlink" Target="http://kniguru.info/korotkii-spisok-trinadtsatogo-sezona/monstry-helgawojik" TargetMode="External"/><Relationship Id="rId12" Type="http://schemas.openxmlformats.org/officeDocument/2006/relationships/hyperlink" Target="http://kniguru.info/korotkii-spisok-trinadtsatogo-sezona/hronikiveznevez-aovchinnikova" TargetMode="External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kniguru.info/korotkii-spisok-trinadtsatogo-sezona/d0-ba-d0-b0-d0-bb-d0-b8-d0-ba-d0-b8-d0-bf-d0-b5-d1-80-d0-b5-d1-85-d0-be-d0-b6-d0-b8-d0-b5-d0-b5-d0-b2-d0-b3-d0-b5-d0-bd-d0-b8-d1-8f-d0-b1-d0-b0-d1-81-d0-be-d0-b2-d0-b0" TargetMode="External"/><Relationship Id="rId11" Type="http://schemas.openxmlformats.org/officeDocument/2006/relationships/hyperlink" Target="http://kniguru.info/korotkii-spisok-trinadtsatogo-sezona/pahnetpsinoy-nemesh" TargetMode="External"/><Relationship Id="rId5" Type="http://schemas.openxmlformats.org/officeDocument/2006/relationships/hyperlink" Target="http://kniguru.info/korotkii-spisok-trinadtsatogo-sezona/pushkin-ayaen" TargetMode="External"/><Relationship Id="rId15" Type="http://schemas.openxmlformats.org/officeDocument/2006/relationships/hyperlink" Target="http://kniguru.info/korotkii-spisok-trinadtsatogo-sezona/kuklahodit-sirotin" TargetMode="External"/><Relationship Id="rId10" Type="http://schemas.openxmlformats.org/officeDocument/2006/relationships/hyperlink" Target="http://kniguru.info/korotkii-spisok-trinadtsatogo-sezona/vdv-zueva" TargetMode="External"/><Relationship Id="rId4" Type="http://schemas.openxmlformats.org/officeDocument/2006/relationships/hyperlink" Target="http://kniguru.info/korotkii-spisok-trinadtsatogo-sezona/aul-arslanova-asiya" TargetMode="External"/><Relationship Id="rId9" Type="http://schemas.openxmlformats.org/officeDocument/2006/relationships/hyperlink" Target="http://kniguru.info/korotkii-spisok-trinadtsatogo-sezona/teorematwins-gornitskaya" TargetMode="External"/><Relationship Id="rId14" Type="http://schemas.openxmlformats.org/officeDocument/2006/relationships/hyperlink" Target="http://kniguru.info/korotkii-spisok-trinadtsatogo-sezona/whiteowl-rudashevsk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hyperlink" Target="https://www.labirint.ru/books/875914/" TargetMode="External"/><Relationship Id="rId4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birint.ru/books/285878/" TargetMode="External"/><Relationship Id="rId3" Type="http://schemas.openxmlformats.org/officeDocument/2006/relationships/image" Target="../media/image77.jp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429443/" TargetMode="External"/><Relationship Id="rId11" Type="http://schemas.openxmlformats.org/officeDocument/2006/relationships/image" Target="../media/image82.png"/><Relationship Id="rId5" Type="http://schemas.openxmlformats.org/officeDocument/2006/relationships/image" Target="../media/image79.jpg"/><Relationship Id="rId10" Type="http://schemas.openxmlformats.org/officeDocument/2006/relationships/hyperlink" Target="https://www.labirint.ru/books/843228/" TargetMode="External"/><Relationship Id="rId4" Type="http://schemas.openxmlformats.org/officeDocument/2006/relationships/image" Target="../media/image78.jpg"/><Relationship Id="rId9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hyperlink" Target="https://www.labirint.ru/books/870391/" TargetMode="External"/><Relationship Id="rId4" Type="http://schemas.openxmlformats.org/officeDocument/2006/relationships/image" Target="../media/image8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hyperlink" Target="https://www.labirint.ru/books/855636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hyperlink" Target="https://www.labirint.ru/books/854210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hyperlink" Target="https://www.labirint.ru/books/869626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hyperlink" Target="https://www.labirint.ru/books/869627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hyperlink" Target="https://www.labirint.ru/books/863754/" TargetMode="External"/><Relationship Id="rId3" Type="http://schemas.openxmlformats.org/officeDocument/2006/relationships/image" Target="../media/image94.jpg"/><Relationship Id="rId7" Type="http://schemas.openxmlformats.org/officeDocument/2006/relationships/hyperlink" Target="https://www.labirint.ru/books/858559/" TargetMode="External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g"/><Relationship Id="rId11" Type="http://schemas.openxmlformats.org/officeDocument/2006/relationships/hyperlink" Target="https://www.labirint.ru/books/858560/" TargetMode="External"/><Relationship Id="rId5" Type="http://schemas.openxmlformats.org/officeDocument/2006/relationships/image" Target="../media/image96.jpg"/><Relationship Id="rId10" Type="http://schemas.openxmlformats.org/officeDocument/2006/relationships/image" Target="../media/image99.png"/><Relationship Id="rId4" Type="http://schemas.openxmlformats.org/officeDocument/2006/relationships/image" Target="../media/image95.jpg"/><Relationship Id="rId9" Type="http://schemas.openxmlformats.org/officeDocument/2006/relationships/hyperlink" Target="https://www.labirint.ru/books/864129/" TargetMode="External"/><Relationship Id="rId1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png"/><Relationship Id="rId4" Type="http://schemas.openxmlformats.org/officeDocument/2006/relationships/hyperlink" Target="https://www.labirint.ru/books/878813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rba.ru/netcat_files/userfiles/news/2022/28_07/list1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hyperlink" Target="https://www.labirint.ru/books/840281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idarovka.ru/katalog100" TargetMode="External"/><Relationship Id="rId2" Type="http://schemas.openxmlformats.org/officeDocument/2006/relationships/hyperlink" Target="http://www.gaidarovka.ru/knigi/100-luchshikh-kni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s://www.trud.ru/article/22-07-2022/1418473_andrej_usachev_ploxomu_tantsoru_izvestno_chto_meshaet_a_ploxomu_pisatelju_garri_potter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child-now/anisimova/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abirint.ru/books/808575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hyperlink" Target="https://dzen.ru/media/id/61504245ca93df7c0e5f8f63/siujetnyi-kod-volchka-literatura-dlia-podrostkov-antiutopii-62f4c2978fabe36bbb75c6c7" TargetMode="External"/><Relationship Id="rId7" Type="http://schemas.openxmlformats.org/officeDocument/2006/relationships/hyperlink" Target="https://www.labirint.ru/books/844784/" TargetMode="Externa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hyperlink" Target="https://www.labirint.ru/books/844785/?p=5767" TargetMode="External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hyperlink" Target="https://www.labirint.ru/books/845624/" TargetMode="External"/><Relationship Id="rId14" Type="http://schemas.openxmlformats.org/officeDocument/2006/relationships/hyperlink" Target="https://www.labirint.ru/authors/25873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birint.ru/books/663470/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s://www.labirint.ru/books/812781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bibliogid.ru/knigi/tematicheskie-obzory/15597-traditsiya-uporstva-i-garmoniya-odinochestva-sovremennye-detskie-knigi-kitajskikh-avtorov-na-russkom-yazyke" TargetMode="External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hyperlink" Target="https://www.labirint.ru/books/80886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agisteria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98E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ctrTitle"/>
          </p:nvPr>
        </p:nvSpPr>
        <p:spPr>
          <a:xfrm>
            <a:off x="766761" y="643468"/>
            <a:ext cx="5292727" cy="424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Calibri"/>
              <a:buNone/>
            </a:pPr>
            <a:r>
              <a:rPr lang="ru-RU" sz="5500" dirty="0"/>
              <a:t>Новые детские книги и другие книжные новости</a:t>
            </a:r>
            <a:br>
              <a:rPr lang="ru-RU" sz="5500" dirty="0"/>
            </a:br>
            <a:r>
              <a:rPr lang="ru-RU" sz="5500" dirty="0"/>
              <a:t>сентябрь 2022</a:t>
            </a:r>
            <a:endParaRPr dirty="0"/>
          </a:p>
        </p:txBody>
      </p:sp>
      <p:pic>
        <p:nvPicPr>
          <p:cNvPr id="1026" name="Picture 2" descr="https://i.work.ua/article/153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19" y="1553108"/>
            <a:ext cx="5198478" cy="2924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6"/>
          <p:cNvSpPr/>
          <p:nvPr/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6"/>
          <p:cNvSpPr txBox="1"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ru-RU" sz="1800" b="1" dirty="0"/>
              <a:t>«Детство», «Отрочество» и «Юность» пополнили «Живые страницы»</a:t>
            </a:r>
            <a:br>
              <a:rPr lang="ru-RU" sz="1800" b="1" dirty="0"/>
            </a:br>
            <a:r>
              <a:rPr lang="ru-RU" sz="1800" b="1" dirty="0"/>
              <a:t>В библиотеке мобильного приложения для интерактивного чтения «Живые страницы» стали доступны знаменитые повести Льва Толстого</a:t>
            </a:r>
            <a:endParaRPr b="1" dirty="0"/>
          </a:p>
        </p:txBody>
      </p:sp>
      <p:pic>
        <p:nvPicPr>
          <p:cNvPr id="298" name="Google Shape;298;p36" descr="Изображение выглядит как текст, знак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r="454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 extrusionOk="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9" name="Google Shape;299;p36"/>
          <p:cNvSpPr txBox="1">
            <a:spLocks noGrp="1"/>
          </p:cNvSpPr>
          <p:nvPr>
            <p:ph type="body" idx="1"/>
          </p:nvPr>
        </p:nvSpPr>
        <p:spPr>
          <a:xfrm>
            <a:off x="4572001" y="2201958"/>
            <a:ext cx="6781800" cy="390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b="1" dirty="0"/>
              <a:t>Появление трилогии «Детство», «Отрочество», «Юность» в приложении «Живые страницы» приурочено к 170-летию публикации первой повести из этого цикла.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b="1" dirty="0"/>
              <a:t>«Живые страницы» – интерактивная энциклопедия, которая позволяет знакомиться с русской литературой в новом формате – в меню приложения представлены разделы с расширенной информацией об авторе, героях, времени, местах и событиях, описанных в произведениях. Все это позволит по-новому взглянуть на известные повести Л.Н. Толстого.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ru-RU" sz="1700" b="1" dirty="0"/>
              <a:t>Трилогия «Детство. Отрочество. Юность» во многом основывается на биографии самого Л.Н. Толстого, и эксперты также тщательно изучили возможных прототипов главных </a:t>
            </a:r>
            <a:r>
              <a:rPr lang="ru-RU" sz="1700" b="1" dirty="0" smtClean="0"/>
              <a:t>героев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8"/>
          <p:cNvSpPr/>
          <p:nvPr/>
        </p:nvSpPr>
        <p:spPr>
          <a:xfrm>
            <a:off x="0" y="-1"/>
            <a:ext cx="11766176" cy="2061837"/>
          </a:xfrm>
          <a:custGeom>
            <a:avLst/>
            <a:gdLst/>
            <a:ahLst/>
            <a:cxnLst/>
            <a:rect l="l" t="t" r="r" b="b"/>
            <a:pathLst>
              <a:path w="10768629" h="1978172" extrusionOk="0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8"/>
          <p:cNvSpPr txBox="1">
            <a:spLocks noGrp="1"/>
          </p:cNvSpPr>
          <p:nvPr>
            <p:ph type="title"/>
          </p:nvPr>
        </p:nvSpPr>
        <p:spPr>
          <a:xfrm>
            <a:off x="975129" y="365496"/>
            <a:ext cx="9392421" cy="133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/>
              <a:t>Из пресс-конференции Всероссийского книжного рейтинга</a:t>
            </a:r>
            <a:endParaRPr dirty="0"/>
          </a:p>
        </p:txBody>
      </p:sp>
      <p:sp>
        <p:nvSpPr>
          <p:cNvPr id="314" name="Google Shape;314;p38"/>
          <p:cNvSpPr txBox="1">
            <a:spLocks noGrp="1"/>
          </p:cNvSpPr>
          <p:nvPr>
            <p:ph type="body" idx="1"/>
          </p:nvPr>
        </p:nvSpPr>
        <p:spPr>
          <a:xfrm>
            <a:off x="250166" y="1943473"/>
            <a:ext cx="5304659" cy="4767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400" dirty="0"/>
              <a:t>Впервые (Всероссийский книжный рейтинг публикуется с 2020 года) в топ-5 бестселлеров вошли комиксы и манга. Четыре из пяти книг в топе написаны российскими авторами.</a:t>
            </a:r>
            <a:endParaRPr dirty="0"/>
          </a:p>
          <a:p>
            <a:pPr marL="685800" lvl="1" indent="-228600">
              <a:buSzPts val="1400"/>
            </a:pPr>
            <a:r>
              <a:rPr lang="ru-RU" sz="1400" dirty="0"/>
              <a:t>1. Ольга Примаченко, «К себе нежно. Книга о том, как ценить и беречь себя</a:t>
            </a:r>
            <a:r>
              <a:rPr lang="ru-RU" sz="1400" dirty="0" smtClean="0"/>
              <a:t>»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https://www.labirint.ru/books/770441</a:t>
            </a:r>
            <a:r>
              <a:rPr lang="en-US" sz="1400" dirty="0" smtClean="0">
                <a:hlinkClick r:id="rId3"/>
              </a:rPr>
              <a:t>/</a:t>
            </a:r>
            <a:r>
              <a:rPr lang="ru-RU" sz="1400" dirty="0" smtClean="0"/>
              <a:t> </a:t>
            </a:r>
            <a:endParaRPr dirty="0"/>
          </a:p>
          <a:p>
            <a:pPr marL="685800" lvl="1" indent="-228600">
              <a:buSzPts val="1400"/>
            </a:pPr>
            <a:r>
              <a:rPr lang="ru-RU" sz="1400" dirty="0"/>
              <a:t>2. Катерина Сильванова, Елена Малисова, «Лето в пионерском галстуке</a:t>
            </a:r>
            <a:r>
              <a:rPr lang="ru-RU" sz="1400" dirty="0" smtClean="0"/>
              <a:t>» </a:t>
            </a:r>
            <a:r>
              <a:rPr lang="en-US" sz="1400" dirty="0">
                <a:hlinkClick r:id="rId4"/>
              </a:rPr>
              <a:t>https://www.labirint.ru/books/848303</a:t>
            </a:r>
            <a:r>
              <a:rPr lang="en-US" sz="1400" dirty="0" smtClean="0">
                <a:hlinkClick r:id="rId4"/>
              </a:rPr>
              <a:t>/</a:t>
            </a:r>
            <a:r>
              <a:rPr lang="ru-RU" sz="1400" dirty="0" smtClean="0"/>
              <a:t> </a:t>
            </a:r>
            <a:endParaRPr dirty="0"/>
          </a:p>
          <a:p>
            <a:pPr marL="685800" lvl="1" indent="-228600">
              <a:buSzPts val="1400"/>
            </a:pPr>
            <a:r>
              <a:rPr lang="ru-RU" sz="1400" dirty="0"/>
              <a:t>3. Фёдор Нечитайло, «Земля Королей. Червовый том</a:t>
            </a:r>
            <a:r>
              <a:rPr lang="ru-RU" sz="1400" dirty="0" smtClean="0"/>
              <a:t>» </a:t>
            </a:r>
            <a:r>
              <a:rPr lang="en-US" sz="1400" dirty="0">
                <a:hlinkClick r:id="rId5"/>
              </a:rPr>
              <a:t>https://www.labirint.ru/books/840454</a:t>
            </a:r>
            <a:r>
              <a:rPr lang="en-US" sz="1400" dirty="0" smtClean="0">
                <a:hlinkClick r:id="rId5"/>
              </a:rPr>
              <a:t>/</a:t>
            </a:r>
            <a:r>
              <a:rPr lang="ru-RU" sz="1400" dirty="0" smtClean="0"/>
              <a:t> </a:t>
            </a:r>
            <a:endParaRPr dirty="0"/>
          </a:p>
          <a:p>
            <a:pPr marL="685800" lvl="1" indent="-228600">
              <a:buSzPts val="1400"/>
            </a:pPr>
            <a:r>
              <a:rPr lang="ru-RU" sz="1400" dirty="0"/>
              <a:t>4. Мосян Тунсю, «Благословение Небожителей. Том 1</a:t>
            </a:r>
            <a:r>
              <a:rPr lang="ru-RU" sz="1400" dirty="0" smtClean="0"/>
              <a:t>»</a:t>
            </a:r>
            <a:r>
              <a:rPr lang="en-US" sz="1400" dirty="0"/>
              <a:t> </a:t>
            </a:r>
            <a:r>
              <a:rPr lang="en-US" sz="1400" dirty="0">
                <a:hlinkClick r:id="rId6"/>
              </a:rPr>
              <a:t>https://www.labirint.ru/books/835686</a:t>
            </a:r>
            <a:r>
              <a:rPr lang="en-US" sz="1400" dirty="0" smtClean="0">
                <a:hlinkClick r:id="rId6"/>
              </a:rPr>
              <a:t>/</a:t>
            </a:r>
            <a:r>
              <a:rPr lang="ru-RU" sz="1400" dirty="0" smtClean="0"/>
              <a:t> </a:t>
            </a:r>
            <a:endParaRPr dirty="0"/>
          </a:p>
          <a:p>
            <a:pPr marL="685800" lvl="1" indent="-228600">
              <a:buSzPts val="1400"/>
            </a:pPr>
            <a:r>
              <a:rPr lang="ru-RU" sz="1400" dirty="0"/>
              <a:t>5. Фёдор Нечитайло, «Земля Королей. Трефовый том</a:t>
            </a:r>
            <a:r>
              <a:rPr lang="ru-RU" sz="1400" dirty="0" smtClean="0"/>
              <a:t>»</a:t>
            </a:r>
            <a:r>
              <a:rPr lang="en-US" sz="1400" dirty="0"/>
              <a:t> </a:t>
            </a:r>
            <a:r>
              <a:rPr lang="en-US" sz="1400" dirty="0">
                <a:hlinkClick r:id="rId7"/>
              </a:rPr>
              <a:t>https://www.labirint.ru/books/771451</a:t>
            </a:r>
            <a:r>
              <a:rPr lang="en-US" sz="1400" dirty="0" smtClean="0">
                <a:hlinkClick r:id="rId7"/>
              </a:rPr>
              <a:t>/</a:t>
            </a:r>
            <a:r>
              <a:rPr lang="ru-RU" sz="1400" dirty="0" smtClean="0"/>
              <a:t>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400" dirty="0"/>
              <a:t>Увеличилась доля художественной литературы: 58% (в рейтинге за первое полугодие 2021 года — 46%).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400" dirty="0"/>
              <a:t>Но на первом месте все равно нон-фикшн-бестселлер «К себе нежно» Ольги Примаченко.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ru-RU" sz="1400" dirty="0"/>
              <a:t>В топ 50 не попал ни один российский автор, пишущий для детей.</a:t>
            </a:r>
            <a:endParaRPr dirty="0"/>
          </a:p>
        </p:txBody>
      </p:sp>
      <p:pic>
        <p:nvPicPr>
          <p:cNvPr id="315" name="Google Shape;315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71340" y="2176738"/>
            <a:ext cx="6296337" cy="347872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8"/>
          <p:cNvSpPr/>
          <p:nvPr/>
        </p:nvSpPr>
        <p:spPr>
          <a:xfrm rot="10800000">
            <a:off x="5381624" y="6209414"/>
            <a:ext cx="6810375" cy="648586"/>
          </a:xfrm>
          <a:custGeom>
            <a:avLst/>
            <a:gdLst/>
            <a:ahLst/>
            <a:cxnLst/>
            <a:rect l="l" t="t" r="r" b="b"/>
            <a:pathLst>
              <a:path w="10753706" h="1027260" extrusionOk="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2"/>
          <p:cNvSpPr/>
          <p:nvPr/>
        </p:nvSpPr>
        <p:spPr>
          <a:xfrm>
            <a:off x="0" y="4"/>
            <a:ext cx="12192000" cy="2295238"/>
          </a:xfrm>
          <a:custGeom>
            <a:avLst/>
            <a:gdLst/>
            <a:ahLst/>
            <a:cxnLst/>
            <a:rect l="l" t="t" r="r" b="b"/>
            <a:pathLst>
              <a:path w="12192000" h="2079137" extrusionOk="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2"/>
          <p:cNvSpPr txBox="1"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lang="ru-RU" sz="1800" b="1" dirty="0">
                <a:solidFill>
                  <a:srgbClr val="262626"/>
                </a:solidFill>
              </a:rPr>
              <a:t>Наталья Ломыкина. «У Чуковского были бы тысячи фолловеров»: что происходит на рынке детской литературы</a:t>
            </a:r>
            <a:r>
              <a:rPr lang="ru-RU" sz="1800" dirty="0">
                <a:solidFill>
                  <a:srgbClr val="262626"/>
                </a:solidFill>
              </a:rPr>
              <a:t/>
            </a:r>
            <a:br>
              <a:rPr lang="ru-RU" sz="1800" dirty="0">
                <a:solidFill>
                  <a:srgbClr val="262626"/>
                </a:solidFill>
              </a:rPr>
            </a:br>
            <a:r>
              <a:rPr lang="ru-RU" sz="1800" u="sng" dirty="0">
                <a:solidFill>
                  <a:schemeClr val="hlink"/>
                </a:solidFill>
                <a:hlinkClick r:id="rId3"/>
              </a:rPr>
              <a:t>https://www.forbes.ru/forbeslife/475307-u-cukovskogo-byli-by-tysaci-folloverov-cto-proishodit-na-rynke-detskoj-literatury</a:t>
            </a:r>
            <a:r>
              <a:rPr lang="ru-RU" sz="1800" dirty="0">
                <a:solidFill>
                  <a:srgbClr val="262626"/>
                </a:solidFill>
              </a:rPr>
              <a:t> </a:t>
            </a:r>
            <a:endParaRPr dirty="0"/>
          </a:p>
        </p:txBody>
      </p:sp>
      <p:sp>
        <p:nvSpPr>
          <p:cNvPr id="345" name="Google Shape;345;p42"/>
          <p:cNvSpPr txBox="1">
            <a:spLocks noGrp="1"/>
          </p:cNvSpPr>
          <p:nvPr>
            <p:ph type="body" idx="1"/>
          </p:nvPr>
        </p:nvSpPr>
        <p:spPr>
          <a:xfrm>
            <a:off x="1957987" y="2431765"/>
            <a:ext cx="8276026" cy="332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Char char="•"/>
            </a:pPr>
            <a:r>
              <a:rPr lang="ru-RU" sz="1700" b="1" dirty="0">
                <a:solidFill>
                  <a:srgbClr val="262626"/>
                </a:solidFill>
              </a:rPr>
              <a:t>«Издательский опыт подсказывает, что в любой книге важнее всего история, — говорит Елена Яковлева. — А в детской она архиважна. Ребенка невозможно заинтересовать тем, что ему неинтересно. А уж придумана эта история зарубежным автором или нашим, неважно». Яковлева рассказала, что у Wonder Books есть экспертный совет, куда входят только подростки 10–14 лет — им издательство рассылает книги еще до публикации, и ребята пишут отзывы: «Практически каждый отзыв на любую книгу начинается с того, насколько их зацепила та или иная история. Поэтому «импортозамещать» ничего не нужно —  только продолжать выпускать хорошие книги». В АСТ особенно следят за теми авторами, которые «имеют большой круг подписчиков и охотно общаются в соцсетях». Елена Яковлева считает, что если бы условный Корней Иванович жил сейчас и вел свой блог, то у него были бы тысячи </a:t>
            </a:r>
            <a:r>
              <a:rPr lang="ru-RU" sz="1700" b="1" dirty="0" smtClean="0">
                <a:solidFill>
                  <a:srgbClr val="262626"/>
                </a:solidFill>
              </a:rPr>
              <a:t>фолловеров</a:t>
            </a:r>
            <a:endParaRPr b="1" dirty="0"/>
          </a:p>
        </p:txBody>
      </p:sp>
      <p:sp>
        <p:nvSpPr>
          <p:cNvPr id="346" name="Google Shape;346;p42"/>
          <p:cNvSpPr/>
          <p:nvPr/>
        </p:nvSpPr>
        <p:spPr>
          <a:xfrm>
            <a:off x="2224586" y="5970896"/>
            <a:ext cx="9967416" cy="887104"/>
          </a:xfrm>
          <a:custGeom>
            <a:avLst/>
            <a:gdLst/>
            <a:ahLst/>
            <a:cxnLst/>
            <a:rect l="l" t="t" r="r" b="b"/>
            <a:pathLst>
              <a:path w="9517857" h="918356" extrusionOk="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4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Нон-фикшн</a:t>
            </a:r>
            <a:endParaRPr dirty="0"/>
          </a:p>
        </p:txBody>
      </p:sp>
      <p:sp>
        <p:nvSpPr>
          <p:cNvPr id="358" name="Google Shape;358;p44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Нехудожественная литература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4" name="Google Shape;364;p4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65" name="Google Shape;365;p4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4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15537E">
                <a:alpha val="666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7" name="Google Shape;367;p45"/>
          <p:cNvSpPr txBox="1">
            <a:spLocks noGrp="1"/>
          </p:cNvSpPr>
          <p:nvPr>
            <p:ph type="title"/>
          </p:nvPr>
        </p:nvSpPr>
        <p:spPr>
          <a:xfrm>
            <a:off x="549276" y="458033"/>
            <a:ext cx="9882347" cy="72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Жанна Андреева. Вам пакет нужен? (Издательства «Абраказябра»). </a:t>
            </a:r>
            <a:b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Иллюстрации Кристины Смольской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45"/>
          <p:cNvPicPr preferRelativeResize="0"/>
          <p:nvPr/>
        </p:nvPicPr>
        <p:blipFill rotWithShape="1">
          <a:blip r:embed="rId3">
            <a:alphaModFix/>
          </a:blip>
          <a:srcRect l="2210"/>
          <a:stretch/>
        </p:blipFill>
        <p:spPr>
          <a:xfrm>
            <a:off x="4121919" y="1557339"/>
            <a:ext cx="3589750" cy="4752000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pic>
        <p:nvPicPr>
          <p:cNvPr id="369" name="Google Shape;369;p45"/>
          <p:cNvPicPr preferRelativeResize="0"/>
          <p:nvPr/>
        </p:nvPicPr>
        <p:blipFill rotWithShape="1">
          <a:blip r:embed="rId4">
            <a:alphaModFix/>
          </a:blip>
          <a:srcRect r="2806"/>
          <a:stretch/>
        </p:blipFill>
        <p:spPr>
          <a:xfrm>
            <a:off x="549277" y="1557339"/>
            <a:ext cx="3567884" cy="4752000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pic>
        <p:nvPicPr>
          <p:cNvPr id="370" name="Google Shape;370;p45" descr="Изображение выглядит как текс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t="12695" r="-3" b="18704"/>
          <a:stretch/>
        </p:blipFill>
        <p:spPr>
          <a:xfrm>
            <a:off x="8070082" y="1557339"/>
            <a:ext cx="3567600" cy="4752000"/>
          </a:xfrm>
          <a:prstGeom prst="rect">
            <a:avLst/>
          </a:prstGeom>
          <a:noFill/>
          <a:ln>
            <a:noFill/>
          </a:ln>
          <a:effectLst>
            <a:outerShdw blurRad="508000" dist="101600" dir="5400000" algn="tl" rotWithShape="0">
              <a:srgbClr val="000000">
                <a:alpha val="9803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488520" y="6398581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https://www.labirint.ru/books/860556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61" y="5344344"/>
            <a:ext cx="1413335" cy="1413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600" y="1204913"/>
            <a:ext cx="3571875" cy="444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6" descr="Изображение выглядит как текс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666038" y="1204913"/>
            <a:ext cx="3560763" cy="4443413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6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ap="flat" cmpd="thinThick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ru-R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Серия «Тело, в котором ты живешь» издательства «Абраказябра»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63138" y="5934091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https://www.labirint.ru/books/854343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375501"/>
            <a:ext cx="1272825" cy="12728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61690" y="5934090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https://www.labirint.ru/books/860557</a:t>
            </a:r>
            <a:r>
              <a:rPr lang="en-US" dirty="0" smtClean="0">
                <a:hlinkClick r:id="rId7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33" y="4475080"/>
            <a:ext cx="1173246" cy="1173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47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843088"/>
            <a:ext cx="3455988" cy="431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7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5625" y="1843088"/>
            <a:ext cx="3455988" cy="431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891463" y="1843088"/>
            <a:ext cx="3462338" cy="431641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800" dirty="0"/>
              <a:t>Наталья Соболева. Наука и техника (Издательство «Абраказябра»). Иллюстрации Ася Киселевой. Серия «Первые в России</a:t>
            </a:r>
            <a:r>
              <a:rPr lang="ru-RU" sz="2800" dirty="0" smtClean="0"/>
              <a:t>»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295571" y="6319255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6"/>
              </a:rPr>
              <a:t>https://www.labirint.ru/books/841836</a:t>
            </a:r>
            <a:r>
              <a:rPr lang="en-US" dirty="0" smtClean="0">
                <a:solidFill>
                  <a:schemeClr val="bg1"/>
                </a:solidFill>
                <a:hlinkClick r:id="rId6"/>
              </a:rPr>
              <a:t>/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262" y="5588737"/>
            <a:ext cx="1141527" cy="1141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https://www.labirint.ru/books/841835/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925" y="1844675"/>
            <a:ext cx="3563938" cy="444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3125" y="1844675"/>
            <a:ext cx="3563938" cy="444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8" descr="Изображение выглядит как текс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8531225" y="1844675"/>
            <a:ext cx="2822575" cy="444976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8"/>
          <p:cNvSpPr txBox="1"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-RU" sz="3300" b="1" dirty="0">
                <a:solidFill>
                  <a:schemeClr val="dk1"/>
                </a:solidFill>
                <a:sym typeface="Calibri"/>
              </a:rPr>
              <a:t>Наталья Соболева. На улицах города (Издательство «Абраказябра»). Иллюстрации Марины Байковой. Серия «Первые в России</a:t>
            </a:r>
            <a:r>
              <a:rPr lang="ru-RU" sz="3300" b="1" dirty="0" smtClean="0">
                <a:solidFill>
                  <a:schemeClr val="dk1"/>
                </a:solidFill>
                <a:sym typeface="Calibri"/>
              </a:rPr>
              <a:t>»</a:t>
            </a:r>
            <a:endParaRPr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853239" y="6448425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https://www.labirint.ru/books/841835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98" y="5104222"/>
            <a:ext cx="1344203" cy="1344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9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 dirty="0"/>
              <a:t>Анна Уродовский. Пятеро на льдине (Издательство «Абраказябра»). Иллюстрации Анны </a:t>
            </a:r>
            <a:r>
              <a:rPr lang="ru-RU" sz="2800" b="1" dirty="0" smtClean="0"/>
              <a:t>Сладковой</a:t>
            </a:r>
            <a:endParaRPr b="1" dirty="0"/>
          </a:p>
        </p:txBody>
      </p:sp>
      <p:sp>
        <p:nvSpPr>
          <p:cNvPr id="400" name="Google Shape;400;p49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ru-RU" sz="1900" b="1" i="0" dirty="0">
                <a:latin typeface="Arial"/>
                <a:ea typeface="Arial"/>
                <a:cs typeface="Arial"/>
                <a:sym typeface="Arial"/>
              </a:rPr>
              <a:t>5 июня 1937 года на дрейфующую станцию "Северный полюс-1" самолётом был доставлен пятый член экспедиционного отряда Ивана Папанина - пёс Весёлый. У четвероногого зимовщика ответственная миссия - охранять лагерь от белых медведей. Зато в свободное время Весёлый может ходить хвостом за "своим человеком" Иваном Папаниным, наблюдать за работой полярников и, конечно, проказничать. Но полярники всё ему прощают и при случае обязательно рассказывают о любимце всем, кто следит за ходом экспедиции. По окончании дрейфа Весёлый становится так знаменит, что слава о нём доходит и до его потомков, один из которых - пёс Берт - и рассказывает на страницах книги историю жизни своего замечательного </a:t>
            </a:r>
            <a:r>
              <a:rPr lang="ru-RU" sz="1900" b="1" i="0" dirty="0" smtClean="0">
                <a:latin typeface="Arial"/>
                <a:ea typeface="Arial"/>
                <a:cs typeface="Arial"/>
                <a:sym typeface="Arial"/>
              </a:rPr>
              <a:t>деда </a:t>
            </a:r>
            <a:endParaRPr sz="1900" b="1" dirty="0"/>
          </a:p>
        </p:txBody>
      </p:sp>
      <p:pic>
        <p:nvPicPr>
          <p:cNvPr id="401" name="Google Shape;401;p49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3260" r="1008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2" name="Google Shape;402;p49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D1A5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4745126" y="6176605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https://www.labirint.ru/books/860558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62" y="5503749"/>
            <a:ext cx="1345711" cy="1345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https://www.labirint.ru/books/851347/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50"/>
          <p:cNvSpPr txBox="1"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2300"/>
            </a:pPr>
            <a:r>
              <a:rPr lang="ru-RU" sz="2300" b="1" i="0" dirty="0">
                <a:latin typeface="Arial"/>
                <a:ea typeface="Arial"/>
                <a:cs typeface="Arial"/>
                <a:sym typeface="Arial"/>
              </a:rPr>
              <a:t>Михаил Логинов. 1897. Почти детективная история, записанная ученицей московской гимназии (Издательство «Абраказябра»). Иллюстрации Натальи </a:t>
            </a:r>
            <a:r>
              <a:rPr lang="ru-RU" sz="2300" b="1" i="0" dirty="0" smtClean="0">
                <a:latin typeface="Arial"/>
                <a:ea typeface="Arial"/>
                <a:cs typeface="Arial"/>
                <a:sym typeface="Arial"/>
              </a:rPr>
              <a:t>Рябчиковой</a:t>
            </a:r>
            <a:r>
              <a:rPr lang="en-US" sz="23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dirty="0">
                <a:latin typeface="Arial"/>
                <a:ea typeface="Arial"/>
                <a:cs typeface="Arial"/>
                <a:sym typeface="Arial"/>
                <a:hlinkClick r:id="rId3"/>
              </a:rPr>
              <a:t>https://www.labirint.ru/books/851347</a:t>
            </a:r>
            <a:r>
              <a:rPr lang="en-US" sz="2300" dirty="0" smtClean="0">
                <a:latin typeface="Arial"/>
                <a:ea typeface="Arial"/>
                <a:cs typeface="Arial"/>
                <a:sym typeface="Arial"/>
                <a:hlinkClick r:id="rId3"/>
              </a:rPr>
              <a:t>/</a:t>
            </a:r>
            <a:r>
              <a:rPr lang="ru-RU" sz="23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sz="2300" dirty="0"/>
          </a:p>
        </p:txBody>
      </p:sp>
      <p:sp>
        <p:nvSpPr>
          <p:cNvPr id="409" name="Google Shape;409;p50"/>
          <p:cNvSpPr/>
          <p:nvPr/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50" descr="Изображение выглядит как текст, велосипед, стойк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r="2381" b="-4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0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l="3607" r="-4" b="-4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0"/>
          <p:cNvSpPr/>
          <p:nvPr/>
        </p:nvSpPr>
        <p:spPr>
          <a:xfrm>
            <a:off x="8024648" y="1721922"/>
            <a:ext cx="3609143" cy="452056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1E1E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50"/>
          <p:cNvSpPr txBox="1">
            <a:spLocks noGrp="1"/>
          </p:cNvSpPr>
          <p:nvPr>
            <p:ph type="body" idx="1"/>
          </p:nvPr>
        </p:nvSpPr>
        <p:spPr>
          <a:xfrm>
            <a:off x="8309348" y="2020824"/>
            <a:ext cx="2956060" cy="39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ru-RU" sz="1400" b="1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Москва, 1897 год. У Павла Костюшина важный экзамен по истории, но вот незадача - с учителем он поссорился ещё в начале учебного года и учебник с той поры не открывал. Зато его сестра-близнец знает историю очень хорошо и готова пойти в гимназию вместо брата. Удастся ли близнецам провернуть рискованную авантюру? Ответ в дневнике Тани Костюшиной, которая подробно описывает день экзамена, а заодно рассказывает о быте тех времён. Откуда бралась вода у москвичей? Где хранилась еда? Как проходили экзамены в гимназии? Узнайте больше о Москве XIX века!</a:t>
            </a:r>
            <a:endParaRPr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86" y="5132207"/>
            <a:ext cx="1110275" cy="1110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Публикации, обзоры, интервью</a:t>
            </a:r>
            <a:endParaRPr dirty="0"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Новости детской литературы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51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4515" y="1844675"/>
            <a:ext cx="6051550" cy="44497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20" name="Google Shape;420;p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978484" y="1844675"/>
            <a:ext cx="2832100" cy="44497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421" name="Google Shape;421;p51"/>
          <p:cNvSpPr txBox="1"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3300"/>
            </a:pPr>
            <a:r>
              <a:rPr lang="ru-RU" sz="3300" b="1" dirty="0">
                <a:solidFill>
                  <a:schemeClr val="dk1"/>
                </a:solidFill>
                <a:sym typeface="Calibri"/>
              </a:rPr>
              <a:t>Андрей Дубровский. 50 фактов из истории Древнего мира (Издательство «Пешком в историю»). Иллюстрации Саши </a:t>
            </a:r>
            <a:r>
              <a:rPr lang="ru-RU" sz="3300" b="1" dirty="0" smtClean="0">
                <a:solidFill>
                  <a:schemeClr val="dk1"/>
                </a:solidFill>
                <a:sym typeface="Calibri"/>
              </a:rPr>
              <a:t>Шляхтиной</a:t>
            </a:r>
            <a:r>
              <a:rPr lang="ru-RU" sz="3300" b="1" dirty="0"/>
              <a:t> </a:t>
            </a:r>
            <a:r>
              <a:rPr lang="en-US" sz="3300" dirty="0" smtClean="0">
                <a:hlinkClick r:id="rId5"/>
              </a:rPr>
              <a:t>https</a:t>
            </a:r>
            <a:r>
              <a:rPr lang="en-US" sz="3300" dirty="0">
                <a:hlinkClick r:id="rId5"/>
              </a:rPr>
              <a:t>://www.labirint.ru/books/882575</a:t>
            </a:r>
            <a:r>
              <a:rPr lang="en-US" sz="3300" dirty="0" smtClean="0">
                <a:hlinkClick r:id="rId5"/>
              </a:rPr>
              <a:t>/</a:t>
            </a:r>
            <a:r>
              <a:rPr lang="ru-RU" sz="3300" dirty="0" smtClean="0"/>
              <a:t> 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846" y="5584156"/>
            <a:ext cx="1273844" cy="1273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52" descr="Изображение выглядит как текс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41413" y="1825625"/>
            <a:ext cx="65611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2" descr="Изображение выглядит как текст, млекопитающее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0813" y="1825625"/>
            <a:ext cx="3279775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ru-RU" dirty="0"/>
              <a:t>Елена Булай. Твоя собака (Издательство «Самокат»)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399633" y="6311900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/>
              </a:rPr>
              <a:t>https://www.labirint.ru/books/879489</a:t>
            </a:r>
            <a:r>
              <a:rPr lang="en-US" dirty="0" smtClean="0">
                <a:solidFill>
                  <a:schemeClr val="bg1"/>
                </a:solidFill>
                <a:hlinkClick r:id="rId5"/>
              </a:rPr>
              <a:t>/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37" y="5556584"/>
            <a:ext cx="1240757" cy="1240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https://www.chitai-gorod.ru/catalog/book/2932572/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500" y="1844675"/>
            <a:ext cx="3398838" cy="44497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35" name="Google Shape;43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6600" y="1844675"/>
            <a:ext cx="3213100" cy="44497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36" name="Google Shape;436;p53" descr="Изображение выглядит как часы, ветряная мельница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827963" y="1844675"/>
            <a:ext cx="3281363" cy="44497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437" name="Google Shape;437;p53"/>
          <p:cNvSpPr txBox="1">
            <a:spLocks noGrp="1"/>
          </p:cNvSpPr>
          <p:nvPr>
            <p:ph type="title"/>
          </p:nvPr>
        </p:nvSpPr>
        <p:spPr>
          <a:xfrm>
            <a:off x="156411" y="184805"/>
            <a:ext cx="11875167" cy="150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800"/>
            </a:pPr>
            <a:r>
              <a:rPr lang="ru-RU" sz="3600" b="1" dirty="0">
                <a:solidFill>
                  <a:schemeClr val="dk1"/>
                </a:solidFill>
                <a:sym typeface="Calibri"/>
              </a:rPr>
              <a:t>Роман Беляев. Как устроена мельница (Издательство «Самокат</a:t>
            </a:r>
            <a:r>
              <a:rPr lang="ru-RU" sz="3600" b="1" dirty="0" smtClean="0">
                <a:solidFill>
                  <a:schemeClr val="dk1"/>
                </a:solidFill>
                <a:sym typeface="Calibri"/>
              </a:rPr>
              <a:t>»)</a:t>
            </a:r>
            <a:r>
              <a:rPr lang="en-US" sz="3600" b="1" dirty="0" smtClean="0"/>
              <a:t> </a:t>
            </a:r>
            <a:r>
              <a:rPr lang="en-US" sz="3600" dirty="0">
                <a:hlinkClick r:id="rId6"/>
              </a:rPr>
              <a:t>https://www.chitai-gorod.ru/catalog/book/2932572</a:t>
            </a:r>
            <a:r>
              <a:rPr lang="en-US" sz="3600" dirty="0" smtClean="0">
                <a:hlinkClick r:id="rId6"/>
              </a:rPr>
              <a:t>/</a:t>
            </a:r>
            <a:r>
              <a:rPr lang="ru-RU" sz="3600" dirty="0" smtClean="0"/>
              <a:t> </a:t>
            </a:r>
            <a:endParaRPr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85" y="5327233"/>
            <a:ext cx="1530767" cy="1530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54" descr="Изображение выглядит как текст, книг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050" y="1844675"/>
            <a:ext cx="3336925" cy="44497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44" name="Google Shape;444;p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440238" y="1844675"/>
            <a:ext cx="6715125" cy="444976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445" name="Google Shape;445;p54"/>
          <p:cNvSpPr txBox="1"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300"/>
            </a:pPr>
            <a:r>
              <a:rPr lang="ru-RU" sz="3200" b="1" dirty="0">
                <a:solidFill>
                  <a:schemeClr val="dk1"/>
                </a:solidFill>
                <a:sym typeface="Calibri"/>
              </a:rPr>
              <a:t>Петр Багин. Следы. Жизнь зверей и птиц в небольших рассказах (Издательство «Мелик-Пашаев</a:t>
            </a:r>
            <a:r>
              <a:rPr lang="ru-RU" sz="3200" b="1" dirty="0" smtClean="0">
                <a:solidFill>
                  <a:schemeClr val="dk1"/>
                </a:solidFill>
                <a:sym typeface="Calibri"/>
              </a:rPr>
              <a:t>»)</a:t>
            </a:r>
            <a:r>
              <a:rPr lang="en-US" sz="3200" b="1" dirty="0"/>
              <a:t> </a:t>
            </a:r>
            <a:r>
              <a:rPr lang="en-US" sz="3200" dirty="0">
                <a:hlinkClick r:id="rId5"/>
              </a:rPr>
              <a:t>https://melik-pashaev.ru/product/sledy</a:t>
            </a:r>
            <a:r>
              <a:rPr lang="en-US" sz="3200" dirty="0" smtClean="0">
                <a:hlinkClick r:id="rId5"/>
              </a:rPr>
              <a:t>/</a:t>
            </a:r>
            <a:r>
              <a:rPr lang="ru-RU" sz="3200" dirty="0" smtClean="0"/>
              <a:t> </a:t>
            </a:r>
            <a:endParaRPr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321" y="5456321"/>
            <a:ext cx="1401679" cy="1401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5"/>
          <p:cNvSpPr/>
          <p:nvPr/>
        </p:nvSpPr>
        <p:spPr>
          <a:xfrm>
            <a:off x="-529389" y="184805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https://www.labirint.ru/books/878434/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55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50" y="1844675"/>
            <a:ext cx="3443288" cy="444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5" descr="Изображение выглядит как текст, книг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3563" y="1844675"/>
            <a:ext cx="3443288" cy="444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5" descr="Изображение выглядит как текс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888288" y="1844675"/>
            <a:ext cx="3443288" cy="4449763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5"/>
          <p:cNvSpPr txBox="1"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ru-RU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Новые книги издательства </a:t>
            </a:r>
            <a:r>
              <a:rPr lang="ru-RU" sz="4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4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4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Настя и Никита»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94165" y="6384271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https://www.labirint.ru/books/878434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87" y="5106620"/>
            <a:ext cx="1161451" cy="11614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93869" y="6384271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https://www.labirint.ru/books/878435</a:t>
            </a:r>
            <a:r>
              <a:rPr lang="en-US" dirty="0" smtClean="0">
                <a:hlinkClick r:id="rId8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32" y="5167060"/>
            <a:ext cx="1115219" cy="11152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26716" y="6384271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www.labirint.ru/books/878433/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705" y="5092408"/>
            <a:ext cx="1189871" cy="1189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58875" y="555625"/>
            <a:ext cx="6508750" cy="46291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61" name="Google Shape;461;p56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4300" y="555625"/>
            <a:ext cx="3295650" cy="46291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462" name="Google Shape;462;p56"/>
          <p:cNvSpPr txBox="1"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r>
              <a:rPr lang="ru-RU" sz="2900" b="1" dirty="0">
                <a:solidFill>
                  <a:schemeClr val="dk1"/>
                </a:solidFill>
                <a:sym typeface="Calibri"/>
              </a:rPr>
              <a:t>Лариса Назарова. В долине ударений (Издательство «Качели»). Иллюстрации Елены Кисенковой. Серия «Слово за слово»</a:t>
            </a:r>
            <a:endParaRPr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860493" y="74482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https://www.labirint.ru/books/854208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950" y="4131332"/>
            <a:ext cx="1053443" cy="1053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57" descr="Изображение выглядит как текст, газета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868488"/>
            <a:ext cx="6988175" cy="44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7813" y="1868488"/>
            <a:ext cx="3452813" cy="44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7"/>
          <p:cNvSpPr txBox="1"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3300"/>
            </a:pPr>
            <a:r>
              <a:rPr lang="ru-RU" sz="3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Никола Эдвардс. А как у вас? Что общего и разного у детей по всему миру. Иллюстрации Андреа Штегмайер (Издательство "МИФ</a:t>
            </a:r>
            <a:r>
              <a:rPr lang="ru-RU" sz="33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") </a:t>
            </a:r>
            <a:r>
              <a:rPr lang="en-US" sz="3300" dirty="0" smtClean="0">
                <a:hlinkClick r:id="rId5"/>
              </a:rPr>
              <a:t>https://www.labirint.ru/books/874854/</a:t>
            </a:r>
            <a:r>
              <a:rPr lang="ru-RU" sz="3300" dirty="0" smtClean="0"/>
              <a:t> 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66" y="4875087"/>
            <a:ext cx="1381209" cy="1381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7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Книги для младших школьников</a:t>
            </a:r>
            <a:endParaRPr dirty="0"/>
          </a:p>
        </p:txBody>
      </p:sp>
      <p:sp>
        <p:nvSpPr>
          <p:cNvPr id="543" name="Google Shape;543;p67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Новинки и переиздания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8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 dirty="0"/>
              <a:t>Софья Ремез. Лимоната (Издательство «Пять четвертей»). Иллюстрации Натальи </a:t>
            </a:r>
            <a:r>
              <a:rPr lang="ru-RU" sz="2800" b="1" dirty="0" smtClean="0"/>
              <a:t>Рябчиковой</a:t>
            </a:r>
            <a:endParaRPr b="1" dirty="0"/>
          </a:p>
        </p:txBody>
      </p:sp>
      <p:sp>
        <p:nvSpPr>
          <p:cNvPr id="549" name="Google Shape;549;p68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700" b="1" i="0" dirty="0">
                <a:latin typeface="+mn-lt"/>
                <a:ea typeface="Arial"/>
                <a:cs typeface="Arial"/>
                <a:sym typeface="Arial"/>
              </a:rPr>
              <a:t>Небольшой южный городок Лимоната славится своими лимонами, которые никогда не портятся. Местные жители ведут безмятежный и размеренный образ жизни: варят варенье из клубники, обмениваются книгами и каждый понедельник покупают сладости, которые привозит Джентиле на своём грузовичке.</a:t>
            </a:r>
            <a:r>
              <a:rPr lang="ru-RU" sz="1700" b="1" dirty="0">
                <a:latin typeface="+mn-lt"/>
              </a:rPr>
              <a:t/>
            </a:r>
            <a:br>
              <a:rPr lang="ru-RU" sz="1700" b="1" dirty="0">
                <a:latin typeface="+mn-lt"/>
              </a:rPr>
            </a:br>
            <a:r>
              <a:rPr lang="ru-RU" sz="1700" b="1" i="0" dirty="0">
                <a:latin typeface="+mn-lt"/>
                <a:ea typeface="Arial"/>
                <a:cs typeface="Arial"/>
                <a:sym typeface="Arial"/>
              </a:rPr>
              <a:t>Но однажды в городе появляется Арабьято. Он торгует морсом из зелёных ягод. Этот морс, по его заверениям, развеселит печальных и придаст сил усталым. Жители Лимонаты пробуют его… и меняются до неузнаваемости. Сладости им больше не нужны, да и от прежнего добродушия ни следа. Не пробовали морса только восьмилетняя Капучинка и её верная подруга ящерица Фрида. Вместе с продавцом сладостей Джентиле они отправляются на поиски </a:t>
            </a:r>
            <a:r>
              <a:rPr lang="ru-RU" sz="1700" b="1" i="0" dirty="0" smtClean="0">
                <a:latin typeface="+mn-lt"/>
                <a:ea typeface="Arial"/>
                <a:cs typeface="Arial"/>
                <a:sym typeface="Arial"/>
              </a:rPr>
              <a:t>противоядия</a:t>
            </a:r>
            <a:endParaRPr sz="1700" b="1" dirty="0">
              <a:latin typeface="+mn-lt"/>
            </a:endParaRPr>
          </a:p>
        </p:txBody>
      </p:sp>
      <p:pic>
        <p:nvPicPr>
          <p:cNvPr id="550" name="Google Shape;550;p68" descr="Изображение выглядит как карт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296" r="348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Google Shape;551;p68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C9C1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4915381" y="6113784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https://www.labirint.ru/books/819028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87" y="5677346"/>
            <a:ext cx="1180654" cy="1180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9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 dirty="0"/>
              <a:t>Наталья Евдокимова. Магнус играет наверху (Издательство «Детское время»). Иллюстрации Анастасии Петровой</a:t>
            </a:r>
            <a:endParaRPr b="1" dirty="0"/>
          </a:p>
        </p:txBody>
      </p:sp>
      <p:sp>
        <p:nvSpPr>
          <p:cNvPr id="557" name="Google Shape;557;p69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i="0" dirty="0">
                <a:latin typeface="+mn-lt"/>
                <a:ea typeface="Arial"/>
                <a:cs typeface="Arial"/>
                <a:sym typeface="Arial"/>
              </a:rPr>
              <a:t>Виталику, которого мама называет Талем, шесть лет, и он занимается в шахматном кружке при местном доме творчества.</a:t>
            </a:r>
            <a:r>
              <a:rPr lang="ru-RU" sz="2000" b="1" dirty="0">
                <a:latin typeface="+mn-lt"/>
              </a:rPr>
              <a:t/>
            </a:r>
            <a:br>
              <a:rPr lang="ru-RU" sz="2000" b="1" dirty="0">
                <a:latin typeface="+mn-lt"/>
              </a:rPr>
            </a:br>
            <a:r>
              <a:rPr lang="ru-RU" sz="2000" b="1" i="0" dirty="0">
                <a:latin typeface="+mn-lt"/>
                <a:ea typeface="Arial"/>
                <a:cs typeface="Arial"/>
                <a:sym typeface="Arial"/>
              </a:rPr>
              <a:t>Магнус Карлсен - чемпион мира по шахматам, и он живёт в далёкой Норвегии. Их встреча кажется невозможной. Но они обязательно должны встретиться! Для младшего и среднего школьного </a:t>
            </a:r>
            <a:r>
              <a:rPr lang="ru-RU" sz="2000" b="1" i="0" dirty="0" smtClean="0">
                <a:latin typeface="+mn-lt"/>
                <a:ea typeface="Arial"/>
                <a:cs typeface="Arial"/>
                <a:sym typeface="Arial"/>
              </a:rPr>
              <a:t>возраста</a:t>
            </a:r>
            <a:endParaRPr sz="2000" b="1" dirty="0">
              <a:latin typeface="+mn-lt"/>
            </a:endParaRPr>
          </a:p>
        </p:txBody>
      </p:sp>
      <p:pic>
        <p:nvPicPr>
          <p:cNvPr id="558" name="Google Shape;558;p69" descr="Изображение выглядит как текст, шахматная фигур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r="446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9" name="Google Shape;559;p69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CF6D5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4741036" y="5733222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https://www.labirint.ru/books/863757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92" y="5598954"/>
            <a:ext cx="1249729" cy="1249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648929" y="629266"/>
            <a:ext cx="7538664" cy="1676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Clr>
                <a:schemeClr val="accent1"/>
              </a:buClr>
              <a:buSzPts val="3800"/>
            </a:pPr>
            <a:r>
              <a:rPr lang="ru-RU" sz="3800" dirty="0">
                <a:solidFill>
                  <a:schemeClr val="accent1"/>
                </a:solidFill>
              </a:rPr>
              <a:t>Короткий список 13-го сезона «Книгуру» выложен на сайте </a:t>
            </a:r>
            <a:r>
              <a:rPr lang="ru-RU" sz="3800" dirty="0" smtClean="0">
                <a:solidFill>
                  <a:schemeClr val="accent1"/>
                </a:solidFill>
              </a:rPr>
              <a:t>конкурса </a:t>
            </a:r>
            <a:r>
              <a:rPr lang="en-US" sz="3800" dirty="0" smtClean="0">
                <a:solidFill>
                  <a:schemeClr val="accent1"/>
                </a:solidFill>
                <a:hlinkClick r:id="rId3"/>
              </a:rPr>
              <a:t>http</a:t>
            </a:r>
            <a:r>
              <a:rPr lang="en-US" sz="3800" dirty="0">
                <a:solidFill>
                  <a:schemeClr val="accent1"/>
                </a:solidFill>
                <a:hlinkClick r:id="rId3"/>
              </a:rPr>
              <a:t>://</a:t>
            </a:r>
            <a:r>
              <a:rPr lang="en-US" sz="3800" dirty="0" smtClean="0">
                <a:solidFill>
                  <a:schemeClr val="accent1"/>
                </a:solidFill>
                <a:hlinkClick r:id="rId3"/>
              </a:rPr>
              <a:t>kniguru.info/korotkii-spisok-trinadtsatogo-sezona</a:t>
            </a:r>
            <a:r>
              <a:rPr lang="ru-RU" sz="3800" dirty="0" smtClean="0">
                <a:solidFill>
                  <a:schemeClr val="accent1"/>
                </a:solidFill>
              </a:rPr>
              <a:t>   </a:t>
            </a:r>
            <a:endParaRPr dirty="0"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1"/>
          </p:nvPr>
        </p:nvSpPr>
        <p:spPr>
          <a:xfrm>
            <a:off x="433138" y="2438400"/>
            <a:ext cx="7411452" cy="420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>
              <a:spcBef>
                <a:spcPts val="0"/>
              </a:spcBef>
              <a:buSzPts val="1300"/>
              <a:buFont typeface="Calibri"/>
              <a:buAutoNum type="arabicPeriod"/>
            </a:pPr>
            <a:r>
              <a:rPr lang="ru-RU" sz="1300" b="0" i="0" dirty="0">
                <a:latin typeface="Arial"/>
                <a:ea typeface="Arial"/>
                <a:cs typeface="Arial"/>
                <a:sym typeface="Arial"/>
              </a:rPr>
              <a:t>Арсланова Асия. </a:t>
            </a:r>
            <a:r>
              <a:rPr lang="ru-RU" sz="1300" b="0" i="0" dirty="0" smtClean="0">
                <a:latin typeface="Arial"/>
                <a:ea typeface="Arial"/>
                <a:cs typeface="Arial"/>
                <a:sym typeface="Arial"/>
              </a:rPr>
              <a:t>Аул 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  <a:hlinkClick r:id="rId4"/>
              </a:rPr>
              <a:t>http://</a:t>
            </a:r>
            <a:r>
              <a:rPr lang="en-US" sz="1300" dirty="0" smtClean="0">
                <a:latin typeface="Arial"/>
                <a:ea typeface="Arial"/>
                <a:cs typeface="Arial"/>
                <a:sym typeface="Arial"/>
                <a:hlinkClick r:id="rId4"/>
              </a:rPr>
              <a:t>kniguru.info/korotkii-spisok-trinadtsatogo-sezona/aul-arslanova-asiya</a:t>
            </a:r>
            <a:r>
              <a:rPr lang="ru-RU" sz="13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buSzPts val="1300"/>
              <a:buFont typeface="Calibri"/>
              <a:buAutoNum type="arabicPeriod"/>
            </a:pPr>
            <a:r>
              <a:rPr lang="ru-RU" sz="1300" b="1" i="0" dirty="0">
                <a:latin typeface="Arial"/>
                <a:ea typeface="Arial"/>
                <a:cs typeface="Arial"/>
                <a:sym typeface="Arial"/>
              </a:rPr>
              <a:t>Ая эН. П. Ушкин и </a:t>
            </a:r>
            <a:r>
              <a:rPr lang="ru-RU" sz="1300" b="1" i="0" dirty="0" smtClean="0">
                <a:latin typeface="Arial"/>
                <a:ea typeface="Arial"/>
                <a:cs typeface="Arial"/>
                <a:sym typeface="Arial"/>
              </a:rPr>
              <a:t>пиксели </a:t>
            </a:r>
            <a:r>
              <a:rPr lang="en-US" sz="1300" b="1" dirty="0">
                <a:latin typeface="Arial"/>
                <a:ea typeface="Arial"/>
                <a:cs typeface="Arial"/>
                <a:sym typeface="Arial"/>
                <a:hlinkClick r:id="rId5"/>
              </a:rPr>
              <a:t>http://</a:t>
            </a:r>
            <a:r>
              <a:rPr lang="en-US" sz="1300" b="1" dirty="0" smtClean="0">
                <a:latin typeface="Arial"/>
                <a:ea typeface="Arial"/>
                <a:cs typeface="Arial"/>
                <a:sym typeface="Arial"/>
                <a:hlinkClick r:id="rId5"/>
              </a:rPr>
              <a:t>kniguru.info/korotkii-spisok-trinadtsatogo-sezona/pushkin-ayaen</a:t>
            </a:r>
            <a:r>
              <a:rPr lang="ru-RU" sz="13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lang="ru-RU" sz="1300" b="1" i="0" dirty="0" smtClean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>
              <a:buSzPts val="1300"/>
              <a:buFont typeface="Calibri"/>
              <a:buAutoNum type="arabicPeriod"/>
            </a:pPr>
            <a:r>
              <a:rPr lang="ru-RU" sz="1300" b="1" i="0" dirty="0" smtClean="0">
                <a:latin typeface="Arial"/>
                <a:ea typeface="Arial"/>
                <a:cs typeface="Arial"/>
                <a:sym typeface="Arial"/>
              </a:rPr>
              <a:t>Басова </a:t>
            </a:r>
            <a:r>
              <a:rPr lang="ru-RU" sz="1300" b="1" i="0" dirty="0">
                <a:latin typeface="Arial"/>
                <a:ea typeface="Arial"/>
                <a:cs typeface="Arial"/>
                <a:sym typeface="Arial"/>
              </a:rPr>
              <a:t>Евгения. </a:t>
            </a:r>
            <a:r>
              <a:rPr lang="ru-RU" sz="1300" b="1" i="0" dirty="0" smtClean="0">
                <a:latin typeface="Arial"/>
                <a:ea typeface="Arial"/>
                <a:cs typeface="Arial"/>
                <a:sym typeface="Arial"/>
              </a:rPr>
              <a:t>Калики перехожие  </a:t>
            </a:r>
            <a:r>
              <a:rPr lang="en-US" sz="1300" b="1" dirty="0">
                <a:latin typeface="Arial"/>
                <a:ea typeface="Arial"/>
                <a:cs typeface="Arial"/>
                <a:sym typeface="Arial"/>
                <a:hlinkClick r:id="rId6"/>
              </a:rPr>
              <a:t>http://</a:t>
            </a:r>
            <a:r>
              <a:rPr lang="en-US" sz="1300" b="1" dirty="0" smtClean="0">
                <a:latin typeface="Arial"/>
                <a:ea typeface="Arial"/>
                <a:cs typeface="Arial"/>
                <a:sym typeface="Arial"/>
                <a:hlinkClick r:id="rId6"/>
              </a:rPr>
              <a:t>kniguru.info/korotkii-spisok-trinadtsatogo-sezona/d0-ba-d0-b0-d0-bb-d0-b8-d0-ba-d0-b8-d0-bf-d0-b5-d1-80-d0-b5-d1-85-d0-be-d0-b6-d0-b8-d0-b5-d0-b5-d0-b2-d0-b3-d0-b5-d0-bd-d0-b8-d1-8f-d0-b1-d0-b0-d1-81-d0-be-d0-b2-d0-b0</a:t>
            </a:r>
            <a:r>
              <a:rPr lang="ru-RU" sz="13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buSzPts val="1300"/>
              <a:buFont typeface="Calibri"/>
              <a:buAutoNum type="arabicPeriod"/>
            </a:pPr>
            <a:r>
              <a:rPr lang="ru-RU" sz="1300" b="0" i="0" dirty="0">
                <a:latin typeface="Arial"/>
                <a:ea typeface="Arial"/>
                <a:cs typeface="Arial"/>
                <a:sym typeface="Arial"/>
              </a:rPr>
              <a:t>Воджик Хельга. Монстры под </a:t>
            </a:r>
            <a:r>
              <a:rPr lang="ru-RU" sz="1300" b="0" i="0" dirty="0" smtClean="0">
                <a:latin typeface="Arial"/>
                <a:ea typeface="Arial"/>
                <a:cs typeface="Arial"/>
                <a:sym typeface="Arial"/>
              </a:rPr>
              <a:t>лестницей 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  <a:hlinkClick r:id="rId7"/>
              </a:rPr>
              <a:t>http://</a:t>
            </a:r>
            <a:r>
              <a:rPr lang="en-US" sz="1300" dirty="0" smtClean="0">
                <a:latin typeface="Arial"/>
                <a:ea typeface="Arial"/>
                <a:cs typeface="Arial"/>
                <a:sym typeface="Arial"/>
                <a:hlinkClick r:id="rId7"/>
              </a:rPr>
              <a:t>kniguru.info/korotkii-spisok-trinadtsatogo-sezona/monstry-helgawojik</a:t>
            </a:r>
            <a:r>
              <a:rPr lang="ru-RU" sz="13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buSzPts val="1300"/>
              <a:buFont typeface="Calibri"/>
              <a:buAutoNum type="arabicPeriod"/>
            </a:pPr>
            <a:r>
              <a:rPr lang="ru-RU" sz="1300" b="1" i="0" dirty="0">
                <a:latin typeface="Arial"/>
                <a:ea typeface="Arial"/>
                <a:cs typeface="Arial"/>
                <a:sym typeface="Arial"/>
              </a:rPr>
              <a:t>Востоков Станислав. Коза и </a:t>
            </a:r>
            <a:r>
              <a:rPr lang="ru-RU" sz="1300" b="1" i="0" dirty="0" smtClean="0">
                <a:latin typeface="Arial"/>
                <a:ea typeface="Arial"/>
                <a:cs typeface="Arial"/>
                <a:sym typeface="Arial"/>
              </a:rPr>
              <a:t>великаны </a:t>
            </a:r>
            <a:r>
              <a:rPr lang="en-US" sz="1300" b="1" dirty="0">
                <a:latin typeface="Arial"/>
                <a:ea typeface="Arial"/>
                <a:cs typeface="Arial"/>
                <a:sym typeface="Arial"/>
                <a:hlinkClick r:id="rId8"/>
              </a:rPr>
              <a:t>http://</a:t>
            </a:r>
            <a:r>
              <a:rPr lang="en-US" sz="1300" b="1" dirty="0" smtClean="0">
                <a:latin typeface="Arial"/>
                <a:ea typeface="Arial"/>
                <a:cs typeface="Arial"/>
                <a:sym typeface="Arial"/>
                <a:hlinkClick r:id="rId8"/>
              </a:rPr>
              <a:t>kniguru.info/korotkii-spisok-trinadtsatogo-sezona/kozavelikany-vostokov</a:t>
            </a:r>
            <a:r>
              <a:rPr lang="ru-RU" sz="13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buSzPts val="1300"/>
              <a:buFont typeface="Calibri"/>
              <a:buAutoNum type="arabicPeriod"/>
            </a:pPr>
            <a:r>
              <a:rPr lang="ru-RU" sz="1300" b="0" i="0" dirty="0">
                <a:latin typeface="Arial"/>
                <a:ea typeface="Arial"/>
                <a:cs typeface="Arial"/>
                <a:sym typeface="Arial"/>
              </a:rPr>
              <a:t>Горницкая Любава. Теорема </a:t>
            </a:r>
            <a:r>
              <a:rPr lang="ru-RU" sz="1300" b="0" i="0" dirty="0" smtClean="0">
                <a:latin typeface="Arial"/>
                <a:ea typeface="Arial"/>
                <a:cs typeface="Arial"/>
                <a:sym typeface="Arial"/>
              </a:rPr>
              <a:t>близнецов </a:t>
            </a:r>
            <a:r>
              <a:rPr lang="en-US" sz="1300" dirty="0" smtClean="0">
                <a:latin typeface="Arial"/>
                <a:ea typeface="Arial"/>
                <a:cs typeface="Arial"/>
                <a:sym typeface="Arial"/>
                <a:hlinkClick r:id="rId9"/>
              </a:rPr>
              <a:t>http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  <a:hlinkClick r:id="rId9"/>
              </a:rPr>
              <a:t>://</a:t>
            </a:r>
            <a:r>
              <a:rPr lang="en-US" sz="1300" dirty="0" smtClean="0">
                <a:latin typeface="Arial"/>
                <a:ea typeface="Arial"/>
                <a:cs typeface="Arial"/>
                <a:sym typeface="Arial"/>
                <a:hlinkClick r:id="rId9"/>
              </a:rPr>
              <a:t>kniguru.info/korotkii-spisok-trinadtsatogo-sezona/teorematwins-gornitskaya</a:t>
            </a:r>
            <a:r>
              <a:rPr lang="ru-RU" sz="1300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ru-RU" sz="1300" b="0" i="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buSzPts val="1300"/>
              <a:buFont typeface="Calibri"/>
              <a:buAutoNum type="arabicPeriod"/>
            </a:pPr>
            <a:r>
              <a:rPr lang="ru-RU" sz="1300" b="0" i="0" dirty="0">
                <a:latin typeface="Arial"/>
                <a:ea typeface="Arial"/>
                <a:cs typeface="Arial"/>
                <a:sym typeface="Arial"/>
              </a:rPr>
              <a:t>Зуева Люся. День </a:t>
            </a:r>
            <a:r>
              <a:rPr lang="ru-RU" sz="1300" b="0" i="0" dirty="0" smtClean="0">
                <a:latin typeface="Arial"/>
                <a:ea typeface="Arial"/>
                <a:cs typeface="Arial"/>
                <a:sym typeface="Arial"/>
              </a:rPr>
              <a:t>ВДВ 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  <a:hlinkClick r:id="rId10"/>
              </a:rPr>
              <a:t>http://</a:t>
            </a:r>
            <a:r>
              <a:rPr lang="en-US" sz="1300" dirty="0" smtClean="0">
                <a:latin typeface="Arial"/>
                <a:ea typeface="Arial"/>
                <a:cs typeface="Arial"/>
                <a:sym typeface="Arial"/>
                <a:hlinkClick r:id="rId10"/>
              </a:rPr>
              <a:t>kniguru.info/korotkii-spisok-trinadtsatogo-sezona/vdv-zueva</a:t>
            </a:r>
            <a:r>
              <a:rPr lang="ru-RU" sz="13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buSzPts val="1300"/>
              <a:buFont typeface="Calibri"/>
              <a:buAutoNum type="arabicPeriod"/>
            </a:pPr>
            <a:r>
              <a:rPr lang="ru-RU" sz="1300" b="1" i="0" dirty="0">
                <a:latin typeface="Arial"/>
                <a:ea typeface="Arial"/>
                <a:cs typeface="Arial"/>
                <a:sym typeface="Arial"/>
              </a:rPr>
              <a:t>Немеш Ева. Пахнет псиной (рассказы</a:t>
            </a:r>
            <a:r>
              <a:rPr lang="ru-RU" sz="1300" b="1" i="0" dirty="0" smtClean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300" b="1" dirty="0">
                <a:latin typeface="Arial"/>
                <a:ea typeface="Arial"/>
                <a:cs typeface="Arial"/>
                <a:sym typeface="Arial"/>
                <a:hlinkClick r:id="rId11"/>
              </a:rPr>
              <a:t>http://</a:t>
            </a:r>
            <a:r>
              <a:rPr lang="en-US" sz="1300" b="1" dirty="0" smtClean="0">
                <a:latin typeface="Arial"/>
                <a:ea typeface="Arial"/>
                <a:cs typeface="Arial"/>
                <a:sym typeface="Arial"/>
                <a:hlinkClick r:id="rId11"/>
              </a:rPr>
              <a:t>kniguru.info/korotkii-spisok-trinadtsatogo-sezona/pahnetpsinoy-nemesh</a:t>
            </a:r>
            <a:r>
              <a:rPr lang="ru-RU" sz="13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buSzPts val="1300"/>
              <a:buFont typeface="Calibri"/>
              <a:buAutoNum type="arabicPeriod"/>
            </a:pPr>
            <a:r>
              <a:rPr lang="ru-RU" sz="1300" b="0" i="0" dirty="0">
                <a:latin typeface="Arial"/>
                <a:ea typeface="Arial"/>
                <a:cs typeface="Arial"/>
                <a:sym typeface="Arial"/>
              </a:rPr>
              <a:t>Овчинникова Анна. Хроники везения и невезения (в 2-х кн</a:t>
            </a:r>
            <a:r>
              <a:rPr lang="ru-RU" sz="1300" b="0" i="0" dirty="0" smtClean="0">
                <a:latin typeface="Arial"/>
                <a:ea typeface="Arial"/>
                <a:cs typeface="Arial"/>
                <a:sym typeface="Arial"/>
              </a:rPr>
              <a:t>.) 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  <a:hlinkClick r:id="rId12"/>
              </a:rPr>
              <a:t>http://</a:t>
            </a:r>
            <a:r>
              <a:rPr lang="en-US" sz="1300" dirty="0" smtClean="0">
                <a:latin typeface="Arial"/>
                <a:ea typeface="Arial"/>
                <a:cs typeface="Arial"/>
                <a:sym typeface="Arial"/>
                <a:hlinkClick r:id="rId12"/>
              </a:rPr>
              <a:t>kniguru.info/korotkii-spisok-trinadtsatogo-sezona/hronikiveznevez-aovchinnikova</a:t>
            </a:r>
            <a:r>
              <a:rPr lang="ru-RU" sz="13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buSzPts val="1300"/>
              <a:buFont typeface="Calibri"/>
              <a:buAutoNum type="arabicPeriod"/>
            </a:pPr>
            <a:r>
              <a:rPr lang="ru-RU" sz="1300" b="1" i="0" dirty="0">
                <a:latin typeface="Arial"/>
                <a:ea typeface="Arial"/>
                <a:cs typeface="Arial"/>
                <a:sym typeface="Arial"/>
              </a:rPr>
              <a:t>Овчинникова Евгения. </a:t>
            </a:r>
            <a:r>
              <a:rPr lang="ru-RU" sz="1300" b="1" i="0" dirty="0" smtClean="0">
                <a:latin typeface="Arial"/>
                <a:ea typeface="Arial"/>
                <a:cs typeface="Arial"/>
                <a:sym typeface="Arial"/>
              </a:rPr>
              <a:t>Сокровища </a:t>
            </a:r>
            <a:r>
              <a:rPr lang="en-US" sz="1300" b="1" dirty="0">
                <a:latin typeface="Arial"/>
                <a:ea typeface="Arial"/>
                <a:cs typeface="Arial"/>
                <a:sym typeface="Arial"/>
                <a:hlinkClick r:id="rId13"/>
              </a:rPr>
              <a:t>http://</a:t>
            </a:r>
            <a:r>
              <a:rPr lang="en-US" sz="1300" b="1" dirty="0" smtClean="0">
                <a:latin typeface="Arial"/>
                <a:ea typeface="Arial"/>
                <a:cs typeface="Arial"/>
                <a:sym typeface="Arial"/>
                <a:hlinkClick r:id="rId13"/>
              </a:rPr>
              <a:t>kniguru.info/korotkii-spisok-trinadtsatogo-sezona/sokrovishcha-eovchinnikova</a:t>
            </a:r>
            <a:r>
              <a:rPr lang="ru-RU" sz="13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buSzPts val="1300"/>
              <a:buFont typeface="Calibri"/>
              <a:buAutoNum type="arabicPeriod"/>
            </a:pPr>
            <a:r>
              <a:rPr lang="ru-RU" sz="1300" b="1" i="0" dirty="0">
                <a:latin typeface="Arial"/>
                <a:ea typeface="Arial"/>
                <a:cs typeface="Arial"/>
                <a:sym typeface="Arial"/>
              </a:rPr>
              <a:t>Рудашевский Евгений. Пожиратель ищет Белую </a:t>
            </a:r>
            <a:r>
              <a:rPr lang="ru-RU" sz="1300" b="1" i="0" dirty="0" smtClean="0">
                <a:latin typeface="Arial"/>
                <a:ea typeface="Arial"/>
                <a:cs typeface="Arial"/>
                <a:sym typeface="Arial"/>
              </a:rPr>
              <a:t>Сову </a:t>
            </a:r>
            <a:r>
              <a:rPr lang="en-US" sz="1300" b="1" dirty="0">
                <a:latin typeface="Arial"/>
                <a:ea typeface="Arial"/>
                <a:cs typeface="Arial"/>
                <a:sym typeface="Arial"/>
                <a:hlinkClick r:id="rId14"/>
              </a:rPr>
              <a:t>http://</a:t>
            </a:r>
            <a:r>
              <a:rPr lang="en-US" sz="1300" b="1" dirty="0" smtClean="0">
                <a:latin typeface="Arial"/>
                <a:ea typeface="Arial"/>
                <a:cs typeface="Arial"/>
                <a:sym typeface="Arial"/>
                <a:hlinkClick r:id="rId14"/>
              </a:rPr>
              <a:t>kniguru.info/korotkii-spisok-trinadtsatogo-sezona/whiteowl-rudashevski</a:t>
            </a:r>
            <a:r>
              <a:rPr lang="ru-RU" sz="13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228600" lvl="0" indent="-228600">
              <a:buSzPts val="1300"/>
              <a:buFont typeface="Calibri"/>
              <a:buAutoNum type="arabicPeriod"/>
            </a:pPr>
            <a:r>
              <a:rPr lang="ru-RU" sz="1300" b="1" i="0" dirty="0">
                <a:latin typeface="Arial"/>
                <a:ea typeface="Arial"/>
                <a:cs typeface="Arial"/>
                <a:sym typeface="Arial"/>
              </a:rPr>
              <a:t>Сиротин Дмитрий. Кукла ходит по </a:t>
            </a:r>
            <a:r>
              <a:rPr lang="ru-RU" sz="1300" b="1" i="0" dirty="0" smtClean="0">
                <a:latin typeface="Arial"/>
                <a:ea typeface="Arial"/>
                <a:cs typeface="Arial"/>
                <a:sym typeface="Arial"/>
              </a:rPr>
              <a:t>земле </a:t>
            </a:r>
            <a:r>
              <a:rPr lang="en-US" sz="1300" b="1" dirty="0">
                <a:latin typeface="Arial"/>
                <a:ea typeface="Arial"/>
                <a:cs typeface="Arial"/>
                <a:sym typeface="Arial"/>
                <a:hlinkClick r:id="rId15"/>
              </a:rPr>
              <a:t>http://</a:t>
            </a:r>
            <a:r>
              <a:rPr lang="en-US" sz="1300" b="1" dirty="0" smtClean="0">
                <a:latin typeface="Arial"/>
                <a:ea typeface="Arial"/>
                <a:cs typeface="Arial"/>
                <a:sym typeface="Arial"/>
                <a:hlinkClick r:id="rId15"/>
              </a:rPr>
              <a:t>kniguru.info/korotkii-spisok-trinadtsatogo-sezona/kuklahodit-sirotin</a:t>
            </a:r>
            <a:r>
              <a:rPr lang="ru-RU" sz="13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135" name="Google Shape;135;p20" descr="Изображение выглядит как коллекция картинок&#10;&#10;Автоматически созданное описание"/>
          <p:cNvPicPr preferRelativeResize="0"/>
          <p:nvPr/>
        </p:nvPicPr>
        <p:blipFill rotWithShape="1">
          <a:blip r:embed="rId16">
            <a:alphaModFix/>
          </a:blip>
          <a:srcRect t="1467" r="-1"/>
          <a:stretch/>
        </p:blipFill>
        <p:spPr>
          <a:xfrm>
            <a:off x="8187593" y="1759755"/>
            <a:ext cx="2711851" cy="37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957" y="5400859"/>
            <a:ext cx="1370694" cy="1370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Google Shape;574;p71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844675"/>
            <a:ext cx="6429375" cy="444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1" descr="Изображение выглядит как текст, знак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789863" y="1844675"/>
            <a:ext cx="3100388" cy="4449763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71"/>
          <p:cNvSpPr txBox="1"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-RU" sz="3300" b="1" dirty="0">
                <a:solidFill>
                  <a:schemeClr val="dk1"/>
                </a:solidFill>
                <a:sym typeface="Calibri"/>
              </a:rPr>
              <a:t>Рэйко Хиросима. Магазин сладостей «Счастье за монетку» (Издательство «Поляндрия»). Иллюстрации Дзядзя. Перевод с японского Екатерины </a:t>
            </a:r>
            <a:r>
              <a:rPr lang="ru-RU" sz="3300" b="1" dirty="0" smtClean="0">
                <a:solidFill>
                  <a:schemeClr val="dk1"/>
                </a:solidFill>
                <a:sym typeface="Calibri"/>
              </a:rPr>
              <a:t>Даровской</a:t>
            </a:r>
            <a:endParaRPr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20406" y="5986661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https://www.labirint.ru/books/875914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46" y="5414211"/>
            <a:ext cx="1405897" cy="1405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72"/>
          <p:cNvSpPr txBox="1">
            <a:spLocks noGrp="1"/>
          </p:cNvSpPr>
          <p:nvPr>
            <p:ph type="title"/>
          </p:nvPr>
        </p:nvSpPr>
        <p:spPr>
          <a:xfrm>
            <a:off x="1198181" y="370744"/>
            <a:ext cx="9795637" cy="1104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b="1" dirty="0"/>
              <a:t>Переиздание цикла Пауля Маара про Господина Белло (издательство «Лабиринт»)</a:t>
            </a:r>
            <a:endParaRPr b="1" dirty="0"/>
          </a:p>
        </p:txBody>
      </p:sp>
      <p:pic>
        <p:nvPicPr>
          <p:cNvPr id="583" name="Google Shape;583;p72" descr="Изображение выглядит как текст, коробка, контейнер, рама картины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961" y="1846344"/>
            <a:ext cx="2472229" cy="445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2" descr="Изображение выглядит как текст, коробка, рама картины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858360" y="1825407"/>
            <a:ext cx="2472229" cy="445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1036" y="1774391"/>
            <a:ext cx="2628135" cy="44544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74048" y="6363778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https://www.labirint.ru/books/429443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93" y="5260456"/>
            <a:ext cx="1071839" cy="10718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29117" y="6345040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https://www.labirint.ru/books/285878</a:t>
            </a:r>
            <a:r>
              <a:rPr lang="en-US" dirty="0" smtClean="0">
                <a:hlinkClick r:id="rId8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53" y="5157019"/>
            <a:ext cx="1122856" cy="11228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747619" y="6389540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https://www.labirint.ru/books/843228</a:t>
            </a:r>
            <a:r>
              <a:rPr lang="en-US" dirty="0" smtClean="0">
                <a:hlinkClick r:id="rId10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750" y="5132079"/>
            <a:ext cx="1134404" cy="1134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91" name="Google Shape;591;p73"/>
          <p:cNvSpPr txBox="1"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ru-RU" sz="2200" dirty="0"/>
              <a:t>Переиздание сказки Кэтрин Патерсон «Каменное сердце» (издательство «Лабиринт»). Иллюстрации Ирины </a:t>
            </a:r>
            <a:r>
              <a:rPr lang="ru-RU" sz="2200" dirty="0" smtClean="0"/>
              <a:t>Петелиной</a:t>
            </a:r>
            <a:endParaRPr dirty="0"/>
          </a:p>
        </p:txBody>
      </p:sp>
      <p:pic>
        <p:nvPicPr>
          <p:cNvPr id="592" name="Google Shape;592;p73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1358" r="1" b="14161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3"/>
          <p:cNvPicPr preferRelativeResize="0"/>
          <p:nvPr/>
        </p:nvPicPr>
        <p:blipFill rotWithShape="1">
          <a:blip r:embed="rId4">
            <a:alphaModFix/>
          </a:blip>
          <a:srcRect t="1515" r="-2" b="-2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4" name="Google Shape;594;p73"/>
          <p:cNvCxnSpPr/>
          <p:nvPr/>
        </p:nvCxnSpPr>
        <p:spPr>
          <a:xfrm>
            <a:off x="4547363" y="4750763"/>
            <a:ext cx="0" cy="137160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5" name="Google Shape;595;p73"/>
          <p:cNvSpPr txBox="1">
            <a:spLocks noGrp="1"/>
          </p:cNvSpPr>
          <p:nvPr>
            <p:ph type="body" idx="1"/>
          </p:nvPr>
        </p:nvSpPr>
        <p:spPr>
          <a:xfrm>
            <a:off x="4793019" y="4610244"/>
            <a:ext cx="672523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r>
              <a:rPr lang="ru-RU" sz="1300" b="0" i="0" dirty="0">
                <a:latin typeface="Arial"/>
                <a:ea typeface="Arial"/>
                <a:cs typeface="Arial"/>
                <a:sym typeface="Arial"/>
              </a:rPr>
              <a:t>Все началось много лет назад когда шаман смастерил из кремня амулет. Каменное сердце делало своего хозяина могучим и грозным воином, но отнимало у него способность любить и причиняло много горя всем вокруг. Казалось бы, ничего не стоит снять да и зашвырнуть Сердце подальше, и опять жизнь потечет по-прежнему! Но всегда найдется желающий примерить на себя вместе с амулетом роль сильного и жестокого правителя - даже среди крошечных болотных эльфов или смешных барсуков, не говоря уже о людях! А </a:t>
            </a:r>
            <a:r>
              <a:rPr lang="ru-RU" sz="1300" b="0" i="0" dirty="0" smtClean="0">
                <a:latin typeface="Arial"/>
                <a:ea typeface="Arial"/>
                <a:cs typeface="Arial"/>
                <a:sym typeface="Arial"/>
              </a:rPr>
              <a:t>значит, </a:t>
            </a:r>
            <a:r>
              <a:rPr lang="ru-RU" sz="1300" b="0" i="0" dirty="0">
                <a:latin typeface="Arial"/>
                <a:ea typeface="Arial"/>
                <a:cs typeface="Arial"/>
                <a:sym typeface="Arial"/>
              </a:rPr>
              <a:t>Каменное сердце и через тысячи лет вновь и вновь будет пробуждаться и творить свое злое </a:t>
            </a:r>
            <a:r>
              <a:rPr lang="ru-RU" sz="1300" b="0" i="0" dirty="0" smtClean="0">
                <a:latin typeface="Arial"/>
                <a:ea typeface="Arial"/>
                <a:cs typeface="Arial"/>
                <a:sym typeface="Arial"/>
              </a:rPr>
              <a:t>колдовство</a:t>
            </a:r>
            <a:endParaRPr sz="13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73749" y="6359768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/>
              </a:rPr>
              <a:t>https://www.labirint.ru/books/870391</a:t>
            </a:r>
            <a:r>
              <a:rPr lang="en-US" dirty="0" smtClean="0">
                <a:solidFill>
                  <a:schemeClr val="bg1"/>
                </a:solidFill>
                <a:hlinkClick r:id="rId5"/>
              </a:rPr>
              <a:t>/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44" y="3491628"/>
            <a:ext cx="926972" cy="926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4"/>
          <p:cNvSpPr txBox="1"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alibri"/>
              <a:buNone/>
            </a:pPr>
            <a:r>
              <a:rPr lang="ru-RU" sz="5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Книги для подростков</a:t>
            </a:r>
            <a:endParaRPr dirty="0"/>
          </a:p>
        </p:txBody>
      </p:sp>
      <p:sp>
        <p:nvSpPr>
          <p:cNvPr id="601" name="Google Shape;601;p74"/>
          <p:cNvSpPr txBox="1"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Новинки и переиздания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5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b="1" dirty="0"/>
              <a:t>Екатерина Каретникова. Маршрут не построен (Издательство «Аквилегия-М»). </a:t>
            </a:r>
            <a:br>
              <a:rPr lang="ru-RU" sz="2800" b="1" dirty="0"/>
            </a:br>
            <a:r>
              <a:rPr lang="ru-RU" sz="2800" b="1" dirty="0">
                <a:highlight>
                  <a:srgbClr val="FFFF00"/>
                </a:highlight>
              </a:rPr>
              <a:t>Книга «Книгуру» (десятый сезон)</a:t>
            </a:r>
            <a:endParaRPr b="1" dirty="0"/>
          </a:p>
        </p:txBody>
      </p:sp>
      <p:sp>
        <p:nvSpPr>
          <p:cNvPr id="607" name="Google Shape;607;p75"/>
          <p:cNvSpPr txBox="1">
            <a:spLocks noGrp="1"/>
          </p:cNvSpPr>
          <p:nvPr>
            <p:ph type="body" idx="1"/>
          </p:nvPr>
        </p:nvSpPr>
        <p:spPr>
          <a:xfrm>
            <a:off x="4965432" y="2199814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700" b="1" i="0" dirty="0">
                <a:latin typeface="+mn-lt"/>
                <a:ea typeface="Arial"/>
                <a:cs typeface="Arial"/>
                <a:sym typeface="Arial"/>
              </a:rPr>
              <a:t>Мы, взрослые, привыкли ворчать на детей, что они вечно торчат в телефонах. Но ведь если говорить откровенно, мало найдется людей, которые совсем не общаются в сети. Интернет заметно облегчает жизнь, существенно экономит время и сокращает расстояния - нам ничего не стоит общаться с людьми, живущими за тысячу километров и общаться постоянно, потому что переписка не требует бросить при этом остальные дела, как телефонный разговор.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700" b="1" i="0" dirty="0">
                <a:latin typeface="+mn-lt"/>
                <a:ea typeface="Arial"/>
                <a:cs typeface="Arial"/>
                <a:sym typeface="Arial"/>
              </a:rPr>
              <a:t>Но и вопрос безопасности общения в сети встает все острее. Кто этот незнакомец, лайкнувший твои фотографии и написавший тебе такое трогательное сообщение? Что ты знаешь о нем - ведь любая информация и любые фотографии на его странице могут не иметь к этому человеку никакого отношения. Стоит ли соглашаться на встречу с новым знакомым из сети? Стоит ли сообщать ему какие-то важные сведения о себе?</a:t>
            </a:r>
            <a:endParaRPr sz="1700" b="1" dirty="0">
              <a:latin typeface="+mn-lt"/>
            </a:endParaRPr>
          </a:p>
        </p:txBody>
      </p:sp>
      <p:pic>
        <p:nvPicPr>
          <p:cNvPr id="608" name="Google Shape;608;p75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6648" r="-1" b="14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9" name="Google Shape;609;p75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71ABB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4635591" y="6069929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https://www.labirint.ru/books/855636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905" y="5646303"/>
            <a:ext cx="1155031" cy="1155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76"/>
          <p:cNvSpPr/>
          <p:nvPr/>
        </p:nvSpPr>
        <p:spPr>
          <a:xfrm rot="10800000">
            <a:off x="960120" y="0"/>
            <a:ext cx="11218661" cy="6858000"/>
          </a:xfrm>
          <a:custGeom>
            <a:avLst/>
            <a:gdLst/>
            <a:ahLst/>
            <a:cxnLst/>
            <a:rect l="l" t="t" r="r" b="b"/>
            <a:pathLst>
              <a:path w="11218661" h="6858000" extrusionOk="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76"/>
          <p:cNvSpPr/>
          <p:nvPr/>
        </p:nvSpPr>
        <p:spPr>
          <a:xfrm rot="10800000">
            <a:off x="1420248" y="0"/>
            <a:ext cx="10771752" cy="6858000"/>
          </a:xfrm>
          <a:custGeom>
            <a:avLst/>
            <a:gdLst/>
            <a:ahLst/>
            <a:cxnLst/>
            <a:rect l="l" t="t" r="r" b="b"/>
            <a:pathLst>
              <a:path w="10771752" h="6858000" extrusionOk="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76"/>
          <p:cNvSpPr txBox="1"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Calibri"/>
              <a:buNone/>
            </a:pPr>
            <a:r>
              <a:rPr lang="ru-RU" sz="3100" dirty="0"/>
              <a:t>Светлана Решенина. Наруза. Продавец ветра (Издательство «Качели</a:t>
            </a:r>
            <a:r>
              <a:rPr lang="ru-RU" sz="3100" dirty="0" smtClean="0"/>
              <a:t>»)</a:t>
            </a:r>
            <a:endParaRPr dirty="0"/>
          </a:p>
        </p:txBody>
      </p:sp>
      <p:pic>
        <p:nvPicPr>
          <p:cNvPr id="618" name="Google Shape;618;p76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042" y="642988"/>
            <a:ext cx="3133992" cy="5571543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76"/>
          <p:cNvSpPr txBox="1">
            <a:spLocks noGrp="1"/>
          </p:cNvSpPr>
          <p:nvPr>
            <p:ph type="body" idx="1"/>
          </p:nvPr>
        </p:nvSpPr>
        <p:spPr>
          <a:xfrm>
            <a:off x="4387515" y="2022601"/>
            <a:ext cx="7161017" cy="41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ru-RU" sz="2000" dirty="0"/>
              <a:t>Есть два мира. Наш, привычный, где живет необычная девочка Мирра, которая защищает себя от бед, вывязывая причудливые узлы. И мир полный магии: остров Край, — куда Мирру, ее младшую сестру Дашку и самую вредную одноклассницу Дину забросил ураган. В этом мире люди могут оборачиваться ветрами, колдуны повелевают драконами, а люди не пользуются интернетом, считая технологии морочью и бедствием.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ru-RU" sz="2000" dirty="0"/>
              <a:t>Умение Мирры вязать узлы оказывается волшебным даром, которым обладают единицы. Таких мастериц зовут здесь «наруза» (умеющая вязать нaузы, волшебные узлы</a:t>
            </a:r>
            <a:r>
              <a:rPr lang="ru-RU" sz="2000" dirty="0" smtClean="0"/>
              <a:t>), </a:t>
            </a:r>
            <a:r>
              <a:rPr lang="ru-RU" sz="2000" dirty="0"/>
              <a:t>к ним обращаются за помощью, но относятся с опаской. А еще есть черный корабль с вооруженными иноземцами, которые рыскают в поисках наруз и похищают их...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05538" y="6228488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https://www.labirint.ru/books/854210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35" y="4557943"/>
            <a:ext cx="1116571" cy="1116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7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ru-RU" sz="3100" b="1" dirty="0"/>
              <a:t>Денис Сорокотягин. Во всем виноват Бэнкси (Издательство «Albus </a:t>
            </a:r>
            <a:r>
              <a:rPr lang="ru-RU" sz="3100" b="1" dirty="0"/>
              <a:t>Corvus</a:t>
            </a:r>
            <a:r>
              <a:rPr lang="ru-RU" sz="3100" b="1" dirty="0" smtClean="0"/>
              <a:t>»)</a:t>
            </a:r>
            <a:endParaRPr b="1" dirty="0"/>
          </a:p>
        </p:txBody>
      </p:sp>
      <p:sp>
        <p:nvSpPr>
          <p:cNvPr id="625" name="Google Shape;625;p77"/>
          <p:cNvSpPr txBox="1">
            <a:spLocks noGrp="1"/>
          </p:cNvSpPr>
          <p:nvPr>
            <p:ph type="body" idx="1"/>
          </p:nvPr>
        </p:nvSpPr>
        <p:spPr>
          <a:xfrm>
            <a:off x="4965432" y="2220109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1800" b="1" i="0" dirty="0">
                <a:latin typeface="+mn-lt"/>
                <a:ea typeface="Arial"/>
                <a:cs typeface="Arial"/>
                <a:sym typeface="Arial"/>
              </a:rPr>
              <a:t>Блондину в клетчатой рубашке Ване Лужникову четырнадцать. Он простой парень, хорошо учится в школе. На дворе лето, а значит, каникулы и свобода. Но все круто меняется, когда на его семейном гараже кто-то оставляет надпись баллончиком. Ване предстоит окунуться в мир московского стрит-арта, столкнуться с парнем по прозвищу Кулек и встретить Тусю, девочку с зелеными волосами, которая без ума от Бэнкси, пишет ему письма и мечтает оказаться в Лондоне. Повесть «Во всем виноват Бэнкси» ставит острые вопросы взросления подростков в современном обществе и пытается найти на них нетривиальные ответы.</a:t>
            </a:r>
            <a:endParaRPr sz="1800" b="1" dirty="0">
              <a:latin typeface="+mn-l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1800" b="1" i="0" dirty="0">
                <a:latin typeface="+mn-lt"/>
                <a:ea typeface="Arial"/>
                <a:cs typeface="Arial"/>
                <a:sym typeface="Arial"/>
              </a:rPr>
              <a:t>Книга адресована читателям старше двенадцати </a:t>
            </a:r>
            <a:r>
              <a:rPr lang="ru-RU" sz="1800" b="1" i="0" dirty="0" smtClean="0">
                <a:latin typeface="+mn-lt"/>
                <a:ea typeface="Arial"/>
                <a:cs typeface="Arial"/>
                <a:sym typeface="Arial"/>
              </a:rPr>
              <a:t>лет</a:t>
            </a:r>
            <a:endParaRPr sz="1800" b="1" dirty="0">
              <a:latin typeface="+mn-lt"/>
            </a:endParaRPr>
          </a:p>
        </p:txBody>
      </p:sp>
      <p:pic>
        <p:nvPicPr>
          <p:cNvPr id="626" name="Google Shape;626;p77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r="1" b="13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7" name="Google Shape;627;p77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D83E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4635591" y="6002432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https://www.labirint.ru/books/869626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58" y="5460833"/>
            <a:ext cx="1089390" cy="108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8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ru-RU" sz="3100" b="1" dirty="0"/>
              <a:t>Мария Шелухина. Пирог с черемухой (Издательство «Albus Corvus»)</a:t>
            </a:r>
            <a:endParaRPr sz="3100" b="1" dirty="0"/>
          </a:p>
        </p:txBody>
      </p:sp>
      <p:sp>
        <p:nvSpPr>
          <p:cNvPr id="633" name="Google Shape;633;p78"/>
          <p:cNvSpPr txBox="1">
            <a:spLocks noGrp="1"/>
          </p:cNvSpPr>
          <p:nvPr>
            <p:ph type="body" idx="1"/>
          </p:nvPr>
        </p:nvSpPr>
        <p:spPr>
          <a:xfrm>
            <a:off x="4859525" y="2284511"/>
            <a:ext cx="6848578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 b="1" i="0" dirty="0">
                <a:latin typeface="Arial"/>
                <a:ea typeface="Arial"/>
                <a:cs typeface="Arial"/>
                <a:sym typeface="Arial"/>
              </a:rPr>
              <a:t>У четырнадцатилетней Даши, на первый взгляд, благополучная семья: мама, папа и полный комплект дедушек и бабушек. Ее ждут беззаботные летние каникулы: долгожданная встреча с друзьями, костер, игры, первая влюбленность... Но этим летом Даше предстоит пережить серьезное потрясение, которое разделит ее жизнь на "до" и "после", заставит по-новому взглянуть на свою семью и задуматься о том, что такое любовь.</a:t>
            </a:r>
            <a:endParaRPr sz="2000" b="1" i="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 b="1" i="0" dirty="0">
                <a:latin typeface="Arial"/>
                <a:ea typeface="Arial"/>
                <a:cs typeface="Arial"/>
                <a:sym typeface="Arial"/>
              </a:rPr>
              <a:t>Мария Шелухина - победительница второго сезона Литературного конкурса "Белой вороны</a:t>
            </a:r>
            <a:r>
              <a:rPr lang="ru-RU" sz="2000" b="1" i="0" dirty="0" smtClean="0">
                <a:latin typeface="Arial"/>
                <a:ea typeface="Arial"/>
                <a:cs typeface="Arial"/>
                <a:sym typeface="Arial"/>
              </a:rPr>
              <a:t>"</a:t>
            </a:r>
            <a:endParaRPr sz="2000" b="1" dirty="0"/>
          </a:p>
        </p:txBody>
      </p:sp>
      <p:pic>
        <p:nvPicPr>
          <p:cNvPr id="634" name="Google Shape;634;p78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9415" r="460"/>
          <a:stretch/>
        </p:blipFill>
        <p:spPr>
          <a:xfrm>
            <a:off x="223954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5" name="Google Shape;635;p78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4BCFE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4594325" y="6069930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https://www.labirint.ru/books/869627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1" y="5253025"/>
            <a:ext cx="1186393" cy="1186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9"/>
          <p:cNvSpPr txBox="1"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</a:pPr>
            <a:r>
              <a:rPr lang="ru-RU" sz="5100" dirty="0"/>
              <a:t>Новые книги издательство «Волчок»</a:t>
            </a:r>
            <a:endParaRPr dirty="0"/>
          </a:p>
        </p:txBody>
      </p:sp>
      <p:pic>
        <p:nvPicPr>
          <p:cNvPr id="641" name="Google Shape;641;p79" descr="Изображение выглядит как текс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6825" y="476573"/>
            <a:ext cx="2415946" cy="377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2618" y="476573"/>
            <a:ext cx="2557505" cy="377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79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6955" y="476572"/>
            <a:ext cx="2349885" cy="377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79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1662" y="534249"/>
            <a:ext cx="2685706" cy="3717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5" name="Google Shape;645;p79"/>
          <p:cNvCxnSpPr/>
          <p:nvPr/>
        </p:nvCxnSpPr>
        <p:spPr>
          <a:xfrm>
            <a:off x="1524000" y="5778706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89D7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198315" y="4417327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https://www.labirint.ru/books/858559</a:t>
            </a:r>
            <a:r>
              <a:rPr lang="en-US" dirty="0" smtClean="0">
                <a:hlinkClick r:id="rId7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7" y="3273148"/>
            <a:ext cx="890919" cy="8909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56379" y="4417327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https://www.labirint.ru/books/864129</a:t>
            </a:r>
            <a:r>
              <a:rPr lang="en-US" dirty="0" smtClean="0">
                <a:hlinkClick r:id="rId9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32" y="3326459"/>
            <a:ext cx="893843" cy="8938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25836" y="4419942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https://www.labirint.ru/books/858560</a:t>
            </a:r>
            <a:r>
              <a:rPr lang="en-US" dirty="0" smtClean="0">
                <a:hlinkClick r:id="rId11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25" y="3163299"/>
            <a:ext cx="832036" cy="8320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804632" y="106671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3"/>
              </a:rPr>
              <a:t>https://www.labirint.ru/books/863754</a:t>
            </a:r>
            <a:r>
              <a:rPr lang="en-US" dirty="0" smtClean="0">
                <a:hlinkClick r:id="rId1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381" y="3293315"/>
            <a:ext cx="926987" cy="926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80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ru-RU" sz="2400" b="1" dirty="0"/>
              <a:t>Хэй Хэ. Чёрное пламя (Издательство «Детское время»). Иллюстрации Чуньхун Ци. Перевод с китайского О. П. </a:t>
            </a:r>
            <a:r>
              <a:rPr lang="ru-RU" sz="2400" b="1" dirty="0" smtClean="0"/>
              <a:t>Родионовой</a:t>
            </a:r>
            <a:endParaRPr b="1" dirty="0"/>
          </a:p>
        </p:txBody>
      </p:sp>
      <p:sp>
        <p:nvSpPr>
          <p:cNvPr id="651" name="Google Shape;651;p80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Роман Хэй Хэ "Чёрное пламя" (2006) является замечательным образцом китайской анималистической прозы. Эта книга повествует о приключениях и необычной судьбе отважного тибетского мастифа по прозвищу Чёрное пламя, которому довелось пересечь весь Китай, демонстрируя мужество, волю к жизни и преданность хозяину. Роман будет интересен как юному, так и взрослому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читателю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2" name="Google Shape;652;p80" descr="Изображение выглядит как текст, собака, млекопитающее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513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3" name="Google Shape;653;p80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D4D8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Прямоугольник 2"/>
          <p:cNvSpPr/>
          <p:nvPr/>
        </p:nvSpPr>
        <p:spPr>
          <a:xfrm>
            <a:off x="5080934" y="5708982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https://www.labirint.ru/books/878813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34" y="10"/>
            <a:ext cx="1324978" cy="1324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4"/>
          <p:cNvSpPr/>
          <p:nvPr/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800" dirty="0">
                <a:solidFill>
                  <a:schemeClr val="lt1"/>
                </a:solidFill>
              </a:rPr>
              <a:t>Экспертный совет по детской литературе при Секции детских библиотек РБА подготовил первый рекомендательно-библиографический список литературы</a:t>
            </a:r>
            <a:endParaRPr dirty="0"/>
          </a:p>
        </p:txBody>
      </p:sp>
      <p:pic>
        <p:nvPicPr>
          <p:cNvPr id="172" name="Google Shape;172;p24" descr="Изображение выглядит как текст, газет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9167" r="3" b="539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>
            <a:spLocks noGrp="1"/>
          </p:cNvSpPr>
          <p:nvPr>
            <p:ph type="body" idx="1"/>
          </p:nvPr>
        </p:nvSpPr>
        <p:spPr>
          <a:xfrm>
            <a:off x="7546848" y="2516777"/>
            <a:ext cx="3803904" cy="366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ru-RU" sz="2200" dirty="0"/>
              <a:t>Рекомендательный список размещен на сайте РБА: </a:t>
            </a:r>
            <a:r>
              <a:rPr lang="ru-RU" sz="2200" u="sng" dirty="0">
                <a:solidFill>
                  <a:schemeClr val="hlink"/>
                </a:solidFill>
                <a:hlinkClick r:id="rId4"/>
              </a:rPr>
              <a:t>http://www.rba.ru/netcat_files/userfiles/news/2022/28_07/list1.pdf</a:t>
            </a:r>
            <a:r>
              <a:rPr lang="ru-RU" sz="2200" dirty="0"/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1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ru-RU" sz="2100" b="1" dirty="0"/>
              <a:t>Переиздание: Нодар Думбадзе. Я, бабушка, Илико и Иларион (Издательство «Лабиринт»). Иллюстрации Залины Кишовой. Перевод с грузинского Зураба </a:t>
            </a:r>
            <a:r>
              <a:rPr lang="ru-RU" sz="2100" b="1" dirty="0" smtClean="0"/>
              <a:t>Ахвледиани</a:t>
            </a:r>
            <a:endParaRPr b="1" dirty="0"/>
          </a:p>
        </p:txBody>
      </p:sp>
      <p:sp>
        <p:nvSpPr>
          <p:cNvPr id="659" name="Google Shape;659;p81"/>
          <p:cNvSpPr txBox="1">
            <a:spLocks noGrp="1"/>
          </p:cNvSpPr>
          <p:nvPr>
            <p:ph type="body" idx="1"/>
          </p:nvPr>
        </p:nvSpPr>
        <p:spPr>
          <a:xfrm>
            <a:off x="4965432" y="2657101"/>
            <a:ext cx="6586489" cy="214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1800" b="1" i="0" dirty="0">
                <a:latin typeface="+mn-lt"/>
                <a:ea typeface="Arial"/>
                <a:cs typeface="Arial"/>
                <a:sym typeface="Arial"/>
              </a:rPr>
              <a:t>В самом красивом и веселом селе во всей Гурии живет "прохвост, шалопай, бездельник, плут" Зурико Вашаломидзе. Он не умеет досидеть до последнего урока в школе, зато умеет писать стихи, не скрывать радость и любовь, петь и таскать колхозный виноград. Но самое главное, что нужно знать про Зурикелу, - что его больше всего на свете любят бабушка, Илико и </a:t>
            </a:r>
            <a:r>
              <a:rPr lang="ru-RU" sz="1800" b="1" i="0" dirty="0" smtClean="0">
                <a:latin typeface="+mn-lt"/>
                <a:ea typeface="Arial"/>
                <a:cs typeface="Arial"/>
                <a:sym typeface="Arial"/>
              </a:rPr>
              <a:t>Илларион</a:t>
            </a:r>
            <a:r>
              <a:rPr lang="ru-RU" sz="1800" b="1" dirty="0">
                <a:latin typeface="+mn-lt"/>
              </a:rPr>
              <a:t/>
            </a:r>
            <a:br>
              <a:rPr lang="ru-RU" sz="1800" b="1" dirty="0">
                <a:latin typeface="+mn-lt"/>
              </a:rPr>
            </a:br>
            <a:endParaRPr sz="1800" b="1" dirty="0">
              <a:latin typeface="+mn-lt"/>
            </a:endParaRPr>
          </a:p>
        </p:txBody>
      </p:sp>
      <p:pic>
        <p:nvPicPr>
          <p:cNvPr id="660" name="Google Shape;660;p81"/>
          <p:cNvPicPr preferRelativeResize="0"/>
          <p:nvPr/>
        </p:nvPicPr>
        <p:blipFill rotWithShape="1">
          <a:blip r:embed="rId3">
            <a:alphaModFix/>
          </a:blip>
          <a:srcRect l="61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1" name="Google Shape;661;p81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D5B07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4762250" y="5744097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https://www.labirint.ru/books/840281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21" y="5135461"/>
            <a:ext cx="1217272" cy="121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884" y="372979"/>
            <a:ext cx="10515600" cy="1239253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Каталоги «100 лучших новых книг для детей и подростков»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6726" y="1604268"/>
            <a:ext cx="9516979" cy="435133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+mn-lt"/>
              </a:rPr>
              <a:t>Сто новых книг для детей 2007-2022г. </a:t>
            </a:r>
            <a:r>
              <a:rPr lang="en-US" dirty="0" smtClean="0">
                <a:latin typeface="+mn-lt"/>
                <a:hlinkClick r:id="rId2"/>
              </a:rPr>
              <a:t>http</a:t>
            </a:r>
            <a:r>
              <a:rPr lang="en-US" dirty="0">
                <a:latin typeface="+mn-lt"/>
                <a:hlinkClick r:id="rId2"/>
              </a:rPr>
              <a:t>://</a:t>
            </a:r>
            <a:r>
              <a:rPr lang="en-US" dirty="0" smtClean="0">
                <a:latin typeface="+mn-lt"/>
                <a:hlinkClick r:id="rId2"/>
              </a:rPr>
              <a:t>www.gaidarovka.ru/knigi/100-luchshikh-knig</a:t>
            </a:r>
            <a:r>
              <a:rPr lang="ru-RU" dirty="0" smtClean="0">
                <a:latin typeface="+mn-lt"/>
              </a:rPr>
              <a:t> </a:t>
            </a:r>
          </a:p>
          <a:p>
            <a:pPr marL="114300" indent="0">
              <a:buNone/>
            </a:pPr>
            <a:r>
              <a:rPr lang="ru-RU" dirty="0" smtClean="0">
                <a:latin typeface="+mn-lt"/>
              </a:rPr>
              <a:t>Уникальный</a:t>
            </a:r>
            <a:r>
              <a:rPr lang="ru-RU" dirty="0">
                <a:latin typeface="+mn-lt"/>
              </a:rPr>
              <a:t>, экспертный, иллюстрированный, аннотированный каталог, подготовленный сотрудниками "ЦГДБ им. А. П. </a:t>
            </a:r>
            <a:r>
              <a:rPr lang="ru-RU" dirty="0" smtClean="0">
                <a:latin typeface="+mn-lt"/>
              </a:rPr>
              <a:t>Гайдара», г. Москва, </a:t>
            </a:r>
            <a:r>
              <a:rPr lang="ru-RU" dirty="0">
                <a:latin typeface="+mn-lt"/>
              </a:rPr>
              <a:t>издательской группой "Гранд-</a:t>
            </a:r>
            <a:r>
              <a:rPr lang="ru-RU" dirty="0">
                <a:latin typeface="+mn-lt"/>
              </a:rPr>
              <a:t>Фаир</a:t>
            </a:r>
            <a:r>
              <a:rPr lang="ru-RU" dirty="0">
                <a:latin typeface="+mn-lt"/>
              </a:rPr>
              <a:t>" и  издательством "Самокат</a:t>
            </a:r>
            <a:r>
              <a:rPr lang="ru-RU" dirty="0" smtClean="0">
                <a:latin typeface="+mn-lt"/>
              </a:rPr>
              <a:t>" </a:t>
            </a:r>
            <a:endParaRPr lang="ru-RU" dirty="0">
              <a:latin typeface="+mn-lt"/>
            </a:endParaRPr>
          </a:p>
          <a:p>
            <a:r>
              <a:rPr lang="ru-RU" dirty="0" smtClean="0">
                <a:latin typeface="+mn-lt"/>
              </a:rPr>
              <a:t>Интерактивный </a:t>
            </a:r>
            <a:r>
              <a:rPr lang="ru-RU" dirty="0">
                <a:latin typeface="+mn-lt"/>
              </a:rPr>
              <a:t>каталог «100 лучших новых книг для детей и подростков 2021</a:t>
            </a:r>
            <a:r>
              <a:rPr lang="ru-RU" dirty="0" smtClean="0">
                <a:latin typeface="+mn-lt"/>
              </a:rPr>
              <a:t>» </a:t>
            </a:r>
            <a:r>
              <a:rPr lang="en-US" dirty="0">
                <a:latin typeface="+mn-lt"/>
                <a:hlinkClick r:id="rId3"/>
              </a:rPr>
              <a:t>http://</a:t>
            </a:r>
            <a:r>
              <a:rPr lang="en-US" dirty="0" smtClean="0">
                <a:latin typeface="+mn-lt"/>
                <a:hlinkClick r:id="rId3"/>
              </a:rPr>
              <a:t>www.gaidarovka.ru/katalog100</a:t>
            </a:r>
            <a:r>
              <a:rPr lang="ru-RU" dirty="0" smtClean="0">
                <a:latin typeface="+mn-lt"/>
              </a:rPr>
              <a:t>. Это </a:t>
            </a:r>
            <a:r>
              <a:rPr lang="ru-RU" dirty="0">
                <a:latin typeface="+mn-lt"/>
              </a:rPr>
              <a:t>навигатор по самым ярким новинкам детской </a:t>
            </a:r>
            <a:r>
              <a:rPr lang="ru-RU" dirty="0" smtClean="0">
                <a:latin typeface="+mn-lt"/>
              </a:rPr>
              <a:t>литературы. </a:t>
            </a:r>
            <a:r>
              <a:rPr lang="ru-RU" dirty="0">
                <a:latin typeface="+mn-lt"/>
              </a:rPr>
              <a:t>В каталоге 2021 представлены самые интересные издания для детей и подростков с марта 2020 по март 2021 гг</a:t>
            </a:r>
            <a:r>
              <a:rPr lang="ru-RU" dirty="0" smtClean="0">
                <a:latin typeface="+mn-lt"/>
              </a:rPr>
              <a:t>.</a:t>
            </a:r>
          </a:p>
          <a:p>
            <a:pPr marL="114300" indent="0">
              <a:buNone/>
            </a:pPr>
            <a:r>
              <a:rPr lang="ru-RU" dirty="0">
                <a:latin typeface="+mn-lt"/>
              </a:rPr>
              <a:t>Цель издания - помочь разобраться в нескончаемом море изданий, адресованных детям и юношеству. В </a:t>
            </a:r>
            <a:r>
              <a:rPr lang="ru-RU" dirty="0" smtClean="0">
                <a:latin typeface="+mn-lt"/>
              </a:rPr>
              <a:t>каталогах </a:t>
            </a:r>
            <a:r>
              <a:rPr lang="ru-RU" dirty="0">
                <a:latin typeface="+mn-lt"/>
              </a:rPr>
              <a:t>собрана информация о тех книгах и авторах, на которые стоит обязательно обратить внимание</a:t>
            </a:r>
            <a:r>
              <a:rPr lang="ru-RU" dirty="0" smtClean="0">
                <a:latin typeface="+mn-lt"/>
              </a:rPr>
              <a:t>!</a:t>
            </a:r>
            <a:r>
              <a:rPr lang="ru-RU" dirty="0">
                <a:latin typeface="+mn-lt"/>
              </a:rPr>
              <a:t> Для просмотра щелкните на изображение</a:t>
            </a:r>
          </a:p>
          <a:p>
            <a:pPr marL="114300" indent="0">
              <a:buNone/>
            </a:pPr>
            <a:endParaRPr lang="ru-RU" dirty="0">
              <a:latin typeface="+mn-lt"/>
            </a:endParaRPr>
          </a:p>
        </p:txBody>
      </p:sp>
      <p:pic>
        <p:nvPicPr>
          <p:cNvPr id="2050" name="Picture 2" descr="http://www.gaidarovka.ru/cache/preview/268b7fd4caefe86f1eb27234f470b4f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153" y="2033337"/>
            <a:ext cx="2292752" cy="33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oogle Shape;627;p77"/>
          <p:cNvCxnSpPr/>
          <p:nvPr/>
        </p:nvCxnSpPr>
        <p:spPr>
          <a:xfrm>
            <a:off x="601579" y="1419726"/>
            <a:ext cx="10323095" cy="24063"/>
          </a:xfrm>
          <a:prstGeom prst="straightConnector1">
            <a:avLst/>
          </a:prstGeom>
          <a:noFill/>
          <a:ln w="19050" cap="flat" cmpd="sng">
            <a:solidFill>
              <a:srgbClr val="D83E1D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1202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27" descr="Изображение выглядит как человек, внешний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ru-RU" sz="1600" b="1" dirty="0"/>
              <a:t>Интервью с Андреем Усачевым: Плохому танцору известно что мешает, а плохому писателю – Гарри Поттер</a:t>
            </a:r>
            <a:br>
              <a:rPr lang="ru-RU" sz="1600" b="1" dirty="0"/>
            </a:br>
            <a:r>
              <a:rPr lang="ru-RU" sz="1600" u="sng" dirty="0">
                <a:solidFill>
                  <a:schemeClr val="hlink"/>
                </a:solidFill>
                <a:hlinkClick r:id="rId4"/>
              </a:rPr>
              <a:t>https://www.trud.ru/article/22-07-2022/1418473_andrej_usachev_ploxomu_tantsoru_izvestno_chto_meshaet_a_ploxomu_pisatelju_garri_potter.html</a:t>
            </a:r>
            <a:r>
              <a:rPr lang="ru-RU" sz="1600" dirty="0"/>
              <a:t> </a:t>
            </a:r>
            <a:endParaRPr dirty="0"/>
          </a:p>
        </p:txBody>
      </p:sp>
      <p:sp>
        <p:nvSpPr>
          <p:cNvPr id="222" name="Google Shape;222;p27"/>
          <p:cNvSpPr txBox="1">
            <a:spLocks noGrp="1"/>
          </p:cNvSpPr>
          <p:nvPr>
            <p:ph type="body" idx="1"/>
          </p:nvPr>
        </p:nvSpPr>
        <p:spPr>
          <a:xfrm>
            <a:off x="7531610" y="243420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-RU" sz="1700" b="1" dirty="0"/>
              <a:t>«Насчет «не бывает литературы взрослой и детской»... Бывает. Другое дело, что многим взрослым нравятся детские книги, а некоторые взрослые книги могут быть интересны детям. Хорошей же должна быть любая литература: и детская, и взрослая. Если она не хорошая, то она и не литература. А уж сакраментальная фраза «как для взрослых, только лучше», приписываемая то Горькому, то Маршаку, по-моему, вовсе </a:t>
            </a:r>
            <a:r>
              <a:rPr lang="ru-RU" sz="1700" b="1" dirty="0" smtClean="0"/>
              <a:t>бессмысленна»</a:t>
            </a:r>
            <a:endParaRPr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5" y="5554693"/>
            <a:ext cx="1244540" cy="1244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2800" dirty="0"/>
              <a:t>Интервью с Анной Анисимовой:</a:t>
            </a:r>
            <a:br>
              <a:rPr lang="ru-RU" sz="2800" dirty="0"/>
            </a:br>
            <a:r>
              <a:rPr lang="ru-RU" sz="2800" u="sng" dirty="0">
                <a:solidFill>
                  <a:schemeClr val="hlink"/>
                </a:solidFill>
                <a:hlinkClick r:id="rId3"/>
              </a:rPr>
              <a:t>https://www.labirint.ru/child-now/anisimova/</a:t>
            </a:r>
            <a:r>
              <a:rPr lang="ru-RU" sz="2800" dirty="0"/>
              <a:t> </a:t>
            </a:r>
            <a:endParaRPr dirty="0"/>
          </a:p>
        </p:txBody>
      </p:sp>
      <p:sp>
        <p:nvSpPr>
          <p:cNvPr id="228" name="Google Shape;228;p28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1800" i="1" dirty="0" smtClean="0"/>
              <a:t> </a:t>
            </a:r>
            <a:r>
              <a:rPr lang="ru-RU" sz="1800" b="1" i="1" dirty="0"/>
              <a:t>Как у вас происходит работа над стилем и сюжетом книги?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1800" b="1" dirty="0" smtClean="0"/>
              <a:t>Когда </a:t>
            </a:r>
            <a:r>
              <a:rPr lang="ru-RU" sz="1800" b="1" dirty="0"/>
              <a:t>я знаю, какую историю хочу рассказать, моей самой главной задачей становится найти для нее подходящий язык и форму. Понять, будет ли она состоять из маленьких кусочков, или это будут длинные рассказы, будет это цикл или повесть. Понять, как раскрасить эту историю, этот скелет. Что касается «Каскадерок», то я довольно долго перебирала форму. Например, первая версия была в два раза длиннее, были пространные главы — и все это не шло. Ведь Кирка мечтает стать каскадеркой, так что надо было рассказывать историю динамично. Плюс Варя в книге рассуждает о моем любимом вальсе Шнитке: как он вьется и раскатывается, будто ты на шаре перебираешь ногами. Поэтому я тоже хотела, чтобы эта история раскатывалась все дальше и дальше, поэтому там другая структура, которую пришлось искать перебором, переписыванием, пока не нашлось нужное. Думаю, так происходит с каждым моим текстом. Для каждой новой истории ищешь новую форму высказывания. Пока не поймешь: надо — вот так!</a:t>
            </a:r>
            <a:endParaRPr b="1" dirty="0"/>
          </a:p>
        </p:txBody>
      </p:sp>
      <p:pic>
        <p:nvPicPr>
          <p:cNvPr id="229" name="Google Shape;229;p28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33742" r="2113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8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555BC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573" y="706857"/>
            <a:ext cx="1146774" cy="11467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40633" y="6223819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https://www.labirint.ru/books/808575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19" y="5496928"/>
            <a:ext cx="1361072" cy="1361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/>
          <p:nvPr/>
        </p:nvSpPr>
        <p:spPr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0"/>
          <p:cNvSpPr txBox="1"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ru-RU" sz="1800" dirty="0">
                <a:solidFill>
                  <a:srgbClr val="FFFFFF"/>
                </a:solidFill>
              </a:rPr>
              <a:t>Владимир Ларионов о серии «Сюжетный код» издательства «Волчок»</a:t>
            </a:r>
            <a:br>
              <a:rPr lang="ru-RU" sz="1800" dirty="0">
                <a:solidFill>
                  <a:srgbClr val="FFFFFF"/>
                </a:solidFill>
              </a:rPr>
            </a:br>
            <a:r>
              <a:rPr lang="ru-RU" sz="1800" u="sng" dirty="0">
                <a:solidFill>
                  <a:schemeClr val="hlink"/>
                </a:solidFill>
                <a:highlight>
                  <a:srgbClr val="FFFF00"/>
                </a:highlight>
                <a:hlinkClick r:id="rId3"/>
              </a:rPr>
              <a:t>https://dzen.ru/media/id/61504245ca93df7c0e5f8f63/siujetnyi-kod-volchka-literatura-dlia-podrostkov-antiutopii-62f4c2978fabe36bbb75c6c7</a:t>
            </a:r>
            <a:r>
              <a:rPr lang="ru-RU" sz="1800" dirty="0">
                <a:solidFill>
                  <a:srgbClr val="FFFFFF"/>
                </a:solidFill>
                <a:highlight>
                  <a:srgbClr val="FFFF00"/>
                </a:highlight>
              </a:rPr>
              <a:t> </a:t>
            </a:r>
            <a:endParaRPr dirty="0"/>
          </a:p>
        </p:txBody>
      </p:sp>
      <p:cxnSp>
        <p:nvCxnSpPr>
          <p:cNvPr id="246" name="Google Shape;246;p30"/>
          <p:cNvCxnSpPr/>
          <p:nvPr/>
        </p:nvCxnSpPr>
        <p:spPr>
          <a:xfrm>
            <a:off x="2230078" y="152229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7" name="Google Shape;247;p30" descr="Изображение выглядит как стрел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587" y="2426817"/>
            <a:ext cx="3997637" cy="3997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30"/>
          <p:cNvCxnSpPr/>
          <p:nvPr/>
        </p:nvCxnSpPr>
        <p:spPr>
          <a:xfrm>
            <a:off x="6116278" y="2596836"/>
            <a:ext cx="0" cy="3657600"/>
          </a:xfrm>
          <a:prstGeom prst="straightConnector1">
            <a:avLst/>
          </a:prstGeom>
          <a:noFill/>
          <a:ln w="101600" cap="flat" cmpd="dbl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9" name="Google Shape;249;p30" descr="Изображение выглядит как текст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445073" y="2693383"/>
            <a:ext cx="5455917" cy="346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38" y="1114676"/>
            <a:ext cx="1009954" cy="10099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8856" y="2793215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https://www.labirint.ru/books/844784</a:t>
            </a:r>
            <a:r>
              <a:rPr lang="en-US" dirty="0" smtClean="0">
                <a:hlinkClick r:id="rId7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43" y="2457323"/>
            <a:ext cx="948707" cy="9487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0650" y="3750203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https://www.labirint.ru/books/845624</a:t>
            </a:r>
            <a:r>
              <a:rPr lang="en-US" dirty="0" smtClean="0">
                <a:hlinkClick r:id="rId9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35" y="3436536"/>
            <a:ext cx="935113" cy="9351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28856" y="4822340"/>
            <a:ext cx="3869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https://www.labirint.ru/books/844785/?</a:t>
            </a:r>
            <a:r>
              <a:rPr lang="en-US" dirty="0" smtClean="0">
                <a:hlinkClick r:id="rId11"/>
              </a:rPr>
              <a:t>p=5767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33" y="5890755"/>
            <a:ext cx="1327327" cy="13273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0" y="4430482"/>
            <a:ext cx="995130" cy="99513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85202" y="5890755"/>
            <a:ext cx="3188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4"/>
              </a:rPr>
              <a:t>https://www.labirint.ru/authors/25873</a:t>
            </a:r>
            <a:r>
              <a:rPr lang="en-US" dirty="0" smtClean="0">
                <a:hlinkClick r:id="rId1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20" y="5484445"/>
            <a:ext cx="986810" cy="986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38" y="1825625"/>
            <a:ext cx="3130550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 descr="Изображение выглядит как текст, млекопитающее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9088" y="1810995"/>
            <a:ext cx="3130550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 descr="Изображение выглядит как текст, книга, внутренний&#10;&#10;Автоматически созданное описание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616312" y="1810995"/>
            <a:ext cx="3628022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lang="ru-RU" sz="2100" dirty="0"/>
              <a:t>Артём Роганов о китайской детской литературе</a:t>
            </a:r>
            <a:br>
              <a:rPr lang="ru-RU" sz="2100" dirty="0"/>
            </a:br>
            <a:r>
              <a:rPr lang="ru-RU" sz="2100" u="sng" dirty="0">
                <a:solidFill>
                  <a:schemeClr val="hlink"/>
                </a:solidFill>
                <a:hlinkClick r:id="rId6"/>
              </a:rPr>
              <a:t>https://bibliogid.ru/knigi/tematicheskie-obzory/15597-traditsiya-uporstva-i-garmoniya-odinochestva-sovremennye-detskie-knigi-kitajskikh-avtorov-na-russkom-yazyke</a:t>
            </a:r>
            <a:r>
              <a:rPr lang="ru-RU" sz="2100" dirty="0"/>
              <a:t> </a:t>
            </a: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4230" y="6251225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7"/>
              </a:rPr>
              <a:t>https://www.labirint.ru/books/812781</a:t>
            </a:r>
            <a:r>
              <a:rPr lang="en-US" dirty="0" smtClean="0">
                <a:solidFill>
                  <a:schemeClr val="bg1"/>
                </a:solidFill>
                <a:hlinkClick r:id="rId7"/>
              </a:rPr>
              <a:t>/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49912" y="6277444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8"/>
              </a:rPr>
              <a:t>https://www.labirint.ru/books/663470</a:t>
            </a:r>
            <a:r>
              <a:rPr lang="en-US" dirty="0" smtClean="0">
                <a:solidFill>
                  <a:schemeClr val="bg1"/>
                </a:solidFill>
                <a:hlinkClick r:id="rId8"/>
              </a:rPr>
              <a:t>/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45595" y="6306704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9"/>
              </a:rPr>
              <a:t>https://www.labirint.ru/books/808864</a:t>
            </a:r>
            <a:r>
              <a:rPr lang="en-US" dirty="0" smtClean="0">
                <a:solidFill>
                  <a:schemeClr val="bg1"/>
                </a:solidFill>
                <a:hlinkClick r:id="rId9"/>
              </a:rPr>
              <a:t>/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/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5"/>
          <p:cNvSpPr txBox="1">
            <a:spLocks noGrp="1"/>
          </p:cNvSpPr>
          <p:nvPr>
            <p:ph type="title"/>
          </p:nvPr>
        </p:nvSpPr>
        <p:spPr>
          <a:xfrm>
            <a:off x="627392" y="5376817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alibri"/>
              <a:buNone/>
            </a:pPr>
            <a:r>
              <a:rPr lang="ru-RU" sz="3600" dirty="0">
                <a:solidFill>
                  <a:srgbClr val="262626"/>
                </a:solidFill>
              </a:rPr>
              <a:t>Курс о детской литературе на платформе «Магистерия»</a:t>
            </a:r>
            <a:endParaRPr dirty="0"/>
          </a:p>
        </p:txBody>
      </p:sp>
      <p:cxnSp>
        <p:nvCxnSpPr>
          <p:cNvPr id="289" name="Google Shape;289;p35"/>
          <p:cNvCxnSpPr/>
          <p:nvPr/>
        </p:nvCxnSpPr>
        <p:spPr>
          <a:xfrm>
            <a:off x="0" y="5241983"/>
            <a:ext cx="12192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0" name="Google Shape;290;p35"/>
          <p:cNvCxnSpPr/>
          <p:nvPr/>
        </p:nvCxnSpPr>
        <p:spPr>
          <a:xfrm>
            <a:off x="0" y="6134852"/>
            <a:ext cx="12192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9660889" y="5935285"/>
            <a:ext cx="18549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https://magisteria.ru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2581</Words>
  <Application>Microsoft Office PowerPoint</Application>
  <PresentationFormat>Широкоэкранный</PresentationFormat>
  <Paragraphs>134</Paragraphs>
  <Slides>41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Twentieth Century</vt:lpstr>
      <vt:lpstr>Office Theme</vt:lpstr>
      <vt:lpstr>Office Theme</vt:lpstr>
      <vt:lpstr>Новые детские книги и другие книжные новости сентябрь 2022</vt:lpstr>
      <vt:lpstr>Публикации, обзоры, интервью</vt:lpstr>
      <vt:lpstr>Короткий список 13-го сезона «Книгуру» выложен на сайте конкурса http://kniguru.info/korotkii-spisok-trinadtsatogo-sezona   </vt:lpstr>
      <vt:lpstr>Экспертный совет по детской литературе при Секции детских библиотек РБА подготовил первый рекомендательно-библиографический список литературы</vt:lpstr>
      <vt:lpstr>Интервью с Андреем Усачевым: Плохому танцору известно что мешает, а плохому писателю – Гарри Поттер https://www.trud.ru/article/22-07-2022/1418473_andrej_usachev_ploxomu_tantsoru_izvestno_chto_meshaet_a_ploxomu_pisatelju_garri_potter.html </vt:lpstr>
      <vt:lpstr>Интервью с Анной Анисимовой: https://www.labirint.ru/child-now/anisimova/ </vt:lpstr>
      <vt:lpstr>Владимир Ларионов о серии «Сюжетный код» издательства «Волчок» https://dzen.ru/media/id/61504245ca93df7c0e5f8f63/siujetnyi-kod-volchka-literatura-dlia-podrostkov-antiutopii-62f4c2978fabe36bbb75c6c7 </vt:lpstr>
      <vt:lpstr>Артём Роганов о китайской детской литературе https://bibliogid.ru/knigi/tematicheskie-obzory/15597-traditsiya-uporstva-i-garmoniya-odinochestva-sovremennye-detskie-knigi-kitajskikh-avtorov-na-russkom-yazyke </vt:lpstr>
      <vt:lpstr>Курс о детской литературе на платформе «Магистерия»</vt:lpstr>
      <vt:lpstr>«Детство», «Отрочество» и «Юность» пополнили «Живые страницы» В библиотеке мобильного приложения для интерактивного чтения «Живые страницы» стали доступны знаменитые повести Льва Толстого</vt:lpstr>
      <vt:lpstr>Из пресс-конференции Всероссийского книжного рейтинга</vt:lpstr>
      <vt:lpstr>Наталья Ломыкина. «У Чуковского были бы тысячи фолловеров»: что происходит на рынке детской литературы https://www.forbes.ru/forbeslife/475307-u-cukovskogo-byli-by-tysaci-folloverov-cto-proishodit-na-rynke-detskoj-literatury </vt:lpstr>
      <vt:lpstr>Нон-фикшн</vt:lpstr>
      <vt:lpstr>Жанна Андреева. Вам пакет нужен? (Издательства «Абраказябра»).  Иллюстрации Кристины Смольской</vt:lpstr>
      <vt:lpstr>Серия «Тело, в котором ты живешь» издательства «Абраказябра»</vt:lpstr>
      <vt:lpstr>Наталья Соболева. Наука и техника (Издательство «Абраказябра»). Иллюстрации Ася Киселевой. Серия «Первые в России»</vt:lpstr>
      <vt:lpstr>Наталья Соболева. На улицах города (Издательство «Абраказябра»). Иллюстрации Марины Байковой. Серия «Первые в России»</vt:lpstr>
      <vt:lpstr>Анна Уродовский. Пятеро на льдине (Издательство «Абраказябра»). Иллюстрации Анны Сладковой</vt:lpstr>
      <vt:lpstr>Михаил Логинов. 1897. Почти детективная история, записанная ученицей московской гимназии (Издательство «Абраказябра»). Иллюстрации Натальи Рябчиковой https://www.labirint.ru/books/851347/ </vt:lpstr>
      <vt:lpstr>Андрей Дубровский. 50 фактов из истории Древнего мира (Издательство «Пешком в историю»). Иллюстрации Саши Шляхтиной https://www.labirint.ru/books/882575/ </vt:lpstr>
      <vt:lpstr>Елена Булай. Твоя собака (Издательство «Самокат»)</vt:lpstr>
      <vt:lpstr>Роман Беляев. Как устроена мельница (Издательство «Самокат») https://www.chitai-gorod.ru/catalog/book/2932572/ </vt:lpstr>
      <vt:lpstr>Петр Багин. Следы. Жизнь зверей и птиц в небольших рассказах (Издательство «Мелик-Пашаев») https://melik-pashaev.ru/product/sledy/ </vt:lpstr>
      <vt:lpstr>Новые книги издательства  «Настя и Никита»</vt:lpstr>
      <vt:lpstr>Лариса Назарова. В долине ударений (Издательство «Качели»). Иллюстрации Елены Кисенковой. Серия «Слово за слово»</vt:lpstr>
      <vt:lpstr>Никола Эдвардс. А как у вас? Что общего и разного у детей по всему миру. Иллюстрации Андреа Штегмайер (Издательство "МИФ") https://www.labirint.ru/books/874854/ </vt:lpstr>
      <vt:lpstr>Книги для младших школьников</vt:lpstr>
      <vt:lpstr>Софья Ремез. Лимоната (Издательство «Пять четвертей»). Иллюстрации Натальи Рябчиковой</vt:lpstr>
      <vt:lpstr>Наталья Евдокимова. Магнус играет наверху (Издательство «Детское время»). Иллюстрации Анастасии Петровой</vt:lpstr>
      <vt:lpstr>Рэйко Хиросима. Магазин сладостей «Счастье за монетку» (Издательство «Поляндрия»). Иллюстрации Дзядзя. Перевод с японского Екатерины Даровской</vt:lpstr>
      <vt:lpstr>Переиздание цикла Пауля Маара про Господина Белло (издательство «Лабиринт»)</vt:lpstr>
      <vt:lpstr>Переиздание сказки Кэтрин Патерсон «Каменное сердце» (издательство «Лабиринт»). Иллюстрации Ирины Петелиной</vt:lpstr>
      <vt:lpstr>Книги для подростков</vt:lpstr>
      <vt:lpstr>Екатерина Каретникова. Маршрут не построен (Издательство «Аквилегия-М»).  Книга «Книгуру» (десятый сезон)</vt:lpstr>
      <vt:lpstr>Светлана Решенина. Наруза. Продавец ветра (Издательство «Качели»)</vt:lpstr>
      <vt:lpstr>Денис Сорокотягин. Во всем виноват Бэнкси (Издательство «Albus Corvus»)</vt:lpstr>
      <vt:lpstr>Мария Шелухина. Пирог с черемухой (Издательство «Albus Corvus»)</vt:lpstr>
      <vt:lpstr>Новые книги издательство «Волчок»</vt:lpstr>
      <vt:lpstr>Хэй Хэ. Чёрное пламя (Издательство «Детское время»). Иллюстрации Чуньхун Ци. Перевод с китайского О. П. Родионовой</vt:lpstr>
      <vt:lpstr>Переиздание: Нодар Думбадзе. Я, бабушка, Илико и Иларион (Издательство «Лабиринт»). Иллюстрации Залины Кишовой. Перевод с грузинского Зураба Ахвледиани</vt:lpstr>
      <vt:lpstr>Каталоги «100 лучших новых книг для детей и подростков»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детские книги и другие книжные новости сентябрь 2022</dc:title>
  <dc:creator>пользователь</dc:creator>
  <cp:lastModifiedBy>пользователь</cp:lastModifiedBy>
  <cp:revision>34</cp:revision>
  <dcterms:modified xsi:type="dcterms:W3CDTF">2022-10-20T06:58:22Z</dcterms:modified>
</cp:coreProperties>
</file>