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9" r:id="rId4"/>
    <p:sldId id="261" r:id="rId5"/>
    <p:sldId id="265" r:id="rId6"/>
    <p:sldId id="266" r:id="rId7"/>
    <p:sldId id="267" r:id="rId8"/>
    <p:sldId id="271" r:id="rId9"/>
    <p:sldId id="275" r:id="rId10"/>
    <p:sldId id="277" r:id="rId11"/>
    <p:sldId id="279" r:id="rId12"/>
    <p:sldId id="281" r:id="rId13"/>
    <p:sldId id="282" r:id="rId14"/>
    <p:sldId id="284" r:id="rId15"/>
    <p:sldId id="285" r:id="rId16"/>
    <p:sldId id="286" r:id="rId17"/>
    <p:sldId id="287" r:id="rId18"/>
    <p:sldId id="288" r:id="rId19"/>
    <p:sldId id="289" r:id="rId20"/>
    <p:sldId id="291" r:id="rId21"/>
    <p:sldId id="301" r:id="rId22"/>
    <p:sldId id="302" r:id="rId23"/>
    <p:sldId id="303" r:id="rId24"/>
    <p:sldId id="304" r:id="rId25"/>
    <p:sldId id="305" r:id="rId26"/>
    <p:sldId id="307" r:id="rId27"/>
    <p:sldId id="308" r:id="rId28"/>
    <p:sldId id="309" r:id="rId29"/>
    <p:sldId id="310" r:id="rId30"/>
    <p:sldId id="311" r:id="rId31"/>
    <p:sldId id="312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4846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891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35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876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2762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08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9" name="Google Shape;3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157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4378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504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6" name="Google Shape;37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760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474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3" name="Google Shape;39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48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4598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022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387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080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6" name="Google Shape;5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16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5" name="Google Shape;54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32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3" name="Google Shape;5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412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7" name="Google Shape;57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5629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5" name="Google Shape;59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1452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4" name="Google Shape;60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223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2" name="Google Shape;61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13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7895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1" name="Google Shape;62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858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9" name="Google Shape;62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471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6764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589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9710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63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979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52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amal-media.ru/narrative/strashnye-derevni-misticheskie-istorii-iz-raznyh-ugolkov-rossii" TargetMode="External"/><Relationship Id="rId7" Type="http://schemas.openxmlformats.org/officeDocument/2006/relationships/hyperlink" Target="https://www.labirint.ru/books/1008058/?ysclid=m1kg8re9ne61057034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tres.ru/book/tatyana-mastrukova/bolotnica-37661489/" TargetMode="External"/><Relationship Id="rId5" Type="http://schemas.openxmlformats.org/officeDocument/2006/relationships/hyperlink" Target="https://www.labirint.ru/books/982323/?p=34360&amp;yclid=7585334261719498751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fe.media/reading-studi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&#1092;&#1072;&#1085;&#1090;&#1072;&#1079;&#1077;&#1088;&#1099;.&#1088;&#1092;/product/glazam-ne-veryu-325791/?ysclid=m1kgew8h6d444778433" TargetMode="Externa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amokatbook.ru/book/mikrosupergeroi-samye-poleznye/?ysclid=m1kgrb5n6l403316998" TargetMode="Externa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ook24.ru/product/ptitsy-biologiya-fiziologiya-709359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lpinabook.ru/catalog/book-bukvy-slova-knigi/?ysclid=m1kgvv2xo9601139225" TargetMode="Externa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odpisnie.ru/books/gorod-oberiutov/?ysclid=m1kgz7y0hs830857818" TargetMode="Externa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odpisnie.ru/books/knizhnyy-klub-instruktsiya-po-primeneniyu/?ysclid=m1kh2f1eqd66952837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937962/?ysclid=m1kh6bfuaj418945341" TargetMode="External"/><Relationship Id="rId5" Type="http://schemas.openxmlformats.org/officeDocument/2006/relationships/hyperlink" Target="https://book24.ru/product/a-kazan-kak-ustroen-gorod-interaktivnaa-progulka-s-kartoj-i-zadaniami-7673888/" TargetMode="Externa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ook24.ru/product/atlas-skazochnykh-mest-puteshestvie-po-lyubimym-knigam-7101044/" TargetMode="Externa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12841/?ysclid=m1khdp1dcl27844787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zyorna.ru/catalog/item/tam-v-gorode-12269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ook24.ru/product/moya-voobrazhaemaya-koshka-7102503/" TargetMode="Externa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abirint.ru/books/1016602/?ysclid=m1khjdv6f169114293" TargetMode="Externa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odpisnie.ru/books/moy-dedushka-prizrak/?ysclid=m1khngm1ed84022220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16605/?ysclid=m1khoi1fl6157118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itres.ru/book/elena-boroda/vy-ushli-s-marshruta-71124211/chitat-onlayn/?ysclid=m1khpz1uha170362087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dpisnie.ru/books/volga-odin-god-iz-zhizni-presnovodnogo-bioma/?ysclid=m1kf6xggea377484126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www.labirint.ru/books/996357/?ysclid=m1kf2jurq988290574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tres.ru/book/eva-nemesh/sensor-70460911/" TargetMode="External"/><Relationship Id="rId5" Type="http://schemas.openxmlformats.org/officeDocument/2006/relationships/hyperlink" Target="https://&#1092;&#1072;&#1085;&#1090;&#1072;&#1079;&#1077;&#1088;&#1099;.&#1088;&#1092;/product/koty-na-elke-324428/?ysclid=m1kezwfsfm254735261" TargetMode="External"/><Relationship Id="rId4" Type="http://schemas.openxmlformats.org/officeDocument/2006/relationships/hyperlink" Target="https://www.labirint.ru/books/985157/?ysclid=m1kexgg0kp52632014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ook24.ru/product/devya-yama-7648981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rosman.ru/catalog/vstretimsya_vo_sne_sirotin_d_/?ysclid=m1kitq96az170814335" TargetMode="External"/><Relationship Id="rId3" Type="http://schemas.openxmlformats.org/officeDocument/2006/relationships/image" Target="../media/image35.jpg"/><Relationship Id="rId7" Type="http://schemas.openxmlformats.org/officeDocument/2006/relationships/hyperlink" Target="https://book24.ru/product/kukla-hodit-po-zemle-7680526/?ysclid=m1kiqom2e74666124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hitatel.by/catalog/book/1887377" TargetMode="Externa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book/anastasiya-igorevna-strokina/zagadki-solnechnoy-sistemy-69926725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tres.ru/book/elena-kostrikina/moskva-park-gorkogo-70869677/" TargetMode="External"/><Relationship Id="rId4" Type="http://schemas.openxmlformats.org/officeDocument/2006/relationships/hyperlink" Target="https://www.art-volkhonka.ru/catalog/detyam/chto-pridumal/?ysclid=m1kfbcshkd82496234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id.ru/cat/vypuski/2024/9/otechestvennaya-khudozhestvennaya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dliteratury.ru/articles/2024/05/27/murzilka-zanesen-v-knigu-rekordov-ginnessa-kak-dolgozhitel-sredi-izdanij-dlia-detej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odliteratury.ru/articles/2021/09/03/kak-masha-rasteriasha-s-aleksandrom-makedonskim-porodnilas-liubov-voronkov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zor.ru/literature/views/detskie-pisateli-i-novye-knigi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ibliogid.ru/knigi/podrobno-o-knige/17606-nataliya-volkova-koty-na-jolke?ysclid=m1kfxmptwp482735087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-36510" y="0"/>
            <a:ext cx="12191996" cy="6858000"/>
          </a:xfrm>
          <a:prstGeom prst="rect">
            <a:avLst/>
          </a:prstGeom>
          <a:solidFill>
            <a:srgbClr val="1F3864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сентябрь 2024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6502207" y="61344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s://i.work.ua/article/153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41" y="1542439"/>
            <a:ext cx="5475705" cy="3080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Кристина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Куплевацкая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 Страшные деревни. Мистические истории из разных уголков России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u="sng" dirty="0">
                <a:solidFill>
                  <a:schemeClr val="hlink"/>
                </a:solidFill>
                <a:hlinkClick r:id="rId3"/>
              </a:rPr>
              <a:t>https://yamal-media.ru/narrative/strashnye-derevni-misticheskie-istorii-iz-raznyh-ugolkov-rossii</a:t>
            </a:r>
            <a:r>
              <a:rPr lang="ru-RU" sz="1400" dirty="0"/>
              <a:t> </a:t>
            </a:r>
            <a:endParaRPr dirty="0"/>
          </a:p>
        </p:txBody>
      </p:sp>
      <p:sp>
        <p:nvSpPr>
          <p:cNvPr id="280" name="Google Shape;280;p34"/>
          <p:cNvSpPr/>
          <p:nvPr/>
        </p:nvSpPr>
        <p:spPr>
          <a:xfrm>
            <a:off x="64327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1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Деревня для многих — уютное место, источник теплых детских воспоминаний. Бабушкины пирожки, ягоды с куста, рыбалка и купание в речке, беззаботное время между учебными годами. А еще деревня — «поставщик» детских страшилок, сказок про лешего и оборотней, банника и кикимору.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Эти истории не остались в прошлом: сейчас в литературе и кино все популярнее жанр фолк-</a:t>
            </a:r>
            <a:r>
              <a:rPr lang="ru-RU" sz="1700" dirty="0"/>
              <a:t>хоррор</a:t>
            </a:r>
            <a:r>
              <a:rPr lang="ru-RU" sz="1700" dirty="0"/>
              <a:t>, в котором современные жители сталкиваются с фольклорными, мифологическими персонажами. В нашем обзоре три таких романа для подростков, способные напугать и взрослого.</a:t>
            </a:r>
            <a:endParaRPr dirty="0"/>
          </a:p>
        </p:txBody>
      </p:sp>
      <p:pic>
        <p:nvPicPr>
          <p:cNvPr id="282" name="Google Shape;282;p34" descr="Изображение выглядит как текст, книга, графический дизайн, Книжная облож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8780" y="1701479"/>
            <a:ext cx="5999236" cy="326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449824" y="5134191"/>
            <a:ext cx="2203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https://www.labirint.ru/books/982323/?</a:t>
            </a:r>
            <a:r>
              <a:rPr lang="en-US" dirty="0" smtClean="0">
                <a:hlinkClick r:id="rId5"/>
              </a:rPr>
              <a:t>p=34360&amp;yclid=7585334261719498751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61885" y="5132810"/>
            <a:ext cx="2160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https://www.litres.ru/book/tatyana-mastrukova/bolotnica-37661489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31429" y="5126461"/>
            <a:ext cx="1705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https://www.labirint.ru/books/1008058/?</a:t>
            </a:r>
            <a:r>
              <a:rPr lang="en-US" dirty="0" smtClean="0">
                <a:hlinkClick r:id="rId7"/>
              </a:rPr>
              <a:t>ysclid=m1kg8re9ne610570345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 sz="3000" dirty="0">
                <a:solidFill>
                  <a:schemeClr val="accent2">
                    <a:lumMod val="50000"/>
                  </a:schemeClr>
                </a:solidFill>
              </a:rPr>
              <a:t>Валерия Степанова. Вслед за 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</a:rPr>
              <a:t>homo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</a:rPr>
              <a:t>legens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</a:rPr>
              <a:t>. Как российские исследователи последнего столетия изучали чтение и классифицировали читателей</a:t>
            </a:r>
            <a:br>
              <a:rPr lang="ru-RU" sz="3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000" u="sng" dirty="0">
                <a:solidFill>
                  <a:schemeClr val="hlink"/>
                </a:solidFill>
                <a:hlinkClick r:id="rId3"/>
              </a:rPr>
              <a:t>https://knife.media/reading-studies/</a:t>
            </a:r>
            <a:r>
              <a:rPr lang="ru-RU" sz="3000" dirty="0"/>
              <a:t> </a:t>
            </a:r>
            <a:endParaRPr dirty="0"/>
          </a:p>
        </p:txBody>
      </p:sp>
      <p:sp>
        <p:nvSpPr>
          <p:cNvPr id="297" name="Google Shape;297;p36"/>
          <p:cNvSpPr/>
          <p:nvPr/>
        </p:nvSpPr>
        <p:spPr>
          <a:xfrm rot="5400000">
            <a:off x="2543983" y="3258715"/>
            <a:ext cx="4480560" cy="18288"/>
          </a:xfrm>
          <a:custGeom>
            <a:avLst/>
            <a:gdLst/>
            <a:ahLst/>
            <a:cxnLst/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Сергей Плотников описывает идеального </a:t>
            </a:r>
            <a:r>
              <a:rPr lang="ru-RU" sz="1700" dirty="0">
                <a:highlight>
                  <a:srgbClr val="FFFF00"/>
                </a:highlight>
              </a:rPr>
              <a:t>homo</a:t>
            </a:r>
            <a:r>
              <a:rPr lang="ru-RU" sz="1700" dirty="0">
                <a:highlight>
                  <a:srgbClr val="FFFF00"/>
                </a:highlight>
              </a:rPr>
              <a:t> </a:t>
            </a:r>
            <a:r>
              <a:rPr lang="ru-RU" sz="1700" dirty="0">
                <a:highlight>
                  <a:srgbClr val="FFFF00"/>
                </a:highlight>
              </a:rPr>
              <a:t>legens</a:t>
            </a:r>
            <a:r>
              <a:rPr lang="ru-RU" sz="1700" dirty="0"/>
              <a:t>, выделяя в нем следующие черты: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привычка думать в категориях проблемы, умение выделять целое и частное, владение навыком анализа двойственных явлений, верная оценка происходящего, способность приходить к наиболее верному решению и применять его;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способность воспринимать и запоминать внушительные объемы информации;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воображение и умение мыслить творчески;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знание правил риторики, красноречие, значительный словарный запас;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умение четко и просто излагать свои мысли;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коммуникабельность, непосредственность и простота в общении с разными людьми;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бо́льшая</a:t>
            </a:r>
            <a:r>
              <a:rPr lang="ru-RU" sz="1700" dirty="0"/>
              <a:t> потребность во внутренней свободе, независимости, самостоятельности;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способность мыслить критически по отношению как к окружающему миру, так и к самому себе.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8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8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Нон-фикшн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5" name="Google Shape;315;p38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Нехудожественная литература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16" name="Google Shape;316;p38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317" name="Google Shape;317;p38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38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322" name="Google Shape;322;p38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1" name="Google Shape;331;p3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2" name="Google Shape;332;p3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9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5" name="Google Shape;335;p39" descr="Изображение выглядит как текст, графический дизайн, иллюстрация, плака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1629" y="1845080"/>
            <a:ext cx="7561262" cy="3780631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36" name="Google Shape;336;p39" descr="Изображение выглядит как текст, иллюстрация, Мультфильм, мультфильм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2891" y="1845079"/>
            <a:ext cx="3780632" cy="3780632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51950" y="5796525"/>
            <a:ext cx="7245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ru-RU" dirty="0">
                <a:hlinkClick r:id="rId5"/>
              </a:rPr>
              <a:t>фантазеры.рф</a:t>
            </a:r>
            <a:r>
              <a:rPr lang="ru-RU" dirty="0">
                <a:hlinkClick r:id="rId5"/>
              </a:rPr>
              <a:t>/</a:t>
            </a:r>
            <a:r>
              <a:rPr lang="en-US" dirty="0">
                <a:hlinkClick r:id="rId5"/>
              </a:rPr>
              <a:t>product/glazam-ne-veryu-325791/?</a:t>
            </a:r>
            <a:r>
              <a:rPr lang="en-US" dirty="0" smtClean="0">
                <a:hlinkClick r:id="rId5"/>
              </a:rPr>
              <a:t>ysclid</a:t>
            </a:r>
            <a:r>
              <a:rPr lang="en-US" dirty="0" smtClean="0">
                <a:hlinkClick r:id="rId5"/>
              </a:rPr>
              <a:t>=m1kgew8h6d444778433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1629" y="363505"/>
            <a:ext cx="11558720" cy="121065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Ася Кравченко. Глазам не верю. Иллюзии - фокусы с разоблачением (Пешком в историю, 2024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710879" y="301467"/>
            <a:ext cx="10515600" cy="1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Ольга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Посух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.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Микросупергерои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. Самые полезные (Самокат, 2024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) </a:t>
            </a:r>
            <a:endParaRPr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53" name="Google Shape;353;p41" descr="Изображение выглядит как текст, графический дизайн, плакат, творческий подход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640" y="2006468"/>
            <a:ext cx="3564574" cy="393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 descr="Изображение выглядит как текст, зарисовка, рисунок, розовый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49391" y="2006469"/>
            <a:ext cx="7128969" cy="393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75750" y="6247723"/>
            <a:ext cx="8849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https://samokatbook.ru/book/mikrosupergeroi-samye-poleznye/?</a:t>
            </a:r>
            <a:r>
              <a:rPr lang="en-US" dirty="0" smtClean="0">
                <a:hlinkClick r:id="rId5"/>
              </a:rPr>
              <a:t>ysclid=m1kgrb5n6l403316998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ru-RU" sz="25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Вячеслав </a:t>
            </a:r>
            <a:r>
              <a:rPr lang="ru-RU" sz="25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Дубынин</a:t>
            </a:r>
            <a:r>
              <a:rPr lang="ru-RU" sz="25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Игорь Сергеев, Валерий Гаврилов, Татьяна Голубева. Птицы (</a:t>
            </a:r>
            <a:r>
              <a:rPr lang="ru-RU" sz="25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Аванта</a:t>
            </a:r>
            <a:r>
              <a:rPr lang="ru-RU" sz="25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2500" b="0" i="0" dirty="0" smtClean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ru-RU" sz="250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2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1"/>
          </p:nvPr>
        </p:nvSpPr>
        <p:spPr>
          <a:xfrm>
            <a:off x="836680" y="2405067"/>
            <a:ext cx="6002110" cy="372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Вы держите в руках книгу, созданную учеными, педагогами биологического факультета Московского государственного университета. Опыт и невероятная увлеченность своим делом позволили им написать не скучное учебное пособие, а искрометную, наполненную юмором и яркими образами, научно-популярную книгу, посвященную одним из самых известных животных. Птиц мы видим каждый день, но редко задумываемся, почему они вьют гнезда, летают в дальние страны и красиво поют. Узнать все подробности о жизни птиц поможет нам эта книга.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Для среднего школьного возраста.</a:t>
            </a:r>
            <a:endParaRPr dirty="0"/>
          </a:p>
        </p:txBody>
      </p:sp>
      <p:pic>
        <p:nvPicPr>
          <p:cNvPr id="362" name="Google Shape;362;p42" descr="Изображение выглядит как текст, одежда, человек, плака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261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098521" y="6134101"/>
            <a:ext cx="5097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https://book24.ru/product/ptitsy-biologiya-fiziologiya-7093590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43" descr="Изображение выглядит как текст, плакат, одежда, иллюстрация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142" b="1"/>
          <a:stretch/>
        </p:blipFill>
        <p:spPr>
          <a:xfrm>
            <a:off x="-1" y="190"/>
            <a:ext cx="8128855" cy="529119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3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2F5496">
                  <a:alpha val="10980"/>
                </a:srgbClr>
              </a:gs>
              <a:gs pos="28000">
                <a:srgbClr val="2F5496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3"/>
          <p:cNvSpPr/>
          <p:nvPr/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libri"/>
              <a:buNone/>
            </a:pPr>
            <a:r>
              <a:rPr lang="ru-RU" sz="2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Екатерина Степаненко. Буквы, слова, книги (Альпина Дети</a:t>
            </a:r>
            <a:r>
              <a:rPr lang="ru-RU" sz="25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372" name="Google Shape;372;p43"/>
          <p:cNvSpPr/>
          <p:nvPr/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43" descr="Изображение выглядит как текст, одежда, человек, плака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595" b="-3"/>
          <a:stretch/>
        </p:blipFill>
        <p:spPr>
          <a:xfrm>
            <a:off x="8128854" y="1545015"/>
            <a:ext cx="4063144" cy="44969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128854" y="51089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https://alpinabook.ru/catalog/book-bukvy-slova-knigi/?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ysclid=m1kgvv2xo9601139225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"/>
          <p:cNvSpPr/>
          <p:nvPr/>
        </p:nvSpPr>
        <p:spPr>
          <a:xfrm>
            <a:off x="-347242" y="81023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4"/>
          <p:cNvSpPr txBox="1">
            <a:spLocks noGrp="1"/>
          </p:cNvSpPr>
          <p:nvPr>
            <p:ph type="title"/>
          </p:nvPr>
        </p:nvSpPr>
        <p:spPr>
          <a:xfrm>
            <a:off x="861349" y="134495"/>
            <a:ext cx="10515600" cy="1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36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Валерий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Шубинский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. Город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ОБЭРИУтов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 (Дома детской книги, 2024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)</a:t>
            </a:r>
            <a:endParaRPr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80" name="Google Shape;380;p44" descr="Изображение выглядит как текст, Человеческое лицо, человек, одежд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915" y="1994895"/>
            <a:ext cx="3318401" cy="393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4" descr="Изображение выглядит как текст, плакат, улица, на открытом воздухе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38031" y="1994895"/>
            <a:ext cx="6704266" cy="393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969169" y="6128559"/>
            <a:ext cx="7137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https://www.podpisnie.ru/books/gorod-oberiutov/?</a:t>
            </a:r>
            <a:r>
              <a:rPr lang="en-US" dirty="0" smtClean="0">
                <a:hlinkClick r:id="rId5"/>
              </a:rPr>
              <a:t>ysclid=m1kgz7y0hs830857818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5"/>
          <p:cNvSpPr txBox="1">
            <a:spLocks noGrp="1"/>
          </p:cNvSpPr>
          <p:nvPr>
            <p:ph type="title"/>
          </p:nvPr>
        </p:nvSpPr>
        <p:spPr>
          <a:xfrm>
            <a:off x="5868364" y="638275"/>
            <a:ext cx="5984112" cy="109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Зульфия </a:t>
            </a: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Абишова</a:t>
            </a: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Книжный клуб. Инструкция по применению (Городец, 2024</a:t>
            </a:r>
            <a:r>
              <a:rPr lang="ru-RU" sz="2400" b="0" i="0" dirty="0" smtClean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</a:t>
            </a:r>
            <a:endParaRPr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8" name="Google Shape;388;p45" descr="Изображение выглядит как текст, обувь, плакат, мультфильм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785" y="335242"/>
            <a:ext cx="3625596" cy="557784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89" name="Google Shape;389;p45"/>
          <p:cNvSpPr/>
          <p:nvPr/>
        </p:nvSpPr>
        <p:spPr>
          <a:xfrm>
            <a:off x="673912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5"/>
          <p:cNvSpPr txBox="1">
            <a:spLocks noGrp="1"/>
          </p:cNvSpPr>
          <p:nvPr>
            <p:ph type="body" idx="1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Автор рассказывает, как создать и вести </a:t>
            </a:r>
            <a:r>
              <a:rPr lang="ru-RU" sz="1500" b="0" i="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собственный̆ книжный̆ </a:t>
            </a:r>
            <a:r>
              <a:rPr lang="ru-RU" sz="15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клуб. Как собрать аудиторию? Где проводить встречи? Кто решает, какие книги обсу­ждать в клубе? Откуда взять логотип, что делать, если участники заскучали?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 книге есть именно то, что нужно начинающему организатору: понятные, практичные и современные ответы на все эти вопросы, а еще яркая и лаконичная подача материала, юмор и примеры из опыта.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Рекомендуется ребятам среднего и старшего школьного возраста, но интересно будет всем, кто когда-либо задумывался о создании собственного книжного клуба, но почему-то до сих пор не создал. </a:t>
            </a:r>
            <a:endParaRPr sz="15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2925" y="61256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https://www.podpisnie.ru/books/knizhnyy-klub-instruktsiya-po-primeneniyu/?</a:t>
            </a:r>
            <a:r>
              <a:rPr lang="en-US" dirty="0" smtClean="0">
                <a:hlinkClick r:id="rId4"/>
              </a:rPr>
              <a:t>ysclid=m1kh2f1eqd669528379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r>
              <a:rPr lang="ru-RU" sz="29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Софья 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Мильё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. Я - Казань. Как устроен город (МИФ, 2024</a:t>
            </a:r>
            <a:r>
              <a:rPr lang="ru-RU" sz="2900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)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97" name="Google Shape;397;p46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6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46" descr="Изображение выглядит как текст, мультфильм, книг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12981" b="2"/>
          <a:stretch/>
        </p:blipFill>
        <p:spPr>
          <a:xfrm>
            <a:off x="530695" y="418687"/>
            <a:ext cx="3685032" cy="521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6" descr="Изображение выглядит как текст, снимок экрана, плакат, на открытом воздухе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2589" r="8476" b="2"/>
          <a:stretch/>
        </p:blipFill>
        <p:spPr>
          <a:xfrm>
            <a:off x="4457706" y="490569"/>
            <a:ext cx="3685032" cy="521190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6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43401" y="577617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https://book24.ru/product/a-kazan-kak-ustroen-gorod-interaktivnaa-progulka-s-kartoj-i-zadaniami-7673888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3286" y="5686010"/>
            <a:ext cx="3019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https://www.labirint.ru/books/937962/?</a:t>
            </a:r>
            <a:r>
              <a:rPr lang="en-US" dirty="0" smtClean="0">
                <a:hlinkClick r:id="rId6"/>
              </a:rPr>
              <a:t>ysclid=m1kh6bfuaj418945341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Публикации, обзоры, интервью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Новости детской литературы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8" name="Google Shape;98;p14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99" name="Google Shape;99;p14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4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04" name="Google Shape;104;p1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8" descr="Изображение выглядит как текст, карт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7868" r="3690" b="-2"/>
          <a:stretch/>
        </p:blipFill>
        <p:spPr>
          <a:xfrm>
            <a:off x="-1" y="1376689"/>
            <a:ext cx="7574486" cy="548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8" descr="Изображение выглядит как текст, карт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-2" b="7702"/>
          <a:stretch/>
        </p:blipFill>
        <p:spPr>
          <a:xfrm>
            <a:off x="7574491" y="1376689"/>
            <a:ext cx="4617509" cy="548131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8"/>
          <p:cNvSpPr/>
          <p:nvPr/>
        </p:nvSpPr>
        <p:spPr>
          <a:xfrm>
            <a:off x="-1" y="1"/>
            <a:ext cx="12192000" cy="13766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8"/>
          <p:cNvSpPr txBox="1">
            <a:spLocks noGrp="1"/>
          </p:cNvSpPr>
          <p:nvPr>
            <p:ph type="title"/>
          </p:nvPr>
        </p:nvSpPr>
        <p:spPr>
          <a:xfrm>
            <a:off x="1272464" y="102224"/>
            <a:ext cx="9248923" cy="91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Алтеа Вилла. Атлас сказочных мест (Махаон, 2024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)</a:t>
            </a:r>
            <a:endParaRPr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7106" y="865930"/>
            <a:ext cx="8739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https://book24.ru/product/atlas-skazochnykh-mest-puteshestvie-po-lyubimym-knigam-7101044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8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8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младших школьников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13" name="Google Shape;513;p58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14" name="Google Shape;514;p58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515" name="Google Shape;515;p58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5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58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58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58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520" name="Google Shape;520;p58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58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58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58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"/>
          <p:cNvSpPr txBox="1">
            <a:spLocks noGrp="1"/>
          </p:cNvSpPr>
          <p:nvPr>
            <p:ph type="title"/>
          </p:nvPr>
        </p:nvSpPr>
        <p:spPr>
          <a:xfrm>
            <a:off x="6823878" y="682907"/>
            <a:ext cx="4491821" cy="131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Станислав Востоков. Коза и великаны (Волчок, 2024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29" name="Google Shape;529;p59" descr="Изображение выглядит как текст, бумага, Публикация, Книжная облож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4765" r="6346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59"/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531" name="Google Shape;531;p59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0">
                  <a:srgbClr val="5B9BD5">
                    <a:alpha val="0"/>
                  </a:srgbClr>
                </a:gs>
                <a:gs pos="19000">
                  <a:srgbClr val="5B9BD5">
                    <a:alpha val="0"/>
                  </a:srgbClr>
                </a:gs>
                <a:gs pos="100000">
                  <a:srgbClr val="9CC2E5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59"/>
          <p:cNvSpPr txBox="1">
            <a:spLocks noGrp="1"/>
          </p:cNvSpPr>
          <p:nvPr>
            <p:ph type="body" idx="1"/>
          </p:nvPr>
        </p:nvSpPr>
        <p:spPr>
          <a:xfrm>
            <a:off x="6823878" y="2533476"/>
            <a:ext cx="4491820" cy="344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 dirty="0"/>
              <a:t>Десятилетняя Соня Козлова по прозвищу Коза живёт в заброшенном посёлке </a:t>
            </a:r>
            <a:r>
              <a:rPr lang="ru-RU" sz="1300" dirty="0"/>
              <a:t>Тикан-Тикад</a:t>
            </a:r>
            <a:r>
              <a:rPr lang="ru-RU" sz="1300" dirty="0"/>
              <a:t> на краю верескового моря, залившего весеннюю тундру. Тридцать лет назад, оставив книги, домашнюю утварь, инструменты, люди разъехались отсюда, и все эти годы здесь хозяйничали ветер, певчие дрозды да ласточки. Однажды Коза увидела аккуратные пряничные домики </a:t>
            </a:r>
            <a:r>
              <a:rPr lang="ru-RU" sz="1300" dirty="0"/>
              <a:t>Тикан-Тикада</a:t>
            </a:r>
            <a:r>
              <a:rPr lang="ru-RU" sz="1300" dirty="0"/>
              <a:t> на картинке в интернете, а теперь приехала, заняла самый красивый из них и ласково зовёт его </a:t>
            </a:r>
            <a:r>
              <a:rPr lang="ru-RU" sz="1300" dirty="0"/>
              <a:t>Гензель</a:t>
            </a:r>
            <a:r>
              <a:rPr lang="ru-RU" sz="1300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 dirty="0"/>
              <a:t>Место тут глухое, кроме основательного мальчишки-оленевода </a:t>
            </a:r>
            <a:r>
              <a:rPr lang="ru-RU" sz="1300" dirty="0"/>
              <a:t>Вадё</a:t>
            </a:r>
            <a:r>
              <a:rPr lang="ru-RU" sz="1300" dirty="0"/>
              <a:t>, который то куропатку привезёт, то омуля, люди не появляются — и никому не интересно, откуда взялась Коза и почему живёт одна-одинёшенька. Козе того и надо — затеряться, спрятаться ото всех и исполнить свою заветную мечту. Но не только Коза идёт по следу тайны великой тундры, если раньше о ней прознают злые люди — жди беды!..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92769" y="5827419"/>
            <a:ext cx="5731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https://www.labirint.ru/books/1012841/?</a:t>
            </a:r>
            <a:r>
              <a:rPr lang="en-US" dirty="0" smtClean="0">
                <a:hlinkClick r:id="rId4"/>
              </a:rPr>
              <a:t>ysclid=m1khdp1dcl278447872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60"/>
          <p:cNvSpPr txBox="1">
            <a:spLocks noGrp="1"/>
          </p:cNvSpPr>
          <p:nvPr>
            <p:ph type="title"/>
          </p:nvPr>
        </p:nvSpPr>
        <p:spPr>
          <a:xfrm>
            <a:off x="630936" y="827821"/>
            <a:ext cx="5480497" cy="118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ru-RU" sz="32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Анастасия Коваленкова. Там в городе (</a:t>
            </a:r>
            <a:r>
              <a:rPr lang="ru-RU" sz="32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Никея</a:t>
            </a:r>
            <a:r>
              <a:rPr lang="ru-RU" sz="32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2024</a:t>
            </a:r>
            <a:r>
              <a:rPr lang="ru-RU" sz="3200" b="0" i="0" dirty="0" smtClean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</a:t>
            </a:r>
            <a:endParaRPr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0" name="Google Shape;540;p60"/>
          <p:cNvSpPr/>
          <p:nvPr/>
        </p:nvSpPr>
        <p:spPr>
          <a:xfrm>
            <a:off x="64327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60"/>
          <p:cNvSpPr txBox="1">
            <a:spLocks noGrp="1"/>
          </p:cNvSpPr>
          <p:nvPr>
            <p:ph type="body" idx="1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 dirty="0"/>
              <a:t>В книге «Мышонок, который Там» наш герой путешествовал в лесах и полях. А что ждет мышонка в городе, где бушует война между бездомными котами и собаками, где каждый сам за себя и каждому все равно, что будет с другими?! Уцелеет ли наш Там?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 dirty="0"/>
              <a:t>Но он не верит в зло и готов помочь каждому. Его обманет кот, а он спасет его и обретет друга. А страшному чудовищу он подарит свое сокровище и превратит его в верного товарища. Он чуть не погибнет, выручая из беды диких псов. Войны кончатся, бездомные обретут дом, даже суровые директора подружатся! Вот что может один маленький мышонок с добрым и отважным сердцем.</a:t>
            </a:r>
            <a:endParaRPr dirty="0"/>
          </a:p>
        </p:txBody>
      </p:sp>
      <p:pic>
        <p:nvPicPr>
          <p:cNvPr id="542" name="Google Shape;542;p60" descr="Изображение выглядит как текст, картина, плакат, Книжная облож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2707" y="640080"/>
            <a:ext cx="3611650" cy="55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816056" y="5910143"/>
            <a:ext cx="4299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zyorna.ru/catalog/item/tam-v-gorode-122696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61" descr="Изображение выглядит как текст, черно-белый, письмо, Шриф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538" r="-1"/>
          <a:stretch/>
        </p:blipFill>
        <p:spPr>
          <a:xfrm>
            <a:off x="-1" y="1376689"/>
            <a:ext cx="7574486" cy="548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1" descr="Изображение выглядит как текст, безалкогольный напиток, рукописный текст, иллюстрация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3405" r="-1" b="13499"/>
          <a:stretch/>
        </p:blipFill>
        <p:spPr>
          <a:xfrm>
            <a:off x="7574491" y="1376689"/>
            <a:ext cx="4617509" cy="548131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1"/>
          <p:cNvSpPr/>
          <p:nvPr/>
        </p:nvSpPr>
        <p:spPr>
          <a:xfrm>
            <a:off x="-1" y="1"/>
            <a:ext cx="12192000" cy="13766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61"/>
          <p:cNvSpPr txBox="1">
            <a:spLocks noGrp="1"/>
          </p:cNvSpPr>
          <p:nvPr>
            <p:ph type="title"/>
          </p:nvPr>
        </p:nvSpPr>
        <p:spPr>
          <a:xfrm>
            <a:off x="254643" y="229547"/>
            <a:ext cx="11713580" cy="91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Наталья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Ключарёва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. Моя воображаемая кошка (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КомпасГид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, 2024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)</a:t>
            </a:r>
            <a:endParaRPr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8549" y="6330829"/>
            <a:ext cx="5513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https://book24.ru/product/moya-voobrazhaemaya-koshka-7102503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2"/>
          <p:cNvSpPr txBox="1"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Алексей Олейников, Кирилл Захаров.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Беовульф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Albus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Corvus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, 2024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57" name="Google Shape;557;p62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62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62" descr="Изображение выглядит как плакат, текст, рисунок, зарисов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-1" b="7806"/>
          <a:stretch/>
        </p:blipFill>
        <p:spPr>
          <a:xfrm>
            <a:off x="606680" y="754128"/>
            <a:ext cx="3685032" cy="488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46323"/>
          <a:stretch/>
        </p:blipFill>
        <p:spPr>
          <a:xfrm>
            <a:off x="4532353" y="664308"/>
            <a:ext cx="3685032" cy="489145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2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2412" y="6305830"/>
            <a:ext cx="5581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https://www.labirint.ru/books/1016602/?</a:t>
            </a:r>
            <a:r>
              <a:rPr lang="en-US" dirty="0" smtClean="0">
                <a:hlinkClick r:id="rId5"/>
              </a:rPr>
              <a:t>ysclid=m1khjdv6f169114293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6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6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подростков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82" name="Google Shape;582;p6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83" name="Google Shape;583;p64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584" name="Google Shape;584;p64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4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64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589" name="Google Shape;589;p6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65"/>
          <p:cNvSpPr txBox="1"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ru-RU" sz="3800" dirty="0">
                <a:solidFill>
                  <a:schemeClr val="accent2">
                    <a:lumMod val="50000"/>
                  </a:schemeClr>
                </a:solidFill>
              </a:rPr>
              <a:t>Вика Козлова. Мой дедушка – призрак (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</a:rPr>
              <a:t>Поляндрия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</a:rPr>
              <a:t>, 2024</a:t>
            </a: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99" name="Google Shape;599;p65" descr="Изображение выглядит как текст, рисунок, растение, книг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1921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 extrusionOk="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00" name="Google Shape;600;p65"/>
          <p:cNvSpPr/>
          <p:nvPr/>
        </p:nvSpPr>
        <p:spPr>
          <a:xfrm>
            <a:off x="4654296" y="2395728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65"/>
          <p:cNvSpPr txBox="1">
            <a:spLocks noGrp="1"/>
          </p:cNvSpPr>
          <p:nvPr>
            <p:ph type="body" idx="1"/>
          </p:nvPr>
        </p:nvSpPr>
        <p:spPr>
          <a:xfrm>
            <a:off x="4654296" y="2706624"/>
            <a:ext cx="6894576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У </a:t>
            </a:r>
            <a:r>
              <a:rPr lang="ru-RU" sz="1500" dirty="0"/>
              <a:t>Симы</a:t>
            </a:r>
            <a:r>
              <a:rPr lang="ru-RU" sz="1500" dirty="0"/>
              <a:t> совсем нет друзей, зато есть мама. А еще — дедушка, бывший инженер, который с годами превратился в ворчливого старичка, увлеченного только комнатными растениями и огородом.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Когда дедушки не стало, девочка слышит из его комнаты загадочный стук и понимает, что тот стал призраком. В квартире меж тем происходят странные вещи: дедушкины герани, плющи и бегонии начинают разрастаться по всему жилищу, превращая его в джунгли.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Сима знает, что привидения появляются, если человек не успел сделать при жизни что-то важное. Теперь она должна выяснить, зачем вернулся дедушка и чем она может ему помочь, но самое главное — остановить растения, которые вот-вот захватят дом.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Жизнеутверждающая история с элементами детектива и мистики о проживании горя и утраты, о том, что близкие люди навсегда остаются с нами.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13812" y="60010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https://www.podpisnie.ru/books/moy-dedushka-prizrak/?</a:t>
            </a:r>
            <a:r>
              <a:rPr lang="en-US" dirty="0" smtClean="0">
                <a:hlinkClick r:id="rId4"/>
              </a:rPr>
              <a:t>ysclid=m1khngm1ed840222201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66"/>
          <p:cNvSpPr txBox="1"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ru-RU" sz="3700" dirty="0">
                <a:solidFill>
                  <a:schemeClr val="accent2">
                    <a:lumMod val="50000"/>
                  </a:schemeClr>
                </a:solidFill>
              </a:rPr>
              <a:t>Анастасия Морозовская. Кладбище в кустах (</a:t>
            </a:r>
            <a:r>
              <a:rPr lang="ru-RU" sz="3700" dirty="0">
                <a:solidFill>
                  <a:schemeClr val="accent2">
                    <a:lumMod val="50000"/>
                  </a:schemeClr>
                </a:solidFill>
              </a:rPr>
              <a:t>Albus</a:t>
            </a:r>
            <a:r>
              <a:rPr lang="ru-RU" sz="37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700" dirty="0">
                <a:solidFill>
                  <a:schemeClr val="accent2">
                    <a:lumMod val="50000"/>
                  </a:schemeClr>
                </a:solidFill>
              </a:rPr>
              <a:t>Corvus</a:t>
            </a:r>
            <a:r>
              <a:rPr lang="ru-RU" sz="3700" dirty="0">
                <a:solidFill>
                  <a:schemeClr val="accent2">
                    <a:lumMod val="50000"/>
                  </a:schemeClr>
                </a:solidFill>
              </a:rPr>
              <a:t>, 2024</a:t>
            </a:r>
            <a:r>
              <a:rPr lang="ru-RU" sz="37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08" name="Google Shape;608;p66"/>
          <p:cNvSpPr txBox="1">
            <a:spLocks noGrp="1"/>
          </p:cNvSpPr>
          <p:nvPr>
            <p:ph type="body" idx="1"/>
          </p:nvPr>
        </p:nvSpPr>
        <p:spPr>
          <a:xfrm>
            <a:off x="761800" y="2470244"/>
            <a:ext cx="5334197" cy="376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dirty="0"/>
              <a:t>Городскому шестикласснику Данилу живется так себе: растет без матери, отношения с приемным отцом сложные, в школе проблемы. Но однажды в доме появляется неунывающая бабушка Эмма и все меняет к лучшему: она не только умело готовит манты, но и привносит тепло и порядок что в неуютную квартиру, что в растерянную душу школьника. А на каникулах в городке у моря и вовсе происходит чудо: Данил встречает Алю, загадочную девочку со странным хобби — хоронить умерших животных.</a:t>
            </a:r>
            <a:endParaRPr dirty="0"/>
          </a:p>
        </p:txBody>
      </p:sp>
      <p:pic>
        <p:nvPicPr>
          <p:cNvPr id="609" name="Google Shape;609;p66" descr="Изображение выглядит как картина, рисунок, искусство, плака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4525" r="17816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noFill/>
          <a:ln>
            <a:noFill/>
          </a:ln>
          <a:effectLst>
            <a:outerShdw blurRad="127000" dist="50800" dir="10800000" sx="99000" sy="99000" algn="r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61800" y="6097076"/>
            <a:ext cx="5432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https://www.labirint.ru/books/1016605/?</a:t>
            </a:r>
            <a:r>
              <a:rPr lang="en-US" dirty="0" smtClean="0">
                <a:hlinkClick r:id="rId4"/>
              </a:rPr>
              <a:t>ysclid=m1khoi1fl61571183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7"/>
          <p:cNvSpPr txBox="1"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Елена Борода «Вы ушли с маршрута» (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КомпасГид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6" name="Google Shape;616;p67" descr="Изображение выглядит как рисунок, текст, иллюстрация, зарисов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816" y="640080"/>
            <a:ext cx="3723208" cy="557784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17" name="Google Shape;617;p67"/>
          <p:cNvSpPr/>
          <p:nvPr/>
        </p:nvSpPr>
        <p:spPr>
          <a:xfrm>
            <a:off x="673912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67"/>
          <p:cNvSpPr txBox="1">
            <a:spLocks noGrp="1"/>
          </p:cNvSpPr>
          <p:nvPr>
            <p:ph type="body" idx="1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Сандра — для «Банды», Саша — для мамы, Александра — в колледже. Ей почти семнадцать, и со стороны кажется, что её жизнь прекрасна: она красит волосы в зелёный цвет, как у русалки, играет в панк-группе, встречается с парнем. Но только у Сандры хватает проблем и забот: мама против её общения с сестрой, из колледжа хотят отчислить, а у парня появляется всё больше секретов. Единственные люди, принимающие Сандру, — «Банда», в которой она играет. Скоро состоится музыкальный конкурс, победа в котором могла бы изменить жизнь девушки и всей группы. Хватит ли ей смелости не упустить шанс и что делать, если одна маленькая ложь во благо приводит к катастрофическим последствиям?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59012" y="5692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https://www.litres.ru/book/elena-boroda/vy-ushli-s-marshruta-71124211/chitat-onlayn/?</a:t>
            </a:r>
            <a:r>
              <a:rPr lang="en-US" dirty="0" smtClean="0">
                <a:hlinkClick r:id="rId4"/>
              </a:rPr>
              <a:t>ysclid=m1khpz1uha170362087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</a:rPr>
              <a:t>Объявлены лауреаты Национальной премии в области детской и подростковой литературы 2024 года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" name="Google Shape;122;p16" descr="Изображение выглядит как текст, логотип, Шрифт, Графи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11496" b="396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3946968" y="3588152"/>
            <a:ext cx="7762428" cy="291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Лауреатами Национальной премии в области детской и подростковой литературы 2024 года стали:</a:t>
            </a:r>
            <a:endParaRPr dirty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1400"/>
              <a:buFont typeface="Calibri"/>
              <a:buAutoNum type="arabicPeriod"/>
            </a:pP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«Возвращение </a:t>
            </a: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ПеликЕна</a:t>
            </a: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», Алена Каримова — «Лучшее прозаическое произведение для детей</a:t>
            </a:r>
            <a:r>
              <a:rPr lang="ru-RU" sz="1400" b="0" i="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https://www.labirint.ru/books/985157/?</a:t>
            </a:r>
            <a:r>
              <a:rPr lang="en-US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ysclid=m1kexgg0kp526320142</a:t>
            </a:r>
            <a:r>
              <a:rPr lang="ru-RU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1400"/>
              <a:buFont typeface="Calibri"/>
              <a:buAutoNum type="arabicPeriod"/>
            </a:pP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«Коты на ёлке», Наталия Волкова — «Лучшее поэтическое произведение для детей</a:t>
            </a:r>
            <a:r>
              <a:rPr lang="ru-RU" sz="1400" b="0" i="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https://</a:t>
            </a:r>
            <a:r>
              <a:rPr lang="ru-RU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фантазеры.рф</a:t>
            </a:r>
            <a:r>
              <a:rPr lang="ru-RU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product/koty-na-elke-324428/?</a:t>
            </a:r>
            <a:r>
              <a:rPr lang="en-US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ysclid</a:t>
            </a:r>
            <a:r>
              <a:rPr lang="en-US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=m1kezwfsfm254735261</a:t>
            </a:r>
            <a:r>
              <a:rPr lang="ru-RU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1400"/>
              <a:buFont typeface="Calibri"/>
              <a:buAutoNum type="arabicPeriod"/>
            </a:pP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«Сенсор», Ева </a:t>
            </a: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Немеш</a:t>
            </a: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— «Лучшее поэтическое произведение для подростков</a:t>
            </a:r>
            <a:r>
              <a:rPr lang="ru-RU" sz="1400" b="0" i="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https://www.litres.ru/book/eva-nemesh/sensor-70460911</a:t>
            </a:r>
            <a:r>
              <a:rPr lang="en-US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/</a:t>
            </a:r>
            <a:r>
              <a:rPr lang="ru-RU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1400"/>
              <a:buFont typeface="Calibri"/>
              <a:buAutoNum type="arabicPeriod"/>
            </a:pP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«Тропы </a:t>
            </a: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Аиды</a:t>
            </a: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», Кристина Стрельникова — «Лучшее прозаическое произведение для подростков</a:t>
            </a:r>
            <a:r>
              <a:rPr lang="ru-RU" sz="1400" b="0" i="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https://www.labirint.ru/books/996357/?</a:t>
            </a:r>
            <a:r>
              <a:rPr lang="en-US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ysclid=m1kf2jurq9882905746</a:t>
            </a:r>
            <a:r>
              <a:rPr lang="ru-RU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1400"/>
              <a:buFont typeface="Calibri"/>
              <a:buAutoNum type="arabicPeriod"/>
            </a:pPr>
            <a:r>
              <a:rPr lang="ru-RU" sz="1400" b="0" i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«Волга: один год из жизни пресноводного биома», Анна Богданова — «Лучшая иллюстрированная книга для детей и подростков</a:t>
            </a:r>
            <a:r>
              <a:rPr lang="ru-RU" sz="1400" b="0" i="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https://www.podpisnie.ru/books/volga-odin-god-iz-zhizni-presnovodnogo-bioma/?</a:t>
            </a:r>
            <a:r>
              <a:rPr lang="en-US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ysclid=m1kf6xggea377484126</a:t>
            </a:r>
            <a:r>
              <a:rPr lang="ru-RU" sz="1400" dirty="0" smtClean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68"/>
          <p:cNvSpPr txBox="1"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40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Ирина </a:t>
            </a:r>
            <a:r>
              <a:rPr lang="ru-RU" sz="40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Богатырёва</a:t>
            </a:r>
            <a:r>
              <a:rPr lang="ru-RU" sz="40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 </a:t>
            </a:r>
            <a:r>
              <a:rPr lang="ru-RU" sz="40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Девья</a:t>
            </a:r>
            <a:r>
              <a:rPr lang="ru-RU" sz="4000" b="0" i="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яма (Самокат, 2024</a:t>
            </a:r>
            <a:r>
              <a:rPr lang="ru-RU" sz="4000" b="0" i="0" dirty="0" smtClean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 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5" name="Google Shape;625;p68"/>
          <p:cNvSpPr txBox="1">
            <a:spLocks noGrp="1"/>
          </p:cNvSpPr>
          <p:nvPr>
            <p:ph type="body" idx="1"/>
          </p:nvPr>
        </p:nvSpPr>
        <p:spPr>
          <a:xfrm>
            <a:off x="836680" y="2405067"/>
            <a:ext cx="6002110" cy="372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Летние каникулы — время удивляться. 13-летний Никита, приехав в родной городок к деду, директору музея, и представить не мог, что его ждёт. Что сапфировое колье — россыпь дымчато-голубых шариков, осколков неба — свяжет наше время с событиями столетней давности. И сапфиры станут причиной странных и опасных загадок, разгадывать которые ему предстоит вместе с Милкой, его близняшкой. Привычные ссоры между братом и сестрой уступят место дружбе — и всё благодаря удивительной гостье из прошлого.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Роман Ирины </a:t>
            </a:r>
            <a:r>
              <a:rPr lang="ru-RU" sz="1700" dirty="0"/>
              <a:t>Богатырёвой</a:t>
            </a:r>
            <a:r>
              <a:rPr lang="ru-RU" sz="1700" dirty="0"/>
              <a:t> «</a:t>
            </a:r>
            <a:r>
              <a:rPr lang="ru-RU" sz="1700" dirty="0"/>
              <a:t>Девья</a:t>
            </a:r>
            <a:r>
              <a:rPr lang="ru-RU" sz="1700" dirty="0"/>
              <a:t> яма» — не просто захватывающий детектив для подростков с погоней, кражей, бандитами и необъяснимыми явлениями. Это деликатный разговор о том, как нас меняет наша история, какими мы были и какими ещё можем стать.</a:t>
            </a:r>
            <a:endParaRPr dirty="0"/>
          </a:p>
        </p:txBody>
      </p:sp>
      <p:pic>
        <p:nvPicPr>
          <p:cNvPr id="626" name="Google Shape;626;p68" descr="Изображение выглядит как текст, плакат, искусство, одежд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2814" r="3" b="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977623" y="6134101"/>
            <a:ext cx="40414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https://book24.ru/product/devya-yama-7648981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9"/>
          <p:cNvSpPr/>
          <p:nvPr/>
        </p:nvSpPr>
        <p:spPr>
          <a:xfrm>
            <a:off x="368476" y="-32204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69"/>
          <p:cNvSpPr txBox="1">
            <a:spLocks noGrp="1"/>
          </p:cNvSpPr>
          <p:nvPr>
            <p:ph type="title"/>
          </p:nvPr>
        </p:nvSpPr>
        <p:spPr>
          <a:xfrm>
            <a:off x="638880" y="322816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</a:pPr>
            <a:r>
              <a:rPr lang="ru-RU" sz="6100" dirty="0">
                <a:solidFill>
                  <a:schemeClr val="accent2">
                    <a:lumMod val="50000"/>
                  </a:schemeClr>
                </a:solidFill>
              </a:rPr>
              <a:t>Новые книги Дмитрия Сиротина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33" name="Google Shape;633;p69"/>
          <p:cNvSpPr/>
          <p:nvPr/>
        </p:nvSpPr>
        <p:spPr>
          <a:xfrm>
            <a:off x="3389376" y="1800088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" name="Google Shape;634;p69" descr="Изображение выглядит как текст, плакат, книга, мультфильм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2285" y="1881343"/>
            <a:ext cx="2797091" cy="4056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9" descr="Изображение выглядит как текст, плакат, одежда, челове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6061" y="1882410"/>
            <a:ext cx="2702840" cy="401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9" descr="Изображение выглядит как текст, мультфильм, книга, Мультфильм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0219" y="1686537"/>
            <a:ext cx="3435327" cy="4404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68476" y="6144667"/>
            <a:ext cx="338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chitatel.by/catalog/book/1887377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41777" y="6072450"/>
            <a:ext cx="430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https://book24.ru/product/kukla-hodit-po-zemle-7680526/?</a:t>
            </a:r>
            <a:r>
              <a:rPr lang="en-US" dirty="0" smtClean="0">
                <a:hlinkClick r:id="rId7"/>
              </a:rPr>
              <a:t>ysclid=m1kiqom2e746661242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45624" y="6072450"/>
            <a:ext cx="3727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https://rosman.ru/catalog/vstretimsya_vo_sne_sirotin_d_/?</a:t>
            </a:r>
            <a:r>
              <a:rPr lang="en-US" dirty="0" smtClean="0">
                <a:hlinkClick r:id="rId8"/>
              </a:rPr>
              <a:t>ysclid=m1kitq96az170814335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ru-RU" sz="3800" dirty="0">
                <a:solidFill>
                  <a:schemeClr val="accent2">
                    <a:lumMod val="50000"/>
                  </a:schemeClr>
                </a:solidFill>
              </a:rPr>
              <a:t>5 сентября объявлены лауреаты Национального конкурса «Книга года – 2024»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0" name="Google Shape;140;p18"/>
          <p:cNvSpPr/>
          <p:nvPr/>
        </p:nvSpPr>
        <p:spPr>
          <a:xfrm rot="5400000">
            <a:off x="2543983" y="3258715"/>
            <a:ext cx="4480560" cy="18288"/>
          </a:xfrm>
          <a:custGeom>
            <a:avLst/>
            <a:gdLst/>
            <a:ahLst/>
            <a:cxnLst/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Номинация «Детям XXI века»</a:t>
            </a:r>
            <a:endParaRPr dirty="0"/>
          </a:p>
          <a:p>
            <a:pPr marL="228600" lvl="0" indent="-228600">
              <a:buSzPts val="1500"/>
            </a:pPr>
            <a:r>
              <a:rPr lang="ru-RU" sz="1500" dirty="0"/>
              <a:t>Анастасия </a:t>
            </a:r>
            <a:r>
              <a:rPr lang="ru-RU" sz="1500" dirty="0"/>
              <a:t>Строкина</a:t>
            </a:r>
            <a:r>
              <a:rPr lang="ru-RU" sz="1500" dirty="0"/>
              <a:t>. Загадки Солнечной системы / худ.-ил. М. Ухова. – М.: Манн, Иванов и Фербер, </a:t>
            </a:r>
            <a:r>
              <a:rPr lang="ru-RU" sz="1500" dirty="0" smtClean="0"/>
              <a:t>2023 </a:t>
            </a:r>
            <a:r>
              <a:rPr lang="en-US" sz="1500" dirty="0" smtClean="0">
                <a:hlinkClick r:id="rId3"/>
              </a:rPr>
              <a:t>https</a:t>
            </a:r>
            <a:r>
              <a:rPr lang="en-US" sz="1500" dirty="0">
                <a:hlinkClick r:id="rId3"/>
              </a:rPr>
              <a:t>://www.litres.ru/book/anastasiya-igorevna-strokina/zagadki-solnechnoy-sistemy-69926725</a:t>
            </a:r>
            <a:r>
              <a:rPr lang="en-US" sz="1500" dirty="0" smtClean="0">
                <a:hlinkClick r:id="rId3"/>
              </a:rPr>
              <a:t>/</a:t>
            </a:r>
            <a:r>
              <a:rPr lang="ru-RU" sz="1500" dirty="0" smtClean="0"/>
              <a:t>  </a:t>
            </a:r>
            <a:endParaRPr dirty="0"/>
          </a:p>
          <a:p>
            <a:pPr marL="22860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Номинация «Поколение </a:t>
            </a:r>
            <a:r>
              <a:rPr lang="ru-RU" sz="1500" dirty="0"/>
              <a:t>Некст</a:t>
            </a:r>
            <a:r>
              <a:rPr lang="ru-RU" sz="1500" dirty="0"/>
              <a:t>»</a:t>
            </a:r>
            <a:endParaRPr dirty="0"/>
          </a:p>
          <a:p>
            <a:pPr marL="228600" lvl="0" indent="-228600">
              <a:buSzPts val="1500"/>
            </a:pPr>
            <a:r>
              <a:rPr lang="ru-RU" sz="1500" dirty="0"/>
              <a:t>Серия «Что придумал…» – М.: Арт Волхонка, 2022-2024 (Лариса Алексеева «Что придумал Маяковский», Елизавета </a:t>
            </a:r>
            <a:r>
              <a:rPr lang="ru-RU" sz="1500" dirty="0"/>
              <a:t>Догадкина</a:t>
            </a:r>
            <a:r>
              <a:rPr lang="ru-RU" sz="1500" dirty="0"/>
              <a:t>, Полина </a:t>
            </a:r>
            <a:r>
              <a:rPr lang="ru-RU" sz="1500" dirty="0"/>
              <a:t>Покладок</a:t>
            </a:r>
            <a:r>
              <a:rPr lang="ru-RU" sz="1500" dirty="0"/>
              <a:t> «Что придумал Мельников», Марианна Евстратова, Сергей </a:t>
            </a:r>
            <a:r>
              <a:rPr lang="ru-RU" sz="1500" dirty="0"/>
              <a:t>Колузаков</a:t>
            </a:r>
            <a:r>
              <a:rPr lang="ru-RU" sz="1500" dirty="0"/>
              <a:t> «Что придумал Щусев», Вера Алексеева «Что придумал Циолковский», художник Ольга Золотухина</a:t>
            </a:r>
            <a:r>
              <a:rPr lang="ru-RU" sz="1500" dirty="0" smtClean="0"/>
              <a:t>) </a:t>
            </a:r>
            <a:r>
              <a:rPr lang="en-US" sz="1500" dirty="0" smtClean="0"/>
              <a:t> </a:t>
            </a:r>
            <a:r>
              <a:rPr lang="en-US" sz="1500" dirty="0">
                <a:hlinkClick r:id="rId4"/>
              </a:rPr>
              <a:t>https://www.art-volkhonka.ru/catalog/detyam/chto-pridumal/?</a:t>
            </a:r>
            <a:r>
              <a:rPr lang="en-US" sz="1500" dirty="0" smtClean="0">
                <a:hlinkClick r:id="rId4"/>
              </a:rPr>
              <a:t>ysclid=m1kfbcshkd824962345</a:t>
            </a:r>
            <a:r>
              <a:rPr lang="ru-RU" sz="1500" dirty="0" smtClean="0"/>
              <a:t> </a:t>
            </a:r>
            <a:endParaRPr dirty="0"/>
          </a:p>
          <a:p>
            <a:pPr marL="22860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 dirty="0"/>
              <a:t>СПЕЦИАЛЬНЫЙ ДИПЛОМ благотворительного фонда «Подсолнух» «СОЛНЕЧНАЯ КНИГА»</a:t>
            </a:r>
            <a:endParaRPr dirty="0"/>
          </a:p>
          <a:p>
            <a:pPr marL="228600" lvl="0" indent="-228600">
              <a:buSzPts val="1500"/>
            </a:pPr>
            <a:r>
              <a:rPr lang="ru-RU" sz="1500" dirty="0"/>
              <a:t>Елена </a:t>
            </a:r>
            <a:r>
              <a:rPr lang="ru-RU" sz="1500" dirty="0"/>
              <a:t>Кострикина</a:t>
            </a:r>
            <a:r>
              <a:rPr lang="ru-RU" sz="1500" dirty="0"/>
              <a:t>. Москва. Парк Горького / худ. Л. Ваганова. – М.: Издательство АСТ, 2024. – (Энциклопедия-путеводитель для детей</a:t>
            </a:r>
            <a:r>
              <a:rPr lang="ru-RU" sz="1500" dirty="0" smtClean="0"/>
              <a:t>)</a:t>
            </a:r>
            <a:r>
              <a:rPr lang="en-US" sz="1500" dirty="0"/>
              <a:t> </a:t>
            </a:r>
            <a:r>
              <a:rPr lang="en-US" sz="1500" dirty="0">
                <a:hlinkClick r:id="rId5"/>
              </a:rPr>
              <a:t>https://www.litres.ru/book/elena-kostrikina/moskva-park-gorkogo-70869677</a:t>
            </a:r>
            <a:r>
              <a:rPr lang="en-US" sz="1500" dirty="0" smtClean="0">
                <a:hlinkClick r:id="rId5"/>
              </a:rPr>
              <a:t>/</a:t>
            </a:r>
            <a:r>
              <a:rPr lang="ru-RU" sz="1500" dirty="0" smtClean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669036" y="259214"/>
            <a:ext cx="1094097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Марина Козлова. Список лучших детских книг 21 века по мнению профессионалов книжного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</a:rPr>
              <a:t>рынка. В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опросе приняли участие 42 человека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669036" y="1677373"/>
            <a:ext cx="10853928" cy="18288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243667" y="1726938"/>
            <a:ext cx="11366339" cy="5223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Вафельное сердце, Мария </a:t>
            </a:r>
            <a:r>
              <a:rPr lang="ru-RU" sz="1300" dirty="0"/>
              <a:t>Парр</a:t>
            </a:r>
            <a:r>
              <a:rPr lang="ru-RU" sz="1300" dirty="0"/>
              <a:t>, изд-во Самокат, перевод Ольги </a:t>
            </a:r>
            <a:r>
              <a:rPr lang="ru-RU" sz="1300" dirty="0"/>
              <a:t>Дробот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Сахарный ребенок, Ольга Громова, изд-во Компас-гид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Зверский детектив, Анна </a:t>
            </a:r>
            <a:r>
              <a:rPr lang="ru-RU" sz="1300" dirty="0"/>
              <a:t>Старобинец</a:t>
            </a:r>
            <a:r>
              <a:rPr lang="ru-RU" sz="1300" dirty="0"/>
              <a:t>, изд-во </a:t>
            </a:r>
            <a:r>
              <a:rPr lang="ru-RU" sz="1300" dirty="0"/>
              <a:t>Абрикобукс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История старой квартиры, Александра Литвина, Аня Десницкая, изд-во Самокат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Облачный полк, Эдуард </a:t>
            </a:r>
            <a:r>
              <a:rPr lang="ru-RU" sz="1300" dirty="0"/>
              <a:t>Веркин</a:t>
            </a:r>
            <a:r>
              <a:rPr lang="ru-RU" sz="1300" dirty="0"/>
              <a:t>, изд-во Компас-гид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Соня из 7 </a:t>
            </a:r>
            <a:r>
              <a:rPr lang="ru-RU" sz="1300" dirty="0"/>
              <a:t>Буэээ</a:t>
            </a:r>
            <a:r>
              <a:rPr lang="ru-RU" sz="1300" dirty="0"/>
              <a:t>, Алексей Олейников, Тимофей </a:t>
            </a:r>
            <a:r>
              <a:rPr lang="ru-RU" sz="1300" dirty="0"/>
              <a:t>Яржомбек</a:t>
            </a:r>
            <a:r>
              <a:rPr lang="ru-RU" sz="1300" dirty="0"/>
              <a:t>, изд-во Самокат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Тоня </a:t>
            </a:r>
            <a:r>
              <a:rPr lang="ru-RU" sz="1300" dirty="0"/>
              <a:t>Глиммердал</a:t>
            </a:r>
            <a:r>
              <a:rPr lang="ru-RU" sz="1300" dirty="0"/>
              <a:t>, Мария </a:t>
            </a:r>
            <a:r>
              <a:rPr lang="ru-RU" sz="1300" dirty="0"/>
              <a:t>Парр</a:t>
            </a:r>
            <a:r>
              <a:rPr lang="ru-RU" sz="1300" dirty="0"/>
              <a:t>, изд-во Самокат, перевод Ольги </a:t>
            </a:r>
            <a:r>
              <a:rPr lang="ru-RU" sz="1300" dirty="0"/>
              <a:t>Дробот</a:t>
            </a:r>
            <a:r>
              <a:rPr lang="ru-RU" sz="1300" dirty="0"/>
              <a:t>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Истории о Лисе и Поросенке, </a:t>
            </a:r>
            <a:r>
              <a:rPr lang="ru-RU" sz="1300" dirty="0"/>
              <a:t>Бьёрн</a:t>
            </a:r>
            <a:r>
              <a:rPr lang="ru-RU" sz="1300" dirty="0"/>
              <a:t> </a:t>
            </a:r>
            <a:r>
              <a:rPr lang="ru-RU" sz="1300" dirty="0"/>
              <a:t>Рёрвик</a:t>
            </a:r>
            <a:r>
              <a:rPr lang="ru-RU" sz="1300" dirty="0"/>
              <a:t>, изд-во Самокат, перевод Ольги </a:t>
            </a:r>
            <a:r>
              <a:rPr lang="ru-RU" sz="1300" dirty="0"/>
              <a:t>Дробот</a:t>
            </a:r>
            <a:r>
              <a:rPr lang="ru-RU" sz="1300" dirty="0"/>
              <a:t>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Битвы по средам, Гэри Шмидт, изд-во Розовый жираф, перевод Ольги Варшавер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Дом, в котором, Мариам Петросян, изд-во </a:t>
            </a:r>
            <a:r>
              <a:rPr lang="ru-RU" sz="1300" dirty="0"/>
              <a:t>Livebook</a:t>
            </a:r>
            <a:r>
              <a:rPr lang="ru-RU" sz="1300" dirty="0"/>
              <a:t>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Удивительное приключение кролика Эдварда, </a:t>
            </a:r>
            <a:r>
              <a:rPr lang="ru-RU" sz="1300" dirty="0"/>
              <a:t>Кейт</a:t>
            </a:r>
            <a:r>
              <a:rPr lang="ru-RU" sz="1300" dirty="0"/>
              <a:t> </a:t>
            </a:r>
            <a:r>
              <a:rPr lang="ru-RU" sz="1300" dirty="0"/>
              <a:t>Ди</a:t>
            </a:r>
            <a:r>
              <a:rPr lang="ru-RU" sz="1300" dirty="0"/>
              <a:t> </a:t>
            </a:r>
            <a:r>
              <a:rPr lang="ru-RU" sz="1300" dirty="0"/>
              <a:t>Камилло</a:t>
            </a:r>
            <a:r>
              <a:rPr lang="ru-RU" sz="1300" dirty="0"/>
              <a:t>, изд-во Махаон, перевод Ольги Варшавер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Чудо, Ракель </a:t>
            </a:r>
            <a:r>
              <a:rPr lang="ru-RU" sz="1300" dirty="0"/>
              <a:t>Паласио</a:t>
            </a:r>
            <a:r>
              <a:rPr lang="ru-RU" sz="1300" dirty="0"/>
              <a:t>, изд-во Розовый жираф, перевод Анны Красниковой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Дети ворона (серия Ленинградский сказки), Юлия Яковлева, изд-во Самокат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Доклад о медузах, Али Бенджамин, изд-во Самокат, перевод Ольги Варшавер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Пока нормально, Гэри Шмидт, изд-во Розовый жираф, перевод Владимира </a:t>
            </a:r>
            <a:r>
              <a:rPr lang="ru-RU" sz="1300" dirty="0"/>
              <a:t>Бабкова</a:t>
            </a:r>
            <a:r>
              <a:rPr lang="ru-RU" sz="1300" dirty="0"/>
              <a:t>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Я не тормоз, Нина </a:t>
            </a:r>
            <a:r>
              <a:rPr lang="ru-RU" sz="1300" dirty="0"/>
              <a:t>Дашевская</a:t>
            </a:r>
            <a:r>
              <a:rPr lang="ru-RU" sz="1300" dirty="0"/>
              <a:t>, изд-во Самокат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Три твоих имени, Дина </a:t>
            </a:r>
            <a:r>
              <a:rPr lang="ru-RU" sz="1300" dirty="0"/>
              <a:t>Сабитова</a:t>
            </a:r>
            <a:r>
              <a:rPr lang="ru-RU" sz="1300" dirty="0"/>
              <a:t>, изд-во Розовый жираф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Пакс</a:t>
            </a:r>
            <a:r>
              <a:rPr lang="ru-RU" sz="1300" dirty="0"/>
              <a:t>, Сара </a:t>
            </a:r>
            <a:r>
              <a:rPr lang="ru-RU" sz="1300" dirty="0"/>
              <a:t>Пенипакер</a:t>
            </a:r>
            <a:r>
              <a:rPr lang="ru-RU" sz="1300" dirty="0"/>
              <a:t>, изд-во Самокат, перевод Натальи Калошиной, Евгении Канищевой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Я хочу в школу, Андрей </a:t>
            </a:r>
            <a:r>
              <a:rPr lang="ru-RU" sz="1300" dirty="0"/>
              <a:t>Жвалевский</a:t>
            </a:r>
            <a:r>
              <a:rPr lang="ru-RU" sz="1300" dirty="0"/>
              <a:t>, Евгения Пастернак, изд-во Время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Простодурсен</a:t>
            </a:r>
            <a:r>
              <a:rPr lang="ru-RU" sz="1300" dirty="0"/>
              <a:t>, Руне </a:t>
            </a:r>
            <a:r>
              <a:rPr lang="ru-RU" sz="1300" dirty="0"/>
              <a:t>Белсвик</a:t>
            </a:r>
            <a:r>
              <a:rPr lang="ru-RU" sz="1300" dirty="0"/>
              <a:t>, изд-во Самокат, перевод Ольги </a:t>
            </a:r>
            <a:r>
              <a:rPr lang="ru-RU" sz="1300" dirty="0"/>
              <a:t>Дробот</a:t>
            </a:r>
            <a:r>
              <a:rPr lang="ru-RU" sz="1300" dirty="0"/>
              <a:t>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Привет, давай поговорим, Шэрон </a:t>
            </a:r>
            <a:r>
              <a:rPr lang="ru-RU" sz="1300" dirty="0"/>
              <a:t>Дрейпер</a:t>
            </a:r>
            <a:r>
              <a:rPr lang="ru-RU" sz="1300" dirty="0"/>
              <a:t>, изд-во Розовый жираф, перевод Ольги Москаленко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Давай поедем в </a:t>
            </a:r>
            <a:r>
              <a:rPr lang="ru-RU" sz="1300" dirty="0"/>
              <a:t>Уналашку</a:t>
            </a:r>
            <a:r>
              <a:rPr lang="ru-RU" sz="1300" dirty="0"/>
              <a:t>, Анна Красильщик, изд-во Белая ворона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Мисс Черити, Мари Од </a:t>
            </a:r>
            <a:r>
              <a:rPr lang="ru-RU" sz="1300" dirty="0"/>
              <a:t>Мюрай</a:t>
            </a:r>
            <a:r>
              <a:rPr lang="ru-RU" sz="1300" dirty="0"/>
              <a:t>, изд-во Самокат, перевод Надежды </a:t>
            </a:r>
            <a:r>
              <a:rPr lang="ru-RU" sz="1300" dirty="0"/>
              <a:t>Бунтман</a:t>
            </a:r>
            <a:r>
              <a:rPr lang="ru-RU" sz="1300" dirty="0"/>
              <a:t>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Мороженое в Вафельном стаканчике, Мария </a:t>
            </a:r>
            <a:r>
              <a:rPr lang="ru-RU" sz="1300" dirty="0"/>
              <a:t>Ботева</a:t>
            </a:r>
            <a:r>
              <a:rPr lang="ru-RU" sz="1300" dirty="0"/>
              <a:t>, изд-во Самокат </a:t>
            </a:r>
            <a:endParaRPr sz="13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300" dirty="0"/>
              <a:t>Скажи, Красная шапочка, Беате Тереза </a:t>
            </a:r>
            <a:r>
              <a:rPr lang="ru-RU" sz="1300" dirty="0"/>
              <a:t>Ханика</a:t>
            </a:r>
            <a:r>
              <a:rPr lang="ru-RU" sz="1300" dirty="0"/>
              <a:t>, изд-во Компас-гид, перевод Веры Комаровой </a:t>
            </a:r>
            <a:endParaRPr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750825" y="256248"/>
            <a:ext cx="10515600" cy="184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Очередные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выпуски каталога РГДБ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6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https://bibliogid.ru/cat/vypuski/2024/9/otechestvennaya-khudozhestvennaya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83" name="Google Shape;183;p23" descr="Изображение выглядит как текст, рисунок, мультфильм, иллюстрация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-3" b="4320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 descr="Изображение выглядит как Детское искусство, картина, рисунок, краск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t="2343" r="4" b="3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 descr="Изображение выглядит как текст, книга, плакат, графический дизайн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t="11852" r="-1" b="387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 descr="Изображение выглядит как текст, графический дизайн, дизайн, иллюстрация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 t="10921" r="4" b="4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Мурзилка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» занесен в Книгу рекордов Гиннесса как долгожитель среди изданий для детей. Журналу исполнилось 100 лет</a:t>
            </a:r>
            <a:br>
              <a:rPr lang="ru-RU" sz="21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https://godliteratury.ru/articles/2024/05/27/murzilka-zanesen-v-knigu-rekordov-ginnessa-kak-dolgozhitel-sredi-izdanij-dlia-detej</a:t>
            </a:r>
            <a:r>
              <a:rPr lang="ru-RU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93" name="Google Shape;193;p24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4" descr="Изображение выглядит как текст, плакат, Предмет коллекционирования, лошадь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54296" y="1142680"/>
            <a:ext cx="7214616" cy="4545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17 сентября 1906 года родилась Любовь Воронкова, автор "Маши-растеряши" и множества других книг для детей и подростков (Автор: Арсений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Замостьянов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, заместитель главного редактора журнала «Историк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»)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u="sng" dirty="0">
                <a:solidFill>
                  <a:schemeClr val="hlink"/>
                </a:solidFill>
                <a:hlinkClick r:id="rId3"/>
              </a:rPr>
              <a:t>https://godliteratury.ru/articles/2021/09/03/kak-masha-rasteriasha-s-aleksandrom-makedonskim-porodnilas-liubov-voronkova</a:t>
            </a:r>
            <a:r>
              <a:rPr lang="ru-RU" sz="1800" dirty="0"/>
              <a:t> </a:t>
            </a:r>
            <a:endParaRPr dirty="0"/>
          </a:p>
        </p:txBody>
      </p:sp>
      <p:sp>
        <p:nvSpPr>
          <p:cNvPr id="226" name="Google Shape;226;p28"/>
          <p:cNvSpPr/>
          <p:nvPr/>
        </p:nvSpPr>
        <p:spPr>
          <a:xfrm>
            <a:off x="572493" y="1681544"/>
            <a:ext cx="10972800" cy="18288"/>
          </a:xfrm>
          <a:custGeom>
            <a:avLst/>
            <a:gdLst/>
            <a:ahLst/>
            <a:cxnLst/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w="44450" cap="rnd" cmpd="sng">
            <a:solidFill>
              <a:schemeClr val="accent2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8"/>
          <p:cNvSpPr txBox="1">
            <a:spLocks noGrp="1"/>
          </p:cNvSpPr>
          <p:nvPr>
            <p:ph type="body" idx="1"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dirty="0"/>
              <a:t>«Ее эрудиция в истории Древнего мира настолько глубока, что Воронкова (это и есть высокий класс) не пытается ею бравировать. Просто по множеству третьестепенных деталей мы замечаем, что ей известно больше, чем она выплескивает на страницы книги. Но есть литературная логика – и постоянный ликбез здесь излишен. Воронкова писала не учебник и не занимательные истории о древних греках и персах, а роман. Даже – два романа о взрослении гениального полководца, который, если воспользоваться формулировкой Байрона, «брошен был в борьбу со дня рожденья» и всю жизнь сталкивался с такими соблазнами, перед которыми мало кто устоял </a:t>
            </a:r>
            <a:r>
              <a:rPr lang="ru-RU" sz="2000" dirty="0" smtClean="0"/>
              <a:t>бы» </a:t>
            </a:r>
            <a:endParaRPr dirty="0"/>
          </a:p>
        </p:txBody>
      </p:sp>
      <p:pic>
        <p:nvPicPr>
          <p:cNvPr id="228" name="Google Shape;228;p28" descr="Изображение выглядит как Человеческое лицо, человек, одежда, картин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19570" r="19820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2"/>
          <p:cNvSpPr txBox="1"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Писатели о своих новых книгах: </a:t>
            </a:r>
            <a:r>
              <a:rPr lang="ru-RU" sz="1800" u="sng" dirty="0">
                <a:solidFill>
                  <a:schemeClr val="hlink"/>
                </a:solidFill>
                <a:hlinkClick r:id="rId3"/>
              </a:rPr>
              <a:t>https://rewizor.ru/literature/views/detskie-pisateli-i-novye-knigi/</a:t>
            </a:r>
            <a:r>
              <a:rPr lang="ru-RU" sz="1800" dirty="0"/>
              <a:t> </a:t>
            </a:r>
            <a:endParaRPr dirty="0"/>
          </a:p>
        </p:txBody>
      </p:sp>
      <p:pic>
        <p:nvPicPr>
          <p:cNvPr id="262" name="Google Shape;262;p32" descr="Изображение выглядит как текст, рождественская елка, графический дизайн, иллюстрация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936" y="1190823"/>
            <a:ext cx="5458968" cy="447635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/>
          <p:nvPr/>
        </p:nvSpPr>
        <p:spPr>
          <a:xfrm>
            <a:off x="673912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— Новых книг у меня две. Обе – стихи. Первая – это сборник в поэтической серии Самоката "Коты на елке". Это одна из самых лучших поэтических серий, поэтому оказаться там  было невероятной мечтой. В книгу вошли стихи разных лет, но мы с редактором и писателем Асей Кравченко постарались составить сборник так, чтобы там были игровые стихи: с игрой слов, смыслов, визуальными играми. А с рисунками Алисы Юфы получилось очень весело и озорно. Я хотела изначально, чтобы в названии была собака, потому что я собачница, но коты все-таки победили и как-то незаметно выгнали собаку с обложки, и теперь радостно водят там хороводы.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3144" y="595406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bibliogid.ru/knigi/podrobno-o-knige/17606-nataliya-volkova-koty-na-jolke?ysclid=m1kfxmptwp482735087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2352</Words>
  <Application>Microsoft Office PowerPoint</Application>
  <PresentationFormat>Широкоэкранный</PresentationFormat>
  <Paragraphs>126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Новые детские книги и другие книжные новости сентябрь 2024</vt:lpstr>
      <vt:lpstr>Публикации, обзоры, интервью</vt:lpstr>
      <vt:lpstr>Объявлены лауреаты Национальной премии в области детской и подростковой литературы 2024 года</vt:lpstr>
      <vt:lpstr>5 сентября объявлены лауреаты Национального конкурса «Книга года – 2024»</vt:lpstr>
      <vt:lpstr>Марина Козлова. Список лучших детских книг 21 века по мнению профессионалов книжного рынка. В опросе приняли участие 42 человека </vt:lpstr>
      <vt:lpstr>Очередные выпуски каталога РГДБ https://bibliogid.ru/cat/vypuski/2024/9/otechestvennaya-khudozhestvennaya </vt:lpstr>
      <vt:lpstr>«Мурзилка» занесен в Книгу рекордов Гиннесса как долгожитель среди изданий для детей. Журналу исполнилось 100 лет https://godliteratury.ru/articles/2024/05/27/murzilka-zanesen-v-knigu-rekordov-ginnessa-kak-dolgozhitel-sredi-izdanij-dlia-detej </vt:lpstr>
      <vt:lpstr>17 сентября 1906 года родилась Любовь Воронкова, автор "Маши-растеряши" и множества других книг для детей и подростков (Автор: Арсений Замостьянов, заместитель главного редактора журнала «Историк») https://godliteratury.ru/articles/2021/09/03/kak-masha-rasteriasha-s-aleksandrom-makedonskim-porodnilas-liubov-voronkova </vt:lpstr>
      <vt:lpstr>Писатели о своих новых книгах: https://rewizor.ru/literature/views/detskie-pisateli-i-novye-knigi/ </vt:lpstr>
      <vt:lpstr>Кристина Куплевацкая. Страшные деревни. Мистические истории из разных уголков России https://yamal-media.ru/narrative/strashnye-derevni-misticheskie-istorii-iz-raznyh-ugolkov-rossii </vt:lpstr>
      <vt:lpstr>Валерия Степанова. Вслед за homo legens. Как российские исследователи последнего столетия изучали чтение и классифицировали читателей https://knife.media/reading-studies/ </vt:lpstr>
      <vt:lpstr>Нон-фикшн</vt:lpstr>
      <vt:lpstr>Ася Кравченко. Глазам не верю. Иллюзии - фокусы с разоблачением (Пешком в историю, 2024) </vt:lpstr>
      <vt:lpstr>Ольга Посух. Микросупергерои. Самые полезные (Самокат, 2024) </vt:lpstr>
      <vt:lpstr>Вячеслав Дубынин, Игорь Сергеев, Валерий Гаврилов, Татьяна Голубева. Птицы (Аванта, 2024)</vt:lpstr>
      <vt:lpstr>Екатерина Степаненко. Буквы, слова, книги (Альпина Дети)</vt:lpstr>
      <vt:lpstr>Валерий Шубинский. Город ОБЭРИУтов (Дома детской книги, 2024)</vt:lpstr>
      <vt:lpstr>Зульфия Абишова. Книжный клуб. Инструкция по применению (Городец, 2024)</vt:lpstr>
      <vt:lpstr>Софья Мильё. Я - Казань. Как устроен город (МИФ, 2024)</vt:lpstr>
      <vt:lpstr>Алтеа Вилла. Атлас сказочных мест (Махаон, 2024)</vt:lpstr>
      <vt:lpstr>Книги для младших школьников</vt:lpstr>
      <vt:lpstr>Станислав Востоков. Коза и великаны (Волчок, 2024)</vt:lpstr>
      <vt:lpstr>Анастасия Коваленкова. Там в городе (Никея, 2024)</vt:lpstr>
      <vt:lpstr>Наталья Ключарёва. Моя воображаемая кошка (КомпасГид, 2024)</vt:lpstr>
      <vt:lpstr>Алексей Олейников, Кирилл Захаров. Беовульф (Albus Corvus, 2024)</vt:lpstr>
      <vt:lpstr>Книги для подростков</vt:lpstr>
      <vt:lpstr>Вика Козлова. Мой дедушка – призрак (Поляндрия, 2024)</vt:lpstr>
      <vt:lpstr>Анастасия Морозовская. Кладбище в кустах (Albus Corvus, 2024)</vt:lpstr>
      <vt:lpstr>Елена Борода «Вы ушли с маршрута» (КомпасГид)</vt:lpstr>
      <vt:lpstr>Ирина Богатырёва. Девья яма (Самокат, 2024) </vt:lpstr>
      <vt:lpstr>Новые книги Дмитрия Сиротина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сентябрь 2024</dc:title>
  <cp:lastModifiedBy>пользователь</cp:lastModifiedBy>
  <cp:revision>14</cp:revision>
  <dcterms:modified xsi:type="dcterms:W3CDTF">2024-09-27T09:50:28Z</dcterms:modified>
</cp:coreProperties>
</file>