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4"/>
  </p:notesMasterIdLst>
  <p:sldIdLst>
    <p:sldId id="256" r:id="rId2"/>
    <p:sldId id="257" r:id="rId3"/>
    <p:sldId id="258" r:id="rId4"/>
    <p:sldId id="259" r:id="rId5"/>
    <p:sldId id="260" r:id="rId6"/>
    <p:sldId id="261" r:id="rId7"/>
    <p:sldId id="268" r:id="rId8"/>
    <p:sldId id="267" r:id="rId9"/>
    <p:sldId id="269" r:id="rId10"/>
    <p:sldId id="270" r:id="rId11"/>
    <p:sldId id="262" r:id="rId12"/>
    <p:sldId id="282" r:id="rId13"/>
    <p:sldId id="281" r:id="rId14"/>
    <p:sldId id="263" r:id="rId15"/>
    <p:sldId id="271" r:id="rId16"/>
    <p:sldId id="264" r:id="rId17"/>
    <p:sldId id="284" r:id="rId18"/>
    <p:sldId id="280" r:id="rId19"/>
    <p:sldId id="273" r:id="rId20"/>
    <p:sldId id="279" r:id="rId21"/>
    <p:sldId id="283" r:id="rId22"/>
    <p:sldId id="285"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8A582-8170-4655-BA36-04B448D9FCC5}" type="datetimeFigureOut">
              <a:rPr lang="ru-RU" smtClean="0"/>
              <a:pPr/>
              <a:t>19.03.2024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434F68-401A-4C47-831C-0AFDE74613A6}"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235CCB6-E882-4D20-8CA5-902191DB21BD}" type="slidenum">
              <a:rPr lang="ru-RU" smtClean="0"/>
              <a:pPr/>
              <a:t>7</a:t>
            </a:fld>
            <a:endParaRPr lang="ru-RU"/>
          </a:p>
        </p:txBody>
      </p:sp>
    </p:spTree>
    <p:extLst>
      <p:ext uri="{BB962C8B-B14F-4D97-AF65-F5344CB8AC3E}">
        <p14:creationId xmlns:p14="http://schemas.microsoft.com/office/powerpoint/2010/main" xmlns="" val="3025329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19" name="Нижний колонтитул 18"/>
          <p:cNvSpPr>
            <a:spLocks noGrp="1"/>
          </p:cNvSpPr>
          <p:nvPr>
            <p:ph type="ftr" sz="quarter" idx="11"/>
          </p:nvPr>
        </p:nvSpPr>
        <p:spPr/>
        <p:txBody>
          <a:bodyPr/>
          <a:lstStyle/>
          <a:p>
            <a:endParaRPr lang="ru-RU" dirty="0"/>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19.03.2024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dirty="0"/>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dirty="0"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19.03.2024</a:t>
            </a:fld>
            <a:endParaRPr lang="ru-RU" dirty="0"/>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dirty="0"/>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dirty="0"/>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file:///G:\&#1084;&#1072;&#1088;&#1072;&#1092;&#1086;&#1085;%2020%20&#1084;&#1072;&#1088;&#1090;&#1072;\&#1042;&#1080;&#1076;&#1077;&#1086;%20&#1092;&#1088;&#1072;&#1075;&#1084;&#1077;&#1085;&#1090;.mp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1142984"/>
            <a:ext cx="7967690" cy="2857520"/>
          </a:xfrm>
        </p:spPr>
        <p:txBody>
          <a:bodyPr>
            <a:normAutofit fontScale="90000"/>
          </a:bodyPr>
          <a:lstStyle/>
          <a:p>
            <a:pPr algn="ctr"/>
            <a:r>
              <a:rPr lang="ru-RU" dirty="0" smtClean="0">
                <a:effectLst>
                  <a:outerShdw blurRad="38100" dist="38100" dir="2700000" algn="tl">
                    <a:srgbClr val="000000">
                      <a:alpha val="43137"/>
                    </a:srgbClr>
                  </a:outerShdw>
                </a:effectLst>
              </a:rPr>
              <a:t>ФИНАНСОВАЯ ГРАМОТНОСТЬ НА УРОКАХ ОБЩЕСТВОЗНАНИЯ</a:t>
            </a:r>
            <a:endParaRPr lang="ru-RU" dirty="0">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3286116" y="5000636"/>
            <a:ext cx="5568680" cy="1466848"/>
          </a:xfrm>
        </p:spPr>
        <p:txBody>
          <a:bodyPr>
            <a:normAutofit/>
          </a:bodyPr>
          <a:lstStyle/>
          <a:p>
            <a:r>
              <a:rPr lang="ru-RU" sz="1800" i="1" dirty="0" smtClean="0">
                <a:effectLst>
                  <a:outerShdw blurRad="38100" dist="38100" dir="2700000" algn="tl">
                    <a:srgbClr val="000000">
                      <a:alpha val="43137"/>
                    </a:srgbClr>
                  </a:outerShdw>
                </a:effectLst>
                <a:latin typeface="+mj-lt"/>
              </a:rPr>
              <a:t>Презентацию подготовила</a:t>
            </a:r>
          </a:p>
          <a:p>
            <a:r>
              <a:rPr lang="ru-RU" sz="1800" i="1" dirty="0" smtClean="0">
                <a:effectLst>
                  <a:outerShdw blurRad="38100" dist="38100" dir="2700000" algn="tl">
                    <a:srgbClr val="000000">
                      <a:alpha val="43137"/>
                    </a:srgbClr>
                  </a:outerShdw>
                </a:effectLst>
                <a:latin typeface="+mj-lt"/>
              </a:rPr>
              <a:t>Левашова И.С.</a:t>
            </a:r>
          </a:p>
          <a:p>
            <a:r>
              <a:rPr lang="ru-RU" sz="1800" i="1" dirty="0" smtClean="0">
                <a:effectLst>
                  <a:outerShdw blurRad="38100" dist="38100" dir="2700000" algn="tl">
                    <a:srgbClr val="000000">
                      <a:alpha val="43137"/>
                    </a:srgbClr>
                  </a:outerShdw>
                </a:effectLst>
                <a:latin typeface="+mj-lt"/>
              </a:rPr>
              <a:t>учитель истории и обществознания</a:t>
            </a:r>
          </a:p>
          <a:p>
            <a:r>
              <a:rPr lang="ru-RU" sz="1800" i="1" dirty="0" smtClean="0">
                <a:effectLst>
                  <a:outerShdw blurRad="38100" dist="38100" dir="2700000" algn="tl">
                    <a:srgbClr val="000000">
                      <a:alpha val="43137"/>
                    </a:srgbClr>
                  </a:outerShdw>
                </a:effectLst>
                <a:latin typeface="+mj-lt"/>
              </a:rPr>
              <a:t>МБОУ СШ № 70</a:t>
            </a:r>
            <a:endParaRPr lang="ru-RU" sz="1800" i="1" dirty="0">
              <a:effectLst>
                <a:outerShdw blurRad="38100" dist="38100" dir="2700000" algn="tl">
                  <a:srgbClr val="000000">
                    <a:alpha val="43137"/>
                  </a:srgbClr>
                </a:outerShdw>
              </a:effectLst>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5378" y="397456"/>
            <a:ext cx="3431613" cy="5495180"/>
          </a:xfrm>
          <a:prstGeom prst="rect">
            <a:avLst/>
          </a:prstGeom>
        </p:spPr>
      </p:pic>
      <p:pic>
        <p:nvPicPr>
          <p:cNvPr id="4" name="Рисунок 3"/>
          <p:cNvPicPr>
            <a:picLocks noChangeAspect="1"/>
          </p:cNvPicPr>
          <p:nvPr/>
        </p:nvPicPr>
        <p:blipFill>
          <a:blip r:embed="rId3" cstate="print"/>
          <a:stretch>
            <a:fillRect/>
          </a:stretch>
        </p:blipFill>
        <p:spPr>
          <a:xfrm>
            <a:off x="5455848" y="152836"/>
            <a:ext cx="2771268" cy="273893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05730" y="2996456"/>
            <a:ext cx="2281122" cy="3041496"/>
          </a:xfrm>
          <a:prstGeom prst="rect">
            <a:avLst/>
          </a:prstGeom>
        </p:spPr>
      </p:pic>
      <p:sp>
        <p:nvSpPr>
          <p:cNvPr id="2" name="TextBox 1"/>
          <p:cNvSpPr txBox="1"/>
          <p:nvPr/>
        </p:nvSpPr>
        <p:spPr>
          <a:xfrm>
            <a:off x="822751" y="5892636"/>
            <a:ext cx="2708910" cy="707886"/>
          </a:xfrm>
          <a:prstGeom prst="rect">
            <a:avLst/>
          </a:prstGeom>
          <a:noFill/>
        </p:spPr>
        <p:txBody>
          <a:bodyPr wrap="square" rtlCol="0">
            <a:spAutoFit/>
          </a:bodyPr>
          <a:lstStyle/>
          <a:p>
            <a:r>
              <a:rPr lang="ru-RU" sz="4000" b="1" dirty="0" smtClean="0"/>
              <a:t>1 команда</a:t>
            </a:r>
            <a:endParaRPr lang="ru-RU" sz="4000" b="1" dirty="0"/>
          </a:p>
        </p:txBody>
      </p:sp>
      <p:sp>
        <p:nvSpPr>
          <p:cNvPr id="6" name="TextBox 5"/>
          <p:cNvSpPr txBox="1"/>
          <p:nvPr/>
        </p:nvSpPr>
        <p:spPr>
          <a:xfrm>
            <a:off x="5643570" y="5929330"/>
            <a:ext cx="2707031" cy="707886"/>
          </a:xfrm>
          <a:prstGeom prst="rect">
            <a:avLst/>
          </a:prstGeom>
          <a:noFill/>
        </p:spPr>
        <p:txBody>
          <a:bodyPr wrap="square" rtlCol="0">
            <a:spAutoFit/>
          </a:bodyPr>
          <a:lstStyle/>
          <a:p>
            <a:r>
              <a:rPr lang="ru-RU" sz="4000" b="1" dirty="0" smtClean="0"/>
              <a:t>2 команда</a:t>
            </a:r>
            <a:endParaRPr lang="ru-RU" sz="4000" b="1" dirty="0"/>
          </a:p>
        </p:txBody>
      </p:sp>
    </p:spTree>
    <p:extLst>
      <p:ext uri="{BB962C8B-B14F-4D97-AF65-F5344CB8AC3E}">
        <p14:creationId xmlns:p14="http://schemas.microsoft.com/office/powerpoint/2010/main" xmlns="" val="3413873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57126" y="857232"/>
            <a:ext cx="8786874" cy="1143000"/>
          </a:xfrm>
        </p:spPr>
        <p:txBody>
          <a:bodyPr>
            <a:normAutofit fontScale="90000"/>
          </a:bodyPr>
          <a:lstStyle/>
          <a:p>
            <a:pPr algn="ctr"/>
            <a:r>
              <a:rPr lang="ru-RU" dirty="0" smtClean="0"/>
              <a:t>Тема: «Основы семейного права» </a:t>
            </a:r>
            <a:br>
              <a:rPr lang="ru-RU" dirty="0" smtClean="0"/>
            </a:br>
            <a:r>
              <a:rPr lang="ru-RU" dirty="0" smtClean="0"/>
              <a:t>7 класс</a:t>
            </a:r>
            <a:endParaRPr lang="ru-RU" dirty="0"/>
          </a:p>
        </p:txBody>
      </p:sp>
      <p:sp>
        <p:nvSpPr>
          <p:cNvPr id="6" name="Содержимое 5"/>
          <p:cNvSpPr>
            <a:spLocks noGrp="1"/>
          </p:cNvSpPr>
          <p:nvPr>
            <p:ph idx="1"/>
          </p:nvPr>
        </p:nvSpPr>
        <p:spPr/>
        <p:txBody>
          <a:bodyPr/>
          <a:lstStyle/>
          <a:p>
            <a:pPr algn="ctr">
              <a:buNone/>
            </a:pPr>
            <a:r>
              <a:rPr lang="ru-RU" b="1" i="1" dirty="0" smtClean="0">
                <a:effectLst>
                  <a:outerShdw blurRad="38100" dist="38100" dir="2700000" algn="tl">
                    <a:srgbClr val="000000">
                      <a:alpha val="43137"/>
                    </a:srgbClr>
                  </a:outerShdw>
                </a:effectLst>
              </a:rPr>
              <a:t>«</a:t>
            </a:r>
            <a:r>
              <a:rPr lang="ru-RU" b="1" i="1" dirty="0" err="1" smtClean="0">
                <a:effectLst>
                  <a:outerShdw blurRad="38100" dist="38100" dir="2700000" algn="tl">
                    <a:srgbClr val="000000">
                      <a:alpha val="43137"/>
                    </a:srgbClr>
                  </a:outerShdw>
                </a:effectLst>
              </a:rPr>
              <a:t>Бюджетирование</a:t>
            </a:r>
            <a:r>
              <a:rPr lang="ru-RU" b="1" i="1" dirty="0" smtClean="0">
                <a:effectLst>
                  <a:outerShdw blurRad="38100" dist="38100" dir="2700000" algn="tl">
                    <a:srgbClr val="000000">
                      <a:alpha val="43137"/>
                    </a:srgbClr>
                  </a:outerShdw>
                </a:effectLst>
              </a:rPr>
              <a:t> личных финансов»</a:t>
            </a:r>
          </a:p>
          <a:p>
            <a:pPr algn="ctr">
              <a:buNone/>
            </a:pPr>
            <a:endParaRPr lang="ru-RU" b="1" i="1" dirty="0" smtClean="0">
              <a:effectLst>
                <a:outerShdw blurRad="38100" dist="38100" dir="2700000" algn="tl">
                  <a:srgbClr val="000000">
                    <a:alpha val="43137"/>
                  </a:srgbClr>
                </a:outerShdw>
              </a:effectLst>
            </a:endParaRPr>
          </a:p>
          <a:p>
            <a:pPr algn="just">
              <a:buNone/>
            </a:pPr>
            <a:r>
              <a:rPr lang="ru-RU" dirty="0" smtClean="0"/>
              <a:t>Обучающиеся делятся на группы и каждой группе дается определённый бюджет на месяц. Участники каждой группы составляют список своих ежедневных трат. Дети должны составить план расходов на месяц, не превышающий имеющийся бюджет. После этого учащимся предлагается обсудить, какие траты были необходимыми, а какие можно было бы сократить или отложить.</a:t>
            </a:r>
            <a:endParaRPr lang="ru-RU" b="1" dirty="0" smtClean="0"/>
          </a:p>
          <a:p>
            <a:pPr>
              <a:buNone/>
            </a:pPr>
            <a:endParaRPr lang="ru-RU" b="1" dirty="0" smtClean="0"/>
          </a:p>
          <a:p>
            <a:pPr>
              <a:buNone/>
            </a:pP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85794"/>
            <a:ext cx="8229600" cy="1143000"/>
          </a:xfrm>
        </p:spPr>
        <p:txBody>
          <a:bodyPr>
            <a:normAutofit fontScale="90000"/>
          </a:bodyPr>
          <a:lstStyle/>
          <a:p>
            <a:pPr algn="ctr"/>
            <a:r>
              <a:rPr lang="ru-RU" dirty="0" smtClean="0"/>
              <a:t>Тема: «Основы трудового права» </a:t>
            </a:r>
            <a:br>
              <a:rPr lang="ru-RU" dirty="0" smtClean="0"/>
            </a:br>
            <a:r>
              <a:rPr lang="ru-RU" dirty="0" smtClean="0"/>
              <a:t>7 класс</a:t>
            </a:r>
            <a:endParaRPr lang="ru-RU" dirty="0"/>
          </a:p>
        </p:txBody>
      </p:sp>
      <p:sp>
        <p:nvSpPr>
          <p:cNvPr id="3" name="Содержимое 2"/>
          <p:cNvSpPr>
            <a:spLocks noGrp="1"/>
          </p:cNvSpPr>
          <p:nvPr>
            <p:ph idx="1"/>
          </p:nvPr>
        </p:nvSpPr>
        <p:spPr/>
        <p:txBody>
          <a:bodyPr>
            <a:normAutofit lnSpcReduction="10000"/>
          </a:bodyPr>
          <a:lstStyle/>
          <a:p>
            <a:pPr algn="ctr">
              <a:buNone/>
            </a:pPr>
            <a:r>
              <a:rPr lang="ru-RU" b="1" i="1" dirty="0" smtClean="0">
                <a:effectLst>
                  <a:outerShdw blurRad="38100" dist="38100" dir="2700000" algn="tl">
                    <a:srgbClr val="000000">
                      <a:alpha val="43137"/>
                    </a:srgbClr>
                  </a:outerShdw>
                </a:effectLst>
              </a:rPr>
              <a:t>«Собеседование»</a:t>
            </a:r>
          </a:p>
          <a:p>
            <a:pPr algn="ctr">
              <a:buNone/>
            </a:pPr>
            <a:endParaRPr lang="ru-RU" b="1" i="1" dirty="0" smtClean="0">
              <a:effectLst>
                <a:outerShdw blurRad="38100" dist="38100" dir="2700000" algn="tl">
                  <a:srgbClr val="000000">
                    <a:alpha val="43137"/>
                  </a:srgbClr>
                </a:outerShdw>
              </a:effectLst>
            </a:endParaRPr>
          </a:p>
          <a:p>
            <a:pPr algn="just">
              <a:buNone/>
            </a:pPr>
            <a:r>
              <a:rPr lang="ru-RU" dirty="0" smtClean="0"/>
              <a:t>Интересным и эффективным способом обучения может быть проведение ролевой игры, где ученики выступают в роли "работодателей" и проводят собеседования с другими учениками в качестве потенциальных работников. Такой подход позволяет практически применить полученные знания и навыки в реальной ситуации, что повышает уровень понимания и уникальности обучения.</a:t>
            </a:r>
          </a:p>
          <a:p>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928670"/>
            <a:ext cx="8229600" cy="1061294"/>
          </a:xfrm>
        </p:spPr>
        <p:txBody>
          <a:bodyPr>
            <a:normAutofit fontScale="90000"/>
          </a:bodyPr>
          <a:lstStyle/>
          <a:p>
            <a:pPr algn="ctr"/>
            <a:r>
              <a:rPr lang="ru-RU" dirty="0" smtClean="0"/>
              <a:t>Тема: «Экономическая жизнь общества» 8 класс</a:t>
            </a:r>
            <a:endParaRPr lang="ru-RU" dirty="0"/>
          </a:p>
        </p:txBody>
      </p:sp>
      <p:sp>
        <p:nvSpPr>
          <p:cNvPr id="3" name="Содержимое 2"/>
          <p:cNvSpPr>
            <a:spLocks noGrp="1"/>
          </p:cNvSpPr>
          <p:nvPr>
            <p:ph idx="1"/>
          </p:nvPr>
        </p:nvSpPr>
        <p:spPr>
          <a:xfrm>
            <a:off x="457200" y="2357430"/>
            <a:ext cx="8229600" cy="3967170"/>
          </a:xfrm>
        </p:spPr>
        <p:txBody>
          <a:bodyPr/>
          <a:lstStyle/>
          <a:p>
            <a:pPr algn="ctr">
              <a:buNone/>
            </a:pPr>
            <a:r>
              <a:rPr lang="ru-RU" b="1" i="1" dirty="0" smtClean="0">
                <a:effectLst>
                  <a:outerShdw blurRad="38100" dist="38100" dir="2700000" algn="tl">
                    <a:srgbClr val="000000">
                      <a:alpha val="43137"/>
                    </a:srgbClr>
                  </a:outerShdw>
                </a:effectLst>
              </a:rPr>
              <a:t>«Готовимся искать работу»</a:t>
            </a:r>
            <a:endParaRPr lang="ru-RU" i="1" dirty="0" smtClean="0">
              <a:effectLst>
                <a:outerShdw blurRad="38100" dist="38100" dir="2700000" algn="tl">
                  <a:srgbClr val="000000">
                    <a:alpha val="43137"/>
                  </a:srgbClr>
                </a:outerShdw>
              </a:effectLst>
            </a:endParaRPr>
          </a:p>
          <a:p>
            <a:pPr>
              <a:buNone/>
            </a:pPr>
            <a:endParaRPr lang="ru-RU" dirty="0" smtClean="0"/>
          </a:p>
          <a:p>
            <a:pPr algn="just">
              <a:buNone/>
            </a:pPr>
            <a:r>
              <a:rPr lang="ru-RU" dirty="0" smtClean="0"/>
              <a:t>Одним из важных навыков, которое будет полезно освоить ученикам 8 класса, является умение составлять резюме, при использовании шаблона из интернета. Это позволяет не только подчеркнуть свои сильные стороны, но и объективно оценить свои достижения.</a:t>
            </a:r>
          </a:p>
          <a:p>
            <a:pPr>
              <a:buNone/>
            </a:pP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214290"/>
            <a:ext cx="8501122" cy="1143000"/>
          </a:xfrm>
        </p:spPr>
        <p:txBody>
          <a:bodyPr>
            <a:normAutofit fontScale="90000"/>
          </a:bodyPr>
          <a:lstStyle/>
          <a:p>
            <a:pPr algn="ctr"/>
            <a:r>
              <a:rPr lang="ru-RU" dirty="0" smtClean="0"/>
              <a:t>Тема: «Банковские услуги» 8 класс</a:t>
            </a:r>
            <a:endParaRPr lang="ru-RU" dirty="0"/>
          </a:p>
        </p:txBody>
      </p:sp>
      <p:pic>
        <p:nvPicPr>
          <p:cNvPr id="4" name="Содержимое 3"/>
          <p:cNvPicPr>
            <a:picLocks noGrp="1" noChangeAspect="1"/>
          </p:cNvPicPr>
          <p:nvPr>
            <p:ph idx="1"/>
          </p:nvPr>
        </p:nvPicPr>
        <p:blipFill>
          <a:blip r:embed="rId2" cstate="print"/>
          <a:stretch>
            <a:fillRect/>
          </a:stretch>
        </p:blipFill>
        <p:spPr>
          <a:xfrm>
            <a:off x="285720" y="1714488"/>
            <a:ext cx="4286280" cy="2857520"/>
          </a:xfrm>
          <a:prstGeom prst="rect">
            <a:avLst/>
          </a:prstGeom>
        </p:spPr>
      </p:pic>
      <p:pic>
        <p:nvPicPr>
          <p:cNvPr id="5" name="Picture 14" descr="https://static9.depositphotos.com/1000112/1083/v/950/depositphotos_10839195-stock-illustration-%D0%BA%D0%BD%D0%BE%D0%BF%D0%BA%D0%B8-atm.jpg"/>
          <p:cNvPicPr>
            <a:picLocks noChangeAspect="1" noChangeArrowheads="1"/>
          </p:cNvPicPr>
          <p:nvPr/>
        </p:nvPicPr>
        <p:blipFill>
          <a:blip r:embed="rId3" cstate="print"/>
          <a:srcRect/>
          <a:stretch>
            <a:fillRect/>
          </a:stretch>
        </p:blipFill>
        <p:spPr bwMode="auto">
          <a:xfrm>
            <a:off x="5286380" y="3143248"/>
            <a:ext cx="3416560" cy="292895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192.168.1.6\учителя\УЧИТЕЛЯ!!!!!\Личные папки учителей\Левашова И.С\1.png"/>
          <p:cNvPicPr>
            <a:picLocks noChangeAspect="1" noChangeArrowheads="1"/>
          </p:cNvPicPr>
          <p:nvPr/>
        </p:nvPicPr>
        <p:blipFill rotWithShape="1">
          <a:blip r:embed="rId2" cstate="print"/>
          <a:srcRect l="978" t="5622" r="3064" b="12840"/>
          <a:stretch/>
        </p:blipFill>
        <p:spPr bwMode="auto">
          <a:xfrm>
            <a:off x="142844" y="142852"/>
            <a:ext cx="5143536" cy="3511381"/>
          </a:xfrm>
          <a:prstGeom prst="rect">
            <a:avLst/>
          </a:prstGeom>
          <a:noFill/>
        </p:spPr>
      </p:pic>
      <p:pic>
        <p:nvPicPr>
          <p:cNvPr id="4" name="Рисунок 3"/>
          <p:cNvPicPr>
            <a:picLocks noChangeAspect="1"/>
          </p:cNvPicPr>
          <p:nvPr/>
        </p:nvPicPr>
        <p:blipFill rotWithShape="1">
          <a:blip r:embed="rId3" cstate="print"/>
          <a:srcRect t="18377" b="-1"/>
          <a:stretch/>
        </p:blipFill>
        <p:spPr>
          <a:xfrm>
            <a:off x="3571868" y="3643314"/>
            <a:ext cx="5405421" cy="3040549"/>
          </a:xfrm>
          <a:prstGeom prst="rect">
            <a:avLst/>
          </a:prstGeom>
        </p:spPr>
      </p:pic>
    </p:spTree>
    <p:extLst>
      <p:ext uri="{BB962C8B-B14F-4D97-AF65-F5344CB8AC3E}">
        <p14:creationId xmlns:p14="http://schemas.microsoft.com/office/powerpoint/2010/main" xmlns="" val="1779894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Сколько можно снять с карты Сбербанка в день через банкомат: лимиты и  ограничения"/>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2844" y="142852"/>
            <a:ext cx="5524500" cy="2849563"/>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4" descr="https://static9.depositphotos.com/1000112/1083/v/950/depositphotos_10839195-stock-illustration-%D0%BA%D0%BD%D0%BE%D0%BF%D0%BA%D0%B8-atm.jpg"/>
          <p:cNvPicPr>
            <a:picLocks noChangeAspect="1" noChangeArrowheads="1"/>
          </p:cNvPicPr>
          <p:nvPr/>
        </p:nvPicPr>
        <p:blipFill>
          <a:blip r:embed="rId3" cstate="print"/>
          <a:srcRect/>
          <a:stretch>
            <a:fillRect/>
          </a:stretch>
        </p:blipFill>
        <p:spPr bwMode="auto">
          <a:xfrm>
            <a:off x="5786446" y="285728"/>
            <a:ext cx="3249870" cy="2786058"/>
          </a:xfrm>
          <a:prstGeom prst="rect">
            <a:avLst/>
          </a:prstGeom>
          <a:noFill/>
        </p:spPr>
      </p:pic>
      <p:pic>
        <p:nvPicPr>
          <p:cNvPr id="6" name="Рисунок 5"/>
          <p:cNvPicPr>
            <a:picLocks noChangeAspect="1"/>
          </p:cNvPicPr>
          <p:nvPr/>
        </p:nvPicPr>
        <p:blipFill>
          <a:blip r:embed="rId4" cstate="print"/>
          <a:stretch>
            <a:fillRect/>
          </a:stretch>
        </p:blipFill>
        <p:spPr>
          <a:xfrm>
            <a:off x="428596" y="3214686"/>
            <a:ext cx="3738279" cy="3000396"/>
          </a:xfrm>
          <a:prstGeom prst="rect">
            <a:avLst/>
          </a:prstGeom>
        </p:spPr>
      </p:pic>
      <p:pic>
        <p:nvPicPr>
          <p:cNvPr id="7" name="Picture 6" descr="http://www.nazarovo-online.ru/uploads/posts/2017-03/1489409090_5-tysyach.jpg"/>
          <p:cNvPicPr>
            <a:picLocks noChangeAspect="1" noChangeArrowheads="1"/>
          </p:cNvPicPr>
          <p:nvPr/>
        </p:nvPicPr>
        <p:blipFill rotWithShape="1">
          <a:blip r:embed="rId5" cstate="print"/>
          <a:srcRect l="9743" t="6408" r="1"/>
          <a:stretch/>
        </p:blipFill>
        <p:spPr bwMode="auto">
          <a:xfrm>
            <a:off x="4500562" y="3500438"/>
            <a:ext cx="4321677" cy="242889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472" y="1571612"/>
            <a:ext cx="7858180" cy="3785652"/>
          </a:xfrm>
          <a:prstGeom prst="rect">
            <a:avLst/>
          </a:prstGeom>
          <a:noFill/>
        </p:spPr>
        <p:txBody>
          <a:bodyPr wrap="square" rtlCol="0">
            <a:spAutoFit/>
          </a:bodyPr>
          <a:lstStyle/>
          <a:p>
            <a:pPr marL="457200" indent="-457200" algn="just">
              <a:buAutoNum type="arabicPeriod"/>
            </a:pPr>
            <a:r>
              <a:rPr lang="ru-RU" sz="2000" dirty="0" smtClean="0"/>
              <a:t>Совершеннолетняя Анна Ивановна решила завести кредитную карту. В какую организацию ей следует обратиться для оформления кредитной карты? На какие условия оформления кредитной карты следует обратить внимание Анне Ивановне, чтобы выбрать наиболее выгодный для себя вариант. Укажите не менее двух условий.</a:t>
            </a:r>
          </a:p>
          <a:p>
            <a:pPr marL="457200" indent="-457200" algn="just"/>
            <a:endParaRPr lang="ru-RU" sz="2000" dirty="0" smtClean="0"/>
          </a:p>
          <a:p>
            <a:pPr marL="457200" indent="-457200" algn="just"/>
            <a:r>
              <a:rPr lang="ru-RU" sz="2000" dirty="0" smtClean="0"/>
              <a:t>2. Екатерина Александровна получила SMS-сообщение от банка, клиентом которого она является, о переводе определенной суммы денег с её банковской карты на неизвестный ей счёт. Какое действие следует предпринять Екатерине Александровне в данном случае? Поясните свой ответ.</a:t>
            </a:r>
          </a:p>
        </p:txBody>
      </p:sp>
      <p:sp>
        <p:nvSpPr>
          <p:cNvPr id="5" name="TextBox 4"/>
          <p:cNvSpPr txBox="1"/>
          <p:nvPr/>
        </p:nvSpPr>
        <p:spPr>
          <a:xfrm>
            <a:off x="1928794" y="642918"/>
            <a:ext cx="5357850" cy="954107"/>
          </a:xfrm>
          <a:prstGeom prst="rect">
            <a:avLst/>
          </a:prstGeom>
          <a:noFill/>
        </p:spPr>
        <p:txBody>
          <a:bodyPr wrap="square" rtlCol="0">
            <a:spAutoFit/>
          </a:bodyPr>
          <a:lstStyle/>
          <a:p>
            <a:pPr algn="ctr"/>
            <a:r>
              <a:rPr lang="ru-RU" sz="2800" i="1" dirty="0" smtClean="0">
                <a:effectLst>
                  <a:outerShdw blurRad="38100" dist="38100" dir="2700000" algn="tl">
                    <a:srgbClr val="000000">
                      <a:alpha val="43137"/>
                    </a:srgbClr>
                  </a:outerShdw>
                </a:effectLst>
              </a:rPr>
              <a:t>ВПР 8 класс</a:t>
            </a:r>
          </a:p>
          <a:p>
            <a:pPr algn="ctr"/>
            <a:r>
              <a:rPr lang="ru-RU" sz="2800" i="1" dirty="0" smtClean="0">
                <a:effectLst>
                  <a:outerShdw blurRad="38100" dist="38100" dir="2700000" algn="tl">
                    <a:srgbClr val="000000">
                      <a:alpha val="43137"/>
                    </a:srgbClr>
                  </a:outerShdw>
                </a:effectLst>
              </a:rPr>
              <a:t> Примеры заданий</a:t>
            </a:r>
            <a:endParaRPr lang="ru-RU" sz="2800" i="1" dirty="0">
              <a:effectLst>
                <a:outerShdw blurRad="38100" dist="38100" dir="2700000" algn="tl">
                  <a:srgbClr val="000000">
                    <a:alpha val="43137"/>
                  </a:srgb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928670"/>
            <a:ext cx="8121042" cy="5232202"/>
          </a:xfrm>
          <a:prstGeom prst="rect">
            <a:avLst/>
          </a:prstGeom>
        </p:spPr>
        <p:txBody>
          <a:bodyPr wrap="square">
            <a:spAutoFit/>
          </a:bodyPr>
          <a:lstStyle/>
          <a:p>
            <a:pPr algn="ctr"/>
            <a:r>
              <a:rPr lang="ru-RU" sz="3600" dirty="0" smtClean="0"/>
              <a:t>Задание №6 ОГЭ</a:t>
            </a:r>
          </a:p>
          <a:p>
            <a:pPr algn="just"/>
            <a:endParaRPr lang="ru-RU" dirty="0" smtClean="0"/>
          </a:p>
          <a:p>
            <a:pPr algn="just"/>
            <a:r>
              <a:rPr lang="ru-RU" sz="2800" dirty="0" smtClean="0"/>
              <a:t>Полина Д. собиралась снять наличные деньги с карты в банкомате. В какой-то момент она обратила внимание, что молодой человек, который стоял в очереди за ней, подошел очень близко и внимательно следит за тем, что она будет набирать при снятии денег.</a:t>
            </a:r>
          </a:p>
          <a:p>
            <a:pPr algn="just"/>
            <a:endParaRPr lang="ru-RU" sz="2800" dirty="0" smtClean="0"/>
          </a:p>
          <a:p>
            <a:pPr algn="just"/>
            <a:r>
              <a:rPr lang="ru-RU" sz="2800" dirty="0" smtClean="0"/>
              <a:t>В чём состоит опасность данной ситуации для личных финансов Полины Д.? Как ей правильно поступить в данной ситуации?</a:t>
            </a:r>
            <a:endParaRPr lang="ru-RU" sz="2800" dirty="0"/>
          </a:p>
        </p:txBody>
      </p:sp>
    </p:spTree>
    <p:extLst>
      <p:ext uri="{BB962C8B-B14F-4D97-AF65-F5344CB8AC3E}">
        <p14:creationId xmlns:p14="http://schemas.microsoft.com/office/powerpoint/2010/main" xmlns="" val="1329727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642918"/>
            <a:ext cx="8643998" cy="571496"/>
          </a:xfrm>
        </p:spPr>
        <p:txBody>
          <a:bodyPr>
            <a:normAutofit/>
          </a:bodyPr>
          <a:lstStyle/>
          <a:p>
            <a:pPr algn="ctr"/>
            <a:r>
              <a:rPr lang="ru-RU" sz="2400" dirty="0" smtClean="0"/>
              <a:t>Тема: «Защита прав потребителя финансовых услуг» 8 класс</a:t>
            </a:r>
            <a:endParaRPr lang="ru-RU" sz="2400" dirty="0"/>
          </a:p>
        </p:txBody>
      </p:sp>
      <p:sp>
        <p:nvSpPr>
          <p:cNvPr id="3" name="Содержимое 2"/>
          <p:cNvSpPr>
            <a:spLocks noGrp="1"/>
          </p:cNvSpPr>
          <p:nvPr>
            <p:ph idx="1"/>
          </p:nvPr>
        </p:nvSpPr>
        <p:spPr>
          <a:xfrm>
            <a:off x="457200" y="2285992"/>
            <a:ext cx="8229600" cy="4038608"/>
          </a:xfrm>
        </p:spPr>
        <p:txBody>
          <a:bodyPr/>
          <a:lstStyle/>
          <a:p>
            <a:pPr>
              <a:buNone/>
            </a:pPr>
            <a:endParaRPr lang="ru-RU" dirty="0" smtClean="0"/>
          </a:p>
          <a:p>
            <a:pPr>
              <a:buNone/>
            </a:pPr>
            <a:endParaRPr lang="ru-RU" dirty="0"/>
          </a:p>
        </p:txBody>
      </p:sp>
      <p:pic>
        <p:nvPicPr>
          <p:cNvPr id="5" name="Видео фрагмент.mp4">
            <a:hlinkClick r:id="" action="ppaction://media"/>
          </p:cNvPr>
          <p:cNvPicPr>
            <a:picLocks noRot="1" noChangeAspect="1"/>
          </p:cNvPicPr>
          <p:nvPr>
            <a:videoFile r:link="rId1"/>
          </p:nvPr>
        </p:nvPicPr>
        <p:blipFill>
          <a:blip r:embed="rId3" cstate="print"/>
          <a:stretch>
            <a:fillRect/>
          </a:stretch>
        </p:blipFill>
        <p:spPr>
          <a:xfrm>
            <a:off x="317470" y="1500174"/>
            <a:ext cx="8636061" cy="485778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1143000"/>
          </a:xfrm>
        </p:spPr>
        <p:txBody>
          <a:bodyPr/>
          <a:lstStyle/>
          <a:p>
            <a:pPr algn="ctr"/>
            <a:r>
              <a:rPr lang="ru-RU" b="1" i="1" dirty="0" smtClean="0">
                <a:effectLst>
                  <a:outerShdw blurRad="38100" dist="38100" dir="2700000" algn="tl">
                    <a:srgbClr val="000000">
                      <a:alpha val="43137"/>
                    </a:srgbClr>
                  </a:outerShdw>
                </a:effectLst>
              </a:rPr>
              <a:t>6 класс</a:t>
            </a:r>
            <a:endParaRPr lang="ru-RU" b="1" i="1"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1643050"/>
            <a:ext cx="8229600" cy="4286280"/>
          </a:xfrm>
        </p:spPr>
        <p:txBody>
          <a:bodyPr/>
          <a:lstStyle/>
          <a:p>
            <a:r>
              <a:rPr lang="en-US" dirty="0" smtClean="0"/>
              <a:t>Потребности и способности человека</a:t>
            </a:r>
            <a:endParaRPr lang="ru-RU" dirty="0" smtClean="0"/>
          </a:p>
          <a:p>
            <a:r>
              <a:rPr lang="en-US" dirty="0" smtClean="0"/>
              <a:t>Межличностные отношения (деловые, личные)</a:t>
            </a:r>
            <a:endParaRPr lang="ru-RU" dirty="0" smtClean="0"/>
          </a:p>
          <a:p>
            <a:r>
              <a:rPr lang="ru-RU" dirty="0" smtClean="0"/>
              <a:t>Отношения в семье. Роль семьи в жизни человека и общества</a:t>
            </a:r>
          </a:p>
          <a:p>
            <a:r>
              <a:rPr lang="ru-RU" dirty="0" smtClean="0"/>
              <a:t>Свободное время подростка. Отношения с друзьями и сверстниками</a:t>
            </a:r>
          </a:p>
          <a:p>
            <a:r>
              <a:rPr lang="ru-RU" dirty="0" smtClean="0"/>
              <a:t>Устройство общественной жизни. Основные сферы жизни общества и их взаимодействие</a:t>
            </a:r>
          </a:p>
          <a:p>
            <a:r>
              <a:rPr lang="en-US" dirty="0" smtClean="0"/>
              <a:t>Что такое экономика?</a:t>
            </a:r>
            <a:endParaRPr lang="ru-RU" dirty="0" smtClean="0"/>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428604"/>
            <a:ext cx="8643998" cy="1143000"/>
          </a:xfrm>
        </p:spPr>
        <p:txBody>
          <a:bodyPr>
            <a:normAutofit/>
          </a:bodyPr>
          <a:lstStyle/>
          <a:p>
            <a:pPr algn="ctr"/>
            <a:r>
              <a:rPr lang="ru-RU" sz="4000" dirty="0" smtClean="0"/>
              <a:t>Результаты финансовой грамотности</a:t>
            </a:r>
            <a:endParaRPr lang="ru-RU" sz="4000" dirty="0"/>
          </a:p>
        </p:txBody>
      </p:sp>
      <p:sp>
        <p:nvSpPr>
          <p:cNvPr id="3" name="Содержимое 2"/>
          <p:cNvSpPr>
            <a:spLocks noGrp="1"/>
          </p:cNvSpPr>
          <p:nvPr>
            <p:ph idx="1"/>
          </p:nvPr>
        </p:nvSpPr>
        <p:spPr/>
        <p:txBody>
          <a:bodyPr>
            <a:normAutofit fontScale="85000" lnSpcReduction="20000"/>
          </a:bodyPr>
          <a:lstStyle/>
          <a:p>
            <a:pPr algn="just"/>
            <a:r>
              <a:rPr lang="ru-RU" dirty="0" smtClean="0"/>
              <a:t>1. Умение эффективно управлять личными финансами и достигать финансовой стабильности.</a:t>
            </a:r>
          </a:p>
          <a:p>
            <a:pPr algn="just"/>
            <a:r>
              <a:rPr lang="ru-RU" dirty="0" smtClean="0"/>
              <a:t>2. Способность планировать и управлять своим бюджетом, а также понимание принципов финансового планирования.</a:t>
            </a:r>
          </a:p>
          <a:p>
            <a:pPr algn="just"/>
            <a:r>
              <a:rPr lang="ru-RU" dirty="0" smtClean="0"/>
              <a:t>3. Знание и умение пользоваться базовыми финансовыми инструментами, такими как открытие и управление банковским счетом, инвестирование и планирование пенсии.</a:t>
            </a:r>
          </a:p>
          <a:p>
            <a:pPr algn="just"/>
            <a:r>
              <a:rPr lang="ru-RU" dirty="0" smtClean="0"/>
              <a:t>4. Понимание концепции риска и умение принимать обоснованные финансовые решения на основе оценки рисков и доходности.</a:t>
            </a:r>
          </a:p>
          <a:p>
            <a:pPr algn="just"/>
            <a:r>
              <a:rPr lang="ru-RU" dirty="0" smtClean="0"/>
              <a:t>5. Способность анализировать и понимать финансовые отчеты, такие как бухгалтерская отчетность и бюджетные отчеты.</a:t>
            </a:r>
          </a:p>
          <a:p>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dirty="0" smtClean="0"/>
              <a:t>Знания, умения и личные характеристики для достижения финансовой грамотности</a:t>
            </a:r>
            <a:endParaRPr lang="ru-RU" sz="3200" dirty="0"/>
          </a:p>
        </p:txBody>
      </p:sp>
      <p:sp>
        <p:nvSpPr>
          <p:cNvPr id="3" name="Содержимое 2"/>
          <p:cNvSpPr>
            <a:spLocks noGrp="1"/>
          </p:cNvSpPr>
          <p:nvPr>
            <p:ph idx="1"/>
          </p:nvPr>
        </p:nvSpPr>
        <p:spPr/>
        <p:txBody>
          <a:bodyPr>
            <a:normAutofit fontScale="85000" lnSpcReduction="10000"/>
          </a:bodyPr>
          <a:lstStyle/>
          <a:p>
            <a:r>
              <a:rPr lang="ru-RU" dirty="0" smtClean="0"/>
              <a:t>1. Базовые финансовые понятия и принципы, такие как доходы, расходы, сбережения, кредит и инфляция.</a:t>
            </a:r>
          </a:p>
          <a:p>
            <a:r>
              <a:rPr lang="ru-RU" dirty="0" smtClean="0"/>
              <a:t>2. Навыки </a:t>
            </a:r>
            <a:r>
              <a:rPr lang="ru-RU" dirty="0" err="1" smtClean="0"/>
              <a:t>бюджетирования</a:t>
            </a:r>
            <a:r>
              <a:rPr lang="ru-RU" dirty="0" smtClean="0"/>
              <a:t> и планирования финансовых целей.</a:t>
            </a:r>
          </a:p>
          <a:p>
            <a:r>
              <a:rPr lang="ru-RU" dirty="0" smtClean="0"/>
              <a:t>3. Понимание финансовых рынков и инвестиционных возможностей.</a:t>
            </a:r>
          </a:p>
          <a:p>
            <a:r>
              <a:rPr lang="ru-RU" dirty="0" smtClean="0"/>
              <a:t>4. Умение анализировать и принимать обоснованные решения на основе финансовых данных.</a:t>
            </a:r>
          </a:p>
          <a:p>
            <a:r>
              <a:rPr lang="ru-RU" dirty="0" smtClean="0"/>
              <a:t>5. Навыки коммуникации и взаимодействия с финансовыми учреждениями, такими как банки и страховые компании.</a:t>
            </a:r>
          </a:p>
          <a:p>
            <a:r>
              <a:rPr lang="ru-RU" dirty="0" smtClean="0"/>
              <a:t>6. Дисциплина и самоконтроль при управлении финансами.</a:t>
            </a:r>
          </a:p>
          <a:p>
            <a:r>
              <a:rPr lang="ru-RU" dirty="0" smtClean="0"/>
              <a:t>7. Терпение и способность к риску при инвестировании.</a:t>
            </a:r>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3042" y="1785926"/>
            <a:ext cx="6000792" cy="2800767"/>
          </a:xfrm>
          <a:prstGeom prst="rect">
            <a:avLst/>
          </a:prstGeom>
          <a:noFill/>
        </p:spPr>
        <p:txBody>
          <a:bodyPr wrap="square" rtlCol="0">
            <a:spAutoFit/>
          </a:bodyPr>
          <a:lstStyle/>
          <a:p>
            <a:r>
              <a:rPr lang="ru-RU" sz="8800" i="1" dirty="0" smtClean="0">
                <a:solidFill>
                  <a:schemeClr val="accent1"/>
                </a:solidFill>
                <a:effectLst>
                  <a:outerShdw blurRad="38100" dist="38100" dir="2700000" algn="tl">
                    <a:srgbClr val="000000">
                      <a:alpha val="43137"/>
                    </a:srgbClr>
                  </a:outerShdw>
                </a:effectLst>
              </a:rPr>
              <a:t>Спасибо за внимание!</a:t>
            </a:r>
            <a:endParaRPr lang="ru-RU" sz="8800" i="1" dirty="0">
              <a:solidFill>
                <a:schemeClr val="accent1"/>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29600" cy="1143000"/>
          </a:xfrm>
        </p:spPr>
        <p:txBody>
          <a:bodyPr/>
          <a:lstStyle/>
          <a:p>
            <a:pPr algn="ctr"/>
            <a:r>
              <a:rPr lang="ru-RU" b="1" i="1" dirty="0" smtClean="0">
                <a:effectLst>
                  <a:outerShdw blurRad="38100" dist="38100" dir="2700000" algn="tl">
                    <a:srgbClr val="000000">
                      <a:alpha val="43137"/>
                    </a:srgbClr>
                  </a:outerShdw>
                </a:effectLst>
              </a:rPr>
              <a:t>7 класс</a:t>
            </a:r>
            <a:endParaRPr lang="ru-RU" b="1" i="1"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lstStyle/>
          <a:p>
            <a:r>
              <a:rPr lang="en-US" dirty="0" smtClean="0"/>
              <a:t>Социальные ценности</a:t>
            </a:r>
            <a:endParaRPr lang="ru-RU" dirty="0" smtClean="0"/>
          </a:p>
          <a:p>
            <a:r>
              <a:rPr lang="ru-RU" dirty="0" smtClean="0"/>
              <a:t>Право и его роль в жизни общества</a:t>
            </a:r>
          </a:p>
          <a:p>
            <a:r>
              <a:rPr lang="ru-RU" dirty="0" smtClean="0"/>
              <a:t>Правоотношения и их особенности. Правовые нормы</a:t>
            </a:r>
          </a:p>
          <a:p>
            <a:r>
              <a:rPr lang="en-US" dirty="0" smtClean="0"/>
              <a:t>Правовая культура личности</a:t>
            </a:r>
            <a:endParaRPr lang="ru-RU" dirty="0" smtClean="0"/>
          </a:p>
          <a:p>
            <a:r>
              <a:rPr lang="en-US" dirty="0" smtClean="0"/>
              <a:t>Основы гражданского права</a:t>
            </a:r>
            <a:endParaRPr lang="ru-RU" dirty="0" smtClean="0"/>
          </a:p>
          <a:p>
            <a:r>
              <a:rPr lang="en-US" dirty="0" smtClean="0"/>
              <a:t>Основы семейного права</a:t>
            </a:r>
            <a:endParaRPr lang="ru-RU" dirty="0" smtClean="0"/>
          </a:p>
          <a:p>
            <a:r>
              <a:rPr lang="en-US" dirty="0" smtClean="0"/>
              <a:t>Основы трудового права</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290"/>
            <a:ext cx="8229600" cy="1143000"/>
          </a:xfrm>
        </p:spPr>
        <p:txBody>
          <a:bodyPr/>
          <a:lstStyle/>
          <a:p>
            <a:pPr algn="ctr"/>
            <a:r>
              <a:rPr lang="ru-RU" b="1" i="1" dirty="0" smtClean="0">
                <a:effectLst>
                  <a:outerShdw blurRad="38100" dist="38100" dir="2700000" algn="tl">
                    <a:srgbClr val="000000">
                      <a:alpha val="43137"/>
                    </a:srgbClr>
                  </a:outerShdw>
                </a:effectLst>
              </a:rPr>
              <a:t>8 класс</a:t>
            </a:r>
            <a:endParaRPr lang="ru-RU" b="1" i="1"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428736"/>
            <a:ext cx="8543956" cy="4895864"/>
          </a:xfrm>
        </p:spPr>
        <p:txBody>
          <a:bodyPr>
            <a:normAutofit fontScale="77500" lnSpcReduction="20000"/>
          </a:bodyPr>
          <a:lstStyle/>
          <a:p>
            <a:r>
              <a:rPr lang="en-US" dirty="0" smtClean="0"/>
              <a:t>Экономическая жизнь общества</a:t>
            </a:r>
            <a:endParaRPr lang="ru-RU" dirty="0" smtClean="0"/>
          </a:p>
          <a:p>
            <a:r>
              <a:rPr lang="ru-RU" dirty="0" smtClean="0"/>
              <a:t>Экономическая система и её функции. </a:t>
            </a:r>
            <a:r>
              <a:rPr lang="en-US" dirty="0" smtClean="0"/>
              <a:t>Собственность</a:t>
            </a:r>
            <a:endParaRPr lang="ru-RU" dirty="0" smtClean="0"/>
          </a:p>
          <a:p>
            <a:r>
              <a:rPr lang="en-US" dirty="0" smtClean="0"/>
              <a:t>Производство — источник экономических благ</a:t>
            </a:r>
            <a:endParaRPr lang="ru-RU" dirty="0" smtClean="0"/>
          </a:p>
          <a:p>
            <a:r>
              <a:rPr lang="ru-RU" dirty="0" smtClean="0"/>
              <a:t>Предпринимательство. Производительность труда. Разделение труда</a:t>
            </a:r>
          </a:p>
          <a:p>
            <a:r>
              <a:rPr lang="en-US" dirty="0" smtClean="0"/>
              <a:t>Деньги, обмен, торговля</a:t>
            </a:r>
            <a:endParaRPr lang="ru-RU" dirty="0" smtClean="0"/>
          </a:p>
          <a:p>
            <a:r>
              <a:rPr lang="ru-RU" dirty="0" smtClean="0"/>
              <a:t>Рыночная экономика. Конкуренция. Многообразие рынков</a:t>
            </a:r>
          </a:p>
          <a:p>
            <a:r>
              <a:rPr lang="ru-RU" dirty="0" smtClean="0"/>
              <a:t>Спрос и предложение. Рыночное равновесие</a:t>
            </a:r>
          </a:p>
          <a:p>
            <a:r>
              <a:rPr lang="ru-RU" dirty="0" smtClean="0"/>
              <a:t>Заработная плата и стимулирование труда. </a:t>
            </a:r>
            <a:r>
              <a:rPr lang="en-US" dirty="0" smtClean="0"/>
              <a:t>Занятость и безработица</a:t>
            </a:r>
            <a:endParaRPr lang="ru-RU" dirty="0" smtClean="0"/>
          </a:p>
          <a:p>
            <a:r>
              <a:rPr lang="en-US" dirty="0" smtClean="0"/>
              <a:t>Банковские услуги</a:t>
            </a:r>
            <a:endParaRPr lang="ru-RU" dirty="0" smtClean="0"/>
          </a:p>
          <a:p>
            <a:r>
              <a:rPr lang="en-US" dirty="0" smtClean="0"/>
              <a:t>Страховые услуги</a:t>
            </a:r>
            <a:endParaRPr lang="ru-RU" dirty="0" smtClean="0"/>
          </a:p>
          <a:p>
            <a:r>
              <a:rPr lang="ru-RU" dirty="0" smtClean="0"/>
              <a:t>Защита прав потребителя финансовых услуг</a:t>
            </a:r>
          </a:p>
          <a:p>
            <a:r>
              <a:rPr lang="ru-RU" dirty="0" smtClean="0"/>
              <a:t>Потребление домашних хозяйств. Потребительские товары и товары длительного пользования</a:t>
            </a:r>
          </a:p>
          <a:p>
            <a:r>
              <a:rPr lang="ru-RU" dirty="0" smtClean="0"/>
              <a:t>Источники доходов и расходов семьи</a:t>
            </a:r>
          </a:p>
          <a:p>
            <a:r>
              <a:rPr lang="ru-RU" dirty="0" smtClean="0"/>
              <a:t>Налоги. Государственный бюджет. Государственная политика по развитию конкуренции</a:t>
            </a:r>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57166"/>
            <a:ext cx="8229600" cy="1010400"/>
          </a:xfrm>
        </p:spPr>
        <p:txBody>
          <a:bodyPr/>
          <a:lstStyle/>
          <a:p>
            <a:pPr algn="ctr"/>
            <a:r>
              <a:rPr lang="ru-RU" b="1" i="1" dirty="0" smtClean="0">
                <a:effectLst>
                  <a:outerShdw blurRad="38100" dist="38100" dir="2700000" algn="tl">
                    <a:srgbClr val="000000">
                      <a:alpha val="43137"/>
                    </a:srgbClr>
                  </a:outerShdw>
                </a:effectLst>
              </a:rPr>
              <a:t>9 класс</a:t>
            </a:r>
            <a:endParaRPr lang="ru-RU" b="1" i="1" dirty="0">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43050"/>
            <a:ext cx="8229600" cy="4681550"/>
          </a:xfrm>
        </p:spPr>
        <p:txBody>
          <a:bodyPr>
            <a:normAutofit fontScale="92500" lnSpcReduction="10000"/>
          </a:bodyPr>
          <a:lstStyle/>
          <a:p>
            <a:r>
              <a:rPr lang="en-US" dirty="0" smtClean="0"/>
              <a:t>Государство — политическая организация общества</a:t>
            </a:r>
            <a:endParaRPr lang="ru-RU" dirty="0" smtClean="0"/>
          </a:p>
          <a:p>
            <a:r>
              <a:rPr lang="ru-RU" dirty="0" smtClean="0"/>
              <a:t>Основы конституционного строя Российской Федерации</a:t>
            </a:r>
          </a:p>
          <a:p>
            <a:r>
              <a:rPr lang="en-US" dirty="0" smtClean="0"/>
              <a:t>Местное самоуправление</a:t>
            </a:r>
            <a:endParaRPr lang="ru-RU" dirty="0" smtClean="0"/>
          </a:p>
          <a:p>
            <a:r>
              <a:rPr lang="en-US" dirty="0" smtClean="0"/>
              <a:t>Социальная структура общества</a:t>
            </a:r>
            <a:endParaRPr lang="ru-RU" dirty="0" smtClean="0"/>
          </a:p>
          <a:p>
            <a:r>
              <a:rPr lang="ru-RU" dirty="0" smtClean="0"/>
              <a:t>Социальный статус человека в обществе</a:t>
            </a:r>
          </a:p>
          <a:p>
            <a:r>
              <a:rPr lang="en-US" dirty="0" smtClean="0"/>
              <a:t>Семья и ее функции</a:t>
            </a:r>
            <a:endParaRPr lang="ru-RU" dirty="0" smtClean="0"/>
          </a:p>
          <a:p>
            <a:r>
              <a:rPr lang="ru-RU" dirty="0" smtClean="0"/>
              <a:t>Молодёжь — активный участник общественной жизни</a:t>
            </a:r>
          </a:p>
          <a:p>
            <a:r>
              <a:rPr lang="ru-RU" dirty="0" smtClean="0"/>
              <a:t>Профессиии настоящего и будущего. Здоровый образ жизни. </a:t>
            </a:r>
            <a:r>
              <a:rPr lang="en-US" dirty="0" smtClean="0"/>
              <a:t>Мода и спорт</a:t>
            </a:r>
            <a:endParaRPr lang="ru-RU" dirty="0" smtClean="0"/>
          </a:p>
          <a:p>
            <a:r>
              <a:rPr lang="ru-RU" dirty="0" smtClean="0"/>
              <a:t>Современные формы связи и коммуникации: как они изменили мир</a:t>
            </a:r>
          </a:p>
          <a:p>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85794"/>
            <a:ext cx="8229600" cy="1143000"/>
          </a:xfrm>
        </p:spPr>
        <p:txBody>
          <a:bodyPr>
            <a:normAutofit fontScale="90000"/>
          </a:bodyPr>
          <a:lstStyle/>
          <a:p>
            <a:pPr algn="ctr"/>
            <a:r>
              <a:rPr lang="ru-RU" dirty="0" smtClean="0"/>
              <a:t>Тема: «Потребности и способности человека» 6 класс</a:t>
            </a:r>
            <a:endParaRPr lang="ru-RU" dirty="0"/>
          </a:p>
        </p:txBody>
      </p:sp>
      <p:sp>
        <p:nvSpPr>
          <p:cNvPr id="3" name="Содержимое 2"/>
          <p:cNvSpPr>
            <a:spLocks noGrp="1"/>
          </p:cNvSpPr>
          <p:nvPr>
            <p:ph idx="1"/>
          </p:nvPr>
        </p:nvSpPr>
        <p:spPr>
          <a:xfrm>
            <a:off x="457200" y="2143116"/>
            <a:ext cx="8229600" cy="4181484"/>
          </a:xfrm>
        </p:spPr>
        <p:txBody>
          <a:bodyPr/>
          <a:lstStyle/>
          <a:p>
            <a:pPr algn="ctr">
              <a:buNone/>
            </a:pPr>
            <a:r>
              <a:rPr lang="ru-RU" b="1" i="1" dirty="0" smtClean="0">
                <a:effectLst>
                  <a:outerShdw blurRad="38100" dist="38100" dir="2700000" algn="tl">
                    <a:srgbClr val="000000">
                      <a:alpha val="43137"/>
                    </a:srgbClr>
                  </a:outerShdw>
                </a:effectLst>
              </a:rPr>
              <a:t>«Грамотный покупатель»</a:t>
            </a:r>
          </a:p>
          <a:p>
            <a:pPr algn="ctr">
              <a:buNone/>
            </a:pPr>
            <a:endParaRPr lang="ru-RU" b="1" i="1" dirty="0" smtClean="0">
              <a:effectLst>
                <a:outerShdw blurRad="38100" dist="38100" dir="2700000" algn="tl">
                  <a:srgbClr val="000000">
                    <a:alpha val="43137"/>
                  </a:srgbClr>
                </a:outerShdw>
              </a:effectLst>
            </a:endParaRPr>
          </a:p>
          <a:p>
            <a:pPr algn="just">
              <a:buNone/>
            </a:pPr>
            <a:r>
              <a:rPr lang="ru-RU" dirty="0" smtClean="0"/>
              <a:t>Обучающиеся исследуют цены на продукты и услуги в разных магазинах, составляют список продуктов и услуг, их цены в нескольких местах. Детям предлагается сравнить цены и определить, где можно сделать более выгодные покупки. </a:t>
            </a:r>
          </a:p>
          <a:p>
            <a:pPr>
              <a:buNone/>
            </a:pP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tretch>
            <a:fillRect/>
          </a:stretch>
        </p:blipFill>
        <p:spPr>
          <a:xfrm>
            <a:off x="551986" y="477645"/>
            <a:ext cx="3416867" cy="455582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cstate="print"/>
          <a:stretch>
            <a:fillRect/>
          </a:stretch>
        </p:blipFill>
        <p:spPr>
          <a:xfrm>
            <a:off x="4950751" y="262202"/>
            <a:ext cx="3859103" cy="5151566"/>
          </a:xfrm>
          <a:prstGeom prst="rect">
            <a:avLst/>
          </a:prstGeom>
        </p:spPr>
      </p:pic>
      <p:sp>
        <p:nvSpPr>
          <p:cNvPr id="6" name="TextBox 5"/>
          <p:cNvSpPr txBox="1"/>
          <p:nvPr/>
        </p:nvSpPr>
        <p:spPr>
          <a:xfrm>
            <a:off x="508284" y="5296531"/>
            <a:ext cx="3504270" cy="1200329"/>
          </a:xfrm>
          <a:prstGeom prst="rect">
            <a:avLst/>
          </a:prstGeom>
          <a:solidFill>
            <a:srgbClr val="002060"/>
          </a:solidFill>
        </p:spPr>
        <p:txBody>
          <a:bodyPr wrap="square" rtlCol="0">
            <a:spAutoFit/>
          </a:bodyPr>
          <a:lstStyle/>
          <a:p>
            <a:r>
              <a:rPr lang="ru-RU" sz="3600" b="1" dirty="0" smtClean="0">
                <a:solidFill>
                  <a:schemeClr val="bg1"/>
                </a:solidFill>
              </a:rPr>
              <a:t>1 магазин – 55 рублей</a:t>
            </a:r>
            <a:endParaRPr lang="ru-RU" sz="3600" b="1" dirty="0">
              <a:solidFill>
                <a:schemeClr val="bg1"/>
              </a:solidFill>
            </a:endParaRPr>
          </a:p>
        </p:txBody>
      </p:sp>
      <p:sp>
        <p:nvSpPr>
          <p:cNvPr id="8" name="TextBox 7"/>
          <p:cNvSpPr txBox="1"/>
          <p:nvPr/>
        </p:nvSpPr>
        <p:spPr>
          <a:xfrm>
            <a:off x="5084957" y="5296532"/>
            <a:ext cx="3470817" cy="1200329"/>
          </a:xfrm>
          <a:prstGeom prst="rect">
            <a:avLst/>
          </a:prstGeom>
          <a:solidFill>
            <a:srgbClr val="002060"/>
          </a:solidFill>
        </p:spPr>
        <p:txBody>
          <a:bodyPr wrap="square" rtlCol="0">
            <a:spAutoFit/>
          </a:bodyPr>
          <a:lstStyle/>
          <a:p>
            <a:r>
              <a:rPr lang="ru-RU" sz="3600" b="1" dirty="0" smtClean="0">
                <a:solidFill>
                  <a:schemeClr val="bg1"/>
                </a:solidFill>
              </a:rPr>
              <a:t>2 магазин – 39 рублей</a:t>
            </a:r>
            <a:endParaRPr lang="ru-RU" sz="3600" b="1" dirty="0">
              <a:solidFill>
                <a:schemeClr val="bg1"/>
              </a:solidFill>
            </a:endParaRPr>
          </a:p>
        </p:txBody>
      </p:sp>
    </p:spTree>
    <p:extLst>
      <p:ext uri="{BB962C8B-B14F-4D97-AF65-F5344CB8AC3E}">
        <p14:creationId xmlns:p14="http://schemas.microsoft.com/office/powerpoint/2010/main" xmlns="" val="2416442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154146" y="178419"/>
            <a:ext cx="2585221" cy="4595948"/>
          </a:xfrm>
          <a:prstGeom prst="rect">
            <a:avLst/>
          </a:prstGeom>
        </p:spPr>
      </p:pic>
      <p:pic>
        <p:nvPicPr>
          <p:cNvPr id="3" name="Рисунок 2"/>
          <p:cNvPicPr>
            <a:picLocks noChangeAspect="1"/>
          </p:cNvPicPr>
          <p:nvPr/>
        </p:nvPicPr>
        <p:blipFill>
          <a:blip r:embed="rId3" cstate="print"/>
          <a:stretch>
            <a:fillRect/>
          </a:stretch>
        </p:blipFill>
        <p:spPr>
          <a:xfrm>
            <a:off x="3088576" y="769434"/>
            <a:ext cx="2760854" cy="4908183"/>
          </a:xfrm>
          <a:prstGeom prst="rect">
            <a:avLst/>
          </a:prstGeom>
        </p:spPr>
      </p:pic>
      <p:pic>
        <p:nvPicPr>
          <p:cNvPr id="4" name="Рисунок 3"/>
          <p:cNvPicPr>
            <a:picLocks noChangeAspect="1"/>
          </p:cNvPicPr>
          <p:nvPr/>
        </p:nvPicPr>
        <p:blipFill>
          <a:blip r:embed="rId4" cstate="print"/>
          <a:stretch>
            <a:fillRect/>
          </a:stretch>
        </p:blipFill>
        <p:spPr>
          <a:xfrm>
            <a:off x="6220694" y="1817649"/>
            <a:ext cx="2666764" cy="4740914"/>
          </a:xfrm>
          <a:prstGeom prst="rect">
            <a:avLst/>
          </a:prstGeom>
        </p:spPr>
      </p:pic>
    </p:spTree>
    <p:extLst>
      <p:ext uri="{BB962C8B-B14F-4D97-AF65-F5344CB8AC3E}">
        <p14:creationId xmlns:p14="http://schemas.microsoft.com/office/powerpoint/2010/main" xmlns="" val="3829865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4026" y="252607"/>
            <a:ext cx="3848217" cy="3181193"/>
          </a:xfrm>
          <a:prstGeom prst="rect">
            <a:avLst/>
          </a:prstGeom>
        </p:spPr>
      </p:pic>
      <p:sp>
        <p:nvSpPr>
          <p:cNvPr id="4" name="TextBox 3"/>
          <p:cNvSpPr txBox="1"/>
          <p:nvPr/>
        </p:nvSpPr>
        <p:spPr>
          <a:xfrm>
            <a:off x="4857752" y="785794"/>
            <a:ext cx="3331028" cy="1569660"/>
          </a:xfrm>
          <a:prstGeom prst="rect">
            <a:avLst/>
          </a:prstGeom>
          <a:noFill/>
        </p:spPr>
        <p:txBody>
          <a:bodyPr wrap="square" rtlCol="0">
            <a:spAutoFit/>
          </a:bodyPr>
          <a:lstStyle/>
          <a:p>
            <a:pPr algn="ctr"/>
            <a:r>
              <a:rPr lang="ru-RU" sz="2400" u="sng" dirty="0" smtClean="0"/>
              <a:t>1 команда</a:t>
            </a:r>
          </a:p>
          <a:p>
            <a:pPr algn="ctr"/>
            <a:r>
              <a:rPr lang="ru-RU" sz="2400" dirty="0" smtClean="0"/>
              <a:t>Стоимость продуктового набора 1000 рублей</a:t>
            </a:r>
            <a:endParaRPr lang="ru-RU" sz="2400" dirty="0"/>
          </a:p>
        </p:txBody>
      </p:sp>
      <p:pic>
        <p:nvPicPr>
          <p:cNvPr id="6" name="Рисунок 5"/>
          <p:cNvPicPr>
            <a:picLocks noChangeAspect="1"/>
          </p:cNvPicPr>
          <p:nvPr/>
        </p:nvPicPr>
        <p:blipFill>
          <a:blip r:embed="rId3" cstate="print"/>
          <a:stretch>
            <a:fillRect/>
          </a:stretch>
        </p:blipFill>
        <p:spPr>
          <a:xfrm>
            <a:off x="753909" y="3669345"/>
            <a:ext cx="3248335" cy="3109517"/>
          </a:xfrm>
          <a:prstGeom prst="rect">
            <a:avLst/>
          </a:prstGeom>
        </p:spPr>
      </p:pic>
      <p:sp>
        <p:nvSpPr>
          <p:cNvPr id="8" name="Прямоугольник 7"/>
          <p:cNvSpPr/>
          <p:nvPr/>
        </p:nvSpPr>
        <p:spPr>
          <a:xfrm>
            <a:off x="5072066" y="2571744"/>
            <a:ext cx="3329181" cy="1569660"/>
          </a:xfrm>
          <a:prstGeom prst="rect">
            <a:avLst/>
          </a:prstGeom>
        </p:spPr>
        <p:txBody>
          <a:bodyPr wrap="square">
            <a:spAutoFit/>
          </a:bodyPr>
          <a:lstStyle/>
          <a:p>
            <a:pPr algn="ctr"/>
            <a:r>
              <a:rPr lang="ru-RU" sz="2400" u="sng" dirty="0" smtClean="0"/>
              <a:t>2 команда</a:t>
            </a:r>
          </a:p>
          <a:p>
            <a:pPr algn="ctr"/>
            <a:r>
              <a:rPr lang="ru-RU" sz="2400" dirty="0" smtClean="0"/>
              <a:t>Стоимость продуктового набора 2500 рублей </a:t>
            </a:r>
            <a:endParaRPr lang="ru-RU" sz="2400" dirty="0"/>
          </a:p>
        </p:txBody>
      </p:sp>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00601" y="4357129"/>
            <a:ext cx="3429000" cy="2286000"/>
          </a:xfrm>
          <a:prstGeom prst="rect">
            <a:avLst/>
          </a:prstGeom>
        </p:spPr>
      </p:pic>
    </p:spTree>
    <p:extLst>
      <p:ext uri="{BB962C8B-B14F-4D97-AF65-F5344CB8AC3E}">
        <p14:creationId xmlns:p14="http://schemas.microsoft.com/office/powerpoint/2010/main" xmlns="" val="40858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1456</TotalTime>
  <Words>870</Words>
  <Application>Microsoft Office PowerPoint</Application>
  <PresentationFormat>Экран (4:3)</PresentationFormat>
  <Paragraphs>97</Paragraphs>
  <Slides>22</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Поток</vt:lpstr>
      <vt:lpstr>ФИНАНСОВАЯ ГРАМОТНОСТЬ НА УРОКАХ ОБЩЕСТВОЗНАНИЯ</vt:lpstr>
      <vt:lpstr>6 класс</vt:lpstr>
      <vt:lpstr>7 класс</vt:lpstr>
      <vt:lpstr>8 класс</vt:lpstr>
      <vt:lpstr>9 класс</vt:lpstr>
      <vt:lpstr>Тема: «Потребности и способности человека» 6 класс</vt:lpstr>
      <vt:lpstr>Слайд 7</vt:lpstr>
      <vt:lpstr>Слайд 8</vt:lpstr>
      <vt:lpstr>Слайд 9</vt:lpstr>
      <vt:lpstr>Слайд 10</vt:lpstr>
      <vt:lpstr>Тема: «Основы семейного права»  7 класс</vt:lpstr>
      <vt:lpstr>Тема: «Основы трудового права»  7 класс</vt:lpstr>
      <vt:lpstr>Тема: «Экономическая жизнь общества» 8 класс</vt:lpstr>
      <vt:lpstr>Тема: «Банковские услуги» 8 класс</vt:lpstr>
      <vt:lpstr>Слайд 15</vt:lpstr>
      <vt:lpstr>Слайд 16</vt:lpstr>
      <vt:lpstr>Слайд 17</vt:lpstr>
      <vt:lpstr>Слайд 18</vt:lpstr>
      <vt:lpstr>Тема: «Защита прав потребителя финансовых услуг» 8 класс</vt:lpstr>
      <vt:lpstr>Результаты финансовой грамотности</vt:lpstr>
      <vt:lpstr>Знания, умения и личные характеристики для достижения финансовой грамотности</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ФИНАНСОВАЯ ГРАМОТНОСТЬ НА УРОКАХ ОБЩЕСТВОЗНАНИЯ</dc:title>
  <dc:creator>Ирина</dc:creator>
  <cp:lastModifiedBy>admin</cp:lastModifiedBy>
  <cp:revision>42</cp:revision>
  <dcterms:created xsi:type="dcterms:W3CDTF">2024-02-17T18:47:15Z</dcterms:created>
  <dcterms:modified xsi:type="dcterms:W3CDTF">2024-03-19T14:47:58Z</dcterms:modified>
</cp:coreProperties>
</file>