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8" r:id="rId63"/>
    <p:sldId id="317" r:id="rId64"/>
    <p:sldId id="343" r:id="rId65"/>
    <p:sldId id="344" r:id="rId66"/>
    <p:sldId id="319" r:id="rId67"/>
    <p:sldId id="321" r:id="rId68"/>
    <p:sldId id="322" r:id="rId69"/>
    <p:sldId id="323" r:id="rId70"/>
    <p:sldId id="324" r:id="rId71"/>
    <p:sldId id="325" r:id="rId72"/>
    <p:sldId id="326" r:id="rId73"/>
    <p:sldId id="345" r:id="rId74"/>
    <p:sldId id="327" r:id="rId75"/>
    <p:sldId id="328" r:id="rId76"/>
    <p:sldId id="329" r:id="rId77"/>
    <p:sldId id="331" r:id="rId78"/>
    <p:sldId id="333" r:id="rId79"/>
    <p:sldId id="346" r:id="rId80"/>
    <p:sldId id="347" r:id="rId81"/>
    <p:sldId id="334" r:id="rId82"/>
    <p:sldId id="335" r:id="rId83"/>
    <p:sldId id="336" r:id="rId84"/>
    <p:sldId id="338" r:id="rId85"/>
    <p:sldId id="339" r:id="rId86"/>
    <p:sldId id="348" r:id="rId87"/>
    <p:sldId id="341" r:id="rId8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B722E-2291-463B-9A05-61A9B880525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DF4A-4440-46C7-97A7-F407D0C2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8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4DF4A-4440-46C7-97A7-F407D0C2DE94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1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4287011"/>
            <a:ext cx="548640" cy="411480"/>
          </a:xfrm>
          <a:custGeom>
            <a:avLst/>
            <a:gdLst/>
            <a:ahLst/>
            <a:cxnLst/>
            <a:rect l="l" t="t" r="r" b="b"/>
            <a:pathLst>
              <a:path w="548640" h="411479">
                <a:moveTo>
                  <a:pt x="274320" y="0"/>
                </a:moveTo>
                <a:lnTo>
                  <a:pt x="219032" y="4179"/>
                </a:lnTo>
                <a:lnTo>
                  <a:pt x="167538" y="16168"/>
                </a:lnTo>
                <a:lnTo>
                  <a:pt x="120941" y="35137"/>
                </a:lnTo>
                <a:lnTo>
                  <a:pt x="80343" y="60259"/>
                </a:lnTo>
                <a:lnTo>
                  <a:pt x="46847" y="90708"/>
                </a:lnTo>
                <a:lnTo>
                  <a:pt x="21556" y="125656"/>
                </a:lnTo>
                <a:lnTo>
                  <a:pt x="5572" y="164276"/>
                </a:lnTo>
                <a:lnTo>
                  <a:pt x="0" y="205739"/>
                </a:lnTo>
                <a:lnTo>
                  <a:pt x="5572" y="247203"/>
                </a:lnTo>
                <a:lnTo>
                  <a:pt x="21556" y="285823"/>
                </a:lnTo>
                <a:lnTo>
                  <a:pt x="46847" y="320771"/>
                </a:lnTo>
                <a:lnTo>
                  <a:pt x="80343" y="351220"/>
                </a:lnTo>
                <a:lnTo>
                  <a:pt x="120941" y="376342"/>
                </a:lnTo>
                <a:lnTo>
                  <a:pt x="167538" y="395311"/>
                </a:lnTo>
                <a:lnTo>
                  <a:pt x="219032" y="407300"/>
                </a:lnTo>
                <a:lnTo>
                  <a:pt x="274320" y="411480"/>
                </a:lnTo>
                <a:lnTo>
                  <a:pt x="329607" y="407300"/>
                </a:lnTo>
                <a:lnTo>
                  <a:pt x="381101" y="395311"/>
                </a:lnTo>
                <a:lnTo>
                  <a:pt x="427698" y="376342"/>
                </a:lnTo>
                <a:lnTo>
                  <a:pt x="468296" y="351220"/>
                </a:lnTo>
                <a:lnTo>
                  <a:pt x="501792" y="320771"/>
                </a:lnTo>
                <a:lnTo>
                  <a:pt x="527083" y="285823"/>
                </a:lnTo>
                <a:lnTo>
                  <a:pt x="543067" y="247203"/>
                </a:lnTo>
                <a:lnTo>
                  <a:pt x="548640" y="205739"/>
                </a:lnTo>
                <a:lnTo>
                  <a:pt x="543067" y="164276"/>
                </a:lnTo>
                <a:lnTo>
                  <a:pt x="527083" y="125656"/>
                </a:lnTo>
                <a:lnTo>
                  <a:pt x="501792" y="90708"/>
                </a:lnTo>
                <a:lnTo>
                  <a:pt x="468296" y="60259"/>
                </a:lnTo>
                <a:lnTo>
                  <a:pt x="427698" y="35137"/>
                </a:lnTo>
                <a:lnTo>
                  <a:pt x="381101" y="16168"/>
                </a:lnTo>
                <a:lnTo>
                  <a:pt x="329607" y="417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5143500"/>
          </a:xfrm>
          <a:custGeom>
            <a:avLst/>
            <a:gdLst/>
            <a:ahLst/>
            <a:cxnLst/>
            <a:rect l="l" t="t" r="r" b="b"/>
            <a:pathLst>
              <a:path w="58419" h="5143500">
                <a:moveTo>
                  <a:pt x="11595" y="0"/>
                </a:moveTo>
                <a:lnTo>
                  <a:pt x="0" y="0"/>
                </a:lnTo>
                <a:lnTo>
                  <a:pt x="12" y="5143500"/>
                </a:lnTo>
                <a:lnTo>
                  <a:pt x="11595" y="5143500"/>
                </a:lnTo>
                <a:lnTo>
                  <a:pt x="11595" y="0"/>
                </a:lnTo>
                <a:close/>
              </a:path>
              <a:path w="58419" h="5143500">
                <a:moveTo>
                  <a:pt x="57924" y="0"/>
                </a:moveTo>
                <a:lnTo>
                  <a:pt x="23177" y="0"/>
                </a:lnTo>
                <a:lnTo>
                  <a:pt x="23177" y="5143500"/>
                </a:lnTo>
                <a:lnTo>
                  <a:pt x="57924" y="51435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5143500"/>
          </a:xfrm>
          <a:custGeom>
            <a:avLst/>
            <a:gdLst/>
            <a:ahLst/>
            <a:cxnLst/>
            <a:rect l="l" t="t" r="r" b="b"/>
            <a:pathLst>
              <a:path w="304800" h="5143500">
                <a:moveTo>
                  <a:pt x="304800" y="0"/>
                </a:moveTo>
                <a:lnTo>
                  <a:pt x="0" y="0"/>
                </a:lnTo>
                <a:lnTo>
                  <a:pt x="0" y="5143500"/>
                </a:lnTo>
                <a:lnTo>
                  <a:pt x="304800" y="51435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798320"/>
            <a:ext cx="8514588" cy="223418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860798" y="3147822"/>
            <a:ext cx="1440180" cy="379730"/>
          </a:xfrm>
          <a:custGeom>
            <a:avLst/>
            <a:gdLst/>
            <a:ahLst/>
            <a:cxnLst/>
            <a:rect l="l" t="t" r="r" b="b"/>
            <a:pathLst>
              <a:path w="1440179" h="379729">
                <a:moveTo>
                  <a:pt x="0" y="189737"/>
                </a:moveTo>
                <a:lnTo>
                  <a:pt x="14632" y="151503"/>
                </a:lnTo>
                <a:lnTo>
                  <a:pt x="56596" y="115889"/>
                </a:lnTo>
                <a:lnTo>
                  <a:pt x="122995" y="83660"/>
                </a:lnTo>
                <a:lnTo>
                  <a:pt x="164452" y="69052"/>
                </a:lnTo>
                <a:lnTo>
                  <a:pt x="210931" y="55578"/>
                </a:lnTo>
                <a:lnTo>
                  <a:pt x="262069" y="43331"/>
                </a:lnTo>
                <a:lnTo>
                  <a:pt x="317506" y="32408"/>
                </a:lnTo>
                <a:lnTo>
                  <a:pt x="376877" y="22903"/>
                </a:lnTo>
                <a:lnTo>
                  <a:pt x="439822" y="14912"/>
                </a:lnTo>
                <a:lnTo>
                  <a:pt x="505978" y="8531"/>
                </a:lnTo>
                <a:lnTo>
                  <a:pt x="574983" y="3855"/>
                </a:lnTo>
                <a:lnTo>
                  <a:pt x="646474" y="979"/>
                </a:lnTo>
                <a:lnTo>
                  <a:pt x="720089" y="0"/>
                </a:lnTo>
                <a:lnTo>
                  <a:pt x="793705" y="979"/>
                </a:lnTo>
                <a:lnTo>
                  <a:pt x="865196" y="3855"/>
                </a:lnTo>
                <a:lnTo>
                  <a:pt x="934201" y="8531"/>
                </a:lnTo>
                <a:lnTo>
                  <a:pt x="1000357" y="14912"/>
                </a:lnTo>
                <a:lnTo>
                  <a:pt x="1063302" y="22903"/>
                </a:lnTo>
                <a:lnTo>
                  <a:pt x="1122673" y="32408"/>
                </a:lnTo>
                <a:lnTo>
                  <a:pt x="1178110" y="43331"/>
                </a:lnTo>
                <a:lnTo>
                  <a:pt x="1229248" y="55578"/>
                </a:lnTo>
                <a:lnTo>
                  <a:pt x="1275727" y="69052"/>
                </a:lnTo>
                <a:lnTo>
                  <a:pt x="1317184" y="83660"/>
                </a:lnTo>
                <a:lnTo>
                  <a:pt x="1353257" y="99303"/>
                </a:lnTo>
                <a:lnTo>
                  <a:pt x="1407801" y="133321"/>
                </a:lnTo>
                <a:lnTo>
                  <a:pt x="1436461" y="170340"/>
                </a:lnTo>
                <a:lnTo>
                  <a:pt x="1440179" y="189737"/>
                </a:lnTo>
                <a:lnTo>
                  <a:pt x="1436461" y="209135"/>
                </a:lnTo>
                <a:lnTo>
                  <a:pt x="1407801" y="246154"/>
                </a:lnTo>
                <a:lnTo>
                  <a:pt x="1353257" y="280172"/>
                </a:lnTo>
                <a:lnTo>
                  <a:pt x="1317184" y="295815"/>
                </a:lnTo>
                <a:lnTo>
                  <a:pt x="1275727" y="310423"/>
                </a:lnTo>
                <a:lnTo>
                  <a:pt x="1229248" y="323897"/>
                </a:lnTo>
                <a:lnTo>
                  <a:pt x="1178110" y="336144"/>
                </a:lnTo>
                <a:lnTo>
                  <a:pt x="1122673" y="347067"/>
                </a:lnTo>
                <a:lnTo>
                  <a:pt x="1063302" y="356572"/>
                </a:lnTo>
                <a:lnTo>
                  <a:pt x="1000357" y="364563"/>
                </a:lnTo>
                <a:lnTo>
                  <a:pt x="934201" y="370944"/>
                </a:lnTo>
                <a:lnTo>
                  <a:pt x="865196" y="375620"/>
                </a:lnTo>
                <a:lnTo>
                  <a:pt x="793705" y="378496"/>
                </a:lnTo>
                <a:lnTo>
                  <a:pt x="720089" y="379475"/>
                </a:lnTo>
                <a:lnTo>
                  <a:pt x="646474" y="378496"/>
                </a:lnTo>
                <a:lnTo>
                  <a:pt x="574983" y="375620"/>
                </a:lnTo>
                <a:lnTo>
                  <a:pt x="505978" y="370944"/>
                </a:lnTo>
                <a:lnTo>
                  <a:pt x="439822" y="364563"/>
                </a:lnTo>
                <a:lnTo>
                  <a:pt x="376877" y="356572"/>
                </a:lnTo>
                <a:lnTo>
                  <a:pt x="317506" y="347067"/>
                </a:lnTo>
                <a:lnTo>
                  <a:pt x="262069" y="336144"/>
                </a:lnTo>
                <a:lnTo>
                  <a:pt x="210931" y="323897"/>
                </a:lnTo>
                <a:lnTo>
                  <a:pt x="164452" y="310423"/>
                </a:lnTo>
                <a:lnTo>
                  <a:pt x="122995" y="295815"/>
                </a:lnTo>
                <a:lnTo>
                  <a:pt x="86922" y="280172"/>
                </a:lnTo>
                <a:lnTo>
                  <a:pt x="32378" y="246154"/>
                </a:lnTo>
                <a:lnTo>
                  <a:pt x="3718" y="209135"/>
                </a:lnTo>
                <a:lnTo>
                  <a:pt x="0" y="18973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0725" y="304038"/>
            <a:ext cx="8302548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4287011"/>
            <a:ext cx="548640" cy="411480"/>
          </a:xfrm>
          <a:custGeom>
            <a:avLst/>
            <a:gdLst/>
            <a:ahLst/>
            <a:cxnLst/>
            <a:rect l="l" t="t" r="r" b="b"/>
            <a:pathLst>
              <a:path w="548640" h="411479">
                <a:moveTo>
                  <a:pt x="274320" y="0"/>
                </a:moveTo>
                <a:lnTo>
                  <a:pt x="219032" y="4179"/>
                </a:lnTo>
                <a:lnTo>
                  <a:pt x="167538" y="16168"/>
                </a:lnTo>
                <a:lnTo>
                  <a:pt x="120941" y="35137"/>
                </a:lnTo>
                <a:lnTo>
                  <a:pt x="80343" y="60259"/>
                </a:lnTo>
                <a:lnTo>
                  <a:pt x="46847" y="90708"/>
                </a:lnTo>
                <a:lnTo>
                  <a:pt x="21556" y="125656"/>
                </a:lnTo>
                <a:lnTo>
                  <a:pt x="5572" y="164276"/>
                </a:lnTo>
                <a:lnTo>
                  <a:pt x="0" y="205739"/>
                </a:lnTo>
                <a:lnTo>
                  <a:pt x="5572" y="247203"/>
                </a:lnTo>
                <a:lnTo>
                  <a:pt x="21556" y="285823"/>
                </a:lnTo>
                <a:lnTo>
                  <a:pt x="46847" y="320771"/>
                </a:lnTo>
                <a:lnTo>
                  <a:pt x="80343" y="351220"/>
                </a:lnTo>
                <a:lnTo>
                  <a:pt x="120941" y="376342"/>
                </a:lnTo>
                <a:lnTo>
                  <a:pt x="167538" y="395311"/>
                </a:lnTo>
                <a:lnTo>
                  <a:pt x="219032" y="407300"/>
                </a:lnTo>
                <a:lnTo>
                  <a:pt x="274320" y="411480"/>
                </a:lnTo>
                <a:lnTo>
                  <a:pt x="329607" y="407300"/>
                </a:lnTo>
                <a:lnTo>
                  <a:pt x="381101" y="395311"/>
                </a:lnTo>
                <a:lnTo>
                  <a:pt x="427698" y="376342"/>
                </a:lnTo>
                <a:lnTo>
                  <a:pt x="468296" y="351220"/>
                </a:lnTo>
                <a:lnTo>
                  <a:pt x="501792" y="320771"/>
                </a:lnTo>
                <a:lnTo>
                  <a:pt x="527083" y="285823"/>
                </a:lnTo>
                <a:lnTo>
                  <a:pt x="543067" y="247203"/>
                </a:lnTo>
                <a:lnTo>
                  <a:pt x="548640" y="205739"/>
                </a:lnTo>
                <a:lnTo>
                  <a:pt x="543067" y="164276"/>
                </a:lnTo>
                <a:lnTo>
                  <a:pt x="527083" y="125656"/>
                </a:lnTo>
                <a:lnTo>
                  <a:pt x="501792" y="90708"/>
                </a:lnTo>
                <a:lnTo>
                  <a:pt x="468296" y="60259"/>
                </a:lnTo>
                <a:lnTo>
                  <a:pt x="427698" y="35137"/>
                </a:lnTo>
                <a:lnTo>
                  <a:pt x="381101" y="16168"/>
                </a:lnTo>
                <a:lnTo>
                  <a:pt x="329607" y="417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5143500"/>
          </a:xfrm>
          <a:custGeom>
            <a:avLst/>
            <a:gdLst/>
            <a:ahLst/>
            <a:cxnLst/>
            <a:rect l="l" t="t" r="r" b="b"/>
            <a:pathLst>
              <a:path w="58419" h="5143500">
                <a:moveTo>
                  <a:pt x="11595" y="0"/>
                </a:moveTo>
                <a:lnTo>
                  <a:pt x="0" y="0"/>
                </a:lnTo>
                <a:lnTo>
                  <a:pt x="12" y="5143500"/>
                </a:lnTo>
                <a:lnTo>
                  <a:pt x="11595" y="5143500"/>
                </a:lnTo>
                <a:lnTo>
                  <a:pt x="11595" y="0"/>
                </a:lnTo>
                <a:close/>
              </a:path>
              <a:path w="58419" h="5143500">
                <a:moveTo>
                  <a:pt x="57924" y="0"/>
                </a:moveTo>
                <a:lnTo>
                  <a:pt x="23177" y="0"/>
                </a:lnTo>
                <a:lnTo>
                  <a:pt x="23177" y="5143500"/>
                </a:lnTo>
                <a:lnTo>
                  <a:pt x="57924" y="51435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5143500"/>
          </a:xfrm>
          <a:custGeom>
            <a:avLst/>
            <a:gdLst/>
            <a:ahLst/>
            <a:cxnLst/>
            <a:rect l="l" t="t" r="r" b="b"/>
            <a:pathLst>
              <a:path w="304800" h="5143500">
                <a:moveTo>
                  <a:pt x="304800" y="0"/>
                </a:moveTo>
                <a:lnTo>
                  <a:pt x="0" y="0"/>
                </a:lnTo>
                <a:lnTo>
                  <a:pt x="0" y="5143500"/>
                </a:lnTo>
                <a:lnTo>
                  <a:pt x="304800" y="51435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303" y="25349"/>
            <a:ext cx="7130415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196" y="783208"/>
            <a:ext cx="7868284" cy="280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emf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5143500"/>
          </a:xfrm>
          <a:custGeom>
            <a:avLst/>
            <a:gdLst/>
            <a:ahLst/>
            <a:cxnLst/>
            <a:rect l="l" t="t" r="r" b="b"/>
            <a:pathLst>
              <a:path w="443865" h="5143500">
                <a:moveTo>
                  <a:pt x="0" y="5143500"/>
                </a:moveTo>
                <a:lnTo>
                  <a:pt x="443484" y="5143500"/>
                </a:lnTo>
                <a:lnTo>
                  <a:pt x="443484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5143500"/>
          </a:xfrm>
          <a:custGeom>
            <a:avLst/>
            <a:gdLst/>
            <a:ahLst/>
            <a:cxnLst/>
            <a:rect l="l" t="t" r="r" b="b"/>
            <a:pathLst>
              <a:path w="3175" h="5143500">
                <a:moveTo>
                  <a:pt x="0" y="5143500"/>
                </a:moveTo>
                <a:lnTo>
                  <a:pt x="3047" y="5143500"/>
                </a:lnTo>
                <a:lnTo>
                  <a:pt x="3047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0"/>
            <a:ext cx="47625" cy="5143500"/>
          </a:xfrm>
          <a:custGeom>
            <a:avLst/>
            <a:gdLst/>
            <a:ahLst/>
            <a:cxnLst/>
            <a:rect l="l" t="t" r="r" b="b"/>
            <a:pathLst>
              <a:path w="47625" h="5143500">
                <a:moveTo>
                  <a:pt x="0" y="5143500"/>
                </a:moveTo>
                <a:lnTo>
                  <a:pt x="47243" y="5143500"/>
                </a:lnTo>
                <a:lnTo>
                  <a:pt x="47243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5143500"/>
          </a:xfrm>
          <a:custGeom>
            <a:avLst/>
            <a:gdLst/>
            <a:ahLst/>
            <a:cxnLst/>
            <a:rect l="l" t="t" r="r" b="b"/>
            <a:pathLst>
              <a:path w="105410" h="5143500">
                <a:moveTo>
                  <a:pt x="105156" y="0"/>
                </a:moveTo>
                <a:lnTo>
                  <a:pt x="0" y="0"/>
                </a:lnTo>
                <a:lnTo>
                  <a:pt x="0" y="5143500"/>
                </a:lnTo>
                <a:lnTo>
                  <a:pt x="105156" y="51435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381000" cy="5143500"/>
            <a:chOff x="990600" y="0"/>
            <a:chExt cx="381000" cy="51435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81610" cy="5143500"/>
            </a:xfrm>
            <a:custGeom>
              <a:avLst/>
              <a:gdLst/>
              <a:ahLst/>
              <a:cxnLst/>
              <a:rect l="l" t="t" r="r" b="b"/>
              <a:pathLst>
                <a:path w="181609" h="5143500">
                  <a:moveTo>
                    <a:pt x="1813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181356" y="5143500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6" y="0"/>
              <a:ext cx="230504" cy="5143500"/>
            </a:xfrm>
            <a:custGeom>
              <a:avLst/>
              <a:gdLst/>
              <a:ahLst/>
              <a:cxnLst/>
              <a:rect l="l" t="t" r="r" b="b"/>
              <a:pathLst>
                <a:path w="230505" h="5143500">
                  <a:moveTo>
                    <a:pt x="230124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30124" y="5143500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06679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1" y="51434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24483" y="0"/>
            <a:ext cx="119380" cy="5143500"/>
            <a:chOff x="824483" y="0"/>
            <a:chExt cx="119380" cy="5143500"/>
          </a:xfrm>
        </p:grpSpPr>
        <p:sp>
          <p:nvSpPr>
            <p:cNvPr id="11" name="object 11"/>
            <p:cNvSpPr/>
            <p:nvPr/>
          </p:nvSpPr>
          <p:spPr>
            <a:xfrm>
              <a:off x="914399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h="5143500">
                  <a:moveTo>
                    <a:pt x="0" y="0"/>
                  </a:moveTo>
                  <a:lnTo>
                    <a:pt x="0" y="5143499"/>
                  </a:lnTo>
                </a:path>
              </a:pathLst>
            </a:custGeom>
            <a:ln w="57912">
              <a:solidFill>
                <a:srgbClr val="FFEC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3439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h="5143500">
                  <a:moveTo>
                    <a:pt x="0" y="0"/>
                  </a:moveTo>
                  <a:lnTo>
                    <a:pt x="0" y="5143499"/>
                  </a:lnTo>
                </a:path>
              </a:pathLst>
            </a:custGeom>
            <a:ln w="57912">
              <a:solidFill>
                <a:srgbClr val="FDC3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27454" y="761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00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4564" y="0"/>
            <a:ext cx="58419" cy="5143500"/>
          </a:xfrm>
          <a:custGeom>
            <a:avLst/>
            <a:gdLst/>
            <a:ahLst/>
            <a:cxnLst/>
            <a:rect l="l" t="t" r="r" b="b"/>
            <a:pathLst>
              <a:path w="58420" h="5143500">
                <a:moveTo>
                  <a:pt x="11557" y="0"/>
                </a:moveTo>
                <a:lnTo>
                  <a:pt x="0" y="0"/>
                </a:lnTo>
                <a:lnTo>
                  <a:pt x="0" y="5143500"/>
                </a:lnTo>
                <a:lnTo>
                  <a:pt x="11557" y="5143500"/>
                </a:lnTo>
                <a:lnTo>
                  <a:pt x="11557" y="0"/>
                </a:lnTo>
                <a:close/>
              </a:path>
              <a:path w="58420" h="5143500">
                <a:moveTo>
                  <a:pt x="57912" y="0"/>
                </a:moveTo>
                <a:lnTo>
                  <a:pt x="23114" y="0"/>
                </a:lnTo>
                <a:lnTo>
                  <a:pt x="23114" y="5143500"/>
                </a:lnTo>
                <a:lnTo>
                  <a:pt x="57912" y="51435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09600" y="0"/>
            <a:ext cx="1661160" cy="5143500"/>
            <a:chOff x="609600" y="0"/>
            <a:chExt cx="1661160" cy="5143500"/>
          </a:xfrm>
        </p:grpSpPr>
        <p:sp>
          <p:nvSpPr>
            <p:cNvPr id="17" name="object 17"/>
            <p:cNvSpPr/>
            <p:nvPr/>
          </p:nvSpPr>
          <p:spPr>
            <a:xfrm>
              <a:off x="1219200" y="0"/>
              <a:ext cx="76200" cy="5143500"/>
            </a:xfrm>
            <a:custGeom>
              <a:avLst/>
              <a:gdLst/>
              <a:ahLst/>
              <a:cxnLst/>
              <a:rect l="l" t="t" r="r" b="b"/>
              <a:pathLst>
                <a:path w="76200" h="5143500">
                  <a:moveTo>
                    <a:pt x="7620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76200" y="51435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600" y="2572511"/>
              <a:ext cx="1341120" cy="1559560"/>
            </a:xfrm>
            <a:custGeom>
              <a:avLst/>
              <a:gdLst/>
              <a:ahLst/>
              <a:cxnLst/>
              <a:rect l="l" t="t" r="r" b="b"/>
              <a:pathLst>
                <a:path w="1341120" h="1559560">
                  <a:moveTo>
                    <a:pt x="1295400" y="485394"/>
                  </a:moveTo>
                  <a:lnTo>
                    <a:pt x="1293012" y="443509"/>
                  </a:lnTo>
                  <a:lnTo>
                    <a:pt x="1286014" y="402615"/>
                  </a:lnTo>
                  <a:lnTo>
                    <a:pt x="1274584" y="362864"/>
                  </a:lnTo>
                  <a:lnTo>
                    <a:pt x="1258912" y="324383"/>
                  </a:lnTo>
                  <a:lnTo>
                    <a:pt x="1239202" y="287337"/>
                  </a:lnTo>
                  <a:lnTo>
                    <a:pt x="1215644" y="251853"/>
                  </a:lnTo>
                  <a:lnTo>
                    <a:pt x="1188440" y="218097"/>
                  </a:lnTo>
                  <a:lnTo>
                    <a:pt x="1157770" y="186194"/>
                  </a:lnTo>
                  <a:lnTo>
                    <a:pt x="1123835" y="156311"/>
                  </a:lnTo>
                  <a:lnTo>
                    <a:pt x="1086827" y="128574"/>
                  </a:lnTo>
                  <a:lnTo>
                    <a:pt x="1046949" y="103149"/>
                  </a:lnTo>
                  <a:lnTo>
                    <a:pt x="1004392" y="80162"/>
                  </a:lnTo>
                  <a:lnTo>
                    <a:pt x="959345" y="59766"/>
                  </a:lnTo>
                  <a:lnTo>
                    <a:pt x="911999" y="42113"/>
                  </a:lnTo>
                  <a:lnTo>
                    <a:pt x="862558" y="27343"/>
                  </a:lnTo>
                  <a:lnTo>
                    <a:pt x="811212" y="15608"/>
                  </a:lnTo>
                  <a:lnTo>
                    <a:pt x="758151" y="7035"/>
                  </a:lnTo>
                  <a:lnTo>
                    <a:pt x="703580" y="1790"/>
                  </a:lnTo>
                  <a:lnTo>
                    <a:pt x="647700" y="0"/>
                  </a:lnTo>
                  <a:lnTo>
                    <a:pt x="591807" y="1790"/>
                  </a:lnTo>
                  <a:lnTo>
                    <a:pt x="537235" y="7035"/>
                  </a:lnTo>
                  <a:lnTo>
                    <a:pt x="484187" y="15608"/>
                  </a:lnTo>
                  <a:lnTo>
                    <a:pt x="432841" y="27343"/>
                  </a:lnTo>
                  <a:lnTo>
                    <a:pt x="383400" y="42113"/>
                  </a:lnTo>
                  <a:lnTo>
                    <a:pt x="336067" y="59766"/>
                  </a:lnTo>
                  <a:lnTo>
                    <a:pt x="291020" y="80162"/>
                  </a:lnTo>
                  <a:lnTo>
                    <a:pt x="248450" y="103149"/>
                  </a:lnTo>
                  <a:lnTo>
                    <a:pt x="208572" y="128574"/>
                  </a:lnTo>
                  <a:lnTo>
                    <a:pt x="171564" y="156311"/>
                  </a:lnTo>
                  <a:lnTo>
                    <a:pt x="137629" y="186194"/>
                  </a:lnTo>
                  <a:lnTo>
                    <a:pt x="106959" y="218097"/>
                  </a:lnTo>
                  <a:lnTo>
                    <a:pt x="79743" y="251853"/>
                  </a:lnTo>
                  <a:lnTo>
                    <a:pt x="56184" y="287337"/>
                  </a:lnTo>
                  <a:lnTo>
                    <a:pt x="36474" y="324383"/>
                  </a:lnTo>
                  <a:lnTo>
                    <a:pt x="20802" y="362864"/>
                  </a:lnTo>
                  <a:lnTo>
                    <a:pt x="9372" y="402615"/>
                  </a:lnTo>
                  <a:lnTo>
                    <a:pt x="2374" y="443509"/>
                  </a:lnTo>
                  <a:lnTo>
                    <a:pt x="0" y="485394"/>
                  </a:lnTo>
                  <a:lnTo>
                    <a:pt x="2374" y="527291"/>
                  </a:lnTo>
                  <a:lnTo>
                    <a:pt x="9372" y="568185"/>
                  </a:lnTo>
                  <a:lnTo>
                    <a:pt x="20802" y="607936"/>
                  </a:lnTo>
                  <a:lnTo>
                    <a:pt x="36474" y="646417"/>
                  </a:lnTo>
                  <a:lnTo>
                    <a:pt x="56184" y="683463"/>
                  </a:lnTo>
                  <a:lnTo>
                    <a:pt x="79743" y="718947"/>
                  </a:lnTo>
                  <a:lnTo>
                    <a:pt x="106959" y="752703"/>
                  </a:lnTo>
                  <a:lnTo>
                    <a:pt x="137629" y="784606"/>
                  </a:lnTo>
                  <a:lnTo>
                    <a:pt x="171564" y="814489"/>
                  </a:lnTo>
                  <a:lnTo>
                    <a:pt x="208572" y="842225"/>
                  </a:lnTo>
                  <a:lnTo>
                    <a:pt x="248450" y="867651"/>
                  </a:lnTo>
                  <a:lnTo>
                    <a:pt x="291020" y="890638"/>
                  </a:lnTo>
                  <a:lnTo>
                    <a:pt x="336067" y="911034"/>
                  </a:lnTo>
                  <a:lnTo>
                    <a:pt x="383400" y="928687"/>
                  </a:lnTo>
                  <a:lnTo>
                    <a:pt x="432841" y="943457"/>
                  </a:lnTo>
                  <a:lnTo>
                    <a:pt x="484187" y="955192"/>
                  </a:lnTo>
                  <a:lnTo>
                    <a:pt x="537235" y="963764"/>
                  </a:lnTo>
                  <a:lnTo>
                    <a:pt x="591807" y="969010"/>
                  </a:lnTo>
                  <a:lnTo>
                    <a:pt x="647700" y="970788"/>
                  </a:lnTo>
                  <a:lnTo>
                    <a:pt x="703580" y="969010"/>
                  </a:lnTo>
                  <a:lnTo>
                    <a:pt x="758151" y="963764"/>
                  </a:lnTo>
                  <a:lnTo>
                    <a:pt x="811212" y="955192"/>
                  </a:lnTo>
                  <a:lnTo>
                    <a:pt x="862558" y="943457"/>
                  </a:lnTo>
                  <a:lnTo>
                    <a:pt x="911999" y="928687"/>
                  </a:lnTo>
                  <a:lnTo>
                    <a:pt x="959345" y="911034"/>
                  </a:lnTo>
                  <a:lnTo>
                    <a:pt x="1004392" y="890638"/>
                  </a:lnTo>
                  <a:lnTo>
                    <a:pt x="1046949" y="867651"/>
                  </a:lnTo>
                  <a:lnTo>
                    <a:pt x="1086827" y="842225"/>
                  </a:lnTo>
                  <a:lnTo>
                    <a:pt x="1123835" y="814489"/>
                  </a:lnTo>
                  <a:lnTo>
                    <a:pt x="1157770" y="784606"/>
                  </a:lnTo>
                  <a:lnTo>
                    <a:pt x="1188440" y="752703"/>
                  </a:lnTo>
                  <a:lnTo>
                    <a:pt x="1215644" y="718947"/>
                  </a:lnTo>
                  <a:lnTo>
                    <a:pt x="1239202" y="683463"/>
                  </a:lnTo>
                  <a:lnTo>
                    <a:pt x="1258912" y="646417"/>
                  </a:lnTo>
                  <a:lnTo>
                    <a:pt x="1274584" y="607936"/>
                  </a:lnTo>
                  <a:lnTo>
                    <a:pt x="1286014" y="568185"/>
                  </a:lnTo>
                  <a:lnTo>
                    <a:pt x="1293012" y="527291"/>
                  </a:lnTo>
                  <a:lnTo>
                    <a:pt x="1295400" y="485394"/>
                  </a:lnTo>
                  <a:close/>
                </a:path>
                <a:path w="1341120" h="1559560">
                  <a:moveTo>
                    <a:pt x="1341120" y="1318260"/>
                  </a:moveTo>
                  <a:lnTo>
                    <a:pt x="1336916" y="1279207"/>
                  </a:lnTo>
                  <a:lnTo>
                    <a:pt x="1324762" y="1242161"/>
                  </a:lnTo>
                  <a:lnTo>
                    <a:pt x="1305306" y="1207617"/>
                  </a:lnTo>
                  <a:lnTo>
                    <a:pt x="1279220" y="1176070"/>
                  </a:lnTo>
                  <a:lnTo>
                    <a:pt x="1247152" y="1148003"/>
                  </a:lnTo>
                  <a:lnTo>
                    <a:pt x="1209763" y="1123937"/>
                  </a:lnTo>
                  <a:lnTo>
                    <a:pt x="1167739" y="1104353"/>
                  </a:lnTo>
                  <a:lnTo>
                    <a:pt x="1121702" y="1089748"/>
                  </a:lnTo>
                  <a:lnTo>
                    <a:pt x="1072349" y="1080630"/>
                  </a:lnTo>
                  <a:lnTo>
                    <a:pt x="1020318" y="1077468"/>
                  </a:lnTo>
                  <a:lnTo>
                    <a:pt x="968273" y="1080630"/>
                  </a:lnTo>
                  <a:lnTo>
                    <a:pt x="918921" y="1089748"/>
                  </a:lnTo>
                  <a:lnTo>
                    <a:pt x="872883" y="1104353"/>
                  </a:lnTo>
                  <a:lnTo>
                    <a:pt x="830859" y="1123937"/>
                  </a:lnTo>
                  <a:lnTo>
                    <a:pt x="793470" y="1148003"/>
                  </a:lnTo>
                  <a:lnTo>
                    <a:pt x="761403" y="1176070"/>
                  </a:lnTo>
                  <a:lnTo>
                    <a:pt x="735317" y="1207617"/>
                  </a:lnTo>
                  <a:lnTo>
                    <a:pt x="715860" y="1242161"/>
                  </a:lnTo>
                  <a:lnTo>
                    <a:pt x="703707" y="1279207"/>
                  </a:lnTo>
                  <a:lnTo>
                    <a:pt x="699516" y="1318260"/>
                  </a:lnTo>
                  <a:lnTo>
                    <a:pt x="703707" y="1357325"/>
                  </a:lnTo>
                  <a:lnTo>
                    <a:pt x="715860" y="1394371"/>
                  </a:lnTo>
                  <a:lnTo>
                    <a:pt x="735317" y="1428927"/>
                  </a:lnTo>
                  <a:lnTo>
                    <a:pt x="761403" y="1460474"/>
                  </a:lnTo>
                  <a:lnTo>
                    <a:pt x="793470" y="1488528"/>
                  </a:lnTo>
                  <a:lnTo>
                    <a:pt x="830859" y="1512595"/>
                  </a:lnTo>
                  <a:lnTo>
                    <a:pt x="872883" y="1532178"/>
                  </a:lnTo>
                  <a:lnTo>
                    <a:pt x="918921" y="1546783"/>
                  </a:lnTo>
                  <a:lnTo>
                    <a:pt x="968273" y="1555902"/>
                  </a:lnTo>
                  <a:lnTo>
                    <a:pt x="1020318" y="1559052"/>
                  </a:lnTo>
                  <a:lnTo>
                    <a:pt x="1072349" y="1555902"/>
                  </a:lnTo>
                  <a:lnTo>
                    <a:pt x="1121702" y="1546783"/>
                  </a:lnTo>
                  <a:lnTo>
                    <a:pt x="1167739" y="1532178"/>
                  </a:lnTo>
                  <a:lnTo>
                    <a:pt x="1209763" y="1512595"/>
                  </a:lnTo>
                  <a:lnTo>
                    <a:pt x="1247152" y="1488528"/>
                  </a:lnTo>
                  <a:lnTo>
                    <a:pt x="1279220" y="1460474"/>
                  </a:lnTo>
                  <a:lnTo>
                    <a:pt x="1305306" y="1428927"/>
                  </a:lnTo>
                  <a:lnTo>
                    <a:pt x="1324762" y="1394371"/>
                  </a:lnTo>
                  <a:lnTo>
                    <a:pt x="1336916" y="1357325"/>
                  </a:lnTo>
                  <a:lnTo>
                    <a:pt x="1341120" y="131826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4125467"/>
              <a:ext cx="137159" cy="1036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4195" y="3372611"/>
              <a:ext cx="607060" cy="1175385"/>
            </a:xfrm>
            <a:custGeom>
              <a:avLst/>
              <a:gdLst/>
              <a:ahLst/>
              <a:cxnLst/>
              <a:rect l="l" t="t" r="r" b="b"/>
              <a:pathLst>
                <a:path w="607060" h="1175385">
                  <a:moveTo>
                    <a:pt x="274332" y="1072134"/>
                  </a:moveTo>
                  <a:lnTo>
                    <a:pt x="263537" y="1032090"/>
                  </a:lnTo>
                  <a:lnTo>
                    <a:pt x="234137" y="999401"/>
                  </a:lnTo>
                  <a:lnTo>
                    <a:pt x="190525" y="977353"/>
                  </a:lnTo>
                  <a:lnTo>
                    <a:pt x="137172" y="969264"/>
                  </a:lnTo>
                  <a:lnTo>
                    <a:pt x="83807" y="977353"/>
                  </a:lnTo>
                  <a:lnTo>
                    <a:pt x="40208" y="999401"/>
                  </a:lnTo>
                  <a:lnTo>
                    <a:pt x="10795" y="1032090"/>
                  </a:lnTo>
                  <a:lnTo>
                    <a:pt x="0" y="1072134"/>
                  </a:lnTo>
                  <a:lnTo>
                    <a:pt x="10795" y="1112177"/>
                  </a:lnTo>
                  <a:lnTo>
                    <a:pt x="40208" y="1144879"/>
                  </a:lnTo>
                  <a:lnTo>
                    <a:pt x="83807" y="1166926"/>
                  </a:lnTo>
                  <a:lnTo>
                    <a:pt x="137172" y="1175004"/>
                  </a:lnTo>
                  <a:lnTo>
                    <a:pt x="190525" y="1166926"/>
                  </a:lnTo>
                  <a:lnTo>
                    <a:pt x="234137" y="1144879"/>
                  </a:lnTo>
                  <a:lnTo>
                    <a:pt x="263537" y="1112177"/>
                  </a:lnTo>
                  <a:lnTo>
                    <a:pt x="274332" y="1072134"/>
                  </a:lnTo>
                  <a:close/>
                </a:path>
                <a:path w="607060" h="1175385">
                  <a:moveTo>
                    <a:pt x="606564" y="137172"/>
                  </a:moveTo>
                  <a:lnTo>
                    <a:pt x="597230" y="93840"/>
                  </a:lnTo>
                  <a:lnTo>
                    <a:pt x="571258" y="56184"/>
                  </a:lnTo>
                  <a:lnTo>
                    <a:pt x="531672" y="26492"/>
                  </a:lnTo>
                  <a:lnTo>
                    <a:pt x="481469" y="7010"/>
                  </a:lnTo>
                  <a:lnTo>
                    <a:pt x="423684" y="0"/>
                  </a:lnTo>
                  <a:lnTo>
                    <a:pt x="365887" y="7010"/>
                  </a:lnTo>
                  <a:lnTo>
                    <a:pt x="315683" y="26492"/>
                  </a:lnTo>
                  <a:lnTo>
                    <a:pt x="276098" y="56184"/>
                  </a:lnTo>
                  <a:lnTo>
                    <a:pt x="250126" y="93840"/>
                  </a:lnTo>
                  <a:lnTo>
                    <a:pt x="240804" y="137172"/>
                  </a:lnTo>
                  <a:lnTo>
                    <a:pt x="250126" y="180492"/>
                  </a:lnTo>
                  <a:lnTo>
                    <a:pt x="276098" y="218147"/>
                  </a:lnTo>
                  <a:lnTo>
                    <a:pt x="315683" y="247840"/>
                  </a:lnTo>
                  <a:lnTo>
                    <a:pt x="365887" y="267322"/>
                  </a:lnTo>
                  <a:lnTo>
                    <a:pt x="423684" y="274320"/>
                  </a:lnTo>
                  <a:lnTo>
                    <a:pt x="481469" y="267322"/>
                  </a:lnTo>
                  <a:lnTo>
                    <a:pt x="531672" y="247840"/>
                  </a:lnTo>
                  <a:lnTo>
                    <a:pt x="571258" y="218147"/>
                  </a:lnTo>
                  <a:lnTo>
                    <a:pt x="597230" y="180492"/>
                  </a:lnTo>
                  <a:lnTo>
                    <a:pt x="606564" y="13717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24865" y="1123950"/>
            <a:ext cx="8319135" cy="84478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737235" algn="ctr">
              <a:lnSpc>
                <a:spcPts val="3100"/>
              </a:lnSpc>
              <a:spcBef>
                <a:spcPts val="225"/>
              </a:spcBef>
              <a:tabLst>
                <a:tab pos="2806700" algn="l"/>
              </a:tabLst>
            </a:pPr>
            <a:r>
              <a:rPr lang="ru-RU" sz="4000" b="1" dirty="0" smtClean="0">
                <a:latin typeface="Times New Roman"/>
                <a:cs typeface="Times New Roman"/>
              </a:rPr>
              <a:t>Оформление заданий 2 части </a:t>
            </a:r>
            <a:r>
              <a:rPr lang="ru-RU" sz="4000" b="1" dirty="0" smtClean="0">
                <a:latin typeface="Times New Roman"/>
                <a:cs typeface="Times New Roman"/>
              </a:rPr>
              <a:t>ОГЭ по математике</a:t>
            </a:r>
            <a:endParaRPr sz="4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95071"/>
            <a:ext cx="8619744" cy="36012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79845" y="3511422"/>
            <a:ext cx="1296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  <a:r>
              <a:rPr sz="2400" b="1" i="1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200" dirty="0">
                <a:solidFill>
                  <a:srgbClr val="FF0000"/>
                </a:solidFill>
                <a:latin typeface="Cambria"/>
                <a:cs typeface="Cambria"/>
              </a:rPr>
              <a:t>балла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617219"/>
            <a:ext cx="8671560" cy="43205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540" y="206502"/>
            <a:ext cx="4494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750" b="1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75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565F6C"/>
                </a:solidFill>
                <a:latin typeface="Times New Roman"/>
                <a:cs typeface="Times New Roman"/>
              </a:rPr>
              <a:t>20.</a:t>
            </a:r>
            <a:r>
              <a:rPr sz="22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75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750" b="1" spc="10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00" b="1" spc="-40" dirty="0">
                <a:solidFill>
                  <a:srgbClr val="565F6C"/>
                </a:solidFill>
                <a:latin typeface="Times New Roman"/>
                <a:cs typeface="Times New Roman"/>
              </a:rPr>
              <a:t>УРАВНЕНИЕ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6297" y="548132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8138" y="3976878"/>
            <a:ext cx="361315" cy="269875"/>
          </a:xfrm>
          <a:custGeom>
            <a:avLst/>
            <a:gdLst/>
            <a:ahLst/>
            <a:cxnLst/>
            <a:rect l="l" t="t" r="r" b="b"/>
            <a:pathLst>
              <a:path w="361314" h="269875">
                <a:moveTo>
                  <a:pt x="0" y="134874"/>
                </a:moveTo>
                <a:lnTo>
                  <a:pt x="9211" y="92244"/>
                </a:lnTo>
                <a:lnTo>
                  <a:pt x="34856" y="55220"/>
                </a:lnTo>
                <a:lnTo>
                  <a:pt x="73956" y="26023"/>
                </a:lnTo>
                <a:lnTo>
                  <a:pt x="123529" y="6876"/>
                </a:lnTo>
                <a:lnTo>
                  <a:pt x="180594" y="0"/>
                </a:lnTo>
                <a:lnTo>
                  <a:pt x="237658" y="6876"/>
                </a:lnTo>
                <a:lnTo>
                  <a:pt x="287231" y="26023"/>
                </a:lnTo>
                <a:lnTo>
                  <a:pt x="326331" y="55220"/>
                </a:lnTo>
                <a:lnTo>
                  <a:pt x="351976" y="92244"/>
                </a:lnTo>
                <a:lnTo>
                  <a:pt x="361188" y="134874"/>
                </a:lnTo>
                <a:lnTo>
                  <a:pt x="351976" y="177503"/>
                </a:lnTo>
                <a:lnTo>
                  <a:pt x="326331" y="214527"/>
                </a:lnTo>
                <a:lnTo>
                  <a:pt x="287231" y="243724"/>
                </a:lnTo>
                <a:lnTo>
                  <a:pt x="237658" y="262871"/>
                </a:lnTo>
                <a:lnTo>
                  <a:pt x="180594" y="269748"/>
                </a:lnTo>
                <a:lnTo>
                  <a:pt x="123529" y="262871"/>
                </a:lnTo>
                <a:lnTo>
                  <a:pt x="73956" y="243724"/>
                </a:lnTo>
                <a:lnTo>
                  <a:pt x="34856" y="214527"/>
                </a:lnTo>
                <a:lnTo>
                  <a:pt x="9211" y="177503"/>
                </a:lnTo>
                <a:lnTo>
                  <a:pt x="0" y="13487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635" y="256736"/>
            <a:ext cx="7585527" cy="17564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679" y="2345114"/>
            <a:ext cx="7654762" cy="2711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382752"/>
            <a:ext cx="3810000" cy="732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668" y="6095"/>
            <a:ext cx="8698865" cy="4983480"/>
            <a:chOff x="193668" y="6095"/>
            <a:chExt cx="8698865" cy="4983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668" y="195072"/>
              <a:ext cx="5298827" cy="3313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1724" y="6095"/>
              <a:ext cx="3480816" cy="33116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68" y="3499104"/>
              <a:ext cx="5045963" cy="14904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68261" y="3969511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68" y="3499104"/>
            <a:ext cx="5175995" cy="14904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411480"/>
            <a:ext cx="8424672" cy="4351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790950"/>
            <a:ext cx="4601203" cy="12870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49936"/>
            <a:ext cx="3847820" cy="5394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348" y="1051560"/>
            <a:ext cx="5266589" cy="32980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56297" y="548132"/>
            <a:ext cx="129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  <a:r>
              <a:rPr sz="2400" b="1" i="1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200" dirty="0">
                <a:solidFill>
                  <a:srgbClr val="FF0000"/>
                </a:solidFill>
                <a:latin typeface="Cambria"/>
                <a:cs typeface="Cambria"/>
              </a:rPr>
              <a:t>балла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315583"/>
            <a:ext cx="8380095" cy="3877310"/>
            <a:chOff x="266700" y="315583"/>
            <a:chExt cx="8380095" cy="3877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304" y="315583"/>
              <a:ext cx="8338415" cy="38769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9653" y="483869"/>
              <a:ext cx="3141345" cy="2449195"/>
            </a:xfrm>
            <a:custGeom>
              <a:avLst/>
              <a:gdLst/>
              <a:ahLst/>
              <a:cxnLst/>
              <a:rect l="l" t="t" r="r" b="b"/>
              <a:pathLst>
                <a:path w="3141345" h="2449195">
                  <a:moveTo>
                    <a:pt x="1845564" y="468629"/>
                  </a:moveTo>
                  <a:lnTo>
                    <a:pt x="1847941" y="428193"/>
                  </a:lnTo>
                  <a:lnTo>
                    <a:pt x="1854942" y="388712"/>
                  </a:lnTo>
                  <a:lnTo>
                    <a:pt x="1866374" y="350327"/>
                  </a:lnTo>
                  <a:lnTo>
                    <a:pt x="1882043" y="313179"/>
                  </a:lnTo>
                  <a:lnTo>
                    <a:pt x="1901753" y="277408"/>
                  </a:lnTo>
                  <a:lnTo>
                    <a:pt x="1925310" y="243155"/>
                  </a:lnTo>
                  <a:lnTo>
                    <a:pt x="1952520" y="210561"/>
                  </a:lnTo>
                  <a:lnTo>
                    <a:pt x="1983190" y="179766"/>
                  </a:lnTo>
                  <a:lnTo>
                    <a:pt x="2017123" y="150911"/>
                  </a:lnTo>
                  <a:lnTo>
                    <a:pt x="2054128" y="124136"/>
                  </a:lnTo>
                  <a:lnTo>
                    <a:pt x="2094007" y="99583"/>
                  </a:lnTo>
                  <a:lnTo>
                    <a:pt x="2136569" y="77392"/>
                  </a:lnTo>
                  <a:lnTo>
                    <a:pt x="2181618" y="57703"/>
                  </a:lnTo>
                  <a:lnTo>
                    <a:pt x="2228960" y="40657"/>
                  </a:lnTo>
                  <a:lnTo>
                    <a:pt x="2278400" y="26396"/>
                  </a:lnTo>
                  <a:lnTo>
                    <a:pt x="2329745" y="15058"/>
                  </a:lnTo>
                  <a:lnTo>
                    <a:pt x="2382800" y="6786"/>
                  </a:lnTo>
                  <a:lnTo>
                    <a:pt x="2437371" y="1720"/>
                  </a:lnTo>
                  <a:lnTo>
                    <a:pt x="2493264" y="0"/>
                  </a:lnTo>
                  <a:lnTo>
                    <a:pt x="2549156" y="1720"/>
                  </a:lnTo>
                  <a:lnTo>
                    <a:pt x="2603727" y="6786"/>
                  </a:lnTo>
                  <a:lnTo>
                    <a:pt x="2656782" y="15058"/>
                  </a:lnTo>
                  <a:lnTo>
                    <a:pt x="2708127" y="26396"/>
                  </a:lnTo>
                  <a:lnTo>
                    <a:pt x="2757567" y="40657"/>
                  </a:lnTo>
                  <a:lnTo>
                    <a:pt x="2804909" y="57703"/>
                  </a:lnTo>
                  <a:lnTo>
                    <a:pt x="2849958" y="77392"/>
                  </a:lnTo>
                  <a:lnTo>
                    <a:pt x="2892520" y="99583"/>
                  </a:lnTo>
                  <a:lnTo>
                    <a:pt x="2932399" y="124136"/>
                  </a:lnTo>
                  <a:lnTo>
                    <a:pt x="2969404" y="150911"/>
                  </a:lnTo>
                  <a:lnTo>
                    <a:pt x="3003337" y="179766"/>
                  </a:lnTo>
                  <a:lnTo>
                    <a:pt x="3034007" y="210561"/>
                  </a:lnTo>
                  <a:lnTo>
                    <a:pt x="3061217" y="243155"/>
                  </a:lnTo>
                  <a:lnTo>
                    <a:pt x="3084774" y="277408"/>
                  </a:lnTo>
                  <a:lnTo>
                    <a:pt x="3104484" y="313179"/>
                  </a:lnTo>
                  <a:lnTo>
                    <a:pt x="3120153" y="350327"/>
                  </a:lnTo>
                  <a:lnTo>
                    <a:pt x="3131585" y="388712"/>
                  </a:lnTo>
                  <a:lnTo>
                    <a:pt x="3138586" y="428193"/>
                  </a:lnTo>
                  <a:lnTo>
                    <a:pt x="3140963" y="468629"/>
                  </a:lnTo>
                  <a:lnTo>
                    <a:pt x="3138586" y="509066"/>
                  </a:lnTo>
                  <a:lnTo>
                    <a:pt x="3131585" y="548547"/>
                  </a:lnTo>
                  <a:lnTo>
                    <a:pt x="3120153" y="586932"/>
                  </a:lnTo>
                  <a:lnTo>
                    <a:pt x="3104484" y="624080"/>
                  </a:lnTo>
                  <a:lnTo>
                    <a:pt x="3084774" y="659851"/>
                  </a:lnTo>
                  <a:lnTo>
                    <a:pt x="3061217" y="694104"/>
                  </a:lnTo>
                  <a:lnTo>
                    <a:pt x="3034007" y="726698"/>
                  </a:lnTo>
                  <a:lnTo>
                    <a:pt x="3003337" y="757493"/>
                  </a:lnTo>
                  <a:lnTo>
                    <a:pt x="2969404" y="786348"/>
                  </a:lnTo>
                  <a:lnTo>
                    <a:pt x="2932399" y="813123"/>
                  </a:lnTo>
                  <a:lnTo>
                    <a:pt x="2892520" y="837676"/>
                  </a:lnTo>
                  <a:lnTo>
                    <a:pt x="2849958" y="859867"/>
                  </a:lnTo>
                  <a:lnTo>
                    <a:pt x="2804909" y="879556"/>
                  </a:lnTo>
                  <a:lnTo>
                    <a:pt x="2757567" y="896602"/>
                  </a:lnTo>
                  <a:lnTo>
                    <a:pt x="2708127" y="910863"/>
                  </a:lnTo>
                  <a:lnTo>
                    <a:pt x="2656782" y="922201"/>
                  </a:lnTo>
                  <a:lnTo>
                    <a:pt x="2603727" y="930473"/>
                  </a:lnTo>
                  <a:lnTo>
                    <a:pt x="2549156" y="935539"/>
                  </a:lnTo>
                  <a:lnTo>
                    <a:pt x="2493264" y="937259"/>
                  </a:lnTo>
                  <a:lnTo>
                    <a:pt x="2437371" y="935539"/>
                  </a:lnTo>
                  <a:lnTo>
                    <a:pt x="2382800" y="930473"/>
                  </a:lnTo>
                  <a:lnTo>
                    <a:pt x="2329745" y="922201"/>
                  </a:lnTo>
                  <a:lnTo>
                    <a:pt x="2278400" y="910863"/>
                  </a:lnTo>
                  <a:lnTo>
                    <a:pt x="2228960" y="896602"/>
                  </a:lnTo>
                  <a:lnTo>
                    <a:pt x="2181618" y="879556"/>
                  </a:lnTo>
                  <a:lnTo>
                    <a:pt x="2136569" y="859867"/>
                  </a:lnTo>
                  <a:lnTo>
                    <a:pt x="2094007" y="837676"/>
                  </a:lnTo>
                  <a:lnTo>
                    <a:pt x="2054128" y="813123"/>
                  </a:lnTo>
                  <a:lnTo>
                    <a:pt x="2017123" y="786348"/>
                  </a:lnTo>
                  <a:lnTo>
                    <a:pt x="1983190" y="757493"/>
                  </a:lnTo>
                  <a:lnTo>
                    <a:pt x="1952520" y="726698"/>
                  </a:lnTo>
                  <a:lnTo>
                    <a:pt x="1925310" y="694104"/>
                  </a:lnTo>
                  <a:lnTo>
                    <a:pt x="1901753" y="659851"/>
                  </a:lnTo>
                  <a:lnTo>
                    <a:pt x="1882043" y="624080"/>
                  </a:lnTo>
                  <a:lnTo>
                    <a:pt x="1866374" y="586932"/>
                  </a:lnTo>
                  <a:lnTo>
                    <a:pt x="1854942" y="548547"/>
                  </a:lnTo>
                  <a:lnTo>
                    <a:pt x="1847941" y="509066"/>
                  </a:lnTo>
                  <a:lnTo>
                    <a:pt x="1845564" y="468629"/>
                  </a:lnTo>
                  <a:close/>
                </a:path>
                <a:path w="3141345" h="2449195">
                  <a:moveTo>
                    <a:pt x="0" y="1981199"/>
                  </a:moveTo>
                  <a:lnTo>
                    <a:pt x="8444" y="1914997"/>
                  </a:lnTo>
                  <a:lnTo>
                    <a:pt x="33011" y="1851650"/>
                  </a:lnTo>
                  <a:lnTo>
                    <a:pt x="72549" y="1791794"/>
                  </a:lnTo>
                  <a:lnTo>
                    <a:pt x="125907" y="1736060"/>
                  </a:lnTo>
                  <a:lnTo>
                    <a:pt x="157408" y="1709937"/>
                  </a:lnTo>
                  <a:lnTo>
                    <a:pt x="191933" y="1685081"/>
                  </a:lnTo>
                  <a:lnTo>
                    <a:pt x="229337" y="1661573"/>
                  </a:lnTo>
                  <a:lnTo>
                    <a:pt x="269476" y="1639491"/>
                  </a:lnTo>
                  <a:lnTo>
                    <a:pt x="312207" y="1618914"/>
                  </a:lnTo>
                  <a:lnTo>
                    <a:pt x="357386" y="1599921"/>
                  </a:lnTo>
                  <a:lnTo>
                    <a:pt x="404868" y="1582592"/>
                  </a:lnTo>
                  <a:lnTo>
                    <a:pt x="454510" y="1567005"/>
                  </a:lnTo>
                  <a:lnTo>
                    <a:pt x="506168" y="1553239"/>
                  </a:lnTo>
                  <a:lnTo>
                    <a:pt x="559698" y="1541375"/>
                  </a:lnTo>
                  <a:lnTo>
                    <a:pt x="614956" y="1531490"/>
                  </a:lnTo>
                  <a:lnTo>
                    <a:pt x="671798" y="1523664"/>
                  </a:lnTo>
                  <a:lnTo>
                    <a:pt x="730081" y="1517977"/>
                  </a:lnTo>
                  <a:lnTo>
                    <a:pt x="789660" y="1514506"/>
                  </a:lnTo>
                  <a:lnTo>
                    <a:pt x="850392" y="1513331"/>
                  </a:lnTo>
                  <a:lnTo>
                    <a:pt x="911122" y="1514506"/>
                  </a:lnTo>
                  <a:lnTo>
                    <a:pt x="970699" y="1517977"/>
                  </a:lnTo>
                  <a:lnTo>
                    <a:pt x="1028981" y="1523664"/>
                  </a:lnTo>
                  <a:lnTo>
                    <a:pt x="1085823" y="1531490"/>
                  </a:lnTo>
                  <a:lnTo>
                    <a:pt x="1141080" y="1541375"/>
                  </a:lnTo>
                  <a:lnTo>
                    <a:pt x="1194610" y="1553239"/>
                  </a:lnTo>
                  <a:lnTo>
                    <a:pt x="1246268" y="1567005"/>
                  </a:lnTo>
                  <a:lnTo>
                    <a:pt x="1295910" y="1582592"/>
                  </a:lnTo>
                  <a:lnTo>
                    <a:pt x="1343392" y="1599921"/>
                  </a:lnTo>
                  <a:lnTo>
                    <a:pt x="1388571" y="1618914"/>
                  </a:lnTo>
                  <a:lnTo>
                    <a:pt x="1431302" y="1639491"/>
                  </a:lnTo>
                  <a:lnTo>
                    <a:pt x="1471442" y="1661573"/>
                  </a:lnTo>
                  <a:lnTo>
                    <a:pt x="1508846" y="1685081"/>
                  </a:lnTo>
                  <a:lnTo>
                    <a:pt x="1543371" y="1709937"/>
                  </a:lnTo>
                  <a:lnTo>
                    <a:pt x="1574873" y="1736060"/>
                  </a:lnTo>
                  <a:lnTo>
                    <a:pt x="1603208" y="1763372"/>
                  </a:lnTo>
                  <a:lnTo>
                    <a:pt x="1649801" y="1821247"/>
                  </a:lnTo>
                  <a:lnTo>
                    <a:pt x="1681998" y="1882927"/>
                  </a:lnTo>
                  <a:lnTo>
                    <a:pt x="1698648" y="1947780"/>
                  </a:lnTo>
                  <a:lnTo>
                    <a:pt x="1700783" y="1981199"/>
                  </a:lnTo>
                  <a:lnTo>
                    <a:pt x="1698648" y="2014619"/>
                  </a:lnTo>
                  <a:lnTo>
                    <a:pt x="1681998" y="2079472"/>
                  </a:lnTo>
                  <a:lnTo>
                    <a:pt x="1649801" y="2141152"/>
                  </a:lnTo>
                  <a:lnTo>
                    <a:pt x="1603208" y="2199027"/>
                  </a:lnTo>
                  <a:lnTo>
                    <a:pt x="1574873" y="2226339"/>
                  </a:lnTo>
                  <a:lnTo>
                    <a:pt x="1543371" y="2252462"/>
                  </a:lnTo>
                  <a:lnTo>
                    <a:pt x="1508846" y="2277318"/>
                  </a:lnTo>
                  <a:lnTo>
                    <a:pt x="1471442" y="2300826"/>
                  </a:lnTo>
                  <a:lnTo>
                    <a:pt x="1431302" y="2322908"/>
                  </a:lnTo>
                  <a:lnTo>
                    <a:pt x="1388571" y="2343485"/>
                  </a:lnTo>
                  <a:lnTo>
                    <a:pt x="1343392" y="2362478"/>
                  </a:lnTo>
                  <a:lnTo>
                    <a:pt x="1295910" y="2379807"/>
                  </a:lnTo>
                  <a:lnTo>
                    <a:pt x="1246268" y="2395394"/>
                  </a:lnTo>
                  <a:lnTo>
                    <a:pt x="1194610" y="2409160"/>
                  </a:lnTo>
                  <a:lnTo>
                    <a:pt x="1141080" y="2421024"/>
                  </a:lnTo>
                  <a:lnTo>
                    <a:pt x="1085823" y="2430909"/>
                  </a:lnTo>
                  <a:lnTo>
                    <a:pt x="1028981" y="2438735"/>
                  </a:lnTo>
                  <a:lnTo>
                    <a:pt x="970699" y="2444422"/>
                  </a:lnTo>
                  <a:lnTo>
                    <a:pt x="911122" y="2447893"/>
                  </a:lnTo>
                  <a:lnTo>
                    <a:pt x="850392" y="2449067"/>
                  </a:lnTo>
                  <a:lnTo>
                    <a:pt x="789660" y="2447893"/>
                  </a:lnTo>
                  <a:lnTo>
                    <a:pt x="730081" y="2444422"/>
                  </a:lnTo>
                  <a:lnTo>
                    <a:pt x="671798" y="2438735"/>
                  </a:lnTo>
                  <a:lnTo>
                    <a:pt x="614956" y="2430909"/>
                  </a:lnTo>
                  <a:lnTo>
                    <a:pt x="559698" y="2421024"/>
                  </a:lnTo>
                  <a:lnTo>
                    <a:pt x="506168" y="2409160"/>
                  </a:lnTo>
                  <a:lnTo>
                    <a:pt x="454510" y="2395394"/>
                  </a:lnTo>
                  <a:lnTo>
                    <a:pt x="404868" y="2379807"/>
                  </a:lnTo>
                  <a:lnTo>
                    <a:pt x="357386" y="2362478"/>
                  </a:lnTo>
                  <a:lnTo>
                    <a:pt x="312207" y="2343485"/>
                  </a:lnTo>
                  <a:lnTo>
                    <a:pt x="269476" y="2322908"/>
                  </a:lnTo>
                  <a:lnTo>
                    <a:pt x="229337" y="2300826"/>
                  </a:lnTo>
                  <a:lnTo>
                    <a:pt x="191933" y="2277318"/>
                  </a:lnTo>
                  <a:lnTo>
                    <a:pt x="157408" y="2252462"/>
                  </a:lnTo>
                  <a:lnTo>
                    <a:pt x="125907" y="2226339"/>
                  </a:lnTo>
                  <a:lnTo>
                    <a:pt x="97572" y="2199027"/>
                  </a:lnTo>
                  <a:lnTo>
                    <a:pt x="50981" y="2141152"/>
                  </a:lnTo>
                  <a:lnTo>
                    <a:pt x="18784" y="2079472"/>
                  </a:lnTo>
                  <a:lnTo>
                    <a:pt x="2135" y="2014619"/>
                  </a:lnTo>
                  <a:lnTo>
                    <a:pt x="0" y="198119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57550"/>
            <a:ext cx="517599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771144"/>
            <a:ext cx="8567928" cy="3726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663807"/>
            <a:ext cx="517599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872" y="464819"/>
            <a:ext cx="8166438" cy="3619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257550"/>
            <a:ext cx="517599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9301" y="317372"/>
            <a:ext cx="2823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335" dirty="0">
                <a:solidFill>
                  <a:srgbClr val="565F6C"/>
                </a:solidFill>
                <a:latin typeface="Cambria"/>
                <a:cs typeface="Cambria"/>
              </a:rPr>
              <a:t>ОШИБКА????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98626"/>
            <a:ext cx="7312659" cy="342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 algn="just">
              <a:lnSpc>
                <a:spcPts val="228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b="1" spc="100" dirty="0">
                <a:solidFill>
                  <a:srgbClr val="FF0000"/>
                </a:solidFill>
                <a:latin typeface="Cambria"/>
                <a:cs typeface="Cambria"/>
              </a:rPr>
              <a:t>Уточнение</a:t>
            </a:r>
            <a:r>
              <a:rPr sz="2000" b="1" spc="2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–</a:t>
            </a:r>
            <a:r>
              <a:rPr sz="2000" spc="254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«ошибка</a:t>
            </a:r>
            <a:r>
              <a:rPr sz="2000" spc="250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вычислительного</a:t>
            </a:r>
            <a:r>
              <a:rPr sz="2000" spc="25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характера»</a:t>
            </a:r>
            <a:r>
              <a:rPr sz="2000" spc="23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или</a:t>
            </a:r>
            <a:endParaRPr sz="2000">
              <a:latin typeface="Cambria"/>
              <a:cs typeface="Cambria"/>
            </a:endParaRPr>
          </a:p>
          <a:p>
            <a:pPr marL="286385" marR="5080" algn="just">
              <a:lnSpc>
                <a:spcPct val="90000"/>
              </a:lnSpc>
              <a:spcBef>
                <a:spcPts val="114"/>
              </a:spcBef>
            </a:pPr>
            <a:r>
              <a:rPr sz="2000" spc="45" dirty="0">
                <a:latin typeface="Cambria"/>
                <a:cs typeface="Cambria"/>
              </a:rPr>
              <a:t>«вычислительная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ошибка»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–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это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ошибка,  </a:t>
            </a:r>
            <a:r>
              <a:rPr sz="2000" spc="65" dirty="0">
                <a:latin typeface="Cambria"/>
                <a:cs typeface="Cambria"/>
              </a:rPr>
              <a:t>допущенная 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при </a:t>
            </a:r>
            <a:r>
              <a:rPr sz="2000" b="1" spc="105" dirty="0">
                <a:latin typeface="Cambria"/>
                <a:cs typeface="Cambria"/>
              </a:rPr>
              <a:t>выполнении </a:t>
            </a:r>
            <a:r>
              <a:rPr sz="2000" b="1" spc="120" dirty="0">
                <a:latin typeface="Cambria"/>
                <a:cs typeface="Cambria"/>
              </a:rPr>
              <a:t>сложения, </a:t>
            </a:r>
            <a:r>
              <a:rPr sz="2000" b="1" spc="90" dirty="0">
                <a:latin typeface="Cambria"/>
                <a:cs typeface="Cambria"/>
              </a:rPr>
              <a:t>вычитания, </a:t>
            </a:r>
            <a:r>
              <a:rPr sz="2000" b="1" spc="130" dirty="0">
                <a:latin typeface="Cambria"/>
                <a:cs typeface="Cambria"/>
              </a:rPr>
              <a:t>умножения </a:t>
            </a:r>
            <a:r>
              <a:rPr sz="2000" b="1" spc="-430" dirty="0">
                <a:latin typeface="Cambria"/>
                <a:cs typeface="Cambria"/>
              </a:rPr>
              <a:t> </a:t>
            </a:r>
            <a:r>
              <a:rPr sz="2000" b="1" spc="125" dirty="0">
                <a:latin typeface="Cambria"/>
                <a:cs typeface="Cambria"/>
              </a:rPr>
              <a:t>и </a:t>
            </a:r>
            <a:r>
              <a:rPr sz="2000" b="1" spc="75" dirty="0">
                <a:latin typeface="Cambria"/>
                <a:cs typeface="Cambria"/>
              </a:rPr>
              <a:t>деления</a:t>
            </a:r>
            <a:r>
              <a:rPr sz="2000" spc="75" dirty="0">
                <a:latin typeface="Tahoma"/>
                <a:cs typeface="Tahoma"/>
              </a:rPr>
              <a:t>. </a:t>
            </a:r>
            <a:r>
              <a:rPr sz="2000" spc="220" dirty="0">
                <a:latin typeface="Cambria"/>
                <a:cs typeface="Cambria"/>
              </a:rPr>
              <a:t>В </a:t>
            </a:r>
            <a:r>
              <a:rPr sz="2000" spc="45" dirty="0">
                <a:latin typeface="Cambria"/>
                <a:cs typeface="Cambria"/>
              </a:rPr>
              <a:t>критериях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оценки</a:t>
            </a:r>
            <a:r>
              <a:rPr sz="2000" spc="45" dirty="0">
                <a:latin typeface="Cambria"/>
                <a:cs typeface="Cambria"/>
              </a:rPr>
              <a:t> выполнения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задания 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подчеркивается </a:t>
            </a:r>
            <a:r>
              <a:rPr sz="2000" spc="-55" dirty="0">
                <a:latin typeface="Cambria"/>
                <a:cs typeface="Cambria"/>
              </a:rPr>
              <a:t>тот </a:t>
            </a:r>
            <a:r>
              <a:rPr sz="2000" spc="85" dirty="0">
                <a:latin typeface="Cambria"/>
                <a:cs typeface="Cambria"/>
              </a:rPr>
              <a:t>факт, </a:t>
            </a:r>
            <a:r>
              <a:rPr sz="2000" spc="-10" dirty="0">
                <a:latin typeface="Cambria"/>
                <a:cs typeface="Cambria"/>
              </a:rPr>
              <a:t>что </a:t>
            </a:r>
            <a:r>
              <a:rPr sz="2000" spc="20" dirty="0">
                <a:latin typeface="Tahoma"/>
                <a:cs typeface="Tahoma"/>
              </a:rPr>
              <a:t>1 </a:t>
            </a:r>
            <a:r>
              <a:rPr sz="2000" spc="75" dirty="0">
                <a:latin typeface="Cambria"/>
                <a:cs typeface="Cambria"/>
              </a:rPr>
              <a:t>балл </a:t>
            </a:r>
            <a:r>
              <a:rPr sz="2000" spc="35" dirty="0">
                <a:latin typeface="Cambria"/>
                <a:cs typeface="Cambria"/>
              </a:rPr>
              <a:t>допускается </a:t>
            </a:r>
            <a:r>
              <a:rPr sz="2000" spc="20" dirty="0">
                <a:latin typeface="Cambria"/>
                <a:cs typeface="Cambria"/>
              </a:rPr>
              <a:t>ставить 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в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тех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случаях, </a:t>
            </a:r>
            <a:r>
              <a:rPr sz="2000" spc="30" dirty="0">
                <a:latin typeface="Cambria"/>
                <a:cs typeface="Cambria"/>
              </a:rPr>
              <a:t>когда</a:t>
            </a:r>
            <a:r>
              <a:rPr sz="2000" spc="35" dirty="0">
                <a:latin typeface="Cambria"/>
                <a:cs typeface="Cambria"/>
              </a:rPr>
              <a:t> </a:t>
            </a:r>
            <a:r>
              <a:rPr sz="2000" b="1" spc="100" dirty="0">
                <a:solidFill>
                  <a:srgbClr val="FF0000"/>
                </a:solidFill>
                <a:latin typeface="Cambria"/>
                <a:cs typeface="Cambria"/>
              </a:rPr>
              <a:t>единственная </a:t>
            </a:r>
            <a:r>
              <a:rPr sz="2000" b="1" spc="95" dirty="0">
                <a:solidFill>
                  <a:srgbClr val="FF0000"/>
                </a:solidFill>
                <a:latin typeface="Cambria"/>
                <a:cs typeface="Cambria"/>
              </a:rPr>
              <a:t>вычислительная </a:t>
            </a:r>
            <a:r>
              <a:rPr sz="2000" b="1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110" dirty="0">
                <a:solidFill>
                  <a:srgbClr val="FF0000"/>
                </a:solidFill>
                <a:latin typeface="Cambria"/>
                <a:cs typeface="Cambria"/>
              </a:rPr>
              <a:t>ошибка</a:t>
            </a:r>
            <a:r>
              <a:rPr sz="200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стала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причиной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того,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что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неверен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ответ</a:t>
            </a:r>
            <a:r>
              <a:rPr sz="2000" spc="-25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286385" marR="5715" indent="-274320" algn="just">
              <a:lnSpc>
                <a:spcPts val="2160"/>
              </a:lnSpc>
              <a:spcBef>
                <a:spcPts val="63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215" dirty="0">
                <a:latin typeface="Cambria"/>
                <a:cs typeface="Cambria"/>
              </a:rPr>
              <a:t>К </a:t>
            </a:r>
            <a:r>
              <a:rPr sz="2000" spc="40" dirty="0">
                <a:latin typeface="Cambria"/>
                <a:cs typeface="Cambria"/>
              </a:rPr>
              <a:t>вычислительным</a:t>
            </a:r>
            <a:r>
              <a:rPr sz="2000" spc="45" dirty="0">
                <a:latin typeface="Cambria"/>
                <a:cs typeface="Cambria"/>
              </a:rPr>
              <a:t> ошибкам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не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относятся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b="1" spc="100" dirty="0">
                <a:latin typeface="Cambria"/>
                <a:cs typeface="Cambria"/>
              </a:rPr>
              <a:t>ошибки</a:t>
            </a:r>
            <a:r>
              <a:rPr sz="2000" b="1" spc="105" dirty="0">
                <a:latin typeface="Cambria"/>
                <a:cs typeface="Cambria"/>
              </a:rPr>
              <a:t> </a:t>
            </a:r>
            <a:r>
              <a:rPr sz="2000" b="1" spc="55" dirty="0">
                <a:latin typeface="Cambria"/>
                <a:cs typeface="Cambria"/>
              </a:rPr>
              <a:t>в </a:t>
            </a:r>
            <a:r>
              <a:rPr sz="2000" b="1" spc="60" dirty="0">
                <a:latin typeface="Cambria"/>
                <a:cs typeface="Cambria"/>
              </a:rPr>
              <a:t> </a:t>
            </a:r>
            <a:r>
              <a:rPr sz="2000" b="1" spc="145" dirty="0">
                <a:latin typeface="Cambria"/>
                <a:cs typeface="Cambria"/>
              </a:rPr>
              <a:t>формулах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spc="140" dirty="0">
                <a:latin typeface="Cambria"/>
                <a:cs typeface="Cambria"/>
              </a:rPr>
              <a:t>при</a:t>
            </a:r>
            <a:r>
              <a:rPr sz="2000" b="1" spc="145" dirty="0">
                <a:latin typeface="Cambria"/>
                <a:cs typeface="Cambria"/>
              </a:rPr>
              <a:t> </a:t>
            </a:r>
            <a:r>
              <a:rPr sz="2000" b="1" spc="114" dirty="0">
                <a:latin typeface="Cambria"/>
                <a:cs typeface="Cambria"/>
              </a:rPr>
              <a:t>решении</a:t>
            </a:r>
            <a:r>
              <a:rPr sz="2000" b="1" spc="120" dirty="0">
                <a:latin typeface="Cambria"/>
                <a:cs typeface="Cambria"/>
              </a:rPr>
              <a:t> </a:t>
            </a:r>
            <a:r>
              <a:rPr sz="2000" b="1" spc="90" dirty="0">
                <a:latin typeface="Cambria"/>
                <a:cs typeface="Cambria"/>
              </a:rPr>
              <a:t>квадратного</a:t>
            </a:r>
            <a:r>
              <a:rPr sz="2000" b="1" spc="95" dirty="0">
                <a:latin typeface="Cambria"/>
                <a:cs typeface="Cambria"/>
              </a:rPr>
              <a:t> </a:t>
            </a:r>
            <a:r>
              <a:rPr sz="2000" b="1" spc="114" dirty="0">
                <a:latin typeface="Cambria"/>
                <a:cs typeface="Cambria"/>
              </a:rPr>
              <a:t>уравнения, </a:t>
            </a:r>
            <a:r>
              <a:rPr sz="2000" b="1" spc="120" dirty="0">
                <a:latin typeface="Cambria"/>
                <a:cs typeface="Cambria"/>
              </a:rPr>
              <a:t> </a:t>
            </a:r>
            <a:r>
              <a:rPr sz="2000" b="1" spc="100" dirty="0">
                <a:latin typeface="Cambria"/>
                <a:cs typeface="Cambria"/>
              </a:rPr>
              <a:t>действиях</a:t>
            </a:r>
            <a:r>
              <a:rPr sz="2000" b="1" spc="105" dirty="0">
                <a:latin typeface="Cambria"/>
                <a:cs typeface="Cambria"/>
              </a:rPr>
              <a:t> </a:t>
            </a:r>
            <a:r>
              <a:rPr sz="2000" b="1" spc="175" dirty="0">
                <a:latin typeface="Cambria"/>
                <a:cs typeface="Cambria"/>
              </a:rPr>
              <a:t>с</a:t>
            </a:r>
            <a:r>
              <a:rPr sz="2000" b="1" spc="180" dirty="0">
                <a:latin typeface="Cambria"/>
                <a:cs typeface="Cambria"/>
              </a:rPr>
              <a:t> </a:t>
            </a:r>
            <a:r>
              <a:rPr sz="2000" b="1" spc="120" dirty="0">
                <a:latin typeface="Cambria"/>
                <a:cs typeface="Cambria"/>
              </a:rPr>
              <a:t>числами</a:t>
            </a:r>
            <a:r>
              <a:rPr sz="2000" b="1" spc="125" dirty="0">
                <a:latin typeface="Cambria"/>
                <a:cs typeface="Cambria"/>
              </a:rPr>
              <a:t> </a:t>
            </a:r>
            <a:r>
              <a:rPr sz="2000" b="1" spc="175" dirty="0">
                <a:latin typeface="Cambria"/>
                <a:cs typeface="Cambria"/>
              </a:rPr>
              <a:t>с</a:t>
            </a:r>
            <a:r>
              <a:rPr sz="2000" b="1" spc="180" dirty="0">
                <a:latin typeface="Cambria"/>
                <a:cs typeface="Cambria"/>
              </a:rPr>
              <a:t> </a:t>
            </a:r>
            <a:r>
              <a:rPr sz="2000" b="1" spc="125" dirty="0">
                <a:latin typeface="Cambria"/>
                <a:cs typeface="Cambria"/>
              </a:rPr>
              <a:t>разными</a:t>
            </a:r>
            <a:r>
              <a:rPr sz="2000" b="1" spc="130" dirty="0">
                <a:latin typeface="Cambria"/>
                <a:cs typeface="Cambria"/>
              </a:rPr>
              <a:t> </a:t>
            </a:r>
            <a:r>
              <a:rPr sz="2000" b="1" spc="120" dirty="0">
                <a:latin typeface="Cambria"/>
                <a:cs typeface="Cambria"/>
              </a:rPr>
              <a:t>знаками, </a:t>
            </a:r>
            <a:r>
              <a:rPr sz="2000" b="1" spc="125" dirty="0">
                <a:latin typeface="Cambria"/>
                <a:cs typeface="Cambria"/>
              </a:rPr>
              <a:t> </a:t>
            </a:r>
            <a:r>
              <a:rPr sz="2000" b="1" spc="120" dirty="0">
                <a:latin typeface="Cambria"/>
                <a:cs typeface="Cambria"/>
              </a:rPr>
              <a:t>упрощении </a:t>
            </a:r>
            <a:r>
              <a:rPr sz="2000" b="1" spc="125" dirty="0">
                <a:latin typeface="Cambria"/>
                <a:cs typeface="Cambria"/>
              </a:rPr>
              <a:t>выражений </a:t>
            </a:r>
            <a:r>
              <a:rPr sz="2000" b="1" spc="130" dirty="0">
                <a:latin typeface="Cambria"/>
                <a:cs typeface="Cambria"/>
              </a:rPr>
              <a:t>со </a:t>
            </a:r>
            <a:r>
              <a:rPr sz="2000" b="1" spc="114" dirty="0">
                <a:latin typeface="Cambria"/>
                <a:cs typeface="Cambria"/>
              </a:rPr>
              <a:t>степенями </a:t>
            </a:r>
            <a:r>
              <a:rPr sz="2000" b="1" spc="125" dirty="0">
                <a:latin typeface="Cambria"/>
                <a:cs typeface="Cambria"/>
              </a:rPr>
              <a:t>и </a:t>
            </a:r>
            <a:r>
              <a:rPr sz="2000" b="1" spc="114" dirty="0">
                <a:latin typeface="Cambria"/>
                <a:cs typeface="Cambria"/>
              </a:rPr>
              <a:t>корнями </a:t>
            </a:r>
            <a:r>
              <a:rPr sz="2000" b="1" spc="125" dirty="0">
                <a:latin typeface="Cambria"/>
                <a:cs typeface="Cambria"/>
              </a:rPr>
              <a:t>и </a:t>
            </a:r>
            <a:r>
              <a:rPr sz="2000" b="1" spc="130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т</a:t>
            </a:r>
            <a:r>
              <a:rPr sz="2000" b="1" spc="-15" dirty="0">
                <a:latin typeface="Tahoma"/>
                <a:cs typeface="Tahoma"/>
              </a:rPr>
              <a:t>.</a:t>
            </a:r>
            <a:r>
              <a:rPr sz="2000" b="1" spc="-15" dirty="0">
                <a:latin typeface="Cambria"/>
                <a:cs typeface="Cambria"/>
              </a:rPr>
              <a:t>д</a:t>
            </a:r>
            <a:r>
              <a:rPr sz="2000" b="1" spc="-15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121" y="7111"/>
            <a:ext cx="68713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900" marR="5080" indent="-12198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Общие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подходы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 </a:t>
            </a:r>
            <a:r>
              <a:rPr sz="2400" b="1" spc="-20" dirty="0">
                <a:latin typeface="Times New Roman"/>
                <a:cs typeface="Times New Roman"/>
              </a:rPr>
              <a:t>проверке</a:t>
            </a:r>
            <a:r>
              <a:rPr sz="2400" b="1" dirty="0">
                <a:latin typeface="Times New Roman"/>
                <a:cs typeface="Times New Roman"/>
              </a:rPr>
              <a:t> и </a:t>
            </a:r>
            <a:r>
              <a:rPr sz="2400" b="1" spc="-15" dirty="0">
                <a:latin typeface="Times New Roman"/>
                <a:cs typeface="Times New Roman"/>
              </a:rPr>
              <a:t>оценке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выполнения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5" dirty="0">
                <a:latin typeface="Times New Roman"/>
                <a:cs typeface="Times New Roman"/>
              </a:rPr>
              <a:t>развернутым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ответом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340" y="820674"/>
            <a:ext cx="7869555" cy="41910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76200">
              <a:lnSpc>
                <a:spcPts val="1630"/>
              </a:lnSpc>
              <a:spcBef>
                <a:spcPts val="500"/>
              </a:spcBef>
            </a:pPr>
            <a:r>
              <a:rPr sz="1700" spc="40" dirty="0">
                <a:latin typeface="Cambria"/>
                <a:cs typeface="Cambria"/>
              </a:rPr>
              <a:t>Требования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65" dirty="0">
                <a:latin typeface="Cambria"/>
                <a:cs typeface="Cambria"/>
              </a:rPr>
              <a:t>к</a:t>
            </a:r>
            <a:r>
              <a:rPr sz="1700" spc="10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выполнению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заданий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5" dirty="0">
                <a:latin typeface="Cambria"/>
                <a:cs typeface="Cambria"/>
              </a:rPr>
              <a:t>с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развернутым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-15" dirty="0">
                <a:latin typeface="Cambria"/>
                <a:cs typeface="Cambria"/>
              </a:rPr>
              <a:t>ответом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заключаются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в </a:t>
            </a:r>
            <a:r>
              <a:rPr sz="1700" spc="-36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следующем:</a:t>
            </a:r>
            <a:endParaRPr sz="1700" dirty="0">
              <a:latin typeface="Cambria"/>
              <a:cs typeface="Cambria"/>
            </a:endParaRPr>
          </a:p>
          <a:p>
            <a:pPr marL="12700" marR="29209">
              <a:lnSpc>
                <a:spcPts val="1630"/>
              </a:lnSpc>
              <a:spcBef>
                <a:spcPts val="600"/>
              </a:spcBef>
            </a:pPr>
            <a:r>
              <a:rPr sz="1700" b="1" i="1" spc="110" dirty="0">
                <a:solidFill>
                  <a:srgbClr val="FF0000"/>
                </a:solidFill>
                <a:latin typeface="Cambria"/>
                <a:cs typeface="Cambria"/>
              </a:rPr>
              <a:t>решение</a:t>
            </a:r>
            <a:r>
              <a:rPr sz="1700" b="1" i="1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90" dirty="0">
                <a:solidFill>
                  <a:srgbClr val="FF0000"/>
                </a:solidFill>
                <a:latin typeface="Cambria"/>
                <a:cs typeface="Cambria"/>
              </a:rPr>
              <a:t>должно</a:t>
            </a:r>
            <a:r>
              <a:rPr sz="1700" b="1" i="1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85" dirty="0">
                <a:solidFill>
                  <a:srgbClr val="FF0000"/>
                </a:solidFill>
                <a:latin typeface="Cambria"/>
                <a:cs typeface="Cambria"/>
              </a:rPr>
              <a:t>быть</a:t>
            </a:r>
            <a:r>
              <a:rPr sz="1700" b="1" i="1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130" dirty="0">
                <a:solidFill>
                  <a:srgbClr val="FF0000"/>
                </a:solidFill>
                <a:latin typeface="Cambria"/>
                <a:cs typeface="Cambria"/>
              </a:rPr>
              <a:t>математически</a:t>
            </a:r>
            <a:r>
              <a:rPr sz="1700" b="1" i="1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114" dirty="0">
                <a:solidFill>
                  <a:srgbClr val="FF0000"/>
                </a:solidFill>
                <a:latin typeface="Cambria"/>
                <a:cs typeface="Cambria"/>
              </a:rPr>
              <a:t>грамотным</a:t>
            </a:r>
            <a:r>
              <a:rPr sz="17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170" dirty="0">
                <a:solidFill>
                  <a:srgbClr val="FF0000"/>
                </a:solidFill>
                <a:latin typeface="Cambria"/>
                <a:cs typeface="Cambria"/>
              </a:rPr>
              <a:t>и</a:t>
            </a:r>
            <a:r>
              <a:rPr sz="1700" b="1" i="1" spc="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135" dirty="0">
                <a:solidFill>
                  <a:srgbClr val="FF0000"/>
                </a:solidFill>
                <a:latin typeface="Cambria"/>
                <a:cs typeface="Cambria"/>
              </a:rPr>
              <a:t>полным,</a:t>
            </a:r>
            <a:r>
              <a:rPr sz="1700" b="1" i="1" spc="95" dirty="0">
                <a:solidFill>
                  <a:srgbClr val="FF0000"/>
                </a:solidFill>
                <a:latin typeface="Cambria"/>
                <a:cs typeface="Cambria"/>
              </a:rPr>
              <a:t> из </a:t>
            </a:r>
            <a:r>
              <a:rPr sz="1700" b="1" i="1" spc="-3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55" dirty="0">
                <a:solidFill>
                  <a:srgbClr val="FF0000"/>
                </a:solidFill>
                <a:latin typeface="Cambria"/>
                <a:cs typeface="Cambria"/>
              </a:rPr>
              <a:t>него</a:t>
            </a:r>
            <a:r>
              <a:rPr sz="1700" b="1" i="1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85" dirty="0">
                <a:solidFill>
                  <a:srgbClr val="FF0000"/>
                </a:solidFill>
                <a:latin typeface="Cambria"/>
                <a:cs typeface="Cambria"/>
              </a:rPr>
              <a:t>должен</a:t>
            </a:r>
            <a:r>
              <a:rPr sz="1700" b="1" i="1" spc="80" dirty="0">
                <a:solidFill>
                  <a:srgbClr val="FF0000"/>
                </a:solidFill>
                <a:latin typeface="Cambria"/>
                <a:cs typeface="Cambria"/>
              </a:rPr>
              <a:t> быть</a:t>
            </a:r>
            <a:r>
              <a:rPr sz="1700" b="1" i="1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120" dirty="0">
                <a:solidFill>
                  <a:srgbClr val="FF0000"/>
                </a:solidFill>
                <a:latin typeface="Cambria"/>
                <a:cs typeface="Cambria"/>
              </a:rPr>
              <a:t>понятен</a:t>
            </a:r>
            <a:r>
              <a:rPr sz="1700" b="1" i="1" spc="90" dirty="0">
                <a:solidFill>
                  <a:srgbClr val="FF0000"/>
                </a:solidFill>
                <a:latin typeface="Cambria"/>
                <a:cs typeface="Cambria"/>
              </a:rPr>
              <a:t> ход </a:t>
            </a:r>
            <a:r>
              <a:rPr sz="1700" b="1" i="1" spc="114" dirty="0">
                <a:solidFill>
                  <a:srgbClr val="FF0000"/>
                </a:solidFill>
                <a:latin typeface="Cambria"/>
                <a:cs typeface="Cambria"/>
              </a:rPr>
              <a:t>рассуждений</a:t>
            </a:r>
            <a:r>
              <a:rPr sz="1700" b="1" i="1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i="1" spc="95" dirty="0">
                <a:solidFill>
                  <a:srgbClr val="FF0000"/>
                </a:solidFill>
                <a:latin typeface="Cambria"/>
                <a:cs typeface="Cambria"/>
              </a:rPr>
              <a:t>обучающегося.</a:t>
            </a:r>
            <a:endParaRPr sz="1700" dirty="0">
              <a:latin typeface="Cambria"/>
              <a:cs typeface="Cambria"/>
            </a:endParaRPr>
          </a:p>
          <a:p>
            <a:pPr marL="12700" marR="99060">
              <a:lnSpc>
                <a:spcPts val="1630"/>
              </a:lnSpc>
              <a:spcBef>
                <a:spcPts val="605"/>
              </a:spcBef>
            </a:pPr>
            <a:r>
              <a:rPr sz="1700" spc="65" dirty="0">
                <a:latin typeface="Cambria"/>
                <a:cs typeface="Cambria"/>
              </a:rPr>
              <a:t>Оформление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решения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должно</a:t>
            </a:r>
            <a:r>
              <a:rPr sz="1700" spc="85" dirty="0">
                <a:latin typeface="Cambria"/>
                <a:cs typeface="Cambria"/>
              </a:rPr>
              <a:t> </a:t>
            </a:r>
            <a:r>
              <a:rPr sz="1700" spc="20" dirty="0">
                <a:latin typeface="Cambria"/>
                <a:cs typeface="Cambria"/>
              </a:rPr>
              <a:t>обеспечивать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выполнение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указанных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40" dirty="0">
                <a:latin typeface="Cambria"/>
                <a:cs typeface="Cambria"/>
              </a:rPr>
              <a:t>выше </a:t>
            </a:r>
            <a:r>
              <a:rPr sz="1700" spc="-360" dirty="0">
                <a:latin typeface="Cambria"/>
                <a:cs typeface="Cambria"/>
              </a:rPr>
              <a:t> </a:t>
            </a:r>
            <a:r>
              <a:rPr sz="1700" spc="30" dirty="0">
                <a:latin typeface="Cambria"/>
                <a:cs typeface="Cambria"/>
              </a:rPr>
              <a:t>требований,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spc="114" dirty="0">
                <a:latin typeface="Cambria"/>
                <a:cs typeface="Cambria"/>
              </a:rPr>
              <a:t>а</a:t>
            </a:r>
            <a:r>
              <a:rPr sz="1700" spc="10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в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остальном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30" dirty="0">
                <a:latin typeface="Cambria"/>
                <a:cs typeface="Cambria"/>
              </a:rPr>
              <a:t>может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-15" dirty="0">
                <a:latin typeface="Cambria"/>
                <a:cs typeface="Cambria"/>
              </a:rPr>
              <a:t>быть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произвольным</a:t>
            </a:r>
            <a:r>
              <a:rPr sz="1700" spc="25" dirty="0">
                <a:latin typeface="Tahoma"/>
                <a:cs typeface="Tahoma"/>
              </a:rPr>
              <a:t>.</a:t>
            </a:r>
            <a:endParaRPr sz="1700" dirty="0">
              <a:latin typeface="Tahoma"/>
              <a:cs typeface="Tahoma"/>
            </a:endParaRPr>
          </a:p>
          <a:p>
            <a:pPr marL="12700" marR="276225">
              <a:lnSpc>
                <a:spcPct val="80000"/>
              </a:lnSpc>
              <a:spcBef>
                <a:spcPts val="620"/>
              </a:spcBef>
            </a:pPr>
            <a:r>
              <a:rPr sz="1700" spc="135" dirty="0">
                <a:latin typeface="Cambria"/>
                <a:cs typeface="Cambria"/>
              </a:rPr>
              <a:t>Не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следует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5" dirty="0">
                <a:latin typeface="Cambria"/>
                <a:cs typeface="Cambria"/>
              </a:rPr>
              <a:t>требовать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-45" dirty="0">
                <a:latin typeface="Cambria"/>
                <a:cs typeface="Cambria"/>
              </a:rPr>
              <a:t>от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65" dirty="0">
                <a:latin typeface="Cambria"/>
                <a:cs typeface="Cambria"/>
              </a:rPr>
              <a:t>учащихся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слишком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15" dirty="0">
                <a:latin typeface="Cambria"/>
                <a:cs typeface="Cambria"/>
              </a:rPr>
              <a:t>подробных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30" dirty="0">
                <a:latin typeface="Cambria"/>
                <a:cs typeface="Cambria"/>
              </a:rPr>
              <a:t>комментариев 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(например,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описания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20" dirty="0">
                <a:latin typeface="Cambria"/>
                <a:cs typeface="Cambria"/>
              </a:rPr>
              <a:t>алгоритмов).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Лаконичное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решение,</a:t>
            </a:r>
            <a:r>
              <a:rPr sz="1700" spc="85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не</a:t>
            </a:r>
            <a:r>
              <a:rPr sz="1700" spc="105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содержащее </a:t>
            </a:r>
            <a:r>
              <a:rPr sz="1700" spc="-360" dirty="0">
                <a:latin typeface="Cambria"/>
                <a:cs typeface="Cambria"/>
              </a:rPr>
              <a:t> </a:t>
            </a:r>
            <a:r>
              <a:rPr sz="1700" spc="40" dirty="0">
                <a:latin typeface="Cambria"/>
                <a:cs typeface="Cambria"/>
              </a:rPr>
              <a:t>неверных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утверждений,</a:t>
            </a:r>
            <a:r>
              <a:rPr sz="1700" spc="55" dirty="0">
                <a:latin typeface="Cambria"/>
                <a:cs typeface="Cambria"/>
              </a:rPr>
              <a:t> </a:t>
            </a:r>
            <a:r>
              <a:rPr sz="1700" spc="15" dirty="0">
                <a:latin typeface="Cambria"/>
                <a:cs typeface="Cambria"/>
              </a:rPr>
              <a:t>все</a:t>
            </a:r>
            <a:r>
              <a:rPr sz="1700" spc="100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выкладки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которого</a:t>
            </a:r>
            <a:r>
              <a:rPr sz="1700" spc="65" dirty="0">
                <a:latin typeface="Cambria"/>
                <a:cs typeface="Cambria"/>
              </a:rPr>
              <a:t> правильны,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следует </a:t>
            </a:r>
            <a:r>
              <a:rPr sz="1700" spc="3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рассматривать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spc="75" dirty="0">
                <a:latin typeface="Cambria"/>
                <a:cs typeface="Cambria"/>
              </a:rPr>
              <a:t>как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решение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без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20" dirty="0">
                <a:latin typeface="Cambria"/>
                <a:cs typeface="Cambria"/>
              </a:rPr>
              <a:t>недочетов.</a:t>
            </a:r>
            <a:endParaRPr sz="1700" dirty="0">
              <a:latin typeface="Cambria"/>
              <a:cs typeface="Cambria"/>
            </a:endParaRPr>
          </a:p>
          <a:p>
            <a:pPr marL="12700" marR="939165">
              <a:lnSpc>
                <a:spcPts val="1630"/>
              </a:lnSpc>
              <a:spcBef>
                <a:spcPts val="590"/>
              </a:spcBef>
            </a:pPr>
            <a:r>
              <a:rPr sz="1700" spc="100" dirty="0">
                <a:latin typeface="Cambria"/>
                <a:cs typeface="Cambria"/>
              </a:rPr>
              <a:t>Если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решение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заданий</a:t>
            </a:r>
            <a:r>
              <a:rPr sz="1700" spc="10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20–25</a:t>
            </a:r>
            <a:r>
              <a:rPr sz="1700" spc="105" dirty="0">
                <a:latin typeface="Cambria"/>
                <a:cs typeface="Cambria"/>
              </a:rPr>
              <a:t> </a:t>
            </a:r>
            <a:r>
              <a:rPr sz="1700" spc="10" dirty="0">
                <a:latin typeface="Cambria"/>
                <a:cs typeface="Cambria"/>
              </a:rPr>
              <a:t>удовлетворяет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5" dirty="0">
                <a:latin typeface="Cambria"/>
                <a:cs typeface="Cambria"/>
              </a:rPr>
              <a:t>этим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требованиям,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-45" dirty="0">
                <a:latin typeface="Cambria"/>
                <a:cs typeface="Cambria"/>
              </a:rPr>
              <a:t>то </a:t>
            </a:r>
            <a:r>
              <a:rPr sz="1700" spc="-36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выставляется</a:t>
            </a:r>
            <a:r>
              <a:rPr sz="1700" spc="45" dirty="0">
                <a:latin typeface="Cambria"/>
                <a:cs typeface="Cambria"/>
              </a:rPr>
              <a:t> полный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65" dirty="0">
                <a:latin typeface="Cambria"/>
                <a:cs typeface="Cambria"/>
              </a:rPr>
              <a:t>балл</a:t>
            </a:r>
            <a:r>
              <a:rPr sz="1700" spc="105" dirty="0">
                <a:latin typeface="Cambria"/>
                <a:cs typeface="Cambria"/>
              </a:rPr>
              <a:t> </a:t>
            </a:r>
            <a:r>
              <a:rPr sz="1700" spc="95" dirty="0">
                <a:latin typeface="Cambria"/>
                <a:cs typeface="Cambria"/>
              </a:rPr>
              <a:t>–</a:t>
            </a:r>
            <a:r>
              <a:rPr sz="1700" spc="105" dirty="0">
                <a:latin typeface="Cambria"/>
                <a:cs typeface="Cambria"/>
              </a:rPr>
              <a:t> </a:t>
            </a:r>
            <a:r>
              <a:rPr sz="1700" spc="5" dirty="0">
                <a:latin typeface="Cambria"/>
                <a:cs typeface="Cambria"/>
              </a:rPr>
              <a:t>2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75" dirty="0">
                <a:latin typeface="Cambria"/>
                <a:cs typeface="Cambria"/>
              </a:rPr>
              <a:t>балла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65" dirty="0">
                <a:latin typeface="Cambria"/>
                <a:cs typeface="Cambria"/>
              </a:rPr>
              <a:t>за</a:t>
            </a:r>
            <a:r>
              <a:rPr sz="1700" spc="114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каждое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задание.</a:t>
            </a:r>
            <a:endParaRPr sz="1700" dirty="0">
              <a:latin typeface="Cambria"/>
              <a:cs typeface="Cambria"/>
            </a:endParaRPr>
          </a:p>
          <a:p>
            <a:pPr marL="12700">
              <a:lnSpc>
                <a:spcPts val="1835"/>
              </a:lnSpc>
              <a:spcBef>
                <a:spcPts val="209"/>
              </a:spcBef>
            </a:pPr>
            <a:r>
              <a:rPr sz="1700" spc="100" dirty="0">
                <a:latin typeface="Cambria"/>
                <a:cs typeface="Cambria"/>
              </a:rPr>
              <a:t>Если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в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решении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допущена</a:t>
            </a:r>
            <a:r>
              <a:rPr sz="1700" spc="85" dirty="0">
                <a:latin typeface="Cambria"/>
                <a:cs typeface="Cambria"/>
              </a:rPr>
              <a:t> </a:t>
            </a:r>
            <a:r>
              <a:rPr sz="1700" spc="40" dirty="0">
                <a:latin typeface="Cambria"/>
                <a:cs typeface="Cambria"/>
              </a:rPr>
              <a:t>ошибка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непринципиального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характера</a:t>
            </a:r>
            <a:endParaRPr sz="1700" dirty="0">
              <a:latin typeface="Cambria"/>
              <a:cs typeface="Cambria"/>
            </a:endParaRPr>
          </a:p>
          <a:p>
            <a:pPr marL="12700" marR="5080">
              <a:lnSpc>
                <a:spcPct val="80000"/>
              </a:lnSpc>
              <a:spcBef>
                <a:spcPts val="200"/>
              </a:spcBef>
            </a:pPr>
            <a:r>
              <a:rPr sz="1700" spc="40" dirty="0">
                <a:latin typeface="Cambria"/>
                <a:cs typeface="Cambria"/>
              </a:rPr>
              <a:t>(вычислительная,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20" dirty="0">
                <a:latin typeface="Cambria"/>
                <a:cs typeface="Cambria"/>
              </a:rPr>
              <a:t>погрешность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в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терминологии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65" dirty="0">
                <a:latin typeface="Cambria"/>
                <a:cs typeface="Cambria"/>
              </a:rPr>
              <a:t>или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30" dirty="0">
                <a:latin typeface="Cambria"/>
                <a:cs typeface="Cambria"/>
              </a:rPr>
              <a:t>символике</a:t>
            </a:r>
            <a:r>
              <a:rPr sz="1700" spc="55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и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др.),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не </a:t>
            </a:r>
            <a:r>
              <a:rPr sz="1700" spc="50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влияющая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90" dirty="0">
                <a:latin typeface="Cambria"/>
                <a:cs typeface="Cambria"/>
              </a:rPr>
              <a:t>на</a:t>
            </a:r>
            <a:r>
              <a:rPr sz="1700" spc="10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правильность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общего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40" dirty="0">
                <a:latin typeface="Cambria"/>
                <a:cs typeface="Cambria"/>
              </a:rPr>
              <a:t>хода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решения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45" dirty="0">
                <a:latin typeface="Cambria"/>
                <a:cs typeface="Cambria"/>
              </a:rPr>
              <a:t>(даже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55" dirty="0">
                <a:latin typeface="Cambria"/>
                <a:cs typeface="Cambria"/>
              </a:rPr>
              <a:t>при</a:t>
            </a:r>
            <a:r>
              <a:rPr sz="1700" spc="100" dirty="0">
                <a:latin typeface="Cambria"/>
                <a:cs typeface="Cambria"/>
              </a:rPr>
              <a:t> </a:t>
            </a:r>
            <a:r>
              <a:rPr sz="1700" spc="30" dirty="0">
                <a:latin typeface="Cambria"/>
                <a:cs typeface="Cambria"/>
              </a:rPr>
              <a:t>неверном 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ответе)</a:t>
            </a:r>
            <a:r>
              <a:rPr sz="1700" spc="-20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и </a:t>
            </a:r>
            <a:r>
              <a:rPr sz="1700" spc="45" dirty="0">
                <a:latin typeface="Cambria"/>
                <a:cs typeface="Cambria"/>
              </a:rPr>
              <a:t>позволяющая, </a:t>
            </a:r>
            <a:r>
              <a:rPr sz="1700" spc="20" dirty="0">
                <a:latin typeface="Cambria"/>
                <a:cs typeface="Cambria"/>
              </a:rPr>
              <a:t>несмотря </a:t>
            </a:r>
            <a:r>
              <a:rPr sz="1700" spc="90" dirty="0">
                <a:latin typeface="Cambria"/>
                <a:cs typeface="Cambria"/>
              </a:rPr>
              <a:t>на </a:t>
            </a:r>
            <a:r>
              <a:rPr sz="1700" spc="20" dirty="0">
                <a:latin typeface="Cambria"/>
                <a:cs typeface="Cambria"/>
              </a:rPr>
              <a:t>ее </a:t>
            </a:r>
            <a:r>
              <a:rPr sz="1700" spc="70" dirty="0">
                <a:latin typeface="Cambria"/>
                <a:cs typeface="Cambria"/>
              </a:rPr>
              <a:t>наличие, </a:t>
            </a:r>
            <a:r>
              <a:rPr sz="1700" spc="35" dirty="0">
                <a:latin typeface="Cambria"/>
                <a:cs typeface="Cambria"/>
              </a:rPr>
              <a:t>сделать </a:t>
            </a:r>
            <a:r>
              <a:rPr sz="1700" spc="5" dirty="0">
                <a:latin typeface="Cambria"/>
                <a:cs typeface="Cambria"/>
              </a:rPr>
              <a:t>вывод </a:t>
            </a:r>
            <a:r>
              <a:rPr sz="1700" spc="-55" dirty="0">
                <a:latin typeface="Cambria"/>
                <a:cs typeface="Cambria"/>
              </a:rPr>
              <a:t>о</a:t>
            </a:r>
            <a:r>
              <a:rPr sz="1700" spc="-50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владении </a:t>
            </a:r>
            <a:r>
              <a:rPr sz="1700" spc="-360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материалом, </a:t>
            </a:r>
            <a:r>
              <a:rPr sz="1700" spc="-45" dirty="0">
                <a:latin typeface="Cambria"/>
                <a:cs typeface="Cambria"/>
              </a:rPr>
              <a:t>то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учащемуся </a:t>
            </a:r>
            <a:r>
              <a:rPr sz="1700" spc="30" dirty="0">
                <a:latin typeface="Cambria"/>
                <a:cs typeface="Cambria"/>
              </a:rPr>
              <a:t>засчитывается </a:t>
            </a:r>
            <a:r>
              <a:rPr sz="1700" spc="75" dirty="0">
                <a:latin typeface="Cambria"/>
                <a:cs typeface="Cambria"/>
              </a:rPr>
              <a:t>балл, </a:t>
            </a:r>
            <a:r>
              <a:rPr sz="1700" spc="90" dirty="0">
                <a:latin typeface="Cambria"/>
                <a:cs typeface="Cambria"/>
              </a:rPr>
              <a:t>на </a:t>
            </a:r>
            <a:r>
              <a:rPr sz="1700" spc="5" dirty="0">
                <a:latin typeface="Cambria"/>
                <a:cs typeface="Cambria"/>
              </a:rPr>
              <a:t>1 </a:t>
            </a:r>
            <a:r>
              <a:rPr sz="1700" spc="55" dirty="0">
                <a:latin typeface="Cambria"/>
                <a:cs typeface="Cambria"/>
              </a:rPr>
              <a:t>меньший </a:t>
            </a:r>
            <a:r>
              <a:rPr sz="1700" spc="45" dirty="0">
                <a:latin typeface="Cambria"/>
                <a:cs typeface="Cambria"/>
              </a:rPr>
              <a:t>указанного, </a:t>
            </a:r>
            <a:r>
              <a:rPr sz="1700" spc="5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что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и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30" dirty="0">
                <a:latin typeface="Cambria"/>
                <a:cs typeface="Cambria"/>
              </a:rPr>
              <a:t>отражено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25" dirty="0">
                <a:latin typeface="Cambria"/>
                <a:cs typeface="Cambria"/>
              </a:rPr>
              <a:t>в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критериях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50" dirty="0">
                <a:latin typeface="Cambria"/>
                <a:cs typeface="Cambria"/>
              </a:rPr>
              <a:t>оценивания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spc="60" dirty="0">
                <a:latin typeface="Cambria"/>
                <a:cs typeface="Cambria"/>
              </a:rPr>
              <a:t>заданий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5" dirty="0">
                <a:latin typeface="Cambria"/>
                <a:cs typeface="Cambria"/>
              </a:rPr>
              <a:t>с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35" dirty="0">
                <a:latin typeface="Cambria"/>
                <a:cs typeface="Cambria"/>
              </a:rPr>
              <a:t>развернутым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5" dirty="0">
                <a:latin typeface="Cambria"/>
                <a:cs typeface="Cambria"/>
              </a:rPr>
              <a:t>ответом.</a:t>
            </a:r>
            <a:endParaRPr sz="17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071" y="0"/>
            <a:ext cx="8949055" cy="5143500"/>
            <a:chOff x="195071" y="0"/>
            <a:chExt cx="894905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71" y="303275"/>
              <a:ext cx="8648700" cy="44820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12942" y="3598926"/>
              <a:ext cx="2087880" cy="809625"/>
            </a:xfrm>
            <a:custGeom>
              <a:avLst/>
              <a:gdLst/>
              <a:ahLst/>
              <a:cxnLst/>
              <a:rect l="l" t="t" r="r" b="b"/>
              <a:pathLst>
                <a:path w="2087879" h="809625">
                  <a:moveTo>
                    <a:pt x="1295400" y="188976"/>
                  </a:moveTo>
                  <a:lnTo>
                    <a:pt x="1315602" y="129235"/>
                  </a:lnTo>
                  <a:lnTo>
                    <a:pt x="1371856" y="77358"/>
                  </a:lnTo>
                  <a:lnTo>
                    <a:pt x="1411462" y="55340"/>
                  </a:lnTo>
                  <a:lnTo>
                    <a:pt x="1457632" y="36454"/>
                  </a:lnTo>
                  <a:lnTo>
                    <a:pt x="1509552" y="21088"/>
                  </a:lnTo>
                  <a:lnTo>
                    <a:pt x="1566403" y="9631"/>
                  </a:lnTo>
                  <a:lnTo>
                    <a:pt x="1627371" y="2472"/>
                  </a:lnTo>
                  <a:lnTo>
                    <a:pt x="1691639" y="0"/>
                  </a:lnTo>
                  <a:lnTo>
                    <a:pt x="1755908" y="2472"/>
                  </a:lnTo>
                  <a:lnTo>
                    <a:pt x="1816876" y="9631"/>
                  </a:lnTo>
                  <a:lnTo>
                    <a:pt x="1873727" y="21088"/>
                  </a:lnTo>
                  <a:lnTo>
                    <a:pt x="1925647" y="36454"/>
                  </a:lnTo>
                  <a:lnTo>
                    <a:pt x="1971817" y="55340"/>
                  </a:lnTo>
                  <a:lnTo>
                    <a:pt x="2011423" y="77358"/>
                  </a:lnTo>
                  <a:lnTo>
                    <a:pt x="2043649" y="102119"/>
                  </a:lnTo>
                  <a:lnTo>
                    <a:pt x="2082693" y="158316"/>
                  </a:lnTo>
                  <a:lnTo>
                    <a:pt x="2087880" y="188976"/>
                  </a:lnTo>
                  <a:lnTo>
                    <a:pt x="2082693" y="219628"/>
                  </a:lnTo>
                  <a:lnTo>
                    <a:pt x="2043649" y="275821"/>
                  </a:lnTo>
                  <a:lnTo>
                    <a:pt x="2011423" y="300582"/>
                  </a:lnTo>
                  <a:lnTo>
                    <a:pt x="1971817" y="322602"/>
                  </a:lnTo>
                  <a:lnTo>
                    <a:pt x="1925647" y="341490"/>
                  </a:lnTo>
                  <a:lnTo>
                    <a:pt x="1873727" y="356858"/>
                  </a:lnTo>
                  <a:lnTo>
                    <a:pt x="1816876" y="368317"/>
                  </a:lnTo>
                  <a:lnTo>
                    <a:pt x="1755908" y="375478"/>
                  </a:lnTo>
                  <a:lnTo>
                    <a:pt x="1691639" y="377952"/>
                  </a:lnTo>
                  <a:lnTo>
                    <a:pt x="1627371" y="375478"/>
                  </a:lnTo>
                  <a:lnTo>
                    <a:pt x="1566403" y="368317"/>
                  </a:lnTo>
                  <a:lnTo>
                    <a:pt x="1509552" y="356858"/>
                  </a:lnTo>
                  <a:lnTo>
                    <a:pt x="1457632" y="341490"/>
                  </a:lnTo>
                  <a:lnTo>
                    <a:pt x="1411462" y="322602"/>
                  </a:lnTo>
                  <a:lnTo>
                    <a:pt x="1371856" y="300582"/>
                  </a:lnTo>
                  <a:lnTo>
                    <a:pt x="1339630" y="275821"/>
                  </a:lnTo>
                  <a:lnTo>
                    <a:pt x="1300586" y="219628"/>
                  </a:lnTo>
                  <a:lnTo>
                    <a:pt x="1295400" y="188976"/>
                  </a:lnTo>
                  <a:close/>
                </a:path>
                <a:path w="2087879" h="809625">
                  <a:moveTo>
                    <a:pt x="0" y="593598"/>
                  </a:moveTo>
                  <a:lnTo>
                    <a:pt x="16709" y="536269"/>
                  </a:lnTo>
                  <a:lnTo>
                    <a:pt x="63866" y="484756"/>
                  </a:lnTo>
                  <a:lnTo>
                    <a:pt x="97471" y="461822"/>
                  </a:lnTo>
                  <a:lnTo>
                    <a:pt x="137017" y="441112"/>
                  </a:lnTo>
                  <a:lnTo>
                    <a:pt x="181947" y="422883"/>
                  </a:lnTo>
                  <a:lnTo>
                    <a:pt x="231704" y="407393"/>
                  </a:lnTo>
                  <a:lnTo>
                    <a:pt x="285732" y="394898"/>
                  </a:lnTo>
                  <a:lnTo>
                    <a:pt x="343473" y="385654"/>
                  </a:lnTo>
                  <a:lnTo>
                    <a:pt x="404370" y="379920"/>
                  </a:lnTo>
                  <a:lnTo>
                    <a:pt x="467868" y="377952"/>
                  </a:lnTo>
                  <a:lnTo>
                    <a:pt x="531365" y="379920"/>
                  </a:lnTo>
                  <a:lnTo>
                    <a:pt x="592262" y="385654"/>
                  </a:lnTo>
                  <a:lnTo>
                    <a:pt x="650003" y="394898"/>
                  </a:lnTo>
                  <a:lnTo>
                    <a:pt x="704031" y="407393"/>
                  </a:lnTo>
                  <a:lnTo>
                    <a:pt x="753788" y="422883"/>
                  </a:lnTo>
                  <a:lnTo>
                    <a:pt x="798718" y="441112"/>
                  </a:lnTo>
                  <a:lnTo>
                    <a:pt x="838264" y="461822"/>
                  </a:lnTo>
                  <a:lnTo>
                    <a:pt x="871869" y="484756"/>
                  </a:lnTo>
                  <a:lnTo>
                    <a:pt x="919026" y="536269"/>
                  </a:lnTo>
                  <a:lnTo>
                    <a:pt x="935736" y="593598"/>
                  </a:lnTo>
                  <a:lnTo>
                    <a:pt x="931465" y="622860"/>
                  </a:lnTo>
                  <a:lnTo>
                    <a:pt x="898975" y="677538"/>
                  </a:lnTo>
                  <a:lnTo>
                    <a:pt x="838264" y="725373"/>
                  </a:lnTo>
                  <a:lnTo>
                    <a:pt x="798718" y="746083"/>
                  </a:lnTo>
                  <a:lnTo>
                    <a:pt x="753788" y="764312"/>
                  </a:lnTo>
                  <a:lnTo>
                    <a:pt x="704031" y="779802"/>
                  </a:lnTo>
                  <a:lnTo>
                    <a:pt x="650003" y="792297"/>
                  </a:lnTo>
                  <a:lnTo>
                    <a:pt x="592262" y="801541"/>
                  </a:lnTo>
                  <a:lnTo>
                    <a:pt x="531365" y="807275"/>
                  </a:lnTo>
                  <a:lnTo>
                    <a:pt x="467868" y="809244"/>
                  </a:lnTo>
                  <a:lnTo>
                    <a:pt x="404370" y="807275"/>
                  </a:lnTo>
                  <a:lnTo>
                    <a:pt x="343473" y="801541"/>
                  </a:lnTo>
                  <a:lnTo>
                    <a:pt x="285732" y="792297"/>
                  </a:lnTo>
                  <a:lnTo>
                    <a:pt x="231704" y="779802"/>
                  </a:lnTo>
                  <a:lnTo>
                    <a:pt x="181947" y="764312"/>
                  </a:lnTo>
                  <a:lnTo>
                    <a:pt x="137017" y="746083"/>
                  </a:lnTo>
                  <a:lnTo>
                    <a:pt x="97471" y="725373"/>
                  </a:lnTo>
                  <a:lnTo>
                    <a:pt x="63866" y="702439"/>
                  </a:lnTo>
                  <a:lnTo>
                    <a:pt x="16709" y="650926"/>
                  </a:lnTo>
                  <a:lnTo>
                    <a:pt x="0" y="593598"/>
                  </a:lnTo>
                  <a:close/>
                </a:path>
                <a:path w="2087879" h="809625">
                  <a:moveTo>
                    <a:pt x="982980" y="593598"/>
                  </a:moveTo>
                  <a:lnTo>
                    <a:pt x="999689" y="536269"/>
                  </a:lnTo>
                  <a:lnTo>
                    <a:pt x="1046846" y="484756"/>
                  </a:lnTo>
                  <a:lnTo>
                    <a:pt x="1080451" y="461822"/>
                  </a:lnTo>
                  <a:lnTo>
                    <a:pt x="1119997" y="441112"/>
                  </a:lnTo>
                  <a:lnTo>
                    <a:pt x="1164927" y="422883"/>
                  </a:lnTo>
                  <a:lnTo>
                    <a:pt x="1214684" y="407393"/>
                  </a:lnTo>
                  <a:lnTo>
                    <a:pt x="1268712" y="394898"/>
                  </a:lnTo>
                  <a:lnTo>
                    <a:pt x="1326453" y="385654"/>
                  </a:lnTo>
                  <a:lnTo>
                    <a:pt x="1387350" y="379920"/>
                  </a:lnTo>
                  <a:lnTo>
                    <a:pt x="1450848" y="377952"/>
                  </a:lnTo>
                  <a:lnTo>
                    <a:pt x="1514345" y="379920"/>
                  </a:lnTo>
                  <a:lnTo>
                    <a:pt x="1575242" y="385654"/>
                  </a:lnTo>
                  <a:lnTo>
                    <a:pt x="1632983" y="394898"/>
                  </a:lnTo>
                  <a:lnTo>
                    <a:pt x="1687011" y="407393"/>
                  </a:lnTo>
                  <a:lnTo>
                    <a:pt x="1736768" y="422883"/>
                  </a:lnTo>
                  <a:lnTo>
                    <a:pt x="1781698" y="441112"/>
                  </a:lnTo>
                  <a:lnTo>
                    <a:pt x="1821244" y="461822"/>
                  </a:lnTo>
                  <a:lnTo>
                    <a:pt x="1854849" y="484756"/>
                  </a:lnTo>
                  <a:lnTo>
                    <a:pt x="1902006" y="536269"/>
                  </a:lnTo>
                  <a:lnTo>
                    <a:pt x="1918715" y="593598"/>
                  </a:lnTo>
                  <a:lnTo>
                    <a:pt x="1914445" y="622860"/>
                  </a:lnTo>
                  <a:lnTo>
                    <a:pt x="1881955" y="677538"/>
                  </a:lnTo>
                  <a:lnTo>
                    <a:pt x="1821244" y="725373"/>
                  </a:lnTo>
                  <a:lnTo>
                    <a:pt x="1781698" y="746083"/>
                  </a:lnTo>
                  <a:lnTo>
                    <a:pt x="1736768" y="764312"/>
                  </a:lnTo>
                  <a:lnTo>
                    <a:pt x="1687011" y="779802"/>
                  </a:lnTo>
                  <a:lnTo>
                    <a:pt x="1632983" y="792297"/>
                  </a:lnTo>
                  <a:lnTo>
                    <a:pt x="1575242" y="801541"/>
                  </a:lnTo>
                  <a:lnTo>
                    <a:pt x="1514345" y="807275"/>
                  </a:lnTo>
                  <a:lnTo>
                    <a:pt x="1450848" y="809244"/>
                  </a:lnTo>
                  <a:lnTo>
                    <a:pt x="1387350" y="807275"/>
                  </a:lnTo>
                  <a:lnTo>
                    <a:pt x="1326453" y="801541"/>
                  </a:lnTo>
                  <a:lnTo>
                    <a:pt x="1268712" y="792297"/>
                  </a:lnTo>
                  <a:lnTo>
                    <a:pt x="1214684" y="779802"/>
                  </a:lnTo>
                  <a:lnTo>
                    <a:pt x="1164927" y="764312"/>
                  </a:lnTo>
                  <a:lnTo>
                    <a:pt x="1119997" y="746083"/>
                  </a:lnTo>
                  <a:lnTo>
                    <a:pt x="1080451" y="725373"/>
                  </a:lnTo>
                  <a:lnTo>
                    <a:pt x="1046846" y="702439"/>
                  </a:lnTo>
                  <a:lnTo>
                    <a:pt x="999689" y="650926"/>
                  </a:lnTo>
                  <a:lnTo>
                    <a:pt x="982980" y="59359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56297" y="548132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95071"/>
            <a:ext cx="2880360" cy="46238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268224"/>
            <a:ext cx="4680204" cy="27721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00061" y="65278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9268" y="844930"/>
            <a:ext cx="1826260" cy="4117340"/>
            <a:chOff x="239268" y="844930"/>
            <a:chExt cx="1826260" cy="4117340"/>
          </a:xfrm>
        </p:grpSpPr>
        <p:sp>
          <p:nvSpPr>
            <p:cNvPr id="6" name="object 6"/>
            <p:cNvSpPr/>
            <p:nvPr/>
          </p:nvSpPr>
          <p:spPr>
            <a:xfrm>
              <a:off x="252222" y="3580638"/>
              <a:ext cx="1800225" cy="1369060"/>
            </a:xfrm>
            <a:custGeom>
              <a:avLst/>
              <a:gdLst/>
              <a:ahLst/>
              <a:cxnLst/>
              <a:rect l="l" t="t" r="r" b="b"/>
              <a:pathLst>
                <a:path w="1800225" h="1369060">
                  <a:moveTo>
                    <a:pt x="0" y="684276"/>
                  </a:moveTo>
                  <a:lnTo>
                    <a:pt x="1642" y="642591"/>
                  </a:lnTo>
                  <a:lnTo>
                    <a:pt x="6506" y="601568"/>
                  </a:lnTo>
                  <a:lnTo>
                    <a:pt x="14498" y="561276"/>
                  </a:lnTo>
                  <a:lnTo>
                    <a:pt x="25524" y="521788"/>
                  </a:lnTo>
                  <a:lnTo>
                    <a:pt x="39490" y="483176"/>
                  </a:lnTo>
                  <a:lnTo>
                    <a:pt x="56301" y="445510"/>
                  </a:lnTo>
                  <a:lnTo>
                    <a:pt x="75863" y="408862"/>
                  </a:lnTo>
                  <a:lnTo>
                    <a:pt x="98082" y="373305"/>
                  </a:lnTo>
                  <a:lnTo>
                    <a:pt x="122865" y="338909"/>
                  </a:lnTo>
                  <a:lnTo>
                    <a:pt x="150116" y="305746"/>
                  </a:lnTo>
                  <a:lnTo>
                    <a:pt x="179743" y="273888"/>
                  </a:lnTo>
                  <a:lnTo>
                    <a:pt x="211649" y="243406"/>
                  </a:lnTo>
                  <a:lnTo>
                    <a:pt x="245743" y="214372"/>
                  </a:lnTo>
                  <a:lnTo>
                    <a:pt x="281929" y="186857"/>
                  </a:lnTo>
                  <a:lnTo>
                    <a:pt x="320113" y="160933"/>
                  </a:lnTo>
                  <a:lnTo>
                    <a:pt x="360201" y="136672"/>
                  </a:lnTo>
                  <a:lnTo>
                    <a:pt x="402099" y="114145"/>
                  </a:lnTo>
                  <a:lnTo>
                    <a:pt x="445713" y="93424"/>
                  </a:lnTo>
                  <a:lnTo>
                    <a:pt x="490949" y="74580"/>
                  </a:lnTo>
                  <a:lnTo>
                    <a:pt x="537712" y="57684"/>
                  </a:lnTo>
                  <a:lnTo>
                    <a:pt x="585909" y="42810"/>
                  </a:lnTo>
                  <a:lnTo>
                    <a:pt x="635445" y="30027"/>
                  </a:lnTo>
                  <a:lnTo>
                    <a:pt x="686227" y="19408"/>
                  </a:lnTo>
                  <a:lnTo>
                    <a:pt x="738159" y="11024"/>
                  </a:lnTo>
                  <a:lnTo>
                    <a:pt x="791148" y="4947"/>
                  </a:lnTo>
                  <a:lnTo>
                    <a:pt x="845101" y="1248"/>
                  </a:lnTo>
                  <a:lnTo>
                    <a:pt x="899922" y="0"/>
                  </a:lnTo>
                  <a:lnTo>
                    <a:pt x="954736" y="1248"/>
                  </a:lnTo>
                  <a:lnTo>
                    <a:pt x="1008682" y="4947"/>
                  </a:lnTo>
                  <a:lnTo>
                    <a:pt x="1061667" y="11024"/>
                  </a:lnTo>
                  <a:lnTo>
                    <a:pt x="1113596" y="19408"/>
                  </a:lnTo>
                  <a:lnTo>
                    <a:pt x="1164374" y="30027"/>
                  </a:lnTo>
                  <a:lnTo>
                    <a:pt x="1213908" y="42810"/>
                  </a:lnTo>
                  <a:lnTo>
                    <a:pt x="1262104" y="57684"/>
                  </a:lnTo>
                  <a:lnTo>
                    <a:pt x="1308866" y="74580"/>
                  </a:lnTo>
                  <a:lnTo>
                    <a:pt x="1354102" y="93424"/>
                  </a:lnTo>
                  <a:lnTo>
                    <a:pt x="1397716" y="114145"/>
                  </a:lnTo>
                  <a:lnTo>
                    <a:pt x="1439615" y="136672"/>
                  </a:lnTo>
                  <a:lnTo>
                    <a:pt x="1479704" y="160933"/>
                  </a:lnTo>
                  <a:lnTo>
                    <a:pt x="1517890" y="186857"/>
                  </a:lnTo>
                  <a:lnTo>
                    <a:pt x="1554077" y="214372"/>
                  </a:lnTo>
                  <a:lnTo>
                    <a:pt x="1588173" y="243406"/>
                  </a:lnTo>
                  <a:lnTo>
                    <a:pt x="1620082" y="273888"/>
                  </a:lnTo>
                  <a:lnTo>
                    <a:pt x="1649710" y="305746"/>
                  </a:lnTo>
                  <a:lnTo>
                    <a:pt x="1676964" y="338909"/>
                  </a:lnTo>
                  <a:lnTo>
                    <a:pt x="1701749" y="373305"/>
                  </a:lnTo>
                  <a:lnTo>
                    <a:pt x="1723971" y="408862"/>
                  </a:lnTo>
                  <a:lnTo>
                    <a:pt x="1743535" y="445510"/>
                  </a:lnTo>
                  <a:lnTo>
                    <a:pt x="1760348" y="483176"/>
                  </a:lnTo>
                  <a:lnTo>
                    <a:pt x="1774315" y="521788"/>
                  </a:lnTo>
                  <a:lnTo>
                    <a:pt x="1785343" y="561276"/>
                  </a:lnTo>
                  <a:lnTo>
                    <a:pt x="1793336" y="601568"/>
                  </a:lnTo>
                  <a:lnTo>
                    <a:pt x="1798201" y="642591"/>
                  </a:lnTo>
                  <a:lnTo>
                    <a:pt x="1799844" y="684276"/>
                  </a:lnTo>
                  <a:lnTo>
                    <a:pt x="1798201" y="725960"/>
                  </a:lnTo>
                  <a:lnTo>
                    <a:pt x="1793336" y="766983"/>
                  </a:lnTo>
                  <a:lnTo>
                    <a:pt x="1785343" y="807275"/>
                  </a:lnTo>
                  <a:lnTo>
                    <a:pt x="1774315" y="846763"/>
                  </a:lnTo>
                  <a:lnTo>
                    <a:pt x="1760348" y="885375"/>
                  </a:lnTo>
                  <a:lnTo>
                    <a:pt x="1743535" y="923041"/>
                  </a:lnTo>
                  <a:lnTo>
                    <a:pt x="1723971" y="959689"/>
                  </a:lnTo>
                  <a:lnTo>
                    <a:pt x="1701749" y="995246"/>
                  </a:lnTo>
                  <a:lnTo>
                    <a:pt x="1676964" y="1029642"/>
                  </a:lnTo>
                  <a:lnTo>
                    <a:pt x="1649710" y="1062805"/>
                  </a:lnTo>
                  <a:lnTo>
                    <a:pt x="1620082" y="1094663"/>
                  </a:lnTo>
                  <a:lnTo>
                    <a:pt x="1588173" y="1125145"/>
                  </a:lnTo>
                  <a:lnTo>
                    <a:pt x="1554077" y="1154179"/>
                  </a:lnTo>
                  <a:lnTo>
                    <a:pt x="1517890" y="1181694"/>
                  </a:lnTo>
                  <a:lnTo>
                    <a:pt x="1479704" y="1207618"/>
                  </a:lnTo>
                  <a:lnTo>
                    <a:pt x="1439615" y="1231879"/>
                  </a:lnTo>
                  <a:lnTo>
                    <a:pt x="1397716" y="1254406"/>
                  </a:lnTo>
                  <a:lnTo>
                    <a:pt x="1354102" y="1275127"/>
                  </a:lnTo>
                  <a:lnTo>
                    <a:pt x="1308866" y="1293971"/>
                  </a:lnTo>
                  <a:lnTo>
                    <a:pt x="1262104" y="1310867"/>
                  </a:lnTo>
                  <a:lnTo>
                    <a:pt x="1213908" y="1325741"/>
                  </a:lnTo>
                  <a:lnTo>
                    <a:pt x="1164374" y="1338524"/>
                  </a:lnTo>
                  <a:lnTo>
                    <a:pt x="1113596" y="1349143"/>
                  </a:lnTo>
                  <a:lnTo>
                    <a:pt x="1061667" y="1357527"/>
                  </a:lnTo>
                  <a:lnTo>
                    <a:pt x="1008682" y="1363604"/>
                  </a:lnTo>
                  <a:lnTo>
                    <a:pt x="954736" y="1367303"/>
                  </a:lnTo>
                  <a:lnTo>
                    <a:pt x="899922" y="1368552"/>
                  </a:lnTo>
                  <a:lnTo>
                    <a:pt x="845101" y="1367303"/>
                  </a:lnTo>
                  <a:lnTo>
                    <a:pt x="791148" y="1363604"/>
                  </a:lnTo>
                  <a:lnTo>
                    <a:pt x="738159" y="1357527"/>
                  </a:lnTo>
                  <a:lnTo>
                    <a:pt x="686227" y="1349143"/>
                  </a:lnTo>
                  <a:lnTo>
                    <a:pt x="635445" y="1338524"/>
                  </a:lnTo>
                  <a:lnTo>
                    <a:pt x="585909" y="1325741"/>
                  </a:lnTo>
                  <a:lnTo>
                    <a:pt x="537712" y="1310867"/>
                  </a:lnTo>
                  <a:lnTo>
                    <a:pt x="490949" y="1293971"/>
                  </a:lnTo>
                  <a:lnTo>
                    <a:pt x="445713" y="1275127"/>
                  </a:lnTo>
                  <a:lnTo>
                    <a:pt x="402099" y="1254406"/>
                  </a:lnTo>
                  <a:lnTo>
                    <a:pt x="360201" y="1231879"/>
                  </a:lnTo>
                  <a:lnTo>
                    <a:pt x="320113" y="1207618"/>
                  </a:lnTo>
                  <a:lnTo>
                    <a:pt x="281929" y="1181694"/>
                  </a:lnTo>
                  <a:lnTo>
                    <a:pt x="245743" y="1154179"/>
                  </a:lnTo>
                  <a:lnTo>
                    <a:pt x="211649" y="1125145"/>
                  </a:lnTo>
                  <a:lnTo>
                    <a:pt x="179743" y="1094663"/>
                  </a:lnTo>
                  <a:lnTo>
                    <a:pt x="150116" y="1062805"/>
                  </a:lnTo>
                  <a:lnTo>
                    <a:pt x="122865" y="1029642"/>
                  </a:lnTo>
                  <a:lnTo>
                    <a:pt x="98082" y="995246"/>
                  </a:lnTo>
                  <a:lnTo>
                    <a:pt x="75863" y="959689"/>
                  </a:lnTo>
                  <a:lnTo>
                    <a:pt x="56301" y="923041"/>
                  </a:lnTo>
                  <a:lnTo>
                    <a:pt x="39490" y="885375"/>
                  </a:lnTo>
                  <a:lnTo>
                    <a:pt x="25524" y="846763"/>
                  </a:lnTo>
                  <a:lnTo>
                    <a:pt x="14498" y="807275"/>
                  </a:lnTo>
                  <a:lnTo>
                    <a:pt x="6506" y="766983"/>
                  </a:lnTo>
                  <a:lnTo>
                    <a:pt x="1642" y="725960"/>
                  </a:lnTo>
                  <a:lnTo>
                    <a:pt x="0" y="68427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9551" y="844930"/>
              <a:ext cx="151130" cy="2736850"/>
            </a:xfrm>
            <a:custGeom>
              <a:avLst/>
              <a:gdLst/>
              <a:ahLst/>
              <a:cxnLst/>
              <a:rect l="l" t="t" r="r" b="b"/>
              <a:pathLst>
                <a:path w="151130" h="2736850">
                  <a:moveTo>
                    <a:pt x="84991" y="57515"/>
                  </a:moveTo>
                  <a:lnTo>
                    <a:pt x="69838" y="81969"/>
                  </a:lnTo>
                  <a:lnTo>
                    <a:pt x="0" y="2736088"/>
                  </a:lnTo>
                  <a:lnTo>
                    <a:pt x="28956" y="2736850"/>
                  </a:lnTo>
                  <a:lnTo>
                    <a:pt x="98795" y="82696"/>
                  </a:lnTo>
                  <a:lnTo>
                    <a:pt x="84991" y="57515"/>
                  </a:lnTo>
                  <a:close/>
                </a:path>
                <a:path w="151130" h="2736850">
                  <a:moveTo>
                    <a:pt x="102090" y="28448"/>
                  </a:moveTo>
                  <a:lnTo>
                    <a:pt x="71247" y="28448"/>
                  </a:lnTo>
                  <a:lnTo>
                    <a:pt x="100203" y="29210"/>
                  </a:lnTo>
                  <a:lnTo>
                    <a:pt x="98795" y="82696"/>
                  </a:lnTo>
                  <a:lnTo>
                    <a:pt x="125222" y="130937"/>
                  </a:lnTo>
                  <a:lnTo>
                    <a:pt x="134112" y="133477"/>
                  </a:lnTo>
                  <a:lnTo>
                    <a:pt x="148081" y="125857"/>
                  </a:lnTo>
                  <a:lnTo>
                    <a:pt x="150622" y="116967"/>
                  </a:lnTo>
                  <a:lnTo>
                    <a:pt x="146812" y="109982"/>
                  </a:lnTo>
                  <a:lnTo>
                    <a:pt x="102090" y="28448"/>
                  </a:lnTo>
                  <a:close/>
                </a:path>
                <a:path w="151130" h="2736850">
                  <a:moveTo>
                    <a:pt x="86487" y="0"/>
                  </a:moveTo>
                  <a:lnTo>
                    <a:pt x="16256" y="113411"/>
                  </a:lnTo>
                  <a:lnTo>
                    <a:pt x="18415" y="122428"/>
                  </a:lnTo>
                  <a:lnTo>
                    <a:pt x="25146" y="126619"/>
                  </a:lnTo>
                  <a:lnTo>
                    <a:pt x="32004" y="130810"/>
                  </a:lnTo>
                  <a:lnTo>
                    <a:pt x="40893" y="128651"/>
                  </a:lnTo>
                  <a:lnTo>
                    <a:pt x="69838" y="81969"/>
                  </a:lnTo>
                  <a:lnTo>
                    <a:pt x="71247" y="28448"/>
                  </a:lnTo>
                  <a:lnTo>
                    <a:pt x="102090" y="28448"/>
                  </a:lnTo>
                  <a:lnTo>
                    <a:pt x="86487" y="0"/>
                  </a:lnTo>
                  <a:close/>
                </a:path>
                <a:path w="151130" h="2736850">
                  <a:moveTo>
                    <a:pt x="100032" y="35687"/>
                  </a:moveTo>
                  <a:lnTo>
                    <a:pt x="73025" y="35687"/>
                  </a:lnTo>
                  <a:lnTo>
                    <a:pt x="98043" y="36449"/>
                  </a:lnTo>
                  <a:lnTo>
                    <a:pt x="84991" y="57515"/>
                  </a:lnTo>
                  <a:lnTo>
                    <a:pt x="98795" y="82696"/>
                  </a:lnTo>
                  <a:lnTo>
                    <a:pt x="100032" y="35687"/>
                  </a:lnTo>
                  <a:close/>
                </a:path>
                <a:path w="151130" h="2736850">
                  <a:moveTo>
                    <a:pt x="71247" y="28448"/>
                  </a:moveTo>
                  <a:lnTo>
                    <a:pt x="69838" y="81969"/>
                  </a:lnTo>
                  <a:lnTo>
                    <a:pt x="84991" y="57515"/>
                  </a:lnTo>
                  <a:lnTo>
                    <a:pt x="73025" y="35687"/>
                  </a:lnTo>
                  <a:lnTo>
                    <a:pt x="100032" y="35687"/>
                  </a:lnTo>
                  <a:lnTo>
                    <a:pt x="100203" y="29210"/>
                  </a:lnTo>
                  <a:lnTo>
                    <a:pt x="71247" y="28448"/>
                  </a:lnTo>
                  <a:close/>
                </a:path>
                <a:path w="151130" h="2736850">
                  <a:moveTo>
                    <a:pt x="73025" y="35687"/>
                  </a:moveTo>
                  <a:lnTo>
                    <a:pt x="84991" y="57515"/>
                  </a:lnTo>
                  <a:lnTo>
                    <a:pt x="98043" y="36449"/>
                  </a:lnTo>
                  <a:lnTo>
                    <a:pt x="73025" y="356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99230" y="3318128"/>
            <a:ext cx="5041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При </a:t>
            </a:r>
            <a:r>
              <a:rPr sz="1800" dirty="0">
                <a:latin typeface="Times New Roman"/>
                <a:cs typeface="Times New Roman"/>
              </a:rPr>
              <a:t>решении, </a:t>
            </a:r>
            <a:r>
              <a:rPr sz="1800" spc="5" dirty="0">
                <a:latin typeface="Times New Roman"/>
                <a:cs typeface="Times New Roman"/>
              </a:rPr>
              <a:t>учащиеся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не указывали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ОДЗ</a:t>
            </a:r>
            <a:r>
              <a:rPr sz="1800" spc="-10" dirty="0">
                <a:solidFill>
                  <a:srgbClr val="B32C16"/>
                </a:solidFill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Но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конце</a:t>
            </a:r>
            <a:r>
              <a:rPr sz="1800" dirty="0">
                <a:latin typeface="Times New Roman"/>
                <a:cs typeface="Times New Roman"/>
              </a:rPr>
              <a:t> решения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пишут,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что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полученный</a:t>
            </a:r>
            <a:r>
              <a:rPr sz="1800" spc="-20" dirty="0">
                <a:latin typeface="Times New Roman"/>
                <a:cs typeface="Times New Roman"/>
              </a:rPr>
              <a:t> корень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x=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spc="-25" dirty="0">
                <a:latin typeface="Times New Roman"/>
                <a:cs typeface="Times New Roman"/>
              </a:rPr>
              <a:t>подходит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условию ( </a:t>
            </a:r>
            <a:r>
              <a:rPr sz="1800" spc="-5" dirty="0">
                <a:latin typeface="Times New Roman"/>
                <a:cs typeface="Times New Roman"/>
              </a:rPr>
              <a:t>не прописывая его).За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такое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тоже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ставится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ноль</a:t>
            </a:r>
            <a:r>
              <a:rPr sz="18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баллов.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056" y="248411"/>
            <a:ext cx="3976370" cy="4895215"/>
            <a:chOff x="308056" y="248411"/>
            <a:chExt cx="3976370" cy="4895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056" y="248411"/>
              <a:ext cx="3975907" cy="48950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7957" y="4459985"/>
              <a:ext cx="937260" cy="431800"/>
            </a:xfrm>
            <a:custGeom>
              <a:avLst/>
              <a:gdLst/>
              <a:ahLst/>
              <a:cxnLst/>
              <a:rect l="l" t="t" r="r" b="b"/>
              <a:pathLst>
                <a:path w="937260" h="431800">
                  <a:moveTo>
                    <a:pt x="0" y="215645"/>
                  </a:moveTo>
                  <a:lnTo>
                    <a:pt x="16739" y="158317"/>
                  </a:lnTo>
                  <a:lnTo>
                    <a:pt x="63979" y="106804"/>
                  </a:lnTo>
                  <a:lnTo>
                    <a:pt x="97642" y="83870"/>
                  </a:lnTo>
                  <a:lnTo>
                    <a:pt x="137255" y="63160"/>
                  </a:lnTo>
                  <a:lnTo>
                    <a:pt x="182260" y="44931"/>
                  </a:lnTo>
                  <a:lnTo>
                    <a:pt x="232099" y="29441"/>
                  </a:lnTo>
                  <a:lnTo>
                    <a:pt x="286214" y="16946"/>
                  </a:lnTo>
                  <a:lnTo>
                    <a:pt x="344046" y="7702"/>
                  </a:lnTo>
                  <a:lnTo>
                    <a:pt x="405037" y="1968"/>
                  </a:lnTo>
                  <a:lnTo>
                    <a:pt x="468629" y="0"/>
                  </a:lnTo>
                  <a:lnTo>
                    <a:pt x="532222" y="1968"/>
                  </a:lnTo>
                  <a:lnTo>
                    <a:pt x="593213" y="7702"/>
                  </a:lnTo>
                  <a:lnTo>
                    <a:pt x="651045" y="16946"/>
                  </a:lnTo>
                  <a:lnTo>
                    <a:pt x="705160" y="29441"/>
                  </a:lnTo>
                  <a:lnTo>
                    <a:pt x="754999" y="44931"/>
                  </a:lnTo>
                  <a:lnTo>
                    <a:pt x="800004" y="63160"/>
                  </a:lnTo>
                  <a:lnTo>
                    <a:pt x="839617" y="83870"/>
                  </a:lnTo>
                  <a:lnTo>
                    <a:pt x="873280" y="106804"/>
                  </a:lnTo>
                  <a:lnTo>
                    <a:pt x="920520" y="158317"/>
                  </a:lnTo>
                  <a:lnTo>
                    <a:pt x="937260" y="215645"/>
                  </a:lnTo>
                  <a:lnTo>
                    <a:pt x="932982" y="244908"/>
                  </a:lnTo>
                  <a:lnTo>
                    <a:pt x="900433" y="299586"/>
                  </a:lnTo>
                  <a:lnTo>
                    <a:pt x="839617" y="347421"/>
                  </a:lnTo>
                  <a:lnTo>
                    <a:pt x="800004" y="368131"/>
                  </a:lnTo>
                  <a:lnTo>
                    <a:pt x="754999" y="386360"/>
                  </a:lnTo>
                  <a:lnTo>
                    <a:pt x="705160" y="401850"/>
                  </a:lnTo>
                  <a:lnTo>
                    <a:pt x="651045" y="414345"/>
                  </a:lnTo>
                  <a:lnTo>
                    <a:pt x="593213" y="423589"/>
                  </a:lnTo>
                  <a:lnTo>
                    <a:pt x="532222" y="429323"/>
                  </a:lnTo>
                  <a:lnTo>
                    <a:pt x="468629" y="431291"/>
                  </a:lnTo>
                  <a:lnTo>
                    <a:pt x="405037" y="429323"/>
                  </a:lnTo>
                  <a:lnTo>
                    <a:pt x="344046" y="423589"/>
                  </a:lnTo>
                  <a:lnTo>
                    <a:pt x="286214" y="414345"/>
                  </a:lnTo>
                  <a:lnTo>
                    <a:pt x="232099" y="401850"/>
                  </a:lnTo>
                  <a:lnTo>
                    <a:pt x="182260" y="386360"/>
                  </a:lnTo>
                  <a:lnTo>
                    <a:pt x="137255" y="368131"/>
                  </a:lnTo>
                  <a:lnTo>
                    <a:pt x="97642" y="347421"/>
                  </a:lnTo>
                  <a:lnTo>
                    <a:pt x="63979" y="324487"/>
                  </a:lnTo>
                  <a:lnTo>
                    <a:pt x="16739" y="272974"/>
                  </a:lnTo>
                  <a:lnTo>
                    <a:pt x="0" y="215645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03772" y="1378077"/>
            <a:ext cx="158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160" dirty="0">
                <a:solidFill>
                  <a:srgbClr val="FF0000"/>
                </a:solidFill>
                <a:latin typeface="Cambria"/>
                <a:cs typeface="Cambria"/>
              </a:rPr>
              <a:t>Нет</a:t>
            </a:r>
            <a:r>
              <a:rPr sz="1800" b="1" i="1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i="1" spc="80" dirty="0">
                <a:solidFill>
                  <a:srgbClr val="FF0000"/>
                </a:solidFill>
                <a:latin typeface="Cambria"/>
                <a:cs typeface="Cambria"/>
              </a:rPr>
              <a:t>ответа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4071" y="3681476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0"/>
            <a:ext cx="4460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Times New Roman"/>
                <a:cs typeface="Times New Roman"/>
              </a:rPr>
              <a:t>З</a:t>
            </a:r>
            <a:r>
              <a:rPr sz="1900" b="1" spc="5" dirty="0">
                <a:latin typeface="Times New Roman"/>
                <a:cs typeface="Times New Roman"/>
              </a:rPr>
              <a:t>АДАНИЕ</a:t>
            </a:r>
            <a:r>
              <a:rPr sz="1900" b="1" spc="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21.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</a:t>
            </a:r>
            <a:r>
              <a:rPr sz="1900" b="1" dirty="0">
                <a:latin typeface="Times New Roman"/>
                <a:cs typeface="Times New Roman"/>
              </a:rPr>
              <a:t>ЕКСТОВЫЕ</a:t>
            </a:r>
            <a:r>
              <a:rPr sz="1900" b="1" spc="90" dirty="0">
                <a:latin typeface="Times New Roman"/>
                <a:cs typeface="Times New Roman"/>
              </a:rPr>
              <a:t> </a:t>
            </a:r>
            <a:r>
              <a:rPr sz="1900" b="1" spc="-40" dirty="0">
                <a:latin typeface="Times New Roman"/>
                <a:cs typeface="Times New Roman"/>
              </a:rPr>
              <a:t>ЗАДАЧИ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574427"/>
            <a:ext cx="6678295" cy="427037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1600" spc="-10" dirty="0">
                <a:latin typeface="Times New Roman"/>
                <a:cs typeface="Times New Roman"/>
              </a:rPr>
              <a:t>АДАНИЕ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ТЕМАТИЧЕСКИ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СОХРАНЯЕТСЯ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НЕСКОЛЬКО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ЛЕТ</a:t>
            </a:r>
            <a:r>
              <a:rPr sz="2000" spc="-5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542540">
              <a:lnSpc>
                <a:spcPct val="100000"/>
              </a:lnSpc>
              <a:spcBef>
                <a:spcPts val="995"/>
              </a:spcBef>
            </a:pPr>
            <a:r>
              <a:rPr sz="1900" spc="35" dirty="0">
                <a:latin typeface="Cambria"/>
                <a:cs typeface="Cambria"/>
              </a:rPr>
              <a:t>Типовые</a:t>
            </a:r>
            <a:r>
              <a:rPr sz="1900" spc="85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задачи:</a:t>
            </a:r>
            <a:endParaRPr sz="1900">
              <a:latin typeface="Cambria"/>
              <a:cs typeface="Cambria"/>
            </a:endParaRPr>
          </a:p>
          <a:p>
            <a:pPr marL="502920" indent="-274955">
              <a:lnSpc>
                <a:spcPct val="100000"/>
              </a:lnSpc>
              <a:spcBef>
                <a:spcPts val="140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503555" algn="l"/>
              </a:tabLst>
            </a:pPr>
            <a:r>
              <a:rPr sz="1900" spc="80" dirty="0">
                <a:latin typeface="Cambria"/>
                <a:cs typeface="Cambria"/>
              </a:rPr>
              <a:t>Движение</a:t>
            </a:r>
            <a:r>
              <a:rPr sz="1900" spc="95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по</a:t>
            </a:r>
            <a:r>
              <a:rPr sz="1900" spc="9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воде</a:t>
            </a:r>
            <a:endParaRPr sz="1900">
              <a:latin typeface="Cambria"/>
              <a:cs typeface="Cambria"/>
            </a:endParaRPr>
          </a:p>
          <a:p>
            <a:pPr marL="502920" indent="-274955">
              <a:lnSpc>
                <a:spcPct val="100000"/>
              </a:lnSpc>
              <a:spcBef>
                <a:spcPts val="145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503555" algn="l"/>
              </a:tabLst>
            </a:pPr>
            <a:r>
              <a:rPr sz="1900" spc="200" dirty="0">
                <a:latin typeface="Cambria"/>
                <a:cs typeface="Cambria"/>
              </a:rPr>
              <a:t>На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проценты,</a:t>
            </a:r>
            <a:r>
              <a:rPr sz="1900" spc="85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смеси,</a:t>
            </a:r>
            <a:r>
              <a:rPr sz="1900" spc="85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сплавы</a:t>
            </a:r>
            <a:endParaRPr sz="1900">
              <a:latin typeface="Cambria"/>
              <a:cs typeface="Cambria"/>
            </a:endParaRPr>
          </a:p>
          <a:p>
            <a:pPr marL="502920" indent="-274955">
              <a:lnSpc>
                <a:spcPct val="100000"/>
              </a:lnSpc>
              <a:spcBef>
                <a:spcPts val="145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503555" algn="l"/>
              </a:tabLst>
            </a:pPr>
            <a:r>
              <a:rPr sz="1900" spc="200" dirty="0">
                <a:latin typeface="Cambria"/>
                <a:cs typeface="Cambria"/>
              </a:rPr>
              <a:t>На</a:t>
            </a:r>
            <a:r>
              <a:rPr sz="1900" spc="95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совместную</a:t>
            </a:r>
            <a:r>
              <a:rPr sz="1900" spc="90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работу</a:t>
            </a:r>
            <a:endParaRPr sz="1900">
              <a:latin typeface="Cambria"/>
              <a:cs typeface="Cambria"/>
            </a:endParaRPr>
          </a:p>
          <a:p>
            <a:pPr marL="502920" indent="-274955">
              <a:lnSpc>
                <a:spcPct val="100000"/>
              </a:lnSpc>
              <a:spcBef>
                <a:spcPts val="145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503555" algn="l"/>
              </a:tabLst>
            </a:pPr>
            <a:r>
              <a:rPr sz="1900" spc="200" dirty="0">
                <a:latin typeface="Cambria"/>
                <a:cs typeface="Cambria"/>
              </a:rPr>
              <a:t>На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движение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по</a:t>
            </a:r>
            <a:r>
              <a:rPr sz="1900" spc="85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прямой</a:t>
            </a:r>
            <a:endParaRPr sz="1900">
              <a:latin typeface="Cambria"/>
              <a:cs typeface="Cambria"/>
            </a:endParaRPr>
          </a:p>
          <a:p>
            <a:pPr marL="354330" algn="ctr">
              <a:lnSpc>
                <a:spcPts val="2050"/>
              </a:lnSpc>
              <a:spcBef>
                <a:spcPts val="145"/>
              </a:spcBef>
            </a:pPr>
            <a:r>
              <a:rPr sz="1900" u="sng" spc="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Основные</a:t>
            </a:r>
            <a:r>
              <a:rPr sz="1900" u="sng" spc="10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900" u="sng" spc="3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проверяемые</a:t>
            </a:r>
            <a:r>
              <a:rPr sz="1900" u="sng" spc="1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900" u="sng" spc="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требования</a:t>
            </a:r>
            <a:r>
              <a:rPr sz="1900" u="sng" spc="11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900" u="sng" spc="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к</a:t>
            </a:r>
            <a:r>
              <a:rPr sz="1900" u="sng" spc="11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900" u="sng" spc="3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математической</a:t>
            </a:r>
            <a:endParaRPr sz="1900">
              <a:latin typeface="Cambria"/>
              <a:cs typeface="Cambria"/>
            </a:endParaRPr>
          </a:p>
          <a:p>
            <a:pPr marL="354965" algn="ctr">
              <a:lnSpc>
                <a:spcPts val="2050"/>
              </a:lnSpc>
            </a:pPr>
            <a:r>
              <a:rPr sz="1900" u="sng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подготовке</a:t>
            </a:r>
            <a:r>
              <a:rPr sz="1900" u="sng" spc="-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: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ahoma"/>
              <a:cs typeface="Tahoma"/>
            </a:endParaRPr>
          </a:p>
          <a:p>
            <a:pPr marL="228600" marR="351790" indent="66675">
              <a:lnSpc>
                <a:spcPct val="80000"/>
              </a:lnSpc>
            </a:pPr>
            <a:r>
              <a:rPr sz="1900" spc="60" dirty="0">
                <a:latin typeface="Cambria"/>
                <a:cs typeface="Cambria"/>
              </a:rPr>
              <a:t>Уметь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решить</a:t>
            </a:r>
            <a:r>
              <a:rPr sz="1900" spc="114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комплексную</a:t>
            </a:r>
            <a:r>
              <a:rPr sz="1900" spc="135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задачу,</a:t>
            </a:r>
            <a:r>
              <a:rPr sz="1900" spc="130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включающую</a:t>
            </a:r>
            <a:r>
              <a:rPr sz="1900" spc="150" dirty="0">
                <a:latin typeface="Cambria"/>
                <a:cs typeface="Cambria"/>
              </a:rPr>
              <a:t> </a:t>
            </a:r>
            <a:r>
              <a:rPr sz="1900" spc="20" dirty="0">
                <a:latin typeface="Cambria"/>
                <a:cs typeface="Cambria"/>
              </a:rPr>
              <a:t>в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себя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70" dirty="0">
                <a:latin typeface="Cambria"/>
                <a:cs typeface="Cambria"/>
              </a:rPr>
              <a:t>знания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из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разных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тем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курса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алгебры.</a:t>
            </a:r>
            <a:endParaRPr sz="1900">
              <a:latin typeface="Cambria"/>
              <a:cs typeface="Cambria"/>
            </a:endParaRPr>
          </a:p>
          <a:p>
            <a:pPr marL="228600" marR="109855" indent="132080">
              <a:lnSpc>
                <a:spcPct val="80100"/>
              </a:lnSpc>
              <a:spcBef>
                <a:spcPts val="600"/>
              </a:spcBef>
            </a:pPr>
            <a:r>
              <a:rPr sz="1900" spc="60" dirty="0">
                <a:latin typeface="Cambria"/>
                <a:cs typeface="Cambria"/>
              </a:rPr>
              <a:t>Уметь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выполнять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преобразования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алгебраических 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65" dirty="0">
                <a:latin typeface="Cambria"/>
                <a:cs typeface="Cambria"/>
              </a:rPr>
              <a:t>выражений,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решать</a:t>
            </a:r>
            <a:r>
              <a:rPr sz="1900" spc="114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уравнения</a:t>
            </a:r>
            <a:r>
              <a:rPr sz="1900" spc="45" dirty="0">
                <a:latin typeface="Tahoma"/>
                <a:cs typeface="Tahoma"/>
              </a:rPr>
              <a:t>,</a:t>
            </a:r>
            <a:r>
              <a:rPr sz="1900" spc="-50" dirty="0">
                <a:latin typeface="Tahoma"/>
                <a:cs typeface="Tahoma"/>
              </a:rPr>
              <a:t> </a:t>
            </a:r>
            <a:r>
              <a:rPr sz="1900" spc="-10" dirty="0">
                <a:latin typeface="Cambria"/>
                <a:cs typeface="Cambria"/>
              </a:rPr>
              <a:t>строить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и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20" dirty="0">
                <a:latin typeface="Cambria"/>
                <a:cs typeface="Cambria"/>
              </a:rPr>
              <a:t>исследовать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простейшие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математические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модели.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68863"/>
              </p:ext>
            </p:extLst>
          </p:nvPr>
        </p:nvGraphicFramePr>
        <p:xfrm>
          <a:off x="461187" y="1215263"/>
          <a:ext cx="7992744" cy="2960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1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31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7159">
                <a:tc>
                  <a:txBody>
                    <a:bodyPr/>
                    <a:lstStyle/>
                    <a:p>
                      <a:pPr marR="4495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Баллы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критерия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R="476884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Ход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решения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верный,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получен верный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9229">
                <a:tc>
                  <a:txBody>
                    <a:bodyPr/>
                    <a:lstStyle/>
                    <a:p>
                      <a:pPr marR="476884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600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6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доведено</a:t>
                      </a:r>
                      <a:r>
                        <a:rPr lang="ru-RU" sz="1600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6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конца,</a:t>
                      </a:r>
                      <a:r>
                        <a:rPr lang="ru-RU" sz="16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lang="ru-RU" sz="16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допущена</a:t>
                      </a:r>
                      <a:r>
                        <a:rPr lang="ru-RU" sz="16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арифметическая</a:t>
                      </a:r>
                      <a:r>
                        <a:rPr lang="ru-RU" sz="1600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ошибка,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6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16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учетом</a:t>
                      </a:r>
                      <a:r>
                        <a:rPr lang="ru-RU" sz="1600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дальнейшие</a:t>
                      </a:r>
                      <a:r>
                        <a:rPr lang="ru-RU" sz="16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шаги</a:t>
                      </a:r>
                      <a:r>
                        <a:rPr lang="ru-RU" sz="16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выполнены</a:t>
                      </a:r>
                      <a:r>
                        <a:rPr lang="ru-RU" sz="16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9228">
                <a:tc>
                  <a:txBody>
                    <a:bodyPr/>
                    <a:lstStyle/>
                    <a:p>
                      <a:pPr marR="476884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Решение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соответствует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одному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критериев,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перечисленных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выше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478">
                <a:tc>
                  <a:txBody>
                    <a:bodyPr/>
                    <a:lstStyle/>
                    <a:p>
                      <a:pPr marR="47688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11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i="1" spc="-10" dirty="0">
                          <a:latin typeface="Times New Roman"/>
                          <a:cs typeface="Times New Roman"/>
                        </a:rPr>
                        <a:t>Максимальный</a:t>
                      </a:r>
                      <a:r>
                        <a:rPr sz="16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84835"/>
            <a:ext cx="399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9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5F6C"/>
                </a:solidFill>
                <a:latin typeface="Times New Roman"/>
                <a:cs typeface="Times New Roman"/>
              </a:rPr>
              <a:t>21.</a:t>
            </a:r>
            <a:r>
              <a:rPr sz="24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90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ЗАДАЧУ</a:t>
            </a:r>
            <a:r>
              <a:rPr sz="24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603326"/>
            <a:ext cx="7954009" cy="437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7653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1800" spc="100" dirty="0">
                <a:latin typeface="Cambria"/>
                <a:cs typeface="Cambria"/>
              </a:rPr>
              <a:t>Нужно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запомнить,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что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при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решении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любой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задачи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необходимо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либо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сделать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полное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объяснение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составления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уравнения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или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заполнить 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таблицу,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обязательно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прописывая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измерения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величин.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Просто</a:t>
            </a:r>
            <a:endParaRPr sz="180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1800" spc="20" dirty="0">
                <a:latin typeface="Cambria"/>
                <a:cs typeface="Cambria"/>
              </a:rPr>
              <a:t>составленное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и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решённое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уравнение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оценивается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ноль</a:t>
            </a:r>
            <a:r>
              <a:rPr sz="1800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sz="1800" spc="2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350520" indent="-3384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350520" algn="l"/>
                <a:tab pos="351155" algn="l"/>
              </a:tabLst>
            </a:pPr>
            <a:r>
              <a:rPr sz="1800" spc="125" dirty="0">
                <a:latin typeface="Cambria"/>
                <a:cs typeface="Cambria"/>
              </a:rPr>
              <a:t>При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решении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задачи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с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помощью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дробно</a:t>
            </a:r>
            <a:r>
              <a:rPr sz="1800" spc="20" dirty="0">
                <a:latin typeface="Tahoma"/>
                <a:cs typeface="Tahoma"/>
              </a:rPr>
              <a:t>-</a:t>
            </a:r>
            <a:r>
              <a:rPr sz="1800" spc="20" dirty="0">
                <a:latin typeface="Cambria"/>
                <a:cs typeface="Cambria"/>
              </a:rPr>
              <a:t>рационального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уравнения</a:t>
            </a:r>
            <a:endParaRPr sz="180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</a:pPr>
            <a:r>
              <a:rPr sz="1800" spc="15" dirty="0">
                <a:latin typeface="Cambria"/>
                <a:cs typeface="Cambria"/>
              </a:rPr>
              <a:t>обязательно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нужно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указать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200" dirty="0">
                <a:latin typeface="Cambria"/>
                <a:cs typeface="Cambria"/>
              </a:rPr>
              <a:t>ОДЗ.</a:t>
            </a:r>
            <a:r>
              <a:rPr sz="1800" spc="110" dirty="0">
                <a:latin typeface="Cambria"/>
                <a:cs typeface="Cambria"/>
              </a:rPr>
              <a:t> Иначе,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ноль</a:t>
            </a:r>
            <a:r>
              <a:rPr sz="1800" spc="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sz="1800" spc="2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1800" spc="120" dirty="0">
                <a:latin typeface="Cambria"/>
                <a:cs typeface="Cambria"/>
              </a:rPr>
              <a:t>При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решении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задачи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с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помощью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квадратного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уравнения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обязательно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нужно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прописать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нахождение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корней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(решить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данное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уравнение).</a:t>
            </a:r>
            <a:endParaRPr sz="180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</a:pPr>
            <a:r>
              <a:rPr sz="1800" spc="110" dirty="0">
                <a:latin typeface="Cambria"/>
                <a:cs typeface="Cambria"/>
              </a:rPr>
              <a:t>Иначе,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ноль</a:t>
            </a:r>
            <a:r>
              <a:rPr sz="18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sz="1800" spc="2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1800" spc="80" dirty="0">
                <a:latin typeface="Cambria"/>
                <a:cs typeface="Cambria"/>
              </a:rPr>
              <a:t>Очень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часто,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при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решении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квадратного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уравнения,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именно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endParaRPr sz="1800">
              <a:latin typeface="Cambria"/>
              <a:cs typeface="Cambria"/>
            </a:endParaRPr>
          </a:p>
          <a:p>
            <a:pPr marL="287020" marR="600075">
              <a:lnSpc>
                <a:spcPct val="100000"/>
              </a:lnSpc>
            </a:pPr>
            <a:r>
              <a:rPr sz="1800" spc="85" dirty="0">
                <a:latin typeface="Cambria"/>
                <a:cs typeface="Cambria"/>
              </a:rPr>
              <a:t>задачах,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учащиеся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подбирают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корни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с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помощью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теоремы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Виета,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забывая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при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этом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потом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проверить,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действительно</a:t>
            </a:r>
            <a:r>
              <a:rPr sz="1800" spc="75" dirty="0">
                <a:latin typeface="Cambria"/>
                <a:cs typeface="Cambria"/>
              </a:rPr>
              <a:t> ли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эти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числа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являются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корнями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данного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уравнения.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Здесь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очень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сложное 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оформление,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поэтому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не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рекомендую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использовать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эту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теорему.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Просто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решите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уравнение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через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формулы.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10" dirty="0">
                <a:latin typeface="Cambria"/>
                <a:cs typeface="Cambria"/>
              </a:rPr>
              <a:t>Иначе,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ноль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sz="1800" spc="2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300990"/>
            <a:ext cx="3956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9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5F6C"/>
                </a:solidFill>
                <a:latin typeface="Times New Roman"/>
                <a:cs typeface="Times New Roman"/>
              </a:rPr>
              <a:t>21.</a:t>
            </a:r>
            <a:r>
              <a:rPr sz="24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90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40" dirty="0">
                <a:solidFill>
                  <a:srgbClr val="565F6C"/>
                </a:solidFill>
                <a:latin typeface="Times New Roman"/>
                <a:cs typeface="Times New Roman"/>
              </a:rPr>
              <a:t>ЗАДАЧУ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817829"/>
            <a:ext cx="7327900" cy="1917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8034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140" dirty="0">
                <a:latin typeface="Cambria"/>
                <a:cs typeface="Cambria"/>
              </a:rPr>
              <a:t>При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решении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задач, </a:t>
            </a:r>
            <a:r>
              <a:rPr sz="2000" spc="65" dirty="0">
                <a:latin typeface="Cambria"/>
                <a:cs typeface="Cambria"/>
              </a:rPr>
              <a:t>связанных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с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нахождением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средней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скорости,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400" spc="65" dirty="0">
                <a:latin typeface="Cambria"/>
                <a:cs typeface="Cambria"/>
              </a:rPr>
              <a:t>нельзя</a:t>
            </a:r>
            <a:r>
              <a:rPr sz="2400" spc="30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брать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расстояние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за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единицу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(нужно 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ввести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переменную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S).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Эта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ошибка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заключается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в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том, 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что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расстояние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измеряется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в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км,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а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введённая </a:t>
            </a:r>
            <a:r>
              <a:rPr sz="2000" spc="70" dirty="0">
                <a:latin typeface="Cambria"/>
                <a:cs typeface="Cambria"/>
              </a:rPr>
              <a:t>единица</a:t>
            </a:r>
            <a:endParaRPr sz="200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000" spc="30" dirty="0">
                <a:latin typeface="Cambria"/>
                <a:cs typeface="Cambria"/>
              </a:rPr>
              <a:t>размерности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не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имеет.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Такая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замена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ведёт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к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оцениванию</a:t>
            </a:r>
            <a:endParaRPr sz="200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</a:pPr>
            <a:r>
              <a:rPr sz="2000" spc="30" dirty="0">
                <a:latin typeface="Cambria"/>
                <a:cs typeface="Cambria"/>
              </a:rPr>
              <a:t>в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ноль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sz="2000" spc="35" dirty="0">
                <a:solidFill>
                  <a:srgbClr val="006FC0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514604"/>
            <a:ext cx="7214870" cy="4134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100" dirty="0">
                <a:latin typeface="Cambria"/>
                <a:cs typeface="Cambria"/>
              </a:rPr>
              <a:t>Уточнение</a:t>
            </a:r>
            <a:r>
              <a:rPr sz="2200" b="1" spc="175" dirty="0">
                <a:latin typeface="Cambria"/>
                <a:cs typeface="Cambria"/>
              </a:rPr>
              <a:t> </a:t>
            </a:r>
            <a:r>
              <a:rPr sz="2200" spc="120" dirty="0">
                <a:latin typeface="Cambria"/>
                <a:cs typeface="Cambria"/>
              </a:rPr>
              <a:t>–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spc="20" dirty="0">
                <a:latin typeface="Cambria"/>
                <a:cs typeface="Cambria"/>
              </a:rPr>
              <a:t>«ошибка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spc="25" dirty="0">
                <a:latin typeface="Cambria"/>
                <a:cs typeface="Cambria"/>
              </a:rPr>
              <a:t>вычислительного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характера»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spc="80" dirty="0">
                <a:latin typeface="Cambria"/>
                <a:cs typeface="Cambria"/>
              </a:rPr>
              <a:t>или</a:t>
            </a:r>
            <a:r>
              <a:rPr sz="2200" spc="120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«вычислительная</a:t>
            </a:r>
            <a:r>
              <a:rPr sz="2200" spc="140" dirty="0">
                <a:latin typeface="Cambria"/>
                <a:cs typeface="Cambria"/>
              </a:rPr>
              <a:t> </a:t>
            </a:r>
            <a:r>
              <a:rPr sz="2200" spc="25" dirty="0">
                <a:latin typeface="Cambria"/>
                <a:cs typeface="Cambria"/>
              </a:rPr>
              <a:t>ошибка»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120" dirty="0">
                <a:latin typeface="Cambria"/>
                <a:cs typeface="Cambria"/>
              </a:rPr>
              <a:t>– </a:t>
            </a:r>
            <a:r>
              <a:rPr sz="2200" spc="-60" dirty="0">
                <a:latin typeface="Cambria"/>
                <a:cs typeface="Cambria"/>
              </a:rPr>
              <a:t>это</a:t>
            </a:r>
            <a:r>
              <a:rPr sz="2200" spc="114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ошибка,</a:t>
            </a:r>
            <a:endParaRPr sz="2200">
              <a:latin typeface="Cambria"/>
              <a:cs typeface="Cambria"/>
            </a:endParaRPr>
          </a:p>
          <a:p>
            <a:pPr marL="12700" marR="73025">
              <a:lnSpc>
                <a:spcPts val="2380"/>
              </a:lnSpc>
              <a:spcBef>
                <a:spcPts val="165"/>
              </a:spcBef>
            </a:pPr>
            <a:r>
              <a:rPr sz="2200" spc="65" dirty="0">
                <a:latin typeface="Cambria"/>
                <a:cs typeface="Cambria"/>
              </a:rPr>
              <a:t>допущенная</a:t>
            </a:r>
            <a:r>
              <a:rPr sz="2200" spc="155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при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выполнении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70" dirty="0">
                <a:latin typeface="Cambria"/>
                <a:cs typeface="Cambria"/>
              </a:rPr>
              <a:t>сложения,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65" dirty="0">
                <a:latin typeface="Cambria"/>
                <a:cs typeface="Cambria"/>
              </a:rPr>
              <a:t>вычитания, </a:t>
            </a:r>
            <a:r>
              <a:rPr sz="2200" spc="-470" dirty="0">
                <a:latin typeface="Cambria"/>
                <a:cs typeface="Cambria"/>
              </a:rPr>
              <a:t> </a:t>
            </a:r>
            <a:r>
              <a:rPr sz="2200" spc="65" dirty="0">
                <a:latin typeface="Cambria"/>
                <a:cs typeface="Cambria"/>
              </a:rPr>
              <a:t>умножения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и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деления</a:t>
            </a:r>
            <a:r>
              <a:rPr sz="2200" spc="50" dirty="0"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  <a:p>
            <a:pPr marL="90170">
              <a:lnSpc>
                <a:spcPts val="2510"/>
              </a:lnSpc>
              <a:spcBef>
                <a:spcPts val="295"/>
              </a:spcBef>
            </a:pPr>
            <a:r>
              <a:rPr sz="2200" spc="240" dirty="0">
                <a:latin typeface="Cambria"/>
                <a:cs typeface="Cambria"/>
              </a:rPr>
              <a:t>В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критериях</a:t>
            </a:r>
            <a:r>
              <a:rPr sz="2200" spc="175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оценки</a:t>
            </a:r>
            <a:r>
              <a:rPr sz="2200" spc="114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выполнения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75" dirty="0">
                <a:latin typeface="Cambria"/>
                <a:cs typeface="Cambria"/>
              </a:rPr>
              <a:t>задания</a:t>
            </a:r>
            <a:endParaRPr sz="2200">
              <a:latin typeface="Cambria"/>
              <a:cs typeface="Cambria"/>
            </a:endParaRPr>
          </a:p>
          <a:p>
            <a:pPr marL="12700" marR="589280">
              <a:lnSpc>
                <a:spcPts val="2380"/>
              </a:lnSpc>
              <a:spcBef>
                <a:spcPts val="165"/>
              </a:spcBef>
            </a:pPr>
            <a:r>
              <a:rPr sz="2200" spc="40" dirty="0">
                <a:latin typeface="Cambria"/>
                <a:cs typeface="Cambria"/>
              </a:rPr>
              <a:t>подчеркивается</a:t>
            </a:r>
            <a:r>
              <a:rPr sz="2200" spc="155" dirty="0">
                <a:latin typeface="Cambria"/>
                <a:cs typeface="Cambria"/>
              </a:rPr>
              <a:t> </a:t>
            </a:r>
            <a:r>
              <a:rPr sz="2200" spc="-65" dirty="0">
                <a:latin typeface="Cambria"/>
                <a:cs typeface="Cambria"/>
              </a:rPr>
              <a:t>тот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spc="95" dirty="0">
                <a:latin typeface="Cambria"/>
                <a:cs typeface="Cambria"/>
              </a:rPr>
              <a:t>факт,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что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1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80" dirty="0">
                <a:latin typeface="Cambria"/>
                <a:cs typeface="Cambria"/>
              </a:rPr>
              <a:t>балл</a:t>
            </a:r>
            <a:r>
              <a:rPr sz="2200" spc="120" dirty="0">
                <a:latin typeface="Cambria"/>
                <a:cs typeface="Cambria"/>
              </a:rPr>
              <a:t> </a:t>
            </a:r>
            <a:r>
              <a:rPr sz="2200" spc="35" dirty="0">
                <a:latin typeface="Cambria"/>
                <a:cs typeface="Cambria"/>
              </a:rPr>
              <a:t>допускается </a:t>
            </a:r>
            <a:r>
              <a:rPr sz="2200" spc="-470" dirty="0">
                <a:latin typeface="Cambria"/>
                <a:cs typeface="Cambria"/>
              </a:rPr>
              <a:t> </a:t>
            </a:r>
            <a:r>
              <a:rPr sz="2200" spc="20" dirty="0">
                <a:latin typeface="Cambria"/>
                <a:cs typeface="Cambria"/>
              </a:rPr>
              <a:t>ставить</a:t>
            </a:r>
            <a:r>
              <a:rPr sz="2200" spc="160" dirty="0">
                <a:latin typeface="Cambria"/>
                <a:cs typeface="Cambria"/>
              </a:rPr>
              <a:t> </a:t>
            </a:r>
            <a:r>
              <a:rPr sz="2200" spc="25" dirty="0">
                <a:latin typeface="Cambria"/>
                <a:cs typeface="Cambria"/>
              </a:rPr>
              <a:t>в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25" dirty="0">
                <a:latin typeface="Cambria"/>
                <a:cs typeface="Cambria"/>
              </a:rPr>
              <a:t>тех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spc="100" dirty="0">
                <a:latin typeface="Cambria"/>
                <a:cs typeface="Cambria"/>
              </a:rPr>
              <a:t>случаях,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40" dirty="0">
                <a:latin typeface="Cambria"/>
                <a:cs typeface="Cambria"/>
              </a:rPr>
              <a:t>когда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единственная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spc="55" dirty="0">
                <a:latin typeface="Cambria"/>
                <a:cs typeface="Cambria"/>
              </a:rPr>
              <a:t>вычислительная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ошибка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spc="70" dirty="0">
                <a:latin typeface="Cambria"/>
                <a:cs typeface="Cambria"/>
              </a:rPr>
              <a:t>стала</a:t>
            </a:r>
            <a:r>
              <a:rPr sz="2200" spc="120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причиной</a:t>
            </a:r>
            <a:r>
              <a:rPr sz="2200" spc="14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того,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что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spc="40" dirty="0">
                <a:latin typeface="Cambria"/>
                <a:cs typeface="Cambria"/>
              </a:rPr>
              <a:t>неверен</a:t>
            </a:r>
            <a:r>
              <a:rPr sz="2200" spc="80" dirty="0">
                <a:latin typeface="Cambria"/>
                <a:cs typeface="Cambria"/>
              </a:rPr>
              <a:t> </a:t>
            </a:r>
            <a:r>
              <a:rPr sz="2200" spc="-30" dirty="0">
                <a:latin typeface="Cambria"/>
                <a:cs typeface="Cambria"/>
              </a:rPr>
              <a:t>ответ</a:t>
            </a:r>
            <a:r>
              <a:rPr sz="2200" spc="-30" dirty="0"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  <a:p>
            <a:pPr marL="12700" marR="165100">
              <a:lnSpc>
                <a:spcPts val="2380"/>
              </a:lnSpc>
              <a:spcBef>
                <a:spcPts val="635"/>
              </a:spcBef>
            </a:pPr>
            <a:r>
              <a:rPr sz="2200" spc="229" dirty="0">
                <a:latin typeface="Cambria"/>
                <a:cs typeface="Cambria"/>
              </a:rPr>
              <a:t>К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вычислительным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ошибкам</a:t>
            </a:r>
            <a:r>
              <a:rPr sz="2200" spc="140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не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относятся</a:t>
            </a:r>
            <a:r>
              <a:rPr sz="2200" spc="140" dirty="0">
                <a:latin typeface="Cambria"/>
                <a:cs typeface="Cambria"/>
              </a:rPr>
              <a:t> </a:t>
            </a:r>
            <a:r>
              <a:rPr sz="2200" spc="35" dirty="0">
                <a:latin typeface="Cambria"/>
                <a:cs typeface="Cambria"/>
              </a:rPr>
              <a:t>ошибки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25" dirty="0">
                <a:latin typeface="Cambria"/>
                <a:cs typeface="Cambria"/>
              </a:rPr>
              <a:t>в </a:t>
            </a:r>
            <a:r>
              <a:rPr sz="2200" spc="-465" dirty="0">
                <a:latin typeface="Cambria"/>
                <a:cs typeface="Cambria"/>
              </a:rPr>
              <a:t> </a:t>
            </a:r>
            <a:r>
              <a:rPr sz="2200" spc="80" dirty="0">
                <a:latin typeface="Cambria"/>
                <a:cs typeface="Cambria"/>
              </a:rPr>
              <a:t>формулах</a:t>
            </a:r>
            <a:r>
              <a:rPr sz="2200" spc="140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при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решении</a:t>
            </a:r>
            <a:r>
              <a:rPr sz="2200" spc="120" dirty="0">
                <a:latin typeface="Cambria"/>
                <a:cs typeface="Cambria"/>
              </a:rPr>
              <a:t> </a:t>
            </a:r>
            <a:r>
              <a:rPr sz="2200" spc="30" dirty="0">
                <a:latin typeface="Cambria"/>
                <a:cs typeface="Cambria"/>
              </a:rPr>
              <a:t>квадратного</a:t>
            </a:r>
            <a:r>
              <a:rPr sz="2200" spc="150" dirty="0">
                <a:latin typeface="Cambria"/>
                <a:cs typeface="Cambria"/>
              </a:rPr>
              <a:t> </a:t>
            </a:r>
            <a:r>
              <a:rPr sz="2200" spc="75" dirty="0">
                <a:latin typeface="Cambria"/>
                <a:cs typeface="Cambria"/>
              </a:rPr>
              <a:t>уравнения,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spc="35" dirty="0">
                <a:latin typeface="Cambria"/>
                <a:cs typeface="Cambria"/>
              </a:rPr>
              <a:t>действиях</a:t>
            </a:r>
            <a:r>
              <a:rPr sz="2200" spc="17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с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75" dirty="0">
                <a:latin typeface="Cambria"/>
                <a:cs typeface="Cambria"/>
              </a:rPr>
              <a:t>числами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с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разными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spc="95" dirty="0">
                <a:latin typeface="Cambria"/>
                <a:cs typeface="Cambria"/>
              </a:rPr>
              <a:t>знаками,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упрощении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spc="70" dirty="0">
                <a:latin typeface="Cambria"/>
                <a:cs typeface="Cambria"/>
              </a:rPr>
              <a:t>выражений</a:t>
            </a:r>
            <a:r>
              <a:rPr sz="2200" spc="130" dirty="0">
                <a:latin typeface="Cambria"/>
                <a:cs typeface="Cambria"/>
              </a:rPr>
              <a:t> </a:t>
            </a:r>
            <a:r>
              <a:rPr sz="2200" spc="-35" dirty="0">
                <a:latin typeface="Cambria"/>
                <a:cs typeface="Cambria"/>
              </a:rPr>
              <a:t>со</a:t>
            </a:r>
            <a:r>
              <a:rPr sz="2200" spc="120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степенями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65" dirty="0">
                <a:latin typeface="Cambria"/>
                <a:cs typeface="Cambria"/>
              </a:rPr>
              <a:t>и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корнями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65" dirty="0">
                <a:latin typeface="Cambria"/>
                <a:cs typeface="Cambria"/>
              </a:rPr>
              <a:t>и</a:t>
            </a:r>
            <a:r>
              <a:rPr sz="2200" spc="110" dirty="0">
                <a:latin typeface="Cambria"/>
                <a:cs typeface="Cambria"/>
              </a:rPr>
              <a:t> </a:t>
            </a:r>
            <a:r>
              <a:rPr sz="2200" spc="70" dirty="0">
                <a:latin typeface="Cambria"/>
                <a:cs typeface="Cambria"/>
              </a:rPr>
              <a:t>т.д.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0"/>
            <a:ext cx="15417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565F6C"/>
                </a:solidFill>
                <a:latin typeface="Times New Roman"/>
                <a:cs typeface="Times New Roman"/>
              </a:rPr>
              <a:t>П</a:t>
            </a:r>
            <a:r>
              <a:rPr sz="215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РИМЕР</a:t>
            </a:r>
            <a:r>
              <a:rPr sz="27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1.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5" y="573023"/>
            <a:ext cx="8616696" cy="379933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59" y="556259"/>
            <a:ext cx="8532876" cy="42458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2865" y="106171"/>
            <a:ext cx="65659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565F6C"/>
                </a:solidFill>
                <a:latin typeface="Times New Roman"/>
                <a:cs typeface="Times New Roman"/>
              </a:rPr>
              <a:t>ИЛИ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247015"/>
            <a:ext cx="7620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9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5F6C"/>
                </a:solidFill>
                <a:latin typeface="Times New Roman"/>
                <a:cs typeface="Times New Roman"/>
              </a:rPr>
              <a:t>№20</a:t>
            </a:r>
            <a:r>
              <a:rPr sz="2400" b="1" spc="-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ВКЛЮЧАЕТ</a:t>
            </a:r>
            <a:r>
              <a:rPr sz="1900" b="1" spc="10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В</a:t>
            </a:r>
            <a:r>
              <a:rPr sz="190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565F6C"/>
                </a:solidFill>
                <a:latin typeface="Times New Roman"/>
                <a:cs typeface="Times New Roman"/>
              </a:rPr>
              <a:t>СЕБЯ</a:t>
            </a:r>
            <a:r>
              <a:rPr sz="1900" b="1" spc="10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СЛЕДУЮЩИЕ</a:t>
            </a:r>
            <a:r>
              <a:rPr sz="1900" b="1" spc="12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45" dirty="0">
                <a:solidFill>
                  <a:srgbClr val="565F6C"/>
                </a:solidFill>
                <a:latin typeface="Times New Roman"/>
                <a:cs typeface="Times New Roman"/>
              </a:rPr>
              <a:t>РАЗДЕЛЫ</a:t>
            </a:r>
            <a:r>
              <a:rPr sz="2400" b="1" spc="-45" dirty="0">
                <a:solidFill>
                  <a:srgbClr val="565F6C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736079"/>
            <a:ext cx="7764145" cy="39560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4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Алгебраические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выражения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25" dirty="0">
                <a:latin typeface="Times New Roman"/>
                <a:cs typeface="Times New Roman"/>
              </a:rPr>
              <a:t>Уравнения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Системы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уравнений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0" dirty="0">
                <a:latin typeface="Times New Roman"/>
                <a:cs typeface="Times New Roman"/>
              </a:rPr>
              <a:t>Неравенства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Системы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неравенств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3187700" marR="657860" indent="-2527300" algn="just">
              <a:lnSpc>
                <a:spcPts val="2380"/>
              </a:lnSpc>
              <a:spcBef>
                <a:spcPts val="5"/>
              </a:spcBef>
            </a:pP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Основные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проверяемые требования к 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математической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подготовке:</a:t>
            </a: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80"/>
              </a:lnSpc>
              <a:spcBef>
                <a:spcPts val="590"/>
              </a:spcBef>
            </a:pPr>
            <a:r>
              <a:rPr sz="2200" spc="-35" dirty="0">
                <a:latin typeface="Times New Roman"/>
                <a:cs typeface="Times New Roman"/>
              </a:rPr>
              <a:t>Умение </a:t>
            </a:r>
            <a:r>
              <a:rPr sz="2200" spc="-10" dirty="0">
                <a:latin typeface="Times New Roman"/>
                <a:cs typeface="Times New Roman"/>
              </a:rPr>
              <a:t>выполнять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преобразования </a:t>
            </a:r>
            <a:r>
              <a:rPr sz="2200" dirty="0">
                <a:latin typeface="Times New Roman"/>
                <a:cs typeface="Times New Roman"/>
              </a:rPr>
              <a:t>алгебраических </a:t>
            </a:r>
            <a:r>
              <a:rPr sz="2200" spc="-10" dirty="0">
                <a:latin typeface="Times New Roman"/>
                <a:cs typeface="Times New Roman"/>
              </a:rPr>
              <a:t>выражений,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решать</a:t>
            </a:r>
            <a:r>
              <a:rPr sz="2200" spc="5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уравнения,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неравенства</a:t>
            </a:r>
            <a:r>
              <a:rPr sz="2200" spc="-5" dirty="0">
                <a:latin typeface="Times New Roman"/>
                <a:cs typeface="Times New Roman"/>
              </a:rPr>
              <a:t> и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их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системы,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уверенное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владение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формально-оперативным </a:t>
            </a:r>
            <a:r>
              <a:rPr sz="2200" dirty="0">
                <a:latin typeface="Times New Roman"/>
                <a:cs typeface="Times New Roman"/>
              </a:rPr>
              <a:t>алгебраическим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аппаратом.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37591"/>
            <a:ext cx="55251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П</a:t>
            </a:r>
            <a:r>
              <a:rPr sz="215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РИМЕР</a:t>
            </a:r>
            <a:r>
              <a:rPr sz="2150" b="1" spc="114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150" b="1" spc="-20" dirty="0">
                <a:solidFill>
                  <a:srgbClr val="565F6C"/>
                </a:solidFill>
                <a:latin typeface="Times New Roman"/>
                <a:cs typeface="Times New Roman"/>
              </a:rPr>
              <a:t>ПОЛНОГО</a:t>
            </a:r>
            <a:r>
              <a:rPr sz="215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15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РЕШЕНИЯ</a:t>
            </a:r>
            <a:r>
              <a:rPr sz="2150" b="1" spc="114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150" b="1" spc="-50" dirty="0">
                <a:solidFill>
                  <a:srgbClr val="565F6C"/>
                </a:solidFill>
                <a:latin typeface="Times New Roman"/>
                <a:cs typeface="Times New Roman"/>
              </a:rPr>
              <a:t>ЗАДАЧИ</a:t>
            </a:r>
            <a:endParaRPr sz="21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850" y="556259"/>
            <a:ext cx="7193189" cy="43576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1385" y="96393"/>
            <a:ext cx="66167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spc="285" dirty="0">
                <a:solidFill>
                  <a:srgbClr val="565F6C"/>
                </a:solidFill>
                <a:latin typeface="Cambria"/>
                <a:cs typeface="Cambria"/>
              </a:rPr>
              <a:t>И</a:t>
            </a:r>
            <a:r>
              <a:rPr sz="1900" b="1" spc="290" dirty="0">
                <a:solidFill>
                  <a:srgbClr val="565F6C"/>
                </a:solidFill>
                <a:latin typeface="Cambria"/>
                <a:cs typeface="Cambria"/>
              </a:rPr>
              <a:t>ЛИ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99516"/>
            <a:ext cx="8136635" cy="41041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177241"/>
            <a:ext cx="15087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565F6C"/>
                </a:solidFill>
                <a:latin typeface="Times New Roman"/>
                <a:cs typeface="Times New Roman"/>
              </a:rPr>
              <a:t>П</a:t>
            </a:r>
            <a:r>
              <a:rPr sz="2000" b="1" dirty="0">
                <a:solidFill>
                  <a:srgbClr val="565F6C"/>
                </a:solidFill>
                <a:latin typeface="Times New Roman"/>
                <a:cs typeface="Times New Roman"/>
              </a:rPr>
              <a:t>РИМЕР</a:t>
            </a:r>
            <a:r>
              <a:rPr sz="2000" b="1" spc="5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2.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789431"/>
            <a:ext cx="8496300" cy="423062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897636"/>
            <a:ext cx="8627364" cy="3977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84835"/>
            <a:ext cx="399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9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5F6C"/>
                </a:solidFill>
                <a:latin typeface="Times New Roman"/>
                <a:cs typeface="Times New Roman"/>
              </a:rPr>
              <a:t>21.</a:t>
            </a:r>
            <a:r>
              <a:rPr sz="24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90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ЗАДАЧУ</a:t>
            </a:r>
            <a:r>
              <a:rPr sz="24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691895"/>
            <a:ext cx="8496300" cy="4040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84835"/>
            <a:ext cx="399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9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5F6C"/>
                </a:solidFill>
                <a:latin typeface="Times New Roman"/>
                <a:cs typeface="Times New Roman"/>
              </a:rPr>
              <a:t>21.</a:t>
            </a:r>
            <a:r>
              <a:rPr sz="24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90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ЗАДАЧУ</a:t>
            </a:r>
            <a:r>
              <a:rPr sz="24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736091"/>
            <a:ext cx="8496300" cy="3419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84835"/>
            <a:ext cx="399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9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5F6C"/>
                </a:solidFill>
                <a:latin typeface="Times New Roman"/>
                <a:cs typeface="Times New Roman"/>
              </a:rPr>
              <a:t>21.</a:t>
            </a:r>
            <a:r>
              <a:rPr sz="24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90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ЗАДАЧУ</a:t>
            </a:r>
            <a:r>
              <a:rPr sz="24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222247"/>
            <a:ext cx="8567928" cy="33649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84835"/>
            <a:ext cx="399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9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5F6C"/>
                </a:solidFill>
                <a:latin typeface="Times New Roman"/>
                <a:cs typeface="Times New Roman"/>
              </a:rPr>
              <a:t>21.</a:t>
            </a:r>
            <a:r>
              <a:rPr sz="24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90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ЗАДАЧУ</a:t>
            </a:r>
            <a:r>
              <a:rPr sz="24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39" y="557783"/>
            <a:ext cx="8537575" cy="4196080"/>
            <a:chOff x="167639" y="557783"/>
            <a:chExt cx="8537575" cy="4196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783" y="557783"/>
              <a:ext cx="8528304" cy="4195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0593" y="771905"/>
              <a:ext cx="2159635" cy="1306195"/>
            </a:xfrm>
            <a:custGeom>
              <a:avLst/>
              <a:gdLst/>
              <a:ahLst/>
              <a:cxnLst/>
              <a:rect l="l" t="t" r="r" b="b"/>
              <a:pathLst>
                <a:path w="2159635" h="1306195">
                  <a:moveTo>
                    <a:pt x="1152144" y="256794"/>
                  </a:moveTo>
                  <a:lnTo>
                    <a:pt x="1156440" y="218838"/>
                  </a:lnTo>
                  <a:lnTo>
                    <a:pt x="1168921" y="182615"/>
                  </a:lnTo>
                  <a:lnTo>
                    <a:pt x="1188974" y="148520"/>
                  </a:lnTo>
                  <a:lnTo>
                    <a:pt x="1215984" y="116951"/>
                  </a:lnTo>
                  <a:lnTo>
                    <a:pt x="1249340" y="88303"/>
                  </a:lnTo>
                  <a:lnTo>
                    <a:pt x="1288428" y="62975"/>
                  </a:lnTo>
                  <a:lnTo>
                    <a:pt x="1332634" y="41362"/>
                  </a:lnTo>
                  <a:lnTo>
                    <a:pt x="1381346" y="23861"/>
                  </a:lnTo>
                  <a:lnTo>
                    <a:pt x="1433950" y="10869"/>
                  </a:lnTo>
                  <a:lnTo>
                    <a:pt x="1489834" y="2783"/>
                  </a:lnTo>
                  <a:lnTo>
                    <a:pt x="1548383" y="0"/>
                  </a:lnTo>
                  <a:lnTo>
                    <a:pt x="1606933" y="2783"/>
                  </a:lnTo>
                  <a:lnTo>
                    <a:pt x="1662817" y="10869"/>
                  </a:lnTo>
                  <a:lnTo>
                    <a:pt x="1715421" y="23861"/>
                  </a:lnTo>
                  <a:lnTo>
                    <a:pt x="1764133" y="41362"/>
                  </a:lnTo>
                  <a:lnTo>
                    <a:pt x="1808339" y="62975"/>
                  </a:lnTo>
                  <a:lnTo>
                    <a:pt x="1847427" y="88303"/>
                  </a:lnTo>
                  <a:lnTo>
                    <a:pt x="1880783" y="116951"/>
                  </a:lnTo>
                  <a:lnTo>
                    <a:pt x="1907793" y="148520"/>
                  </a:lnTo>
                  <a:lnTo>
                    <a:pt x="1927846" y="182615"/>
                  </a:lnTo>
                  <a:lnTo>
                    <a:pt x="1940327" y="218838"/>
                  </a:lnTo>
                  <a:lnTo>
                    <a:pt x="1944624" y="256794"/>
                  </a:lnTo>
                  <a:lnTo>
                    <a:pt x="1940327" y="294749"/>
                  </a:lnTo>
                  <a:lnTo>
                    <a:pt x="1927846" y="330972"/>
                  </a:lnTo>
                  <a:lnTo>
                    <a:pt x="1907793" y="365067"/>
                  </a:lnTo>
                  <a:lnTo>
                    <a:pt x="1880783" y="396636"/>
                  </a:lnTo>
                  <a:lnTo>
                    <a:pt x="1847427" y="425284"/>
                  </a:lnTo>
                  <a:lnTo>
                    <a:pt x="1808339" y="450612"/>
                  </a:lnTo>
                  <a:lnTo>
                    <a:pt x="1764133" y="472225"/>
                  </a:lnTo>
                  <a:lnTo>
                    <a:pt x="1715421" y="489726"/>
                  </a:lnTo>
                  <a:lnTo>
                    <a:pt x="1662817" y="502718"/>
                  </a:lnTo>
                  <a:lnTo>
                    <a:pt x="1606933" y="510804"/>
                  </a:lnTo>
                  <a:lnTo>
                    <a:pt x="1548383" y="513588"/>
                  </a:lnTo>
                  <a:lnTo>
                    <a:pt x="1489834" y="510804"/>
                  </a:lnTo>
                  <a:lnTo>
                    <a:pt x="1433950" y="502718"/>
                  </a:lnTo>
                  <a:lnTo>
                    <a:pt x="1381346" y="489726"/>
                  </a:lnTo>
                  <a:lnTo>
                    <a:pt x="1332634" y="472225"/>
                  </a:lnTo>
                  <a:lnTo>
                    <a:pt x="1288428" y="450612"/>
                  </a:lnTo>
                  <a:lnTo>
                    <a:pt x="1249340" y="425284"/>
                  </a:lnTo>
                  <a:lnTo>
                    <a:pt x="1215984" y="396636"/>
                  </a:lnTo>
                  <a:lnTo>
                    <a:pt x="1188974" y="365067"/>
                  </a:lnTo>
                  <a:lnTo>
                    <a:pt x="1168921" y="330972"/>
                  </a:lnTo>
                  <a:lnTo>
                    <a:pt x="1156440" y="294749"/>
                  </a:lnTo>
                  <a:lnTo>
                    <a:pt x="1152144" y="256794"/>
                  </a:lnTo>
                  <a:close/>
                </a:path>
                <a:path w="2159635" h="1306195">
                  <a:moveTo>
                    <a:pt x="0" y="1049274"/>
                  </a:moveTo>
                  <a:lnTo>
                    <a:pt x="21936" y="997510"/>
                  </a:lnTo>
                  <a:lnTo>
                    <a:pt x="59595" y="964913"/>
                  </a:lnTo>
                  <a:lnTo>
                    <a:pt x="114180" y="934202"/>
                  </a:lnTo>
                  <a:lnTo>
                    <a:pt x="184405" y="905682"/>
                  </a:lnTo>
                  <a:lnTo>
                    <a:pt x="224981" y="892339"/>
                  </a:lnTo>
                  <a:lnTo>
                    <a:pt x="268984" y="879659"/>
                  </a:lnTo>
                  <a:lnTo>
                    <a:pt x="316253" y="867679"/>
                  </a:lnTo>
                  <a:lnTo>
                    <a:pt x="366629" y="856439"/>
                  </a:lnTo>
                  <a:lnTo>
                    <a:pt x="419949" y="845975"/>
                  </a:lnTo>
                  <a:lnTo>
                    <a:pt x="476054" y="836326"/>
                  </a:lnTo>
                  <a:lnTo>
                    <a:pt x="534782" y="827532"/>
                  </a:lnTo>
                  <a:lnTo>
                    <a:pt x="595973" y="819628"/>
                  </a:lnTo>
                  <a:lnTo>
                    <a:pt x="659466" y="812655"/>
                  </a:lnTo>
                  <a:lnTo>
                    <a:pt x="725099" y="806649"/>
                  </a:lnTo>
                  <a:lnTo>
                    <a:pt x="792713" y="801650"/>
                  </a:lnTo>
                  <a:lnTo>
                    <a:pt x="862146" y="797695"/>
                  </a:lnTo>
                  <a:lnTo>
                    <a:pt x="933238" y="794823"/>
                  </a:lnTo>
                  <a:lnTo>
                    <a:pt x="1005827" y="793072"/>
                  </a:lnTo>
                  <a:lnTo>
                    <a:pt x="1079754" y="792480"/>
                  </a:lnTo>
                  <a:lnTo>
                    <a:pt x="1153687" y="793072"/>
                  </a:lnTo>
                  <a:lnTo>
                    <a:pt x="1226282" y="794823"/>
                  </a:lnTo>
                  <a:lnTo>
                    <a:pt x="1297379" y="797695"/>
                  </a:lnTo>
                  <a:lnTo>
                    <a:pt x="1366816" y="801650"/>
                  </a:lnTo>
                  <a:lnTo>
                    <a:pt x="1434432" y="806649"/>
                  </a:lnTo>
                  <a:lnTo>
                    <a:pt x="1500068" y="812655"/>
                  </a:lnTo>
                  <a:lnTo>
                    <a:pt x="1563562" y="819628"/>
                  </a:lnTo>
                  <a:lnTo>
                    <a:pt x="1624753" y="827532"/>
                  </a:lnTo>
                  <a:lnTo>
                    <a:pt x="1683481" y="836326"/>
                  </a:lnTo>
                  <a:lnTo>
                    <a:pt x="1739585" y="845975"/>
                  </a:lnTo>
                  <a:lnTo>
                    <a:pt x="1792904" y="856439"/>
                  </a:lnTo>
                  <a:lnTo>
                    <a:pt x="1843277" y="867679"/>
                  </a:lnTo>
                  <a:lnTo>
                    <a:pt x="1890545" y="879659"/>
                  </a:lnTo>
                  <a:lnTo>
                    <a:pt x="1934546" y="892339"/>
                  </a:lnTo>
                  <a:lnTo>
                    <a:pt x="1975118" y="905682"/>
                  </a:lnTo>
                  <a:lnTo>
                    <a:pt x="2012103" y="919649"/>
                  </a:lnTo>
                  <a:lnTo>
                    <a:pt x="2074664" y="949303"/>
                  </a:lnTo>
                  <a:lnTo>
                    <a:pt x="2120942" y="980995"/>
                  </a:lnTo>
                  <a:lnTo>
                    <a:pt x="2149652" y="1014421"/>
                  </a:lnTo>
                  <a:lnTo>
                    <a:pt x="2159508" y="1049274"/>
                  </a:lnTo>
                  <a:lnTo>
                    <a:pt x="2157017" y="1066859"/>
                  </a:lnTo>
                  <a:lnTo>
                    <a:pt x="2137573" y="1101037"/>
                  </a:lnTo>
                  <a:lnTo>
                    <a:pt x="2099918" y="1133634"/>
                  </a:lnTo>
                  <a:lnTo>
                    <a:pt x="2045338" y="1164345"/>
                  </a:lnTo>
                  <a:lnTo>
                    <a:pt x="1975118" y="1192865"/>
                  </a:lnTo>
                  <a:lnTo>
                    <a:pt x="1934546" y="1206208"/>
                  </a:lnTo>
                  <a:lnTo>
                    <a:pt x="1890545" y="1218888"/>
                  </a:lnTo>
                  <a:lnTo>
                    <a:pt x="1843277" y="1230868"/>
                  </a:lnTo>
                  <a:lnTo>
                    <a:pt x="1792904" y="1242108"/>
                  </a:lnTo>
                  <a:lnTo>
                    <a:pt x="1739585" y="1252572"/>
                  </a:lnTo>
                  <a:lnTo>
                    <a:pt x="1683481" y="1262221"/>
                  </a:lnTo>
                  <a:lnTo>
                    <a:pt x="1624753" y="1271016"/>
                  </a:lnTo>
                  <a:lnTo>
                    <a:pt x="1563562" y="1278919"/>
                  </a:lnTo>
                  <a:lnTo>
                    <a:pt x="1500068" y="1285892"/>
                  </a:lnTo>
                  <a:lnTo>
                    <a:pt x="1434432" y="1291898"/>
                  </a:lnTo>
                  <a:lnTo>
                    <a:pt x="1366816" y="1296897"/>
                  </a:lnTo>
                  <a:lnTo>
                    <a:pt x="1297379" y="1300852"/>
                  </a:lnTo>
                  <a:lnTo>
                    <a:pt x="1226282" y="1303724"/>
                  </a:lnTo>
                  <a:lnTo>
                    <a:pt x="1153687" y="1305475"/>
                  </a:lnTo>
                  <a:lnTo>
                    <a:pt x="1079754" y="1306068"/>
                  </a:lnTo>
                  <a:lnTo>
                    <a:pt x="1005827" y="1305475"/>
                  </a:lnTo>
                  <a:lnTo>
                    <a:pt x="933238" y="1303724"/>
                  </a:lnTo>
                  <a:lnTo>
                    <a:pt x="862146" y="1300852"/>
                  </a:lnTo>
                  <a:lnTo>
                    <a:pt x="792713" y="1296897"/>
                  </a:lnTo>
                  <a:lnTo>
                    <a:pt x="725099" y="1291898"/>
                  </a:lnTo>
                  <a:lnTo>
                    <a:pt x="659466" y="1285892"/>
                  </a:lnTo>
                  <a:lnTo>
                    <a:pt x="595973" y="1278919"/>
                  </a:lnTo>
                  <a:lnTo>
                    <a:pt x="534782" y="1271016"/>
                  </a:lnTo>
                  <a:lnTo>
                    <a:pt x="476054" y="1262221"/>
                  </a:lnTo>
                  <a:lnTo>
                    <a:pt x="419949" y="1252572"/>
                  </a:lnTo>
                  <a:lnTo>
                    <a:pt x="366629" y="1242108"/>
                  </a:lnTo>
                  <a:lnTo>
                    <a:pt x="316253" y="1230868"/>
                  </a:lnTo>
                  <a:lnTo>
                    <a:pt x="268984" y="1218888"/>
                  </a:lnTo>
                  <a:lnTo>
                    <a:pt x="224981" y="1206208"/>
                  </a:lnTo>
                  <a:lnTo>
                    <a:pt x="184405" y="1192865"/>
                  </a:lnTo>
                  <a:lnTo>
                    <a:pt x="147418" y="1178898"/>
                  </a:lnTo>
                  <a:lnTo>
                    <a:pt x="84852" y="1149244"/>
                  </a:lnTo>
                  <a:lnTo>
                    <a:pt x="38570" y="1117552"/>
                  </a:lnTo>
                  <a:lnTo>
                    <a:pt x="9856" y="1084126"/>
                  </a:lnTo>
                  <a:lnTo>
                    <a:pt x="0" y="1049274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70" y="84835"/>
            <a:ext cx="399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9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5F6C"/>
                </a:solidFill>
                <a:latin typeface="Times New Roman"/>
                <a:cs typeface="Times New Roman"/>
              </a:rPr>
              <a:t>21.</a:t>
            </a:r>
            <a:r>
              <a:rPr sz="24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90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ЗАДАЧУ</a:t>
            </a:r>
            <a:r>
              <a:rPr sz="24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447" y="0"/>
            <a:ext cx="8989060" cy="5143500"/>
            <a:chOff x="155447" y="0"/>
            <a:chExt cx="898906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71" y="755904"/>
              <a:ext cx="8724900" cy="33665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8401" y="2474214"/>
              <a:ext cx="2769235" cy="769620"/>
            </a:xfrm>
            <a:custGeom>
              <a:avLst/>
              <a:gdLst/>
              <a:ahLst/>
              <a:cxnLst/>
              <a:rect l="l" t="t" r="r" b="b"/>
              <a:pathLst>
                <a:path w="2769235" h="769619">
                  <a:moveTo>
                    <a:pt x="0" y="256031"/>
                  </a:moveTo>
                  <a:lnTo>
                    <a:pt x="13282" y="204447"/>
                  </a:lnTo>
                  <a:lnTo>
                    <a:pt x="51377" y="156394"/>
                  </a:lnTo>
                  <a:lnTo>
                    <a:pt x="111656" y="112904"/>
                  </a:lnTo>
                  <a:lnTo>
                    <a:pt x="149293" y="93193"/>
                  </a:lnTo>
                  <a:lnTo>
                    <a:pt x="191490" y="75009"/>
                  </a:lnTo>
                  <a:lnTo>
                    <a:pt x="237919" y="58481"/>
                  </a:lnTo>
                  <a:lnTo>
                    <a:pt x="288250" y="43739"/>
                  </a:lnTo>
                  <a:lnTo>
                    <a:pt x="342155" y="30912"/>
                  </a:lnTo>
                  <a:lnTo>
                    <a:pt x="399307" y="20127"/>
                  </a:lnTo>
                  <a:lnTo>
                    <a:pt x="459375" y="11515"/>
                  </a:lnTo>
                  <a:lnTo>
                    <a:pt x="522031" y="5203"/>
                  </a:lnTo>
                  <a:lnTo>
                    <a:pt x="586948" y="1322"/>
                  </a:lnTo>
                  <a:lnTo>
                    <a:pt x="653796" y="0"/>
                  </a:lnTo>
                  <a:lnTo>
                    <a:pt x="720643" y="1322"/>
                  </a:lnTo>
                  <a:lnTo>
                    <a:pt x="785560" y="5203"/>
                  </a:lnTo>
                  <a:lnTo>
                    <a:pt x="848216" y="11515"/>
                  </a:lnTo>
                  <a:lnTo>
                    <a:pt x="908284" y="20127"/>
                  </a:lnTo>
                  <a:lnTo>
                    <a:pt x="965436" y="30912"/>
                  </a:lnTo>
                  <a:lnTo>
                    <a:pt x="1019341" y="43739"/>
                  </a:lnTo>
                  <a:lnTo>
                    <a:pt x="1069672" y="58481"/>
                  </a:lnTo>
                  <a:lnTo>
                    <a:pt x="1116101" y="75009"/>
                  </a:lnTo>
                  <a:lnTo>
                    <a:pt x="1158298" y="93193"/>
                  </a:lnTo>
                  <a:lnTo>
                    <a:pt x="1195935" y="112904"/>
                  </a:lnTo>
                  <a:lnTo>
                    <a:pt x="1228683" y="134014"/>
                  </a:lnTo>
                  <a:lnTo>
                    <a:pt x="1278199" y="179915"/>
                  </a:lnTo>
                  <a:lnTo>
                    <a:pt x="1304216" y="229862"/>
                  </a:lnTo>
                  <a:lnTo>
                    <a:pt x="1307592" y="256031"/>
                  </a:lnTo>
                  <a:lnTo>
                    <a:pt x="1304216" y="282201"/>
                  </a:lnTo>
                  <a:lnTo>
                    <a:pt x="1278199" y="332148"/>
                  </a:lnTo>
                  <a:lnTo>
                    <a:pt x="1228683" y="378049"/>
                  </a:lnTo>
                  <a:lnTo>
                    <a:pt x="1195935" y="399159"/>
                  </a:lnTo>
                  <a:lnTo>
                    <a:pt x="1158298" y="418870"/>
                  </a:lnTo>
                  <a:lnTo>
                    <a:pt x="1116101" y="437054"/>
                  </a:lnTo>
                  <a:lnTo>
                    <a:pt x="1069672" y="453582"/>
                  </a:lnTo>
                  <a:lnTo>
                    <a:pt x="1019341" y="468324"/>
                  </a:lnTo>
                  <a:lnTo>
                    <a:pt x="965436" y="481151"/>
                  </a:lnTo>
                  <a:lnTo>
                    <a:pt x="908284" y="491936"/>
                  </a:lnTo>
                  <a:lnTo>
                    <a:pt x="848216" y="500548"/>
                  </a:lnTo>
                  <a:lnTo>
                    <a:pt x="785560" y="506860"/>
                  </a:lnTo>
                  <a:lnTo>
                    <a:pt x="720643" y="510741"/>
                  </a:lnTo>
                  <a:lnTo>
                    <a:pt x="653796" y="512063"/>
                  </a:lnTo>
                  <a:lnTo>
                    <a:pt x="586948" y="510741"/>
                  </a:lnTo>
                  <a:lnTo>
                    <a:pt x="522031" y="506860"/>
                  </a:lnTo>
                  <a:lnTo>
                    <a:pt x="459375" y="500548"/>
                  </a:lnTo>
                  <a:lnTo>
                    <a:pt x="399307" y="491936"/>
                  </a:lnTo>
                  <a:lnTo>
                    <a:pt x="342155" y="481151"/>
                  </a:lnTo>
                  <a:lnTo>
                    <a:pt x="288250" y="468324"/>
                  </a:lnTo>
                  <a:lnTo>
                    <a:pt x="237919" y="453582"/>
                  </a:lnTo>
                  <a:lnTo>
                    <a:pt x="191490" y="437054"/>
                  </a:lnTo>
                  <a:lnTo>
                    <a:pt x="149293" y="418870"/>
                  </a:lnTo>
                  <a:lnTo>
                    <a:pt x="111656" y="399159"/>
                  </a:lnTo>
                  <a:lnTo>
                    <a:pt x="78908" y="378049"/>
                  </a:lnTo>
                  <a:lnTo>
                    <a:pt x="29392" y="332148"/>
                  </a:lnTo>
                  <a:lnTo>
                    <a:pt x="3375" y="282201"/>
                  </a:lnTo>
                  <a:lnTo>
                    <a:pt x="0" y="256031"/>
                  </a:lnTo>
                  <a:close/>
                </a:path>
                <a:path w="2769235" h="769619">
                  <a:moveTo>
                    <a:pt x="1976628" y="512825"/>
                  </a:moveTo>
                  <a:lnTo>
                    <a:pt x="1980924" y="474870"/>
                  </a:lnTo>
                  <a:lnTo>
                    <a:pt x="1993405" y="438647"/>
                  </a:lnTo>
                  <a:lnTo>
                    <a:pt x="2013458" y="404552"/>
                  </a:lnTo>
                  <a:lnTo>
                    <a:pt x="2040468" y="372983"/>
                  </a:lnTo>
                  <a:lnTo>
                    <a:pt x="2073824" y="344335"/>
                  </a:lnTo>
                  <a:lnTo>
                    <a:pt x="2112912" y="319007"/>
                  </a:lnTo>
                  <a:lnTo>
                    <a:pt x="2157118" y="297394"/>
                  </a:lnTo>
                  <a:lnTo>
                    <a:pt x="2205830" y="279893"/>
                  </a:lnTo>
                  <a:lnTo>
                    <a:pt x="2258434" y="266901"/>
                  </a:lnTo>
                  <a:lnTo>
                    <a:pt x="2314318" y="258815"/>
                  </a:lnTo>
                  <a:lnTo>
                    <a:pt x="2372868" y="256031"/>
                  </a:lnTo>
                  <a:lnTo>
                    <a:pt x="2431417" y="258815"/>
                  </a:lnTo>
                  <a:lnTo>
                    <a:pt x="2487301" y="266901"/>
                  </a:lnTo>
                  <a:lnTo>
                    <a:pt x="2539905" y="279893"/>
                  </a:lnTo>
                  <a:lnTo>
                    <a:pt x="2588617" y="297394"/>
                  </a:lnTo>
                  <a:lnTo>
                    <a:pt x="2632823" y="319007"/>
                  </a:lnTo>
                  <a:lnTo>
                    <a:pt x="2671911" y="344335"/>
                  </a:lnTo>
                  <a:lnTo>
                    <a:pt x="2705267" y="372983"/>
                  </a:lnTo>
                  <a:lnTo>
                    <a:pt x="2732277" y="404552"/>
                  </a:lnTo>
                  <a:lnTo>
                    <a:pt x="2752330" y="438647"/>
                  </a:lnTo>
                  <a:lnTo>
                    <a:pt x="2764811" y="474870"/>
                  </a:lnTo>
                  <a:lnTo>
                    <a:pt x="2769108" y="512825"/>
                  </a:lnTo>
                  <a:lnTo>
                    <a:pt x="2764811" y="550781"/>
                  </a:lnTo>
                  <a:lnTo>
                    <a:pt x="2752330" y="587004"/>
                  </a:lnTo>
                  <a:lnTo>
                    <a:pt x="2732277" y="621099"/>
                  </a:lnTo>
                  <a:lnTo>
                    <a:pt x="2705267" y="652668"/>
                  </a:lnTo>
                  <a:lnTo>
                    <a:pt x="2671911" y="681316"/>
                  </a:lnTo>
                  <a:lnTo>
                    <a:pt x="2632823" y="706644"/>
                  </a:lnTo>
                  <a:lnTo>
                    <a:pt x="2588617" y="728257"/>
                  </a:lnTo>
                  <a:lnTo>
                    <a:pt x="2539905" y="745758"/>
                  </a:lnTo>
                  <a:lnTo>
                    <a:pt x="2487301" y="758750"/>
                  </a:lnTo>
                  <a:lnTo>
                    <a:pt x="2431417" y="766836"/>
                  </a:lnTo>
                  <a:lnTo>
                    <a:pt x="2372868" y="769619"/>
                  </a:lnTo>
                  <a:lnTo>
                    <a:pt x="2314318" y="766836"/>
                  </a:lnTo>
                  <a:lnTo>
                    <a:pt x="2258434" y="758750"/>
                  </a:lnTo>
                  <a:lnTo>
                    <a:pt x="2205830" y="745758"/>
                  </a:lnTo>
                  <a:lnTo>
                    <a:pt x="2157118" y="728257"/>
                  </a:lnTo>
                  <a:lnTo>
                    <a:pt x="2112912" y="706644"/>
                  </a:lnTo>
                  <a:lnTo>
                    <a:pt x="2073824" y="681316"/>
                  </a:lnTo>
                  <a:lnTo>
                    <a:pt x="2040468" y="652668"/>
                  </a:lnTo>
                  <a:lnTo>
                    <a:pt x="2013458" y="621099"/>
                  </a:lnTo>
                  <a:lnTo>
                    <a:pt x="1993405" y="587004"/>
                  </a:lnTo>
                  <a:lnTo>
                    <a:pt x="1980924" y="550781"/>
                  </a:lnTo>
                  <a:lnTo>
                    <a:pt x="1976628" y="51282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70" y="84835"/>
            <a:ext cx="399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9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5F6C"/>
                </a:solidFill>
                <a:latin typeface="Times New Roman"/>
                <a:cs typeface="Times New Roman"/>
              </a:rPr>
              <a:t>21.</a:t>
            </a:r>
            <a:r>
              <a:rPr sz="24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90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ЗАДАЧУ</a:t>
            </a:r>
            <a:r>
              <a:rPr sz="240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8505"/>
            <a:ext cx="6838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225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2250" b="1" spc="10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65F6C"/>
                </a:solidFill>
                <a:latin typeface="Times New Roman"/>
                <a:cs typeface="Times New Roman"/>
              </a:rPr>
              <a:t>22.</a:t>
            </a:r>
            <a:r>
              <a:rPr sz="28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П</a:t>
            </a:r>
            <a:r>
              <a:rPr sz="225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ОСТРОИТЬ</a:t>
            </a:r>
            <a:r>
              <a:rPr sz="225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5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ГРАФИК</a:t>
            </a:r>
            <a:r>
              <a:rPr sz="2250" b="1" spc="9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50" b="1" spc="-35" dirty="0">
                <a:solidFill>
                  <a:srgbClr val="565F6C"/>
                </a:solidFill>
                <a:latin typeface="Times New Roman"/>
                <a:cs typeface="Times New Roman"/>
              </a:rPr>
              <a:t>ФУНКЦИИ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36396"/>
            <a:ext cx="7632700" cy="229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7865" marR="113664" indent="-276352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Основные проверяемые требования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математической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подготовке: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45" dirty="0">
                <a:latin typeface="Times New Roman"/>
                <a:cs typeface="Times New Roman"/>
              </a:rPr>
              <a:t>Уметь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выполнять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преобразования</a:t>
            </a:r>
            <a:r>
              <a:rPr sz="2400" dirty="0">
                <a:latin typeface="Times New Roman"/>
                <a:cs typeface="Times New Roman"/>
              </a:rPr>
              <a:t> алгебраических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выражений,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решать </a:t>
            </a:r>
            <a:r>
              <a:rPr sz="2400" dirty="0">
                <a:latin typeface="Times New Roman"/>
                <a:cs typeface="Times New Roman"/>
              </a:rPr>
              <a:t>уравнения,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неравенства</a:t>
            </a:r>
            <a:r>
              <a:rPr sz="2400" dirty="0">
                <a:latin typeface="Times New Roman"/>
                <a:cs typeface="Times New Roman"/>
              </a:rPr>
              <a:t> 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их </a:t>
            </a:r>
            <a:r>
              <a:rPr sz="2400" dirty="0">
                <a:latin typeface="Times New Roman"/>
                <a:cs typeface="Times New Roman"/>
              </a:rPr>
              <a:t>системы,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строить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читать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графики</a:t>
            </a:r>
            <a:r>
              <a:rPr sz="2400" spc="-10" dirty="0">
                <a:latin typeface="Times New Roman"/>
                <a:cs typeface="Times New Roman"/>
              </a:rPr>
              <a:t> функций,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строить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исследовать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простейшие </a:t>
            </a:r>
            <a:r>
              <a:rPr sz="2400" spc="-10" dirty="0">
                <a:latin typeface="Times New Roman"/>
                <a:cs typeface="Times New Roman"/>
              </a:rPr>
              <a:t>математические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модели.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789" y="160400"/>
            <a:ext cx="30460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К</a:t>
            </a:r>
            <a:r>
              <a:rPr sz="175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РИТЕРИИ</a:t>
            </a:r>
            <a:r>
              <a:rPr sz="1750" b="1" spc="6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750" b="1" spc="-5" dirty="0">
                <a:solidFill>
                  <a:srgbClr val="565F6C"/>
                </a:solidFill>
                <a:latin typeface="Times New Roman"/>
                <a:cs typeface="Times New Roman"/>
              </a:rPr>
              <a:t>ОЦЕНИВАНИЯ</a:t>
            </a:r>
            <a:endParaRPr sz="175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58516"/>
              </p:ext>
            </p:extLst>
          </p:nvPr>
        </p:nvGraphicFramePr>
        <p:xfrm>
          <a:off x="533196" y="783208"/>
          <a:ext cx="7848599" cy="2790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7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9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85" dirty="0">
                          <a:latin typeface="Cambria"/>
                          <a:cs typeface="Cambria"/>
                        </a:rPr>
                        <a:t>Баллы</a:t>
                      </a:r>
                      <a:endParaRPr sz="1400" dirty="0">
                        <a:latin typeface="Cambria"/>
                        <a:cs typeface="Cambr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критерия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20" dirty="0">
                          <a:latin typeface="Cambria"/>
                          <a:cs typeface="Cambria"/>
                        </a:rPr>
                        <a:t>Обосновано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получен 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верный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ответ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0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55" dirty="0">
                          <a:latin typeface="Cambria"/>
                          <a:cs typeface="Cambria"/>
                        </a:rPr>
                        <a:t>Решение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доведено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до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конца,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но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5" dirty="0" err="1">
                          <a:latin typeface="Cambria"/>
                          <a:cs typeface="Cambria"/>
                        </a:rPr>
                        <a:t>допущена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400" spc="40" dirty="0">
                          <a:latin typeface="Cambria"/>
                          <a:cs typeface="Cambria"/>
                        </a:rPr>
                        <a:t>арифметическая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0" dirty="0" err="1">
                          <a:latin typeface="Cambria"/>
                          <a:cs typeface="Cambria"/>
                        </a:rPr>
                        <a:t>ошибка</a:t>
                      </a:r>
                      <a:r>
                        <a:rPr lang="ru-RU" sz="1400" spc="30" dirty="0">
                          <a:latin typeface="Cambria"/>
                          <a:cs typeface="Cambria"/>
                        </a:rPr>
                        <a:t>,</a:t>
                      </a:r>
                      <a:endParaRPr sz="1400" dirty="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с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5" dirty="0">
                          <a:latin typeface="Cambria"/>
                          <a:cs typeface="Cambria"/>
                        </a:rPr>
                        <a:t>ее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5" dirty="0">
                          <a:latin typeface="Cambria"/>
                          <a:cs typeface="Cambria"/>
                        </a:rPr>
                        <a:t>учетом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дальнейшие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шаги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выполнены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верно</a:t>
                      </a:r>
                      <a:endParaRPr sz="1400" dirty="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55" dirty="0">
                          <a:latin typeface="Cambria"/>
                          <a:cs typeface="Cambria"/>
                        </a:rPr>
                        <a:t>Решение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не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соответствует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 ни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5" dirty="0">
                          <a:latin typeface="Cambria"/>
                          <a:cs typeface="Cambria"/>
                        </a:rPr>
                        <a:t>одному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из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критериев,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перечисленных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выше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43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i="1" spc="5" dirty="0">
                          <a:latin typeface="Roboto Bk"/>
                          <a:cs typeface="Roboto Bk"/>
                        </a:rPr>
                        <a:t>Максимальный</a:t>
                      </a:r>
                      <a:r>
                        <a:rPr sz="1400" b="1" i="1" spc="-10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400" b="1" i="1" spc="45" dirty="0">
                          <a:latin typeface="Roboto Bk"/>
                          <a:cs typeface="Roboto Bk"/>
                        </a:rPr>
                        <a:t>балл</a:t>
                      </a:r>
                      <a:endParaRPr sz="1400" dirty="0">
                        <a:latin typeface="Roboto Bk"/>
                        <a:cs typeface="Roboto B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694" y="231774"/>
            <a:ext cx="34544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565F6C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565F6C"/>
                </a:solidFill>
                <a:latin typeface="Times New Roman"/>
                <a:cs typeface="Times New Roman"/>
              </a:rPr>
              <a:t>РИТЕРИИ</a:t>
            </a:r>
            <a:r>
              <a:rPr sz="2000" b="1" spc="4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ОЦЕНИВАНИЯ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243202"/>
          <a:ext cx="7468234" cy="2156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5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1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85" dirty="0">
                          <a:latin typeface="Cambria"/>
                          <a:cs typeface="Cambria"/>
                        </a:rPr>
                        <a:t>Баллы</a:t>
                      </a:r>
                      <a:endParaRPr sz="1400" dirty="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55" dirty="0">
                          <a:latin typeface="Cambria"/>
                          <a:cs typeface="Cambria"/>
                        </a:rPr>
                        <a:t>Содержание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критерия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70" dirty="0">
                          <a:latin typeface="Cambria"/>
                          <a:cs typeface="Cambria"/>
                        </a:rPr>
                        <a:t>График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построен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верно,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верно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найдены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0" dirty="0">
                          <a:latin typeface="Cambria"/>
                          <a:cs typeface="Cambria"/>
                        </a:rPr>
                        <a:t>искомые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значения параметра</a:t>
                      </a:r>
                      <a:endParaRPr sz="1400" dirty="0">
                        <a:latin typeface="Cambria"/>
                        <a:cs typeface="Cambr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0863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70" dirty="0">
                          <a:latin typeface="Cambria"/>
                          <a:cs typeface="Cambria"/>
                        </a:rPr>
                        <a:t>График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построен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верно,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но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0" dirty="0">
                          <a:latin typeface="Cambria"/>
                          <a:cs typeface="Cambria"/>
                        </a:rPr>
                        <a:t>искомые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значения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параметра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найдены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5" dirty="0">
                          <a:latin typeface="Cambria"/>
                          <a:cs typeface="Cambria"/>
                        </a:rPr>
                        <a:t>неверно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или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не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найдены</a:t>
                      </a:r>
                      <a:endParaRPr sz="1400" dirty="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222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55" dirty="0">
                          <a:latin typeface="Cambria"/>
                          <a:cs typeface="Cambria"/>
                        </a:rPr>
                        <a:t>Решение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не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соответствует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ни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5" dirty="0">
                          <a:latin typeface="Cambria"/>
                          <a:cs typeface="Cambria"/>
                        </a:rPr>
                        <a:t>одному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из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критериев.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Перечисленных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выше</a:t>
                      </a:r>
                      <a:endParaRPr sz="1400" dirty="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86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i="1" spc="5" dirty="0">
                          <a:latin typeface="Roboto Bk"/>
                          <a:cs typeface="Roboto Bk"/>
                        </a:rPr>
                        <a:t>Максимальный</a:t>
                      </a:r>
                      <a:r>
                        <a:rPr sz="1400" b="1" i="1" spc="-15" dirty="0">
                          <a:latin typeface="Roboto Bk"/>
                          <a:cs typeface="Roboto Bk"/>
                        </a:rPr>
                        <a:t> </a:t>
                      </a:r>
                      <a:r>
                        <a:rPr sz="1400" b="1" i="1" spc="45" dirty="0">
                          <a:latin typeface="Roboto Bk"/>
                          <a:cs typeface="Roboto Bk"/>
                        </a:rPr>
                        <a:t>балл</a:t>
                      </a:r>
                      <a:endParaRPr sz="1400" dirty="0">
                        <a:latin typeface="Roboto Bk"/>
                        <a:cs typeface="Roboto B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18540" y="3683000"/>
            <a:ext cx="7333615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1800" spc="50" dirty="0">
                <a:latin typeface="Cambria"/>
                <a:cs typeface="Cambria"/>
              </a:rPr>
              <a:t>Основным </a:t>
            </a:r>
            <a:r>
              <a:rPr sz="1800" spc="25" dirty="0">
                <a:latin typeface="Cambria"/>
                <a:cs typeface="Cambria"/>
              </a:rPr>
              <a:t>условием </a:t>
            </a:r>
            <a:r>
              <a:rPr sz="1800" spc="30" dirty="0">
                <a:latin typeface="Cambria"/>
                <a:cs typeface="Cambria"/>
              </a:rPr>
              <a:t>положительной </a:t>
            </a:r>
            <a:r>
              <a:rPr sz="1800" spc="35" dirty="0">
                <a:latin typeface="Cambria"/>
                <a:cs typeface="Cambria"/>
              </a:rPr>
              <a:t>оценки </a:t>
            </a:r>
            <a:r>
              <a:rPr sz="1800" spc="65" dirty="0">
                <a:latin typeface="Cambria"/>
                <a:cs typeface="Cambria"/>
              </a:rPr>
              <a:t>за </a:t>
            </a:r>
            <a:r>
              <a:rPr sz="1800" spc="40" dirty="0">
                <a:latin typeface="Cambria"/>
                <a:cs typeface="Cambria"/>
              </a:rPr>
              <a:t>решение </a:t>
            </a:r>
            <a:r>
              <a:rPr sz="1800" spc="65" dirty="0">
                <a:latin typeface="Cambria"/>
                <a:cs typeface="Cambria"/>
              </a:rPr>
              <a:t>задания 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является </a:t>
            </a:r>
            <a:r>
              <a:rPr sz="1800" spc="15" dirty="0">
                <a:latin typeface="Cambria"/>
                <a:cs typeface="Cambria"/>
              </a:rPr>
              <a:t>верное </a:t>
            </a:r>
            <a:r>
              <a:rPr sz="1800" spc="10" dirty="0">
                <a:latin typeface="Cambria"/>
                <a:cs typeface="Cambria"/>
              </a:rPr>
              <a:t>построение </a:t>
            </a:r>
            <a:r>
              <a:rPr sz="1800" spc="60" dirty="0">
                <a:latin typeface="Cambria"/>
                <a:cs typeface="Cambria"/>
              </a:rPr>
              <a:t>графика</a:t>
            </a:r>
            <a:r>
              <a:rPr sz="1800" spc="60" dirty="0">
                <a:latin typeface="Tahoma"/>
                <a:cs typeface="Tahoma"/>
              </a:rPr>
              <a:t>. </a:t>
            </a:r>
            <a:r>
              <a:rPr sz="1800" spc="40" dirty="0">
                <a:latin typeface="Cambria"/>
                <a:cs typeface="Cambria"/>
              </a:rPr>
              <a:t>Верное </a:t>
            </a:r>
            <a:r>
              <a:rPr sz="1800" spc="10" dirty="0">
                <a:latin typeface="Cambria"/>
                <a:cs typeface="Cambria"/>
              </a:rPr>
              <a:t>построение </a:t>
            </a:r>
            <a:r>
              <a:rPr sz="1800" spc="75" dirty="0">
                <a:latin typeface="Cambria"/>
                <a:cs typeface="Cambria"/>
              </a:rPr>
              <a:t>графика 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включает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себя</a:t>
            </a:r>
            <a:r>
              <a:rPr sz="1800" spc="-20" dirty="0">
                <a:latin typeface="Tahoma"/>
                <a:cs typeface="Tahoma"/>
              </a:rPr>
              <a:t>: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0000"/>
                </a:solidFill>
                <a:latin typeface="Cambria"/>
                <a:cs typeface="Cambria"/>
              </a:rPr>
              <a:t>масштаб,  </a:t>
            </a:r>
            <a:r>
              <a:rPr sz="1800" spc="45" dirty="0">
                <a:solidFill>
                  <a:srgbClr val="FF0000"/>
                </a:solidFill>
                <a:latin typeface="Cambria"/>
                <a:cs typeface="Cambria"/>
              </a:rPr>
              <a:t>содержательная  </a:t>
            </a:r>
            <a:r>
              <a:rPr sz="1800" spc="50" dirty="0">
                <a:solidFill>
                  <a:srgbClr val="FF0000"/>
                </a:solidFill>
                <a:latin typeface="Cambria"/>
                <a:cs typeface="Cambria"/>
              </a:rPr>
              <a:t>таблица  </a:t>
            </a:r>
            <a:r>
              <a:rPr sz="1800" spc="55" dirty="0">
                <a:solidFill>
                  <a:srgbClr val="FF0000"/>
                </a:solidFill>
                <a:latin typeface="Cambria"/>
                <a:cs typeface="Cambria"/>
              </a:rPr>
              <a:t>значений </a:t>
            </a:r>
            <a:r>
              <a:rPr sz="18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FF0000"/>
                </a:solidFill>
                <a:latin typeface="Cambria"/>
                <a:cs typeface="Cambria"/>
              </a:rPr>
              <a:t>или</a:t>
            </a:r>
            <a:r>
              <a:rPr sz="180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Cambria"/>
                <a:cs typeface="Cambria"/>
              </a:rPr>
              <a:t>объяснение</a:t>
            </a:r>
            <a:r>
              <a:rPr sz="1800" spc="25" dirty="0">
                <a:solidFill>
                  <a:srgbClr val="FF0000"/>
                </a:solidFill>
                <a:latin typeface="Cambria"/>
                <a:cs typeface="Cambria"/>
              </a:rPr>
              <a:t> построения,</a:t>
            </a:r>
            <a:r>
              <a:rPr sz="1800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75" dirty="0">
                <a:solidFill>
                  <a:srgbClr val="FF0000"/>
                </a:solidFill>
                <a:latin typeface="Cambria"/>
                <a:cs typeface="Cambria"/>
              </a:rPr>
              <a:t>выколотая</a:t>
            </a:r>
            <a:r>
              <a:rPr sz="1800" b="1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65" dirty="0">
                <a:solidFill>
                  <a:srgbClr val="FF0000"/>
                </a:solidFill>
                <a:latin typeface="Cambria"/>
                <a:cs typeface="Cambria"/>
              </a:rPr>
              <a:t>точка</a:t>
            </a:r>
            <a:r>
              <a:rPr sz="1800" b="1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90" dirty="0">
                <a:solidFill>
                  <a:srgbClr val="FF0000"/>
                </a:solidFill>
                <a:latin typeface="Cambria"/>
                <a:cs typeface="Cambria"/>
              </a:rPr>
              <a:t>обозначена</a:t>
            </a:r>
            <a:r>
              <a:rPr sz="180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Cambria"/>
                <a:cs typeface="Cambria"/>
              </a:rPr>
              <a:t>в </a:t>
            </a:r>
            <a:r>
              <a:rPr sz="1800" b="1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75" dirty="0">
                <a:solidFill>
                  <a:srgbClr val="FF0000"/>
                </a:solidFill>
                <a:latin typeface="Cambria"/>
                <a:cs typeface="Cambria"/>
              </a:rPr>
              <a:t>соответствии</a:t>
            </a:r>
            <a:r>
              <a:rPr sz="1800" b="1" spc="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155" dirty="0">
                <a:solidFill>
                  <a:srgbClr val="FF0000"/>
                </a:solidFill>
                <a:latin typeface="Cambria"/>
                <a:cs typeface="Cambria"/>
              </a:rPr>
              <a:t>с</a:t>
            </a:r>
            <a:r>
              <a:rPr sz="1800" b="1" spc="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75" dirty="0">
                <a:solidFill>
                  <a:srgbClr val="FF0000"/>
                </a:solidFill>
                <a:latin typeface="Cambria"/>
                <a:cs typeface="Cambria"/>
              </a:rPr>
              <a:t>ее</a:t>
            </a:r>
            <a:r>
              <a:rPr sz="1800" b="1" spc="1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85" dirty="0">
                <a:solidFill>
                  <a:srgbClr val="FF0000"/>
                </a:solidFill>
                <a:latin typeface="Cambria"/>
                <a:cs typeface="Cambria"/>
              </a:rPr>
              <a:t>координатами</a:t>
            </a:r>
            <a:r>
              <a:rPr sz="1800" spc="8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519683"/>
            <a:ext cx="8345423" cy="44820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282" y="299227"/>
            <a:ext cx="7110616" cy="14825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601802"/>
            <a:ext cx="7766684" cy="4202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Font typeface="Tahoma"/>
              <a:buAutoNum type="arabicPeriod"/>
              <a:tabLst>
                <a:tab pos="566420" algn="l"/>
              </a:tabLst>
            </a:pPr>
            <a:r>
              <a:rPr sz="2200" b="1" spc="150" dirty="0">
                <a:latin typeface="Cambria"/>
                <a:cs typeface="Cambria"/>
              </a:rPr>
              <a:t>ВАЖНО!!!</a:t>
            </a:r>
            <a:r>
              <a:rPr sz="2200" b="1" spc="155" dirty="0">
                <a:latin typeface="Cambria"/>
                <a:cs typeface="Cambria"/>
              </a:rPr>
              <a:t> </a:t>
            </a:r>
            <a:r>
              <a:rPr sz="2200" spc="150" dirty="0">
                <a:latin typeface="Cambria"/>
                <a:cs typeface="Cambria"/>
              </a:rPr>
              <a:t>При</a:t>
            </a:r>
            <a:r>
              <a:rPr sz="2200" spc="155" dirty="0">
                <a:latin typeface="Cambria"/>
                <a:cs typeface="Cambria"/>
              </a:rPr>
              <a:t> </a:t>
            </a:r>
            <a:r>
              <a:rPr sz="2200" spc="15" dirty="0">
                <a:latin typeface="Cambria"/>
                <a:cs typeface="Cambria"/>
              </a:rPr>
              <a:t>построении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95" dirty="0">
                <a:latin typeface="Cambria"/>
                <a:cs typeface="Cambria"/>
              </a:rPr>
              <a:t>графика</a:t>
            </a:r>
            <a:r>
              <a:rPr sz="2200" spc="100" dirty="0">
                <a:latin typeface="Cambria"/>
                <a:cs typeface="Cambria"/>
              </a:rPr>
              <a:t> </a:t>
            </a:r>
            <a:r>
              <a:rPr sz="2200" spc="85" dirty="0">
                <a:latin typeface="Cambria"/>
                <a:cs typeface="Cambria"/>
              </a:rPr>
              <a:t>функции </a:t>
            </a:r>
            <a:r>
              <a:rPr sz="2200" spc="90" dirty="0">
                <a:latin typeface="Cambria"/>
                <a:cs typeface="Cambria"/>
              </a:rPr>
              <a:t> </a:t>
            </a:r>
            <a:r>
              <a:rPr sz="2200" spc="20" dirty="0">
                <a:latin typeface="Cambria"/>
                <a:cs typeface="Cambria"/>
              </a:rPr>
              <a:t>обязательно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должны</a:t>
            </a:r>
            <a:r>
              <a:rPr sz="2200" spc="65" dirty="0">
                <a:latin typeface="Cambria"/>
                <a:cs typeface="Cambria"/>
              </a:rPr>
              <a:t> </a:t>
            </a:r>
            <a:r>
              <a:rPr sz="2200" spc="-25" dirty="0">
                <a:latin typeface="Cambria"/>
                <a:cs typeface="Cambria"/>
              </a:rPr>
              <a:t>быть</a:t>
            </a:r>
            <a:r>
              <a:rPr sz="2200" spc="-20" dirty="0">
                <a:latin typeface="Cambria"/>
                <a:cs typeface="Cambria"/>
              </a:rPr>
              <a:t> </a:t>
            </a:r>
            <a:r>
              <a:rPr sz="2200" spc="30" dirty="0">
                <a:latin typeface="Cambria"/>
                <a:cs typeface="Cambria"/>
              </a:rPr>
              <a:t>прорисованы</a:t>
            </a:r>
            <a:r>
              <a:rPr sz="2200" spc="35" dirty="0">
                <a:latin typeface="Cambria"/>
                <a:cs typeface="Cambria"/>
              </a:rPr>
              <a:t> </a:t>
            </a:r>
            <a:r>
              <a:rPr sz="2200" spc="15" dirty="0">
                <a:latin typeface="Cambria"/>
                <a:cs typeface="Cambria"/>
              </a:rPr>
              <a:t>хотя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25" dirty="0">
                <a:latin typeface="Cambria"/>
                <a:cs typeface="Cambria"/>
              </a:rPr>
              <a:t>бы</a:t>
            </a:r>
            <a:r>
              <a:rPr sz="2200" spc="-20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пять </a:t>
            </a:r>
            <a:r>
              <a:rPr sz="2200" spc="50" dirty="0">
                <a:latin typeface="Cambria"/>
                <a:cs typeface="Cambria"/>
              </a:rPr>
              <a:t> </a:t>
            </a:r>
            <a:r>
              <a:rPr sz="2200" spc="30" dirty="0">
                <a:latin typeface="Cambria"/>
                <a:cs typeface="Cambria"/>
              </a:rPr>
              <a:t>контрольных</a:t>
            </a:r>
            <a:r>
              <a:rPr sz="2200" spc="35" dirty="0">
                <a:latin typeface="Cambria"/>
                <a:cs typeface="Cambria"/>
              </a:rPr>
              <a:t> </a:t>
            </a:r>
            <a:r>
              <a:rPr sz="2200" spc="10" dirty="0">
                <a:latin typeface="Cambria"/>
                <a:cs typeface="Cambria"/>
              </a:rPr>
              <a:t>точек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5" dirty="0">
                <a:latin typeface="Cambria"/>
                <a:cs typeface="Cambria"/>
              </a:rPr>
              <a:t>(кроме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линейной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70" dirty="0">
                <a:latin typeface="Cambria"/>
                <a:cs typeface="Cambria"/>
              </a:rPr>
              <a:t>функции),  </a:t>
            </a:r>
            <a:r>
              <a:rPr sz="2200" spc="-20" dirty="0">
                <a:latin typeface="Cambria"/>
                <a:cs typeface="Cambria"/>
              </a:rPr>
              <a:t>чтобы </a:t>
            </a:r>
            <a:r>
              <a:rPr sz="2200" spc="-15" dirty="0">
                <a:latin typeface="Cambria"/>
                <a:cs typeface="Cambria"/>
              </a:rPr>
              <a:t> </a:t>
            </a:r>
            <a:r>
              <a:rPr sz="2200" spc="20" dirty="0">
                <a:latin typeface="Cambria"/>
                <a:cs typeface="Cambria"/>
              </a:rPr>
              <a:t>был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40" dirty="0">
                <a:latin typeface="Cambria"/>
                <a:cs typeface="Cambria"/>
              </a:rPr>
              <a:t>виден</a:t>
            </a:r>
            <a:r>
              <a:rPr sz="2200" spc="45" dirty="0">
                <a:latin typeface="Cambria"/>
                <a:cs typeface="Cambria"/>
              </a:rPr>
              <a:t> </a:t>
            </a:r>
            <a:r>
              <a:rPr sz="2200" spc="40" dirty="0">
                <a:latin typeface="Cambria"/>
                <a:cs typeface="Cambria"/>
              </a:rPr>
              <a:t>четкий</a:t>
            </a:r>
            <a:r>
              <a:rPr sz="2200" spc="45" dirty="0">
                <a:latin typeface="Cambria"/>
                <a:cs typeface="Cambria"/>
              </a:rPr>
              <a:t> </a:t>
            </a:r>
            <a:r>
              <a:rPr sz="2200" spc="65" dirty="0">
                <a:latin typeface="Cambria"/>
                <a:cs typeface="Cambria"/>
              </a:rPr>
              <a:t>характер</a:t>
            </a:r>
            <a:r>
              <a:rPr sz="2200" spc="70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рисунка</a:t>
            </a:r>
            <a:r>
              <a:rPr sz="2200" spc="50" dirty="0">
                <a:latin typeface="Tahoma"/>
                <a:cs typeface="Tahoma"/>
              </a:rPr>
              <a:t>.</a:t>
            </a:r>
            <a:r>
              <a:rPr sz="2200" spc="55" dirty="0">
                <a:latin typeface="Tahoma"/>
                <a:cs typeface="Tahoma"/>
              </a:rPr>
              <a:t> </a:t>
            </a:r>
            <a:r>
              <a:rPr sz="2200" spc="135" dirty="0">
                <a:latin typeface="Cambria"/>
                <a:cs typeface="Cambria"/>
              </a:rPr>
              <a:t>Иначе, </a:t>
            </a:r>
            <a:r>
              <a:rPr sz="2200" spc="750" dirty="0"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006FC0"/>
                </a:solidFill>
                <a:latin typeface="Cambria"/>
                <a:cs typeface="Cambria"/>
              </a:rPr>
              <a:t>ноль </a:t>
            </a:r>
            <a:r>
              <a:rPr sz="22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30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sz="2200" spc="30" dirty="0">
                <a:solidFill>
                  <a:srgbClr val="006FC0"/>
                </a:solidFill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  <a:p>
            <a:pPr marL="12700" marR="6985" algn="just">
              <a:lnSpc>
                <a:spcPct val="100000"/>
              </a:lnSpc>
              <a:spcBef>
                <a:spcPts val="605"/>
              </a:spcBef>
              <a:buFont typeface="Tahoma"/>
              <a:buAutoNum type="arabicPeriod"/>
              <a:tabLst>
                <a:tab pos="452120" algn="l"/>
              </a:tabLst>
            </a:pPr>
            <a:r>
              <a:rPr sz="2200" spc="160" dirty="0">
                <a:latin typeface="Cambria"/>
                <a:cs typeface="Cambria"/>
              </a:rPr>
              <a:t>Самая</a:t>
            </a:r>
            <a:r>
              <a:rPr sz="2200" spc="165" dirty="0">
                <a:latin typeface="Cambria"/>
                <a:cs typeface="Cambria"/>
              </a:rPr>
              <a:t> </a:t>
            </a:r>
            <a:r>
              <a:rPr sz="2200" spc="55" dirty="0">
                <a:latin typeface="Cambria"/>
                <a:cs typeface="Cambria"/>
              </a:rPr>
              <a:t>распространённая</a:t>
            </a:r>
            <a:r>
              <a:rPr sz="2200" spc="60" dirty="0">
                <a:latin typeface="Cambria"/>
                <a:cs typeface="Cambria"/>
              </a:rPr>
              <a:t> и</a:t>
            </a:r>
            <a:r>
              <a:rPr sz="2200" spc="65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недопустимая</a:t>
            </a:r>
            <a:r>
              <a:rPr sz="2200" spc="50" dirty="0">
                <a:latin typeface="Cambria"/>
                <a:cs typeface="Cambria"/>
              </a:rPr>
              <a:t> </a:t>
            </a:r>
            <a:r>
              <a:rPr sz="2200" spc="35" dirty="0">
                <a:latin typeface="Cambria"/>
                <a:cs typeface="Cambria"/>
              </a:rPr>
              <a:t>ошибка</a:t>
            </a:r>
            <a:r>
              <a:rPr sz="2200" spc="35" dirty="0">
                <a:latin typeface="Tahoma"/>
                <a:cs typeface="Tahoma"/>
              </a:rPr>
              <a:t>. 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spc="130" dirty="0">
                <a:latin typeface="Cambria"/>
                <a:cs typeface="Cambria"/>
              </a:rPr>
              <a:t>Слева </a:t>
            </a:r>
            <a:r>
              <a:rPr sz="2200" spc="80" dirty="0">
                <a:latin typeface="Cambria"/>
                <a:cs typeface="Cambria"/>
              </a:rPr>
              <a:t>или</a:t>
            </a:r>
            <a:r>
              <a:rPr sz="2200" spc="85" dirty="0">
                <a:latin typeface="Cambria"/>
                <a:cs typeface="Cambria"/>
              </a:rPr>
              <a:t> </a:t>
            </a:r>
            <a:r>
              <a:rPr sz="2200" spc="75" dirty="0">
                <a:latin typeface="Cambria"/>
                <a:cs typeface="Cambria"/>
              </a:rPr>
              <a:t>справа</a:t>
            </a:r>
            <a:r>
              <a:rPr sz="2200" spc="80" dirty="0">
                <a:latin typeface="Cambria"/>
                <a:cs typeface="Cambria"/>
              </a:rPr>
              <a:t> график</a:t>
            </a:r>
            <a:r>
              <a:rPr sz="2200" spc="85" dirty="0">
                <a:latin typeface="Cambria"/>
                <a:cs typeface="Cambria"/>
              </a:rPr>
              <a:t> </a:t>
            </a:r>
            <a:r>
              <a:rPr sz="2200" spc="15" dirty="0">
                <a:latin typeface="Cambria"/>
                <a:cs typeface="Cambria"/>
              </a:rPr>
              <a:t>обрывается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заштрихованной 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25" dirty="0">
                <a:latin typeface="Cambria"/>
                <a:cs typeface="Cambria"/>
              </a:rPr>
              <a:t>точкой, </a:t>
            </a:r>
            <a:r>
              <a:rPr sz="2200" spc="145" dirty="0">
                <a:latin typeface="Cambria"/>
                <a:cs typeface="Cambria"/>
              </a:rPr>
              <a:t>а </a:t>
            </a:r>
            <a:r>
              <a:rPr sz="2200" spc="25" dirty="0">
                <a:latin typeface="Cambria"/>
                <a:cs typeface="Cambria"/>
              </a:rPr>
              <a:t>в </a:t>
            </a:r>
            <a:r>
              <a:rPr sz="2200" spc="15" dirty="0">
                <a:latin typeface="Cambria"/>
                <a:cs typeface="Cambria"/>
              </a:rPr>
              <a:t>области </a:t>
            </a:r>
            <a:r>
              <a:rPr sz="2200" spc="45" dirty="0">
                <a:latin typeface="Cambria"/>
                <a:cs typeface="Cambria"/>
              </a:rPr>
              <a:t>определения </a:t>
            </a:r>
            <a:r>
              <a:rPr sz="2200" spc="55" dirty="0">
                <a:latin typeface="Cambria"/>
                <a:cs typeface="Cambria"/>
              </a:rPr>
              <a:t>ограничения </a:t>
            </a:r>
            <a:r>
              <a:rPr sz="2200" spc="-5" dirty="0">
                <a:latin typeface="Cambria"/>
                <a:cs typeface="Cambria"/>
              </a:rPr>
              <a:t>нет</a:t>
            </a:r>
            <a:r>
              <a:rPr sz="2200" spc="-5" dirty="0">
                <a:latin typeface="Tahoma"/>
                <a:cs typeface="Tahoma"/>
              </a:rPr>
              <a:t>. </a:t>
            </a:r>
            <a:r>
              <a:rPr sz="2200" spc="75" dirty="0">
                <a:latin typeface="Cambria"/>
                <a:cs typeface="Cambria"/>
              </a:rPr>
              <a:t>Такой </a:t>
            </a:r>
            <a:r>
              <a:rPr sz="2200" spc="80" dirty="0">
                <a:latin typeface="Cambria"/>
                <a:cs typeface="Cambria"/>
              </a:rPr>
              <a:t> график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spc="75" dirty="0">
                <a:latin typeface="Cambria"/>
                <a:cs typeface="Cambria"/>
              </a:rPr>
              <a:t>также</a:t>
            </a:r>
            <a:r>
              <a:rPr sz="2200" spc="16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будет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spc="40" dirty="0">
                <a:latin typeface="Cambria"/>
                <a:cs typeface="Cambria"/>
              </a:rPr>
              <a:t>оценён</a:t>
            </a:r>
            <a:r>
              <a:rPr sz="2200" spc="114" dirty="0">
                <a:latin typeface="Cambria"/>
                <a:cs typeface="Cambria"/>
              </a:rPr>
              <a:t> </a:t>
            </a:r>
            <a:r>
              <a:rPr sz="2200" spc="25" dirty="0">
                <a:solidFill>
                  <a:srgbClr val="006FC0"/>
                </a:solidFill>
                <a:latin typeface="Cambria"/>
                <a:cs typeface="Cambria"/>
              </a:rPr>
              <a:t>в</a:t>
            </a:r>
            <a:r>
              <a:rPr sz="2200" spc="1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006FC0"/>
                </a:solidFill>
                <a:latin typeface="Cambria"/>
                <a:cs typeface="Cambria"/>
              </a:rPr>
              <a:t>ноль</a:t>
            </a:r>
            <a:r>
              <a:rPr sz="2200" spc="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30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sz="2200" spc="30" dirty="0"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  <a:p>
            <a:pPr marL="12700" marR="5715" indent="77470" algn="just">
              <a:lnSpc>
                <a:spcPct val="100000"/>
              </a:lnSpc>
              <a:spcBef>
                <a:spcPts val="605"/>
              </a:spcBef>
              <a:buFont typeface="Tahoma"/>
              <a:buAutoNum type="arabicPeriod"/>
              <a:tabLst>
                <a:tab pos="555625" algn="l"/>
              </a:tabLst>
            </a:pPr>
            <a:r>
              <a:rPr sz="2200" spc="330" dirty="0">
                <a:latin typeface="Cambria"/>
                <a:cs typeface="Cambria"/>
              </a:rPr>
              <a:t>И</a:t>
            </a:r>
            <a:r>
              <a:rPr sz="2200" spc="335" dirty="0">
                <a:latin typeface="Cambria"/>
                <a:cs typeface="Cambria"/>
              </a:rPr>
              <a:t> </a:t>
            </a:r>
            <a:r>
              <a:rPr sz="2200" spc="35" dirty="0">
                <a:latin typeface="Cambria"/>
                <a:cs typeface="Cambria"/>
              </a:rPr>
              <a:t>самое</a:t>
            </a:r>
            <a:r>
              <a:rPr sz="2200" spc="40" dirty="0">
                <a:latin typeface="Cambria"/>
                <a:cs typeface="Cambria"/>
              </a:rPr>
              <a:t> </a:t>
            </a:r>
            <a:r>
              <a:rPr sz="2200" spc="35" dirty="0">
                <a:latin typeface="Cambria"/>
                <a:cs typeface="Cambria"/>
              </a:rPr>
              <a:t>главное</a:t>
            </a:r>
            <a:r>
              <a:rPr sz="2200" spc="35" dirty="0">
                <a:latin typeface="Tahoma"/>
                <a:cs typeface="Tahoma"/>
              </a:rPr>
              <a:t>.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spc="100" dirty="0">
                <a:latin typeface="Cambria"/>
                <a:cs typeface="Cambria"/>
              </a:rPr>
              <a:t>Нельзя</a:t>
            </a:r>
            <a:r>
              <a:rPr sz="2200" spc="105" dirty="0">
                <a:latin typeface="Cambria"/>
                <a:cs typeface="Cambria"/>
              </a:rPr>
              <a:t> </a:t>
            </a:r>
            <a:r>
              <a:rPr sz="2200" spc="30" dirty="0">
                <a:latin typeface="Cambria"/>
                <a:cs typeface="Cambria"/>
              </a:rPr>
              <a:t>забывать</a:t>
            </a:r>
            <a:r>
              <a:rPr sz="2200" spc="35" dirty="0">
                <a:latin typeface="Cambria"/>
                <a:cs typeface="Cambria"/>
              </a:rPr>
              <a:t> </a:t>
            </a:r>
            <a:r>
              <a:rPr sz="2200" spc="20" dirty="0">
                <a:latin typeface="Cambria"/>
                <a:cs typeface="Cambria"/>
              </a:rPr>
              <a:t>про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10" dirty="0">
                <a:latin typeface="Cambria"/>
                <a:cs typeface="Cambria"/>
              </a:rPr>
              <a:t>область 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35" dirty="0">
                <a:latin typeface="Cambria"/>
                <a:cs typeface="Cambria"/>
              </a:rPr>
              <a:t>определения</a:t>
            </a:r>
            <a:r>
              <a:rPr sz="2200" spc="35" dirty="0">
                <a:latin typeface="Tahoma"/>
                <a:cs typeface="Tahoma"/>
              </a:rPr>
              <a:t>.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spc="30" dirty="0">
                <a:latin typeface="Cambria"/>
                <a:cs typeface="Cambria"/>
              </a:rPr>
              <a:t>Выколотые</a:t>
            </a:r>
            <a:r>
              <a:rPr sz="2200" spc="35" dirty="0">
                <a:latin typeface="Cambria"/>
                <a:cs typeface="Cambria"/>
              </a:rPr>
              <a:t> </a:t>
            </a:r>
            <a:r>
              <a:rPr sz="2200" spc="20" dirty="0">
                <a:latin typeface="Cambria"/>
                <a:cs typeface="Cambria"/>
              </a:rPr>
              <a:t>точки</a:t>
            </a:r>
            <a:r>
              <a:rPr sz="2200" spc="25" dirty="0">
                <a:latin typeface="Cambria"/>
                <a:cs typeface="Cambria"/>
              </a:rPr>
              <a:t> </a:t>
            </a:r>
            <a:r>
              <a:rPr sz="2200" spc="120" dirty="0">
                <a:latin typeface="Cambria"/>
                <a:cs typeface="Cambria"/>
              </a:rPr>
              <a:t>–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-60" dirty="0">
                <a:latin typeface="Cambria"/>
                <a:cs typeface="Cambria"/>
              </a:rPr>
              <a:t>это</a:t>
            </a:r>
            <a:r>
              <a:rPr sz="2200" spc="-55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главные</a:t>
            </a:r>
            <a:r>
              <a:rPr sz="2200" spc="65" dirty="0">
                <a:latin typeface="Cambria"/>
                <a:cs typeface="Cambria"/>
              </a:rPr>
              <a:t> </a:t>
            </a:r>
            <a:r>
              <a:rPr sz="2200" spc="15" dirty="0">
                <a:latin typeface="Cambria"/>
                <a:cs typeface="Cambria"/>
              </a:rPr>
              <a:t>точки 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70" dirty="0">
                <a:latin typeface="Cambria"/>
                <a:cs typeface="Cambria"/>
              </a:rPr>
              <a:t>графика</a:t>
            </a:r>
            <a:r>
              <a:rPr sz="2200" spc="70" dirty="0">
                <a:latin typeface="Tahoma"/>
                <a:cs typeface="Tahoma"/>
              </a:rPr>
              <a:t>.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135" dirty="0">
                <a:latin typeface="Cambria"/>
                <a:cs typeface="Cambria"/>
              </a:rPr>
              <a:t>Иначе,</a:t>
            </a:r>
            <a:r>
              <a:rPr sz="2200" spc="145" dirty="0"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006FC0"/>
                </a:solidFill>
                <a:latin typeface="Cambria"/>
                <a:cs typeface="Cambria"/>
              </a:rPr>
              <a:t>ноль</a:t>
            </a:r>
            <a:r>
              <a:rPr sz="2200" spc="1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200" spc="30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sz="2200" spc="30" dirty="0"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32385"/>
            <a:ext cx="6838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225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2250" b="1" spc="10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65F6C"/>
                </a:solidFill>
                <a:latin typeface="Times New Roman"/>
                <a:cs typeface="Times New Roman"/>
              </a:rPr>
              <a:t>22.</a:t>
            </a:r>
            <a:r>
              <a:rPr sz="28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П</a:t>
            </a:r>
            <a:r>
              <a:rPr sz="225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ОСТРОИТЬ</a:t>
            </a:r>
            <a:r>
              <a:rPr sz="225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50" b="1" spc="-80" dirty="0">
                <a:solidFill>
                  <a:srgbClr val="565F6C"/>
                </a:solidFill>
                <a:latin typeface="Times New Roman"/>
                <a:cs typeface="Times New Roman"/>
              </a:rPr>
              <a:t>ГРАФИК</a:t>
            </a:r>
            <a:r>
              <a:rPr sz="2250" b="1" spc="10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50" b="1" spc="-35" dirty="0">
                <a:solidFill>
                  <a:srgbClr val="565F6C"/>
                </a:solidFill>
                <a:latin typeface="Times New Roman"/>
                <a:cs typeface="Times New Roman"/>
              </a:rPr>
              <a:t>ФУНКЦИИ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86868"/>
            <a:ext cx="8208264" cy="504139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123444"/>
            <a:ext cx="7776972" cy="477012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36091"/>
            <a:ext cx="8516112" cy="327507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624" y="0"/>
            <a:ext cx="5162396" cy="3374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4339" y="3604336"/>
            <a:ext cx="70700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Прямая</a:t>
            </a:r>
            <a:r>
              <a:rPr sz="2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33"/>
                </a:solidFill>
                <a:latin typeface="Times New Roman"/>
                <a:cs typeface="Times New Roman"/>
              </a:rPr>
              <a:t>у=m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333333"/>
                </a:solidFill>
                <a:latin typeface="Times New Roman"/>
                <a:cs typeface="Times New Roman"/>
              </a:rPr>
              <a:t> параллельная</a:t>
            </a:r>
            <a:r>
              <a:rPr sz="2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33"/>
                </a:solidFill>
                <a:latin typeface="Times New Roman"/>
                <a:cs typeface="Times New Roman"/>
              </a:rPr>
              <a:t>Ох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при</a:t>
            </a:r>
            <a:r>
              <a:rPr sz="2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&lt;1</a:t>
            </a:r>
            <a:r>
              <a:rPr sz="2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и </a:t>
            </a:r>
            <a:r>
              <a:rPr sz="2000" i="1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&gt;1</a:t>
            </a:r>
            <a:r>
              <a:rPr sz="2000" spc="-5" dirty="0">
                <a:solidFill>
                  <a:srgbClr val="333333"/>
                </a:solidFill>
                <a:latin typeface="Times New Roman"/>
                <a:cs typeface="Times New Roman"/>
              </a:rPr>
              <a:t> имеет</a:t>
            </a:r>
            <a:r>
              <a:rPr sz="2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с</a:t>
            </a:r>
            <a:r>
              <a:rPr sz="2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Times New Roman"/>
                <a:cs typeface="Times New Roman"/>
              </a:rPr>
              <a:t>графиком </a:t>
            </a:r>
            <a:r>
              <a:rPr sz="2000" spc="-48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imes New Roman"/>
                <a:cs typeface="Times New Roman"/>
              </a:rPr>
              <a:t>функции 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ровно </a:t>
            </a:r>
            <a:r>
              <a:rPr sz="2000" spc="-15" dirty="0">
                <a:solidFill>
                  <a:srgbClr val="333333"/>
                </a:solidFill>
                <a:latin typeface="Times New Roman"/>
                <a:cs typeface="Times New Roman"/>
              </a:rPr>
              <a:t>одну 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общую </a:t>
            </a:r>
            <a:r>
              <a:rPr sz="2000" spc="-15" dirty="0">
                <a:solidFill>
                  <a:srgbClr val="333333"/>
                </a:solidFill>
                <a:latin typeface="Times New Roman"/>
                <a:cs typeface="Times New Roman"/>
              </a:rPr>
              <a:t>точку; </a:t>
            </a:r>
            <a:r>
              <a:rPr sz="2000" spc="-5" dirty="0">
                <a:solidFill>
                  <a:srgbClr val="333333"/>
                </a:solidFill>
                <a:latin typeface="Times New Roman"/>
                <a:cs typeface="Times New Roman"/>
              </a:rPr>
              <a:t>при </a:t>
            </a:r>
            <a:r>
              <a:rPr sz="2000" i="1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=1 – </a:t>
            </a:r>
            <a:r>
              <a:rPr sz="2000" spc="-5" dirty="0">
                <a:solidFill>
                  <a:srgbClr val="333333"/>
                </a:solidFill>
                <a:latin typeface="Times New Roman"/>
                <a:cs typeface="Times New Roman"/>
              </a:rPr>
              <a:t>ни </a:t>
            </a:r>
            <a:r>
              <a:rPr sz="20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одной 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общей </a:t>
            </a:r>
            <a:r>
              <a:rPr sz="2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Times New Roman"/>
                <a:cs typeface="Times New Roman"/>
              </a:rPr>
              <a:t>точки.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Ответ</a:t>
            </a:r>
            <a:r>
              <a:rPr sz="2000" spc="-5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r>
              <a:rPr sz="2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Times New Roman"/>
                <a:cs typeface="Times New Roman"/>
              </a:rPr>
              <a:t>при</a:t>
            </a:r>
            <a:r>
              <a:rPr sz="2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=1.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2354"/>
            <a:ext cx="3286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Т</a:t>
            </a:r>
            <a:r>
              <a:rPr sz="225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ИПИЧНЫЕ</a:t>
            </a:r>
            <a:r>
              <a:rPr sz="2250" b="1" spc="7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5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ОШИБКИ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16102"/>
            <a:ext cx="7741284" cy="39395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86385" marR="988694" indent="-274320">
              <a:lnSpc>
                <a:spcPct val="79500"/>
              </a:lnSpc>
              <a:spcBef>
                <a:spcPts val="560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287020" algn="l"/>
              </a:tabLst>
            </a:pPr>
            <a:r>
              <a:rPr sz="1900" spc="150" dirty="0">
                <a:latin typeface="Cambria"/>
                <a:cs typeface="Cambria"/>
              </a:rPr>
              <a:t>Не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показывают</a:t>
            </a:r>
            <a:r>
              <a:rPr sz="1900" spc="145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нахождение</a:t>
            </a:r>
            <a:r>
              <a:rPr sz="1900" spc="130" dirty="0">
                <a:latin typeface="Cambria"/>
                <a:cs typeface="Cambria"/>
              </a:rPr>
              <a:t> </a:t>
            </a:r>
            <a:r>
              <a:rPr sz="1900" spc="60" dirty="0">
                <a:latin typeface="Cambria"/>
                <a:cs typeface="Cambria"/>
              </a:rPr>
              <a:t>значений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60" dirty="0">
                <a:latin typeface="Cambria"/>
                <a:cs typeface="Cambria"/>
              </a:rPr>
              <a:t>параметра</a:t>
            </a:r>
            <a:r>
              <a:rPr sz="1900" spc="135" dirty="0">
                <a:latin typeface="Cambria"/>
                <a:cs typeface="Cambria"/>
              </a:rPr>
              <a:t> </a:t>
            </a:r>
            <a:r>
              <a:rPr sz="1900" spc="105" dirty="0">
                <a:latin typeface="Cambria"/>
                <a:cs typeface="Cambria"/>
              </a:rPr>
              <a:t>m 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графическим</a:t>
            </a:r>
            <a:r>
              <a:rPr sz="1900" spc="13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способом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(</a:t>
            </a:r>
            <a:r>
              <a:rPr sz="1900" b="1" spc="25" dirty="0">
                <a:latin typeface="Cambria"/>
                <a:cs typeface="Cambria"/>
              </a:rPr>
              <a:t>не</a:t>
            </a:r>
            <a:r>
              <a:rPr sz="1900" b="1" spc="125" dirty="0">
                <a:latin typeface="Cambria"/>
                <a:cs typeface="Cambria"/>
              </a:rPr>
              <a:t> </a:t>
            </a:r>
            <a:r>
              <a:rPr sz="1900" b="1" spc="65" dirty="0">
                <a:latin typeface="Cambria"/>
                <a:cs typeface="Cambria"/>
              </a:rPr>
              <a:t>чертят</a:t>
            </a:r>
            <a:r>
              <a:rPr sz="1900" b="1" spc="110" dirty="0">
                <a:latin typeface="Cambria"/>
                <a:cs typeface="Cambria"/>
              </a:rPr>
              <a:t> </a:t>
            </a:r>
            <a:r>
              <a:rPr sz="1900" b="1" spc="105" dirty="0">
                <a:latin typeface="Cambria"/>
                <a:cs typeface="Cambria"/>
              </a:rPr>
              <a:t>прямые,</a:t>
            </a:r>
            <a:r>
              <a:rPr sz="1900" b="1" spc="125" dirty="0">
                <a:latin typeface="Cambria"/>
                <a:cs typeface="Cambria"/>
              </a:rPr>
              <a:t> </a:t>
            </a:r>
            <a:r>
              <a:rPr sz="1900" b="1" spc="100" dirty="0">
                <a:latin typeface="Cambria"/>
                <a:cs typeface="Cambria"/>
              </a:rPr>
              <a:t>заданные</a:t>
            </a:r>
            <a:endParaRPr sz="1900">
              <a:latin typeface="Cambria"/>
              <a:cs typeface="Cambria"/>
            </a:endParaRPr>
          </a:p>
          <a:p>
            <a:pPr marL="286385">
              <a:lnSpc>
                <a:spcPts val="1825"/>
              </a:lnSpc>
            </a:pPr>
            <a:r>
              <a:rPr sz="1900" b="1" spc="114" dirty="0">
                <a:latin typeface="Cambria"/>
                <a:cs typeface="Cambria"/>
              </a:rPr>
              <a:t>уравнением</a:t>
            </a:r>
            <a:r>
              <a:rPr sz="1900" b="1" spc="125" dirty="0">
                <a:latin typeface="Cambria"/>
                <a:cs typeface="Cambria"/>
              </a:rPr>
              <a:t> </a:t>
            </a:r>
            <a:r>
              <a:rPr sz="1900" b="1" spc="95" dirty="0">
                <a:latin typeface="Cambria"/>
                <a:cs typeface="Cambria"/>
              </a:rPr>
              <a:t>у=m,</a:t>
            </a:r>
            <a:r>
              <a:rPr sz="1900" b="1" spc="120" dirty="0">
                <a:latin typeface="Cambria"/>
                <a:cs typeface="Cambria"/>
              </a:rPr>
              <a:t> </a:t>
            </a:r>
            <a:r>
              <a:rPr sz="1900" b="1" spc="105" dirty="0">
                <a:latin typeface="Cambria"/>
                <a:cs typeface="Cambria"/>
              </a:rPr>
              <a:t>или</a:t>
            </a:r>
            <a:r>
              <a:rPr sz="1900" b="1" spc="120" dirty="0">
                <a:latin typeface="Cambria"/>
                <a:cs typeface="Cambria"/>
              </a:rPr>
              <a:t> </a:t>
            </a:r>
            <a:r>
              <a:rPr sz="1900" b="1" spc="95" dirty="0">
                <a:latin typeface="Cambria"/>
                <a:cs typeface="Cambria"/>
              </a:rPr>
              <a:t>не</a:t>
            </a:r>
            <a:r>
              <a:rPr sz="1900" b="1" spc="130" dirty="0">
                <a:latin typeface="Cambria"/>
                <a:cs typeface="Cambria"/>
              </a:rPr>
              <a:t> </a:t>
            </a:r>
            <a:r>
              <a:rPr sz="1900" b="1" spc="110" dirty="0">
                <a:latin typeface="Cambria"/>
                <a:cs typeface="Cambria"/>
              </a:rPr>
              <a:t>описывают</a:t>
            </a:r>
            <a:r>
              <a:rPr sz="1900" b="1" spc="130" dirty="0">
                <a:latin typeface="Cambria"/>
                <a:cs typeface="Cambria"/>
              </a:rPr>
              <a:t> </a:t>
            </a:r>
            <a:r>
              <a:rPr sz="1900" b="1" spc="135" dirty="0">
                <a:latin typeface="Cambria"/>
                <a:cs typeface="Cambria"/>
              </a:rPr>
              <a:t>их</a:t>
            </a:r>
            <a:r>
              <a:rPr sz="1900" b="1" spc="125" dirty="0">
                <a:latin typeface="Cambria"/>
                <a:cs typeface="Cambria"/>
              </a:rPr>
              <a:t> </a:t>
            </a:r>
            <a:r>
              <a:rPr sz="1900" b="1" spc="70" dirty="0">
                <a:latin typeface="Cambria"/>
                <a:cs typeface="Cambria"/>
              </a:rPr>
              <a:t>построение</a:t>
            </a:r>
            <a:r>
              <a:rPr sz="1900" spc="70" dirty="0">
                <a:latin typeface="Tahoma"/>
                <a:cs typeface="Tahoma"/>
              </a:rPr>
              <a:t>).</a:t>
            </a:r>
            <a:endParaRPr sz="1900">
              <a:latin typeface="Tahoma"/>
              <a:cs typeface="Tahoma"/>
            </a:endParaRPr>
          </a:p>
          <a:p>
            <a:pPr marL="286385" marR="41275" indent="-274320">
              <a:lnSpc>
                <a:spcPct val="80000"/>
              </a:lnSpc>
              <a:spcBef>
                <a:spcPts val="615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287020" algn="l"/>
              </a:tabLst>
            </a:pPr>
            <a:r>
              <a:rPr sz="1900" spc="10" dirty="0">
                <a:latin typeface="Cambria"/>
                <a:cs typeface="Cambria"/>
              </a:rPr>
              <a:t>Отсутствуют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деления</a:t>
            </a:r>
            <a:r>
              <a:rPr sz="1900" spc="130" dirty="0">
                <a:latin typeface="Cambria"/>
                <a:cs typeface="Cambria"/>
              </a:rPr>
              <a:t> </a:t>
            </a:r>
            <a:r>
              <a:rPr sz="1900" spc="95" dirty="0">
                <a:latin typeface="Cambria"/>
                <a:cs typeface="Cambria"/>
              </a:rPr>
              <a:t>на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25" dirty="0">
                <a:latin typeface="Cambria"/>
                <a:cs typeface="Cambria"/>
              </a:rPr>
              <a:t>координатных</a:t>
            </a:r>
            <a:r>
              <a:rPr sz="1900" spc="140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осях,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20" dirty="0">
                <a:latin typeface="Cambria"/>
                <a:cs typeface="Cambria"/>
              </a:rPr>
              <a:t>в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результате</a:t>
            </a:r>
            <a:r>
              <a:rPr sz="1900" spc="130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чего </a:t>
            </a:r>
            <a:r>
              <a:rPr sz="1900" spc="15" dirty="0">
                <a:latin typeface="Cambria"/>
                <a:cs typeface="Cambria"/>
              </a:rPr>
              <a:t> </a:t>
            </a:r>
            <a:r>
              <a:rPr sz="1900" spc="70" dirty="0">
                <a:latin typeface="Cambria"/>
                <a:cs typeface="Cambria"/>
              </a:rPr>
              <a:t>график</a:t>
            </a:r>
            <a:r>
              <a:rPr sz="1900" spc="135" dirty="0">
                <a:latin typeface="Cambria"/>
                <a:cs typeface="Cambria"/>
              </a:rPr>
              <a:t> </a:t>
            </a:r>
            <a:r>
              <a:rPr sz="1900" spc="5" dirty="0">
                <a:latin typeface="Cambria"/>
                <a:cs typeface="Cambria"/>
              </a:rPr>
              <a:t>построен</a:t>
            </a:r>
            <a:r>
              <a:rPr sz="1900" spc="114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схематично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и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не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проходит</a:t>
            </a:r>
            <a:r>
              <a:rPr sz="1900" spc="130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через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точки,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15" dirty="0">
                <a:latin typeface="Cambria"/>
                <a:cs typeface="Cambria"/>
              </a:rPr>
              <a:t>взятые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20" dirty="0">
                <a:latin typeface="Cambria"/>
                <a:cs typeface="Cambria"/>
              </a:rPr>
              <a:t>в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таблице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65" dirty="0">
                <a:latin typeface="Cambria"/>
                <a:cs typeface="Cambria"/>
              </a:rPr>
              <a:t>значений.</a:t>
            </a:r>
            <a:endParaRPr sz="1900">
              <a:latin typeface="Cambria"/>
              <a:cs typeface="Cambria"/>
            </a:endParaRPr>
          </a:p>
          <a:p>
            <a:pPr marL="286385" marR="1003300" indent="-274320">
              <a:lnSpc>
                <a:spcPts val="1820"/>
              </a:lnSpc>
              <a:spcBef>
                <a:spcPts val="585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287020" algn="l"/>
              </a:tabLst>
            </a:pPr>
            <a:r>
              <a:rPr sz="1900" spc="80" dirty="0">
                <a:latin typeface="Cambria"/>
                <a:cs typeface="Cambria"/>
              </a:rPr>
              <a:t>Запись </a:t>
            </a:r>
            <a:r>
              <a:rPr sz="1900" spc="45" dirty="0">
                <a:latin typeface="Cambria"/>
                <a:cs typeface="Cambria"/>
              </a:rPr>
              <a:t>не </a:t>
            </a:r>
            <a:r>
              <a:rPr sz="1900" spc="-15" dirty="0">
                <a:latin typeface="Cambria"/>
                <a:cs typeface="Cambria"/>
              </a:rPr>
              <a:t>соответствует</a:t>
            </a:r>
            <a:r>
              <a:rPr sz="1900" spc="-10" dirty="0">
                <a:latin typeface="Cambria"/>
                <a:cs typeface="Cambria"/>
              </a:rPr>
              <a:t> </a:t>
            </a:r>
            <a:r>
              <a:rPr sz="1900" spc="15" dirty="0">
                <a:latin typeface="Cambria"/>
                <a:cs typeface="Cambria"/>
              </a:rPr>
              <a:t>построению, </a:t>
            </a:r>
            <a:r>
              <a:rPr sz="1900" spc="70" dirty="0">
                <a:latin typeface="Cambria"/>
                <a:cs typeface="Cambria"/>
              </a:rPr>
              <a:t>например, </a:t>
            </a:r>
            <a:r>
              <a:rPr sz="1900" spc="50" dirty="0">
                <a:latin typeface="Cambria"/>
                <a:cs typeface="Cambria"/>
              </a:rPr>
              <a:t>пишут: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5" dirty="0">
                <a:latin typeface="Cambria"/>
                <a:cs typeface="Cambria"/>
              </a:rPr>
              <a:t>построим</a:t>
            </a:r>
            <a:r>
              <a:rPr sz="1900" spc="114" dirty="0">
                <a:latin typeface="Cambria"/>
                <a:cs typeface="Cambria"/>
              </a:rPr>
              <a:t> </a:t>
            </a:r>
            <a:r>
              <a:rPr sz="1900" spc="60" dirty="0">
                <a:latin typeface="Cambria"/>
                <a:cs typeface="Cambria"/>
              </a:rPr>
              <a:t>параболу,</a:t>
            </a:r>
            <a:r>
              <a:rPr sz="1900" spc="135" dirty="0">
                <a:latin typeface="Cambria"/>
                <a:cs typeface="Cambria"/>
              </a:rPr>
              <a:t> </a:t>
            </a:r>
            <a:r>
              <a:rPr sz="1900" spc="125" dirty="0">
                <a:latin typeface="Cambria"/>
                <a:cs typeface="Cambria"/>
              </a:rPr>
              <a:t>а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строят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20" dirty="0">
                <a:latin typeface="Cambria"/>
                <a:cs typeface="Cambria"/>
              </a:rPr>
              <a:t>ее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часть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и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т.д</a:t>
            </a:r>
            <a:r>
              <a:rPr sz="1900" spc="-10" dirty="0">
                <a:latin typeface="Tahoma"/>
                <a:cs typeface="Tahoma"/>
              </a:rPr>
              <a:t>..</a:t>
            </a:r>
            <a:endParaRPr sz="1900">
              <a:latin typeface="Tahoma"/>
              <a:cs typeface="Tahoma"/>
            </a:endParaRPr>
          </a:p>
          <a:p>
            <a:pPr marL="287020" indent="-274320">
              <a:lnSpc>
                <a:spcPts val="2055"/>
              </a:lnSpc>
              <a:spcBef>
                <a:spcPts val="165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287020" algn="l"/>
              </a:tabLst>
            </a:pPr>
            <a:r>
              <a:rPr sz="1900" spc="60" dirty="0">
                <a:latin typeface="Cambria"/>
                <a:cs typeface="Cambria"/>
              </a:rPr>
              <a:t>Путают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линейную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функцию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с</a:t>
            </a:r>
            <a:r>
              <a:rPr sz="1900" spc="90" dirty="0">
                <a:latin typeface="Cambria"/>
                <a:cs typeface="Cambria"/>
              </a:rPr>
              <a:t> </a:t>
            </a:r>
            <a:r>
              <a:rPr sz="1900" spc="65" dirty="0">
                <a:latin typeface="Cambria"/>
                <a:cs typeface="Cambria"/>
              </a:rPr>
              <a:t>функцией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прямой</a:t>
            </a:r>
            <a:endParaRPr sz="1900">
              <a:latin typeface="Cambria"/>
              <a:cs typeface="Cambria"/>
            </a:endParaRPr>
          </a:p>
          <a:p>
            <a:pPr marL="286385">
              <a:lnSpc>
                <a:spcPts val="2055"/>
              </a:lnSpc>
            </a:pPr>
            <a:r>
              <a:rPr sz="1900" spc="35" dirty="0">
                <a:latin typeface="Cambria"/>
                <a:cs typeface="Cambria"/>
              </a:rPr>
              <a:t>пропорциональной</a:t>
            </a:r>
            <a:r>
              <a:rPr sz="1900" spc="65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зависимости.</a:t>
            </a:r>
            <a:endParaRPr sz="1900">
              <a:latin typeface="Cambria"/>
              <a:cs typeface="Cambria"/>
            </a:endParaRPr>
          </a:p>
          <a:p>
            <a:pPr marL="286385" marR="379095" indent="-274320">
              <a:lnSpc>
                <a:spcPts val="1820"/>
              </a:lnSpc>
              <a:spcBef>
                <a:spcPts val="590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287020" algn="l"/>
              </a:tabLst>
            </a:pPr>
            <a:r>
              <a:rPr sz="1900" spc="25" dirty="0">
                <a:latin typeface="Cambria"/>
                <a:cs typeface="Cambria"/>
              </a:rPr>
              <a:t>Отсутствие</a:t>
            </a:r>
            <a:r>
              <a:rPr sz="1900" spc="95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таблиц</a:t>
            </a:r>
            <a:r>
              <a:rPr sz="1900" spc="130" dirty="0">
                <a:latin typeface="Cambria"/>
                <a:cs typeface="Cambria"/>
              </a:rPr>
              <a:t> </a:t>
            </a:r>
            <a:r>
              <a:rPr sz="1900" spc="60" dirty="0">
                <a:latin typeface="Cambria"/>
                <a:cs typeface="Cambria"/>
              </a:rPr>
              <a:t>значений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70" dirty="0">
                <a:latin typeface="Cambria"/>
                <a:cs typeface="Cambria"/>
              </a:rPr>
              <a:t>для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15" dirty="0">
                <a:latin typeface="Cambria"/>
                <a:cs typeface="Cambria"/>
              </a:rPr>
              <a:t>построения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графиков,</a:t>
            </a:r>
            <a:r>
              <a:rPr sz="1900" spc="135" dirty="0">
                <a:latin typeface="Cambria"/>
                <a:cs typeface="Cambria"/>
              </a:rPr>
              <a:t> </a:t>
            </a:r>
            <a:r>
              <a:rPr sz="1900" spc="5" dirty="0">
                <a:latin typeface="Cambria"/>
                <a:cs typeface="Cambria"/>
              </a:rPr>
              <a:t>либо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60" dirty="0">
                <a:latin typeface="Cambria"/>
                <a:cs typeface="Cambria"/>
              </a:rPr>
              <a:t>значения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20" dirty="0">
                <a:latin typeface="Cambria"/>
                <a:cs typeface="Cambria"/>
              </a:rPr>
              <a:t>переменной(ых)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найдены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с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30" dirty="0">
                <a:latin typeface="Cambria"/>
                <a:cs typeface="Cambria"/>
              </a:rPr>
              <a:t>ошибкой.</a:t>
            </a:r>
            <a:endParaRPr sz="1900">
              <a:latin typeface="Cambria"/>
              <a:cs typeface="Cambria"/>
            </a:endParaRPr>
          </a:p>
          <a:p>
            <a:pPr marL="287020" indent="-274320">
              <a:lnSpc>
                <a:spcPts val="2050"/>
              </a:lnSpc>
              <a:spcBef>
                <a:spcPts val="165"/>
              </a:spcBef>
              <a:buClr>
                <a:srgbClr val="FD8537"/>
              </a:buClr>
              <a:buSzPct val="68421"/>
              <a:buFont typeface="Wingdings"/>
              <a:buChar char=""/>
              <a:tabLst>
                <a:tab pos="287020" algn="l"/>
              </a:tabLst>
            </a:pPr>
            <a:r>
              <a:rPr sz="1900" spc="30" dirty="0">
                <a:latin typeface="Cambria"/>
                <a:cs typeface="Cambria"/>
              </a:rPr>
              <a:t>Построение</a:t>
            </a:r>
            <a:r>
              <a:rPr sz="1900" spc="95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части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графика</a:t>
            </a:r>
            <a:r>
              <a:rPr sz="1900" spc="140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функции,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45" dirty="0">
                <a:latin typeface="Cambria"/>
                <a:cs typeface="Cambria"/>
              </a:rPr>
              <a:t>не</a:t>
            </a:r>
            <a:r>
              <a:rPr sz="1900" spc="95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являющейся</a:t>
            </a:r>
            <a:r>
              <a:rPr sz="1900" spc="155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линейной,</a:t>
            </a:r>
            <a:endParaRPr sz="1900">
              <a:latin typeface="Cambria"/>
              <a:cs typeface="Cambria"/>
            </a:endParaRPr>
          </a:p>
          <a:p>
            <a:pPr marL="286385">
              <a:lnSpc>
                <a:spcPts val="1825"/>
              </a:lnSpc>
            </a:pPr>
            <a:r>
              <a:rPr sz="1900" spc="15" dirty="0">
                <a:latin typeface="Cambria"/>
                <a:cs typeface="Cambria"/>
              </a:rPr>
              <a:t>по</a:t>
            </a:r>
            <a:r>
              <a:rPr sz="1900" spc="114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двум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точкам</a:t>
            </a:r>
            <a:r>
              <a:rPr sz="1900" spc="135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и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5" dirty="0">
                <a:latin typeface="Cambria"/>
                <a:cs typeface="Cambria"/>
              </a:rPr>
              <a:t>наоборот,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построение</a:t>
            </a:r>
            <a:r>
              <a:rPr sz="1900" spc="114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части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графика</a:t>
            </a:r>
            <a:endParaRPr sz="1900">
              <a:latin typeface="Cambria"/>
              <a:cs typeface="Cambria"/>
            </a:endParaRPr>
          </a:p>
          <a:p>
            <a:pPr marL="286385">
              <a:lnSpc>
                <a:spcPts val="2055"/>
              </a:lnSpc>
            </a:pPr>
            <a:r>
              <a:rPr sz="1900" spc="40" dirty="0">
                <a:latin typeface="Cambria"/>
                <a:cs typeface="Cambria"/>
              </a:rPr>
              <a:t>линейной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75" dirty="0">
                <a:latin typeface="Cambria"/>
                <a:cs typeface="Cambria"/>
              </a:rPr>
              <a:t>функции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по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15" dirty="0">
                <a:latin typeface="Cambria"/>
                <a:cs typeface="Cambria"/>
              </a:rPr>
              <a:t>трем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и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5" dirty="0">
                <a:latin typeface="Cambria"/>
                <a:cs typeface="Cambria"/>
              </a:rPr>
              <a:t>более</a:t>
            </a:r>
            <a:r>
              <a:rPr sz="1900" spc="125" dirty="0">
                <a:latin typeface="Cambria"/>
                <a:cs typeface="Cambria"/>
              </a:rPr>
              <a:t> </a:t>
            </a:r>
            <a:r>
              <a:rPr sz="1900" spc="35" dirty="0">
                <a:latin typeface="Cambria"/>
                <a:cs typeface="Cambria"/>
              </a:rPr>
              <a:t>точкам;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53111"/>
            <a:ext cx="8140065" cy="469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Cambria"/>
                <a:cs typeface="Cambria"/>
              </a:rPr>
              <a:t>График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линейной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функции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строить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только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по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2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точкам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00" dirty="0">
                <a:latin typeface="Cambria"/>
                <a:cs typeface="Cambria"/>
              </a:rPr>
              <a:t>Если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таблице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точки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и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отмечены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на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плоскости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точки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то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45" dirty="0">
                <a:latin typeface="Tahoma"/>
                <a:cs typeface="Tahoma"/>
              </a:rPr>
              <a:t>-</a:t>
            </a:r>
            <a:r>
              <a:rPr sz="1800" spc="-45" dirty="0">
                <a:solidFill>
                  <a:srgbClr val="006FC0"/>
                </a:solidFill>
                <a:latin typeface="Cambria"/>
                <a:cs typeface="Cambria"/>
              </a:rPr>
              <a:t>1б</a:t>
            </a:r>
            <a:endParaRPr sz="1800">
              <a:latin typeface="Cambria"/>
              <a:cs typeface="Cambria"/>
            </a:endParaRPr>
          </a:p>
          <a:p>
            <a:pPr marL="12700" marR="162560">
              <a:lnSpc>
                <a:spcPct val="100000"/>
              </a:lnSpc>
            </a:pPr>
            <a:r>
              <a:rPr sz="1800" spc="100" dirty="0">
                <a:latin typeface="Cambria"/>
                <a:cs typeface="Cambria"/>
              </a:rPr>
              <a:t>Если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таблице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точки,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а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отмечено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плоскости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,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то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u="sng" spc="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не</a:t>
            </a:r>
            <a:r>
              <a:rPr sz="1800" u="sng" spc="1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u="sng" spc="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снимается</a:t>
            </a:r>
            <a:r>
              <a:rPr sz="1800" u="sng" spc="9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u="sng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балл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Если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в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таблице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точки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120" dirty="0">
                <a:latin typeface="Cambria"/>
                <a:cs typeface="Cambria"/>
              </a:rPr>
              <a:t>а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на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графике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3,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то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u="sng" spc="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не</a:t>
            </a:r>
            <a:r>
              <a:rPr sz="1800" u="sng" spc="10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u="sng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снимаем</a:t>
            </a:r>
            <a:r>
              <a:rPr sz="1800" u="sng" spc="9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u="sng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балл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"/>
              <a:cs typeface="Cambria"/>
            </a:endParaRPr>
          </a:p>
          <a:p>
            <a:pPr marL="12700" marR="377190">
              <a:lnSpc>
                <a:spcPct val="100000"/>
              </a:lnSpc>
            </a:pPr>
            <a:r>
              <a:rPr sz="1800" spc="85" dirty="0">
                <a:latin typeface="Cambria"/>
                <a:cs typeface="Cambria"/>
              </a:rPr>
              <a:t>График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квадратичной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функции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допускается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и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более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точки,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включая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вершину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параболы.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Cambria"/>
                <a:cs typeface="Cambria"/>
              </a:rPr>
              <a:t>График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обратной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пропорциональной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зависимости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минимум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3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точки,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если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Cambria"/>
                <a:cs typeface="Cambria"/>
              </a:rPr>
              <a:t>меньше,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то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6FC0"/>
                </a:solidFill>
                <a:latin typeface="Cambria"/>
                <a:cs typeface="Cambria"/>
              </a:rPr>
              <a:t>0</a:t>
            </a:r>
            <a:r>
              <a:rPr sz="1800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06FC0"/>
                </a:solidFill>
                <a:latin typeface="Cambria"/>
                <a:cs typeface="Cambria"/>
              </a:rPr>
              <a:t>баллов.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25" dirty="0">
                <a:latin typeface="Cambria"/>
                <a:cs typeface="Cambria"/>
              </a:rPr>
              <a:t>Отсутствие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таблицы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5" dirty="0">
                <a:solidFill>
                  <a:srgbClr val="006FC0"/>
                </a:solidFill>
                <a:latin typeface="Tahoma"/>
                <a:cs typeface="Tahoma"/>
              </a:rPr>
              <a:t>-</a:t>
            </a:r>
            <a:r>
              <a:rPr sz="1800" spc="-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6FC0"/>
                </a:solidFill>
                <a:latin typeface="Cambria"/>
                <a:cs typeface="Cambria"/>
              </a:rPr>
              <a:t>0</a:t>
            </a:r>
            <a:r>
              <a:rPr sz="18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160" dirty="0">
                <a:latin typeface="Cambria"/>
                <a:cs typeface="Cambria"/>
              </a:rPr>
              <a:t>За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отсутствие</a:t>
            </a:r>
            <a:r>
              <a:rPr sz="1800" spc="60" dirty="0">
                <a:latin typeface="Cambria"/>
                <a:cs typeface="Cambria"/>
              </a:rPr>
              <a:t> един.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отрезка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100" dirty="0">
                <a:latin typeface="Cambria"/>
                <a:cs typeface="Cambria"/>
              </a:rPr>
              <a:t>–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006FC0"/>
                </a:solidFill>
                <a:latin typeface="Tahoma"/>
                <a:cs typeface="Tahoma"/>
              </a:rPr>
              <a:t>0</a:t>
            </a:r>
            <a:r>
              <a:rPr sz="1800" spc="-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endParaRPr sz="1800">
              <a:latin typeface="Cambria"/>
              <a:cs typeface="Cambria"/>
            </a:endParaRPr>
          </a:p>
          <a:p>
            <a:pPr marL="12700" marR="3079115">
              <a:lnSpc>
                <a:spcPct val="200000"/>
              </a:lnSpc>
              <a:spcBef>
                <a:spcPts val="5"/>
              </a:spcBef>
            </a:pPr>
            <a:r>
              <a:rPr sz="1800" spc="160" dirty="0">
                <a:latin typeface="Cambria"/>
                <a:cs typeface="Cambria"/>
              </a:rPr>
              <a:t>За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отсутствие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подп.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осей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u="sng" spc="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не</a:t>
            </a:r>
            <a:r>
              <a:rPr sz="1800" u="sng" spc="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u="sng" spc="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снимается</a:t>
            </a:r>
            <a:r>
              <a:rPr sz="1800" u="sng" spc="1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800" u="sng" spc="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балл</a:t>
            </a:r>
            <a:r>
              <a:rPr sz="1800" spc="35" dirty="0">
                <a:latin typeface="Tahoma"/>
                <a:cs typeface="Tahoma"/>
              </a:rPr>
              <a:t>. 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80" dirty="0">
                <a:latin typeface="Cambria"/>
                <a:cs typeface="Cambria"/>
              </a:rPr>
              <a:t>Нет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построенной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выколотой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точки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006FC0"/>
                </a:solidFill>
                <a:latin typeface="Cambria"/>
                <a:cs typeface="Cambria"/>
              </a:rPr>
              <a:t>– </a:t>
            </a:r>
            <a:r>
              <a:rPr sz="1800" dirty="0">
                <a:solidFill>
                  <a:srgbClr val="006FC0"/>
                </a:solidFill>
                <a:latin typeface="Cambria"/>
                <a:cs typeface="Cambria"/>
              </a:rPr>
              <a:t>0</a:t>
            </a:r>
            <a:r>
              <a:rPr sz="18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sz="1800" spc="2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7241"/>
            <a:ext cx="11931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565F6C"/>
                </a:solidFill>
                <a:latin typeface="Times New Roman"/>
                <a:cs typeface="Times New Roman"/>
              </a:rPr>
              <a:t>П</a:t>
            </a:r>
            <a:r>
              <a:rPr sz="2000" b="1" dirty="0">
                <a:solidFill>
                  <a:srgbClr val="565F6C"/>
                </a:solidFill>
                <a:latin typeface="Times New Roman"/>
                <a:cs typeface="Times New Roman"/>
              </a:rPr>
              <a:t>РИ</a:t>
            </a:r>
            <a:r>
              <a:rPr sz="20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М</a:t>
            </a:r>
            <a:r>
              <a:rPr sz="2000" b="1" dirty="0">
                <a:solidFill>
                  <a:srgbClr val="565F6C"/>
                </a:solidFill>
                <a:latin typeface="Times New Roman"/>
                <a:cs typeface="Times New Roman"/>
              </a:rPr>
              <a:t>ЕР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807591"/>
            <a:ext cx="308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Cambria"/>
                <a:cs typeface="Cambria"/>
              </a:rPr>
              <a:t>Постройте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график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функции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7225" y="1935607"/>
            <a:ext cx="797560" cy="22860"/>
          </a:xfrm>
          <a:custGeom>
            <a:avLst/>
            <a:gdLst/>
            <a:ahLst/>
            <a:cxnLst/>
            <a:rect l="l" t="t" r="r" b="b"/>
            <a:pathLst>
              <a:path w="797560" h="22860">
                <a:moveTo>
                  <a:pt x="797051" y="0"/>
                </a:moveTo>
                <a:lnTo>
                  <a:pt x="0" y="0"/>
                </a:lnTo>
                <a:lnTo>
                  <a:pt x="0" y="22860"/>
                </a:lnTo>
                <a:lnTo>
                  <a:pt x="797051" y="22860"/>
                </a:lnTo>
                <a:lnTo>
                  <a:pt x="797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31614" y="1568323"/>
            <a:ext cx="66802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5" dirty="0">
                <a:latin typeface="Cambria Math"/>
                <a:cs typeface="Cambria Math"/>
              </a:rPr>
              <a:t>9</a:t>
            </a:r>
            <a:r>
              <a:rPr sz="2050" spc="260" dirty="0">
                <a:latin typeface="Cambria Math"/>
                <a:cs typeface="Cambria Math"/>
              </a:rPr>
              <a:t>𝑥</a:t>
            </a:r>
            <a:r>
              <a:rPr sz="2050" spc="-50" dirty="0">
                <a:latin typeface="Cambria Math"/>
                <a:cs typeface="Cambria Math"/>
              </a:rPr>
              <a:t>+</a:t>
            </a:r>
            <a:r>
              <a:rPr sz="2050" spc="45" dirty="0">
                <a:latin typeface="Cambria Math"/>
                <a:cs typeface="Cambria Math"/>
              </a:rPr>
              <a:t>1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2502" y="1681098"/>
            <a:ext cx="1532890" cy="61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2755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𝑦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  <a:p>
            <a:pPr marL="705485">
              <a:lnSpc>
                <a:spcPts val="1855"/>
              </a:lnSpc>
            </a:pPr>
            <a:r>
              <a:rPr sz="2050" spc="85" dirty="0">
                <a:latin typeface="Cambria Math"/>
                <a:cs typeface="Cambria Math"/>
              </a:rPr>
              <a:t>9𝑥</a:t>
            </a:r>
            <a:r>
              <a:rPr sz="2475" spc="127" baseline="20202" dirty="0">
                <a:latin typeface="Cambria Math"/>
                <a:cs typeface="Cambria Math"/>
              </a:rPr>
              <a:t>2</a:t>
            </a:r>
            <a:r>
              <a:rPr sz="2050" spc="85" dirty="0">
                <a:latin typeface="Cambria Math"/>
                <a:cs typeface="Cambria Math"/>
              </a:rPr>
              <a:t>+𝑥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8771" y="1807591"/>
            <a:ext cx="2745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Cambria"/>
                <a:cs typeface="Cambria"/>
              </a:rPr>
              <a:t>и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определите,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при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каких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2636901"/>
            <a:ext cx="7941945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3890" algn="l"/>
              </a:tabLst>
            </a:pPr>
            <a:r>
              <a:rPr sz="1800" spc="65" dirty="0">
                <a:latin typeface="Cambria"/>
                <a:cs typeface="Cambria"/>
              </a:rPr>
              <a:t>значениях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b="1" i="1" spc="15" dirty="0">
                <a:latin typeface="Roboto Bk"/>
                <a:cs typeface="Roboto Bk"/>
              </a:rPr>
              <a:t>k</a:t>
            </a:r>
            <a:r>
              <a:rPr sz="1800" b="1" i="1" spc="55" dirty="0">
                <a:latin typeface="Roboto Bk"/>
                <a:cs typeface="Roboto Bk"/>
              </a:rPr>
              <a:t> </a:t>
            </a:r>
            <a:r>
              <a:rPr sz="1800" spc="75" dirty="0">
                <a:latin typeface="Cambria"/>
                <a:cs typeface="Cambria"/>
              </a:rPr>
              <a:t>прямая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2000" dirty="0">
                <a:latin typeface="Cambria Math"/>
                <a:cs typeface="Cambria Math"/>
              </a:rPr>
              <a:t>у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𝑘𝑥	</a:t>
            </a:r>
            <a:r>
              <a:rPr sz="1800" spc="15" dirty="0">
                <a:latin typeface="Cambria"/>
                <a:cs typeface="Cambria"/>
              </a:rPr>
              <a:t>имеет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с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графиком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ровно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одну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общую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точку.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800" spc="35" dirty="0">
                <a:latin typeface="Cambria"/>
                <a:cs typeface="Cambria"/>
              </a:rPr>
              <a:t>Ответ:</a:t>
            </a:r>
            <a:r>
              <a:rPr sz="1800" spc="40" dirty="0">
                <a:latin typeface="Cambria"/>
                <a:cs typeface="Cambria"/>
              </a:rPr>
              <a:t> 81.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75685"/>
            <a:ext cx="8015605" cy="460248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835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Т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ИПИЧНЫЕ</a:t>
            </a:r>
            <a:r>
              <a:rPr sz="1900" b="1" spc="15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65F6C"/>
                </a:solidFill>
                <a:latin typeface="Times New Roman"/>
                <a:cs typeface="Times New Roman"/>
              </a:rPr>
              <a:t>ОШИБКИ</a:t>
            </a:r>
            <a:r>
              <a:rPr sz="2000" b="1" spc="10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65F6C"/>
                </a:solidFill>
                <a:latin typeface="Times New Roman"/>
                <a:cs typeface="Times New Roman"/>
              </a:rPr>
              <a:t>ПРИ</a:t>
            </a:r>
            <a:r>
              <a:rPr sz="2000" b="1" spc="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65F6C"/>
                </a:solidFill>
                <a:latin typeface="Times New Roman"/>
                <a:cs typeface="Times New Roman"/>
              </a:rPr>
              <a:t>РЕШЕНИИ</a:t>
            </a:r>
            <a:r>
              <a:rPr sz="2000" b="1" spc="10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565F6C"/>
                </a:solidFill>
                <a:latin typeface="Times New Roman"/>
                <a:cs typeface="Times New Roman"/>
              </a:rPr>
              <a:t>НЕРАВЕНСТВ</a:t>
            </a:r>
            <a:endParaRPr sz="2000">
              <a:latin typeface="Times New Roman"/>
              <a:cs typeface="Times New Roman"/>
            </a:endParaRPr>
          </a:p>
          <a:p>
            <a:pPr marL="355600" marR="1019810" indent="-3429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105" dirty="0">
                <a:latin typeface="Cambria"/>
                <a:cs typeface="Cambria"/>
              </a:rPr>
              <a:t>Ошибки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75" dirty="0">
                <a:latin typeface="Cambria"/>
                <a:cs typeface="Cambria"/>
              </a:rPr>
              <a:t>при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нарушении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алгоритма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решения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неравенства</a:t>
            </a:r>
            <a:endParaRPr sz="2400">
              <a:latin typeface="Cambria"/>
              <a:cs typeface="Cambria"/>
            </a:endParaRPr>
          </a:p>
          <a:p>
            <a:pPr marL="355600" marR="46164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70" dirty="0">
                <a:latin typeface="Cambria"/>
                <a:cs typeface="Cambria"/>
              </a:rPr>
              <a:t>Невнимательное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чтение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условия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(неправильный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выбор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50" dirty="0">
                <a:latin typeface="Cambria"/>
                <a:cs typeface="Cambria"/>
              </a:rPr>
              <a:t>интервала)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85" dirty="0">
                <a:latin typeface="Cambria"/>
                <a:cs typeface="Cambria"/>
              </a:rPr>
              <a:t>Неправильно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записанный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ответ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(скобки)</a:t>
            </a:r>
            <a:endParaRPr sz="2400">
              <a:latin typeface="Cambria"/>
              <a:cs typeface="Cambria"/>
            </a:endParaRPr>
          </a:p>
          <a:p>
            <a:pPr marL="355600" marR="114109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60" dirty="0">
                <a:latin typeface="Cambria"/>
                <a:cs typeface="Cambria"/>
              </a:rPr>
              <a:t>Арифметические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40" dirty="0">
                <a:latin typeface="Cambria"/>
                <a:cs typeface="Cambria"/>
              </a:rPr>
              <a:t>ошибки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с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45" dirty="0">
                <a:latin typeface="Cambria"/>
                <a:cs typeface="Cambria"/>
              </a:rPr>
              <a:t>отрицательными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spc="85" dirty="0">
                <a:latin typeface="Cambria"/>
                <a:cs typeface="Cambria"/>
              </a:rPr>
              <a:t>числами</a:t>
            </a:r>
            <a:endParaRPr sz="2400">
              <a:latin typeface="Cambria"/>
              <a:cs typeface="Cambria"/>
            </a:endParaRPr>
          </a:p>
          <a:p>
            <a:pPr marL="355600" marR="112014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190" dirty="0">
                <a:latin typeface="Cambria"/>
                <a:cs typeface="Cambria"/>
              </a:rPr>
              <a:t>Не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введена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100" dirty="0">
                <a:latin typeface="Cambria"/>
                <a:cs typeface="Cambria"/>
              </a:rPr>
              <a:t>функция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90" dirty="0">
                <a:latin typeface="Cambria"/>
                <a:cs typeface="Cambria"/>
              </a:rPr>
              <a:t>для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нахождения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нулей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90" dirty="0">
                <a:latin typeface="Cambria"/>
                <a:cs typeface="Cambria"/>
              </a:rPr>
              <a:t>функции</a:t>
            </a:r>
            <a:endParaRPr sz="2400">
              <a:latin typeface="Cambria"/>
              <a:cs typeface="Cambria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55" dirty="0">
                <a:latin typeface="Cambria"/>
                <a:cs typeface="Cambria"/>
              </a:rPr>
              <a:t>Обязательно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70" dirty="0">
                <a:latin typeface="Cambria"/>
                <a:cs typeface="Cambria"/>
              </a:rPr>
              <a:t>написать</a:t>
            </a:r>
            <a:r>
              <a:rPr sz="2400" spc="125" dirty="0">
                <a:latin typeface="Cambria"/>
                <a:cs typeface="Cambria"/>
              </a:rPr>
              <a:t> </a:t>
            </a:r>
            <a:r>
              <a:rPr sz="2400" spc="110" dirty="0">
                <a:latin typeface="Cambria"/>
                <a:cs typeface="Cambria"/>
              </a:rPr>
              <a:t>как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75" dirty="0">
                <a:latin typeface="Cambria"/>
                <a:cs typeface="Cambria"/>
              </a:rPr>
              <a:t>найден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90" dirty="0">
                <a:latin typeface="Cambria"/>
                <a:cs typeface="Cambria"/>
              </a:rPr>
              <a:t>знак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20" dirty="0">
                <a:latin typeface="Cambria"/>
                <a:cs typeface="Cambria"/>
              </a:rPr>
              <a:t>хотя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бы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90" dirty="0">
                <a:latin typeface="Cambria"/>
                <a:cs typeface="Cambria"/>
              </a:rPr>
              <a:t>для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одного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spc="80" dirty="0">
                <a:latin typeface="Cambria"/>
                <a:cs typeface="Cambria"/>
              </a:rPr>
              <a:t>интервала.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268224"/>
            <a:ext cx="8311896" cy="46070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56297" y="3667759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64635" y="483108"/>
            <a:ext cx="3312160" cy="3048000"/>
            <a:chOff x="3564635" y="483108"/>
            <a:chExt cx="3312160" cy="304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6623" y="483108"/>
              <a:ext cx="359664" cy="3840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635" y="3147059"/>
              <a:ext cx="359663" cy="3840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256498"/>
            <a:ext cx="7002780" cy="45455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07173" y="3843020"/>
            <a:ext cx="1431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5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364" y="556259"/>
            <a:ext cx="361188" cy="38252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195071"/>
            <a:ext cx="8503919" cy="44287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07173" y="3843020"/>
            <a:ext cx="1093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95" dirty="0">
                <a:solidFill>
                  <a:srgbClr val="FF0000"/>
                </a:solidFill>
                <a:latin typeface="Cambria"/>
                <a:cs typeface="Cambria"/>
              </a:rPr>
              <a:t>балл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959" y="2217420"/>
            <a:ext cx="359664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217931"/>
            <a:ext cx="5596763" cy="49255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95998" y="4099966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955" y="71627"/>
            <a:ext cx="7562088" cy="50002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95998" y="2888691"/>
            <a:ext cx="1431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5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88" y="123444"/>
            <a:ext cx="288035" cy="30632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556259"/>
            <a:ext cx="8333232" cy="35524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82867" y="4099966"/>
            <a:ext cx="109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95" dirty="0">
                <a:solidFill>
                  <a:srgbClr val="FF0000"/>
                </a:solidFill>
                <a:latin typeface="Cambria"/>
                <a:cs typeface="Cambria"/>
              </a:rPr>
              <a:t>балл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79" y="3220211"/>
            <a:ext cx="288036" cy="30632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300990"/>
            <a:ext cx="114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П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РИМЕР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81227"/>
            <a:ext cx="7452359" cy="417423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416" y="238900"/>
            <a:ext cx="7650311" cy="459221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303275"/>
            <a:ext cx="7775448" cy="455218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495" y="0"/>
            <a:ext cx="7848600" cy="4785360"/>
            <a:chOff x="539495" y="0"/>
            <a:chExt cx="7848600" cy="4785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195071"/>
              <a:ext cx="4794038" cy="4590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699" y="0"/>
              <a:ext cx="3168396" cy="13837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119" y="2107692"/>
              <a:ext cx="359663" cy="3825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40143" y="3195320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214375"/>
            <a:ext cx="44462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750" b="1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750" b="1" spc="114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565F6C"/>
                </a:solidFill>
                <a:latin typeface="Times New Roman"/>
                <a:cs typeface="Times New Roman"/>
              </a:rPr>
              <a:t>20.</a:t>
            </a:r>
            <a:r>
              <a:rPr sz="2200" b="1" spc="-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75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750" b="1" spc="1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750" b="1" spc="-20" dirty="0">
                <a:solidFill>
                  <a:srgbClr val="565F6C"/>
                </a:solidFill>
                <a:latin typeface="Times New Roman"/>
                <a:cs typeface="Times New Roman"/>
              </a:rPr>
              <a:t>НЕРАВЕНСТВО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2900" y="627887"/>
            <a:ext cx="8347075" cy="4198620"/>
            <a:chOff x="342900" y="627887"/>
            <a:chExt cx="8347075" cy="41986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6" y="627887"/>
              <a:ext cx="8034528" cy="41041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32270" y="4156709"/>
              <a:ext cx="1945005" cy="576580"/>
            </a:xfrm>
            <a:custGeom>
              <a:avLst/>
              <a:gdLst/>
              <a:ahLst/>
              <a:cxnLst/>
              <a:rect l="l" t="t" r="r" b="b"/>
              <a:pathLst>
                <a:path w="1945004" h="576579">
                  <a:moveTo>
                    <a:pt x="1944624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1944624" y="576071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2270" y="4156709"/>
              <a:ext cx="1945005" cy="576580"/>
            </a:xfrm>
            <a:custGeom>
              <a:avLst/>
              <a:gdLst/>
              <a:ahLst/>
              <a:cxnLst/>
              <a:rect l="l" t="t" r="r" b="b"/>
              <a:pathLst>
                <a:path w="1945004" h="576579">
                  <a:moveTo>
                    <a:pt x="0" y="576071"/>
                  </a:moveTo>
                  <a:lnTo>
                    <a:pt x="1944624" y="576071"/>
                  </a:lnTo>
                  <a:lnTo>
                    <a:pt x="1944624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5853" y="4525517"/>
              <a:ext cx="1659889" cy="288290"/>
            </a:xfrm>
            <a:custGeom>
              <a:avLst/>
              <a:gdLst/>
              <a:ahLst/>
              <a:cxnLst/>
              <a:rect l="l" t="t" r="r" b="b"/>
              <a:pathLst>
                <a:path w="1659889" h="288289">
                  <a:moveTo>
                    <a:pt x="1659636" y="0"/>
                  </a:moveTo>
                  <a:lnTo>
                    <a:pt x="0" y="0"/>
                  </a:lnTo>
                  <a:lnTo>
                    <a:pt x="0" y="288035"/>
                  </a:lnTo>
                  <a:lnTo>
                    <a:pt x="1659636" y="288035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5853" y="4525517"/>
              <a:ext cx="1659889" cy="288290"/>
            </a:xfrm>
            <a:custGeom>
              <a:avLst/>
              <a:gdLst/>
              <a:ahLst/>
              <a:cxnLst/>
              <a:rect l="l" t="t" r="r" b="b"/>
              <a:pathLst>
                <a:path w="1659889" h="288289">
                  <a:moveTo>
                    <a:pt x="0" y="288035"/>
                  </a:moveTo>
                  <a:lnTo>
                    <a:pt x="1659636" y="288035"/>
                  </a:lnTo>
                  <a:lnTo>
                    <a:pt x="1659636" y="0"/>
                  </a:lnTo>
                  <a:lnTo>
                    <a:pt x="0" y="0"/>
                  </a:lnTo>
                  <a:lnTo>
                    <a:pt x="0" y="28803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432809"/>
            <a:ext cx="517599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315468"/>
            <a:ext cx="7344156" cy="45308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28180" y="3195320"/>
            <a:ext cx="109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95" dirty="0">
                <a:solidFill>
                  <a:srgbClr val="FF0000"/>
                </a:solidFill>
                <a:latin typeface="Cambria"/>
                <a:cs typeface="Cambria"/>
              </a:rPr>
              <a:t>балл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1852" y="4419600"/>
            <a:ext cx="359663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508" y="195071"/>
            <a:ext cx="6603449" cy="23225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5741" y="2771531"/>
            <a:ext cx="6676594" cy="21220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20457" y="2200782"/>
            <a:ext cx="109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95" dirty="0">
                <a:solidFill>
                  <a:srgbClr val="FF0000"/>
                </a:solidFill>
                <a:latin typeface="Cambria"/>
                <a:cs typeface="Cambria"/>
              </a:rPr>
              <a:t>балл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080" y="4493158"/>
            <a:ext cx="4311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90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12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spc="20" dirty="0">
                <a:solidFill>
                  <a:srgbClr val="FF0000"/>
                </a:solidFill>
                <a:latin typeface="Cambria"/>
                <a:cs typeface="Cambria"/>
              </a:rPr>
              <a:t>показывают</a:t>
            </a:r>
            <a:r>
              <a:rPr sz="12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spc="35" dirty="0">
                <a:solidFill>
                  <a:srgbClr val="FF0000"/>
                </a:solidFill>
                <a:latin typeface="Cambria"/>
                <a:cs typeface="Cambria"/>
              </a:rPr>
              <a:t>нахождение</a:t>
            </a:r>
            <a:r>
              <a:rPr sz="12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spc="35" dirty="0">
                <a:solidFill>
                  <a:srgbClr val="FF0000"/>
                </a:solidFill>
                <a:latin typeface="Cambria"/>
                <a:cs typeface="Cambria"/>
              </a:rPr>
              <a:t>значений</a:t>
            </a:r>
            <a:r>
              <a:rPr sz="12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spc="35" dirty="0">
                <a:solidFill>
                  <a:srgbClr val="FF0000"/>
                </a:solidFill>
                <a:latin typeface="Cambria"/>
                <a:cs typeface="Cambria"/>
              </a:rPr>
              <a:t>параметра</a:t>
            </a:r>
            <a:r>
              <a:rPr sz="1200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spc="65" dirty="0">
                <a:solidFill>
                  <a:srgbClr val="FF0000"/>
                </a:solidFill>
                <a:latin typeface="Cambria"/>
                <a:cs typeface="Cambria"/>
              </a:rPr>
              <a:t>m </a:t>
            </a:r>
            <a:r>
              <a:rPr sz="120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spc="35" dirty="0">
                <a:solidFill>
                  <a:srgbClr val="FF0000"/>
                </a:solidFill>
                <a:latin typeface="Cambria"/>
                <a:cs typeface="Cambria"/>
              </a:rPr>
              <a:t>графическим</a:t>
            </a:r>
            <a:r>
              <a:rPr sz="120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mbria"/>
                <a:cs typeface="Cambria"/>
              </a:rPr>
              <a:t>способом</a:t>
            </a:r>
            <a:r>
              <a:rPr sz="1200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spc="20" dirty="0">
                <a:solidFill>
                  <a:srgbClr val="FF0000"/>
                </a:solidFill>
                <a:latin typeface="Cambria"/>
                <a:cs typeface="Cambria"/>
              </a:rPr>
              <a:t>(</a:t>
            </a:r>
            <a:r>
              <a:rPr sz="1200" b="1" spc="20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1200" b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b="1" spc="40" dirty="0">
                <a:solidFill>
                  <a:srgbClr val="FF0000"/>
                </a:solidFill>
                <a:latin typeface="Cambria"/>
                <a:cs typeface="Cambria"/>
              </a:rPr>
              <a:t>чертят</a:t>
            </a:r>
            <a:r>
              <a:rPr sz="1200" b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b="1" spc="65" dirty="0">
                <a:solidFill>
                  <a:srgbClr val="FF0000"/>
                </a:solidFill>
                <a:latin typeface="Cambria"/>
                <a:cs typeface="Cambria"/>
              </a:rPr>
              <a:t>прямые,</a:t>
            </a:r>
            <a:r>
              <a:rPr sz="1200" b="1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b="1" spc="65" dirty="0">
                <a:solidFill>
                  <a:srgbClr val="FF0000"/>
                </a:solidFill>
                <a:latin typeface="Cambria"/>
                <a:cs typeface="Cambria"/>
              </a:rPr>
              <a:t>заданные </a:t>
            </a:r>
            <a:r>
              <a:rPr sz="1200" b="1" spc="70" dirty="0">
                <a:solidFill>
                  <a:srgbClr val="FF0000"/>
                </a:solidFill>
                <a:latin typeface="Cambria"/>
                <a:cs typeface="Cambria"/>
              </a:rPr>
              <a:t> уравнением</a:t>
            </a:r>
            <a:r>
              <a:rPr sz="120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b="1" spc="60" dirty="0">
                <a:solidFill>
                  <a:srgbClr val="FF0000"/>
                </a:solidFill>
                <a:latin typeface="Cambria"/>
                <a:cs typeface="Cambria"/>
              </a:rPr>
              <a:t>у=m,</a:t>
            </a:r>
            <a:r>
              <a:rPr sz="1200" b="1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b="1" spc="65" dirty="0">
                <a:solidFill>
                  <a:srgbClr val="FF0000"/>
                </a:solidFill>
                <a:latin typeface="Cambria"/>
                <a:cs typeface="Cambria"/>
              </a:rPr>
              <a:t>или</a:t>
            </a:r>
            <a:r>
              <a:rPr sz="1200" b="1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b="1" spc="65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1200" b="1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b="1" spc="65" dirty="0">
                <a:solidFill>
                  <a:srgbClr val="FF0000"/>
                </a:solidFill>
                <a:latin typeface="Cambria"/>
                <a:cs typeface="Cambria"/>
              </a:rPr>
              <a:t>описывают</a:t>
            </a:r>
            <a:r>
              <a:rPr sz="1200" b="1" spc="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200" b="1" spc="85" dirty="0">
                <a:solidFill>
                  <a:srgbClr val="FF0000"/>
                </a:solidFill>
                <a:latin typeface="Cambria"/>
                <a:cs typeface="Cambria"/>
              </a:rPr>
              <a:t>их </a:t>
            </a:r>
            <a:r>
              <a:rPr sz="1200" b="1" spc="45" dirty="0">
                <a:solidFill>
                  <a:srgbClr val="FF0000"/>
                </a:solidFill>
                <a:latin typeface="Cambria"/>
                <a:cs typeface="Cambria"/>
              </a:rPr>
              <a:t>построение</a:t>
            </a:r>
            <a:r>
              <a:rPr sz="1200" spc="45" dirty="0">
                <a:solidFill>
                  <a:srgbClr val="FF0000"/>
                </a:solidFill>
                <a:latin typeface="Tahoma"/>
                <a:cs typeface="Tahoma"/>
              </a:rPr>
              <a:t>).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6428" y="3534155"/>
            <a:ext cx="361188" cy="384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0842"/>
            <a:ext cx="8227060" cy="115236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86385" marR="266700" indent="-274320">
              <a:lnSpc>
                <a:spcPts val="2230"/>
              </a:lnSpc>
              <a:spcBef>
                <a:spcPts val="7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200" b="1" spc="5" dirty="0">
                <a:latin typeface="Times New Roman"/>
                <a:cs typeface="Times New Roman"/>
              </a:rPr>
              <a:t>23.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lang="ru-RU" sz="2200" spc="10" dirty="0">
                <a:latin typeface="Times New Roman"/>
                <a:cs typeface="Times New Roman"/>
              </a:rPr>
              <a:t>Геометрическая задача на вычисление.</a:t>
            </a:r>
            <a:endParaRPr sz="2200" dirty="0">
              <a:latin typeface="Times New Roman"/>
              <a:cs typeface="Times New Roman"/>
            </a:endParaRPr>
          </a:p>
          <a:p>
            <a:pPr marL="286385" marR="69850" indent="-274320">
              <a:lnSpc>
                <a:spcPct val="95000"/>
              </a:lnSpc>
              <a:spcBef>
                <a:spcPts val="6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200" b="1" spc="5" dirty="0">
                <a:latin typeface="Times New Roman"/>
                <a:cs typeface="Times New Roman"/>
              </a:rPr>
              <a:t>24.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lang="ru-RU" sz="2200" spc="10" dirty="0">
                <a:latin typeface="Times New Roman"/>
                <a:cs typeface="Times New Roman"/>
              </a:rPr>
              <a:t>Геометрическая задача на доказательство.</a:t>
            </a:r>
          </a:p>
          <a:p>
            <a:pPr marL="286385" marR="69850" indent="-274320">
              <a:lnSpc>
                <a:spcPct val="95000"/>
              </a:lnSpc>
              <a:spcBef>
                <a:spcPts val="6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200" dirty="0"/>
              <a:t>	</a:t>
            </a:r>
            <a:r>
              <a:rPr sz="2200" b="1" dirty="0">
                <a:latin typeface="Times New Roman"/>
                <a:cs typeface="Times New Roman"/>
              </a:rPr>
              <a:t>25 . </a:t>
            </a:r>
            <a:r>
              <a:rPr lang="ru-RU" sz="2200" dirty="0">
                <a:latin typeface="Times New Roman"/>
                <a:cs typeface="Times New Roman"/>
              </a:rPr>
              <a:t>Геометрическая задача высокого уровня сложности.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37B2193F-CACC-473C-9430-6A4C49D8041E}"/>
              </a:ext>
            </a:extLst>
          </p:cNvPr>
          <p:cNvSpPr txBox="1">
            <a:spLocks/>
          </p:cNvSpPr>
          <p:nvPr/>
        </p:nvSpPr>
        <p:spPr>
          <a:xfrm>
            <a:off x="535940" y="123571"/>
            <a:ext cx="70840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2500" b="1" kern="0" dirty="0">
                <a:latin typeface="Times New Roman"/>
                <a:cs typeface="Times New Roman"/>
              </a:rPr>
              <a:t>З</a:t>
            </a:r>
            <a:r>
              <a:rPr lang="ru-RU" sz="2000" b="1" kern="0" dirty="0">
                <a:latin typeface="Times New Roman"/>
                <a:cs typeface="Times New Roman"/>
              </a:rPr>
              <a:t>АДАНИЯ</a:t>
            </a:r>
            <a:r>
              <a:rPr lang="ru-RU" sz="2000" b="1" kern="0" spc="100" dirty="0">
                <a:latin typeface="Times New Roman"/>
                <a:cs typeface="Times New Roman"/>
              </a:rPr>
              <a:t> </a:t>
            </a:r>
            <a:r>
              <a:rPr lang="ru-RU" sz="2500" b="1" kern="0" spc="-5" dirty="0">
                <a:latin typeface="Times New Roman"/>
                <a:cs typeface="Times New Roman"/>
              </a:rPr>
              <a:t>23-25.</a:t>
            </a:r>
            <a:r>
              <a:rPr lang="ru-RU" sz="2500" b="1" kern="0" spc="10" dirty="0">
                <a:latin typeface="Times New Roman"/>
                <a:cs typeface="Times New Roman"/>
              </a:rPr>
              <a:t> </a:t>
            </a:r>
            <a:r>
              <a:rPr lang="ru-RU" sz="2500" b="1" kern="0" dirty="0">
                <a:latin typeface="Times New Roman"/>
                <a:cs typeface="Times New Roman"/>
              </a:rPr>
              <a:t>Г</a:t>
            </a:r>
            <a:r>
              <a:rPr lang="ru-RU" sz="2000" b="1" kern="0" dirty="0">
                <a:latin typeface="Times New Roman"/>
                <a:cs typeface="Times New Roman"/>
              </a:rPr>
              <a:t>ЕОМЕТРИЧЕСКИЕ</a:t>
            </a:r>
            <a:r>
              <a:rPr lang="ru-RU" sz="2000" b="1" kern="0" spc="90" dirty="0">
                <a:latin typeface="Times New Roman"/>
                <a:cs typeface="Times New Roman"/>
              </a:rPr>
              <a:t> </a:t>
            </a:r>
            <a:r>
              <a:rPr lang="ru-RU" sz="2000" b="1" kern="0" spc="-45" dirty="0" smtClean="0">
                <a:latin typeface="Times New Roman"/>
                <a:cs typeface="Times New Roman"/>
              </a:rPr>
              <a:t>ЗАДАЧИ</a:t>
            </a:r>
            <a:endParaRPr lang="ru-RU" sz="2500" kern="0" dirty="0">
              <a:latin typeface="Times New Roman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6578D7-AF1B-495C-891F-1CF16AE08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6" y="1809750"/>
            <a:ext cx="8638354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922D40-257A-43C4-9BA6-BD70D50848E7}"/>
              </a:ext>
            </a:extLst>
          </p:cNvPr>
          <p:cNvSpPr txBox="1"/>
          <p:nvPr/>
        </p:nvSpPr>
        <p:spPr>
          <a:xfrm>
            <a:off x="304800" y="3872909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совместно с чертежом, некоторые факты допускается отразить только на чертеже, или только в «Дано».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7642" y="209550"/>
            <a:ext cx="8768715" cy="549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обязателен, с нанесением данных из условия, изображенная фигура должна соответствовать условию (нельзя рисовать тупоугольный треугольник вместо прямоугольного). 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задаче упоминается трапеция- указать основания, равнобедренный треугольник-боковые стороны.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без доказательства математические факты, теоремы, содержащиеся в школьных учебниках.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ссылаться на известные теоремы, названия теорем писать точно (не путать теорему Пифагора и ей обратную, теорему Фалеса и теорему о пропорциональных отрезках).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 введении на рисунке каких-то точек, описывать словами или хотя бы пояснять на чертеже, что это за точки (основание высоты, биссектрисы, медианы).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endParaRPr lang="ru-RU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endParaRPr lang="ru-RU" sz="1800" spc="12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6F0021-E8F5-4205-8E43-148B5787BDE3}"/>
              </a:ext>
            </a:extLst>
          </p:cNvPr>
          <p:cNvSpPr txBox="1"/>
          <p:nvPr/>
        </p:nvSpPr>
        <p:spPr>
          <a:xfrm>
            <a:off x="76200" y="-11962"/>
            <a:ext cx="8991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введении переменных – описать словами (или хотя бы показать на чертеже) </a:t>
            </a:r>
          </a:p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ru-RU" sz="2200" spc="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Если</a:t>
            </a:r>
            <a:r>
              <a:rPr lang="ru-RU" sz="2200" spc="11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используется</a:t>
            </a:r>
            <a:r>
              <a:rPr lang="ru-RU" sz="2200" spc="10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какое-то</a:t>
            </a:r>
            <a:r>
              <a:rPr lang="ru-RU" sz="2200" spc="10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9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2200" spc="11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2200" spc="12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непрописанное</a:t>
            </a:r>
            <a:r>
              <a:rPr lang="ru-RU" sz="2200" spc="11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2200" spc="10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учебнике) </a:t>
            </a:r>
            <a:r>
              <a:rPr lang="ru-RU" sz="2200" spc="-38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геометрическое</a:t>
            </a:r>
            <a:r>
              <a:rPr lang="ru-RU" sz="2200" spc="9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4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утверждение,</a:t>
            </a:r>
            <a:r>
              <a:rPr lang="ru-RU" sz="2200" spc="7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</a:t>
            </a:r>
            <a:r>
              <a:rPr lang="ru-RU" sz="2200" spc="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его лучше </a:t>
            </a:r>
            <a:r>
              <a:rPr lang="ru-RU" sz="2200" spc="1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sz="2200" spc="114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2200" spc="45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формулировать. </a:t>
            </a:r>
            <a:r>
              <a:rPr lang="ru-RU" sz="2200" spc="7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Биссектриса</a:t>
            </a:r>
            <a:r>
              <a:rPr lang="ru-RU" sz="2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угла</a:t>
            </a:r>
            <a:r>
              <a:rPr lang="ru-RU" sz="2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параллелограмме</a:t>
            </a:r>
            <a:r>
              <a:rPr lang="ru-RU" sz="22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отсекает</a:t>
            </a:r>
            <a:r>
              <a:rPr lang="ru-RU" sz="2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</a:t>
            </a:r>
            <a:r>
              <a:rPr lang="ru-RU" sz="2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</a:t>
            </a:r>
            <a:r>
              <a:rPr lang="ru-RU" sz="2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свойств</a:t>
            </a:r>
            <a:r>
              <a:rPr lang="ru-RU" sz="2200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накрест</a:t>
            </a:r>
            <a:r>
              <a:rPr lang="ru-RU" sz="2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лежащих,</a:t>
            </a:r>
            <a:r>
              <a:rPr lang="ru-RU" sz="22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односторонних</a:t>
            </a:r>
            <a:r>
              <a:rPr lang="ru-RU" sz="22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соответственных </a:t>
            </a:r>
            <a:r>
              <a:rPr lang="ru-RU" sz="2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</a:t>
            </a:r>
            <a:r>
              <a:rPr lang="ru-RU"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</a:t>
            </a:r>
            <a:r>
              <a:rPr lang="ru-RU" sz="2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ru-RU" sz="2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параллельных</a:t>
            </a:r>
            <a:r>
              <a:rPr lang="ru-RU" sz="22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прямых</a:t>
            </a:r>
            <a:r>
              <a:rPr lang="ru-RU"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секущей.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</a:t>
            </a:r>
            <a:r>
              <a:rPr lang="ru-RU"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r>
              <a:rPr lang="ru-RU" sz="22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</a:t>
            </a:r>
            <a:r>
              <a:rPr lang="ru-RU"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равносторонний</a:t>
            </a:r>
            <a:r>
              <a:rPr lang="ru-RU" sz="2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</a:t>
            </a:r>
            <a:r>
              <a:rPr lang="ru-RU"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сокращать</a:t>
            </a:r>
            <a:r>
              <a:rPr lang="ru-RU"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</a:t>
            </a:r>
            <a:r>
              <a:rPr lang="ru-RU" sz="2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2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понятно.</a:t>
            </a: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«очевидно равных» отрезках все же указать, почему они равны.</a:t>
            </a:r>
          </a:p>
          <a:p>
            <a:pPr marL="287020" marR="5080" indent="-274320"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Прописывать все вычисления, описывать все действия, логика рассуждений должна быть понятна эксперту.</a:t>
            </a:r>
          </a:p>
        </p:txBody>
      </p:sp>
    </p:spTree>
    <p:extLst>
      <p:ext uri="{BB962C8B-B14F-4D97-AF65-F5344CB8AC3E}">
        <p14:creationId xmlns:p14="http://schemas.microsoft.com/office/powerpoint/2010/main" val="32191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5C4E82-987D-44DC-9F7C-C3090DCFA697}"/>
              </a:ext>
            </a:extLst>
          </p:cNvPr>
          <p:cNvSpPr txBox="1"/>
          <p:nvPr/>
        </p:nvSpPr>
        <p:spPr>
          <a:xfrm>
            <a:off x="152400" y="0"/>
            <a:ext cx="86868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</a:t>
            </a:r>
            <a:r>
              <a:rPr lang="ru-RU"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</a:t>
            </a:r>
            <a:r>
              <a:rPr lang="ru-RU"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r>
              <a:rPr lang="ru-RU"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>
              <a:lnSpc>
                <a:spcPct val="100000"/>
              </a:lnSpc>
            </a:pP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теоремы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Пифагора</a:t>
            </a:r>
            <a:r>
              <a:rPr lang="ru-RU"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r>
              <a:rPr lang="ru-RU"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</a:t>
            </a:r>
            <a:r>
              <a:rPr lang="ru-RU"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равнобедренного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треугольника.</a:t>
            </a:r>
          </a:p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ru-RU" sz="2000" spc="45" dirty="0">
                <a:latin typeface="Cambria"/>
                <a:cs typeface="Cambria"/>
              </a:rPr>
              <a:t>Неравные углы обозначать разным количеством дуг, нельзя обозначать угол одной заглавной буквой, когда неясно, </a:t>
            </a:r>
            <a:r>
              <a:rPr lang="ru-RU" sz="2000" spc="45" dirty="0" smtClean="0">
                <a:latin typeface="Cambria"/>
                <a:cs typeface="Cambria"/>
              </a:rPr>
              <a:t>какой именно </a:t>
            </a:r>
            <a:r>
              <a:rPr lang="ru-RU" sz="2000" spc="45" dirty="0">
                <a:latin typeface="Cambria"/>
                <a:cs typeface="Cambria"/>
              </a:rPr>
              <a:t>угол имеется </a:t>
            </a:r>
            <a:r>
              <a:rPr lang="ru-RU" sz="2000" spc="45" dirty="0" smtClean="0">
                <a:latin typeface="Cambria"/>
                <a:cs typeface="Cambria"/>
              </a:rPr>
              <a:t>в виду</a:t>
            </a:r>
            <a:r>
              <a:rPr lang="ru-RU" sz="2000" spc="45" dirty="0">
                <a:latin typeface="Cambria"/>
                <a:cs typeface="Cambria"/>
              </a:rPr>
              <a:t>.</a:t>
            </a:r>
          </a:p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ru-RU" sz="2000" spc="45" dirty="0">
                <a:latin typeface="Cambria"/>
                <a:cs typeface="Cambria"/>
              </a:rPr>
              <a:t>Желательно не путать понятия «определение», «свойство», «признак».</a:t>
            </a:r>
          </a:p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ru-RU" sz="2000" spc="4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Избегать фраз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вроде «два угла лежат на одной стороне», «точка пересечения диагоналей равноудалена от сторон параллелограмма», не путать понятия «отрезок » и «прямая», не называть точку пересечения диагоналей параллелограмма «центром» или «серединой»</a:t>
            </a:r>
          </a:p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Наличие </a:t>
            </a:r>
            <a:r>
              <a:rPr lang="ru-RU" sz="2000" spc="-15" dirty="0">
                <a:latin typeface="Cambria"/>
                <a:cs typeface="Cambria"/>
              </a:rPr>
              <a:t>любого</a:t>
            </a:r>
            <a:r>
              <a:rPr lang="ru-RU" sz="2000" spc="90" dirty="0">
                <a:latin typeface="Cambria"/>
                <a:cs typeface="Cambria"/>
              </a:rPr>
              <a:t> </a:t>
            </a:r>
            <a:r>
              <a:rPr lang="ru-RU" sz="2000" spc="15" dirty="0">
                <a:latin typeface="Cambria"/>
                <a:cs typeface="Cambria"/>
              </a:rPr>
              <a:t>неверного</a:t>
            </a:r>
            <a:r>
              <a:rPr lang="ru-RU" sz="2000" spc="60" dirty="0">
                <a:latin typeface="Cambria"/>
                <a:cs typeface="Cambria"/>
              </a:rPr>
              <a:t> </a:t>
            </a:r>
            <a:r>
              <a:rPr lang="ru-RU" sz="2000" spc="50" dirty="0">
                <a:latin typeface="Cambria"/>
                <a:cs typeface="Cambria"/>
              </a:rPr>
              <a:t>утверждения</a:t>
            </a:r>
            <a:r>
              <a:rPr lang="ru-RU" sz="2000" spc="60" dirty="0">
                <a:latin typeface="Cambria"/>
                <a:cs typeface="Cambria"/>
              </a:rPr>
              <a:t> </a:t>
            </a:r>
            <a:r>
              <a:rPr lang="ru-RU" sz="2000" spc="30" dirty="0">
                <a:latin typeface="Cambria"/>
                <a:cs typeface="Cambria"/>
              </a:rPr>
              <a:t>в</a:t>
            </a:r>
            <a:r>
              <a:rPr lang="ru-RU" sz="2000" spc="100" dirty="0">
                <a:latin typeface="Cambria"/>
                <a:cs typeface="Cambria"/>
              </a:rPr>
              <a:t> </a:t>
            </a:r>
            <a:r>
              <a:rPr lang="ru-RU" sz="2000" spc="60" dirty="0">
                <a:latin typeface="Cambria"/>
                <a:cs typeface="Cambria"/>
              </a:rPr>
              <a:t>решении </a:t>
            </a:r>
            <a:r>
              <a:rPr lang="ru-RU" sz="2000" spc="-425" dirty="0">
                <a:latin typeface="Cambria"/>
                <a:cs typeface="Cambria"/>
              </a:rPr>
              <a:t> </a:t>
            </a:r>
            <a:r>
              <a:rPr lang="ru-RU" sz="2000" spc="80" dirty="0">
                <a:latin typeface="Cambria"/>
                <a:cs typeface="Cambria"/>
              </a:rPr>
              <a:t>или</a:t>
            </a:r>
            <a:r>
              <a:rPr lang="ru-RU" sz="2000" spc="95" dirty="0">
                <a:latin typeface="Cambria"/>
                <a:cs typeface="Cambria"/>
              </a:rPr>
              <a:t> </a:t>
            </a:r>
            <a:r>
              <a:rPr lang="ru-RU" sz="2000" spc="30" dirty="0">
                <a:latin typeface="Cambria"/>
                <a:cs typeface="Cambria"/>
              </a:rPr>
              <a:t>доказательстве</a:t>
            </a:r>
            <a:r>
              <a:rPr lang="ru-RU" sz="2000" spc="85" dirty="0">
                <a:latin typeface="Cambria"/>
                <a:cs typeface="Cambria"/>
              </a:rPr>
              <a:t> </a:t>
            </a:r>
            <a:r>
              <a:rPr lang="ru-RU" sz="2000" spc="20" dirty="0">
                <a:latin typeface="Cambria"/>
                <a:cs typeface="Cambria"/>
              </a:rPr>
              <a:t>геометрической</a:t>
            </a:r>
            <a:r>
              <a:rPr lang="ru-RU" sz="2000" spc="75" dirty="0">
                <a:latin typeface="Cambria"/>
                <a:cs typeface="Cambria"/>
              </a:rPr>
              <a:t> задачи</a:t>
            </a:r>
            <a:r>
              <a:rPr lang="ru-RU" sz="2000" spc="95" dirty="0">
                <a:latin typeface="Cambria"/>
                <a:cs typeface="Cambria"/>
              </a:rPr>
              <a:t> </a:t>
            </a:r>
            <a:r>
              <a:rPr lang="ru-RU" sz="2000" spc="10" dirty="0">
                <a:latin typeface="Cambria"/>
                <a:cs typeface="Cambria"/>
              </a:rPr>
              <a:t>ведёт</a:t>
            </a:r>
            <a:r>
              <a:rPr lang="ru-RU" sz="2000" spc="90" dirty="0">
                <a:latin typeface="Cambria"/>
                <a:cs typeface="Cambria"/>
              </a:rPr>
              <a:t> </a:t>
            </a:r>
            <a:r>
              <a:rPr lang="ru-RU" sz="2000" spc="75" dirty="0">
                <a:latin typeface="Cambria"/>
                <a:cs typeface="Cambria"/>
              </a:rPr>
              <a:t>к </a:t>
            </a:r>
            <a:r>
              <a:rPr lang="ru-RU" sz="2000" spc="80" dirty="0">
                <a:latin typeface="Cambria"/>
                <a:cs typeface="Cambria"/>
              </a:rPr>
              <a:t> </a:t>
            </a:r>
            <a:r>
              <a:rPr lang="ru-RU" sz="2000" spc="45" dirty="0">
                <a:latin typeface="Cambria"/>
                <a:cs typeface="Cambria"/>
              </a:rPr>
              <a:t>оцениванию</a:t>
            </a:r>
            <a:r>
              <a:rPr lang="ru-RU" sz="2000" spc="75" dirty="0">
                <a:latin typeface="Cambria"/>
                <a:cs typeface="Cambria"/>
              </a:rPr>
              <a:t> </a:t>
            </a:r>
          </a:p>
          <a:p>
            <a:pPr>
              <a:buClr>
                <a:schemeClr val="accent6"/>
              </a:buClr>
            </a:pPr>
            <a:r>
              <a:rPr lang="ru-RU" sz="2000" spc="75" dirty="0">
                <a:latin typeface="Cambria"/>
                <a:cs typeface="Cambria"/>
              </a:rPr>
              <a:t>     </a:t>
            </a:r>
            <a:r>
              <a:rPr lang="ru-RU" sz="2000" spc="30" dirty="0">
                <a:latin typeface="Cambria"/>
                <a:cs typeface="Cambria"/>
              </a:rPr>
              <a:t>в</a:t>
            </a:r>
            <a:r>
              <a:rPr lang="ru-RU" sz="2000" spc="85" dirty="0">
                <a:latin typeface="Cambria"/>
                <a:cs typeface="Cambria"/>
              </a:rPr>
              <a:t> </a:t>
            </a:r>
            <a:r>
              <a:rPr lang="ru-RU" sz="2000" spc="40" dirty="0">
                <a:solidFill>
                  <a:srgbClr val="006FC0"/>
                </a:solidFill>
                <a:latin typeface="Cambria"/>
                <a:cs typeface="Cambria"/>
              </a:rPr>
              <a:t>ноль</a:t>
            </a:r>
            <a:r>
              <a:rPr lang="ru-RU" sz="2000" spc="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lang="ru-RU" sz="2000" spc="30" dirty="0">
                <a:solidFill>
                  <a:srgbClr val="006FC0"/>
                </a:solidFill>
                <a:latin typeface="Cambria"/>
                <a:cs typeface="Cambria"/>
              </a:rPr>
              <a:t>баллов</a:t>
            </a:r>
            <a:r>
              <a:rPr lang="ru-RU" sz="2000" spc="30" dirty="0">
                <a:latin typeface="Tahoma"/>
                <a:cs typeface="Tahoma"/>
              </a:rPr>
              <a:t>.</a:t>
            </a:r>
            <a:endParaRPr lang="ru-RU" sz="2000" dirty="0">
              <a:latin typeface="Tahoma"/>
              <a:cs typeface="Tahoma"/>
            </a:endParaRPr>
          </a:p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ru-RU" sz="2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6"/>
              </a:buClr>
            </a:pPr>
            <a:endParaRPr lang="ru-RU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ru-RU" sz="1800" spc="45" dirty="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endParaRPr lang="ru-RU" sz="1800" spc="45" dirty="0">
              <a:latin typeface="Cambria"/>
              <a:cs typeface="Cambria"/>
            </a:endParaRPr>
          </a:p>
          <a:p>
            <a:pPr marL="572770" indent="-285750">
              <a:lnSpc>
                <a:spcPct val="100000"/>
              </a:lnSpc>
              <a:spcBef>
                <a:spcPts val="5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ru-RU" sz="1800" spc="45" dirty="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endParaRPr lang="ru-RU" sz="1800" spc="45" dirty="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endParaRPr lang="ru-RU" sz="1800" spc="45" dirty="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endParaRPr lang="ru-RU" sz="1800" spc="45" dirty="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endParaRPr lang="ru-RU"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15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36448"/>
            <a:ext cx="8065008" cy="456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95071"/>
            <a:ext cx="8674608" cy="42489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99709" y="3951528"/>
            <a:ext cx="1296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  <a:r>
              <a:rPr sz="2400" b="1" i="1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200" dirty="0">
                <a:solidFill>
                  <a:srgbClr val="FF0000"/>
                </a:solidFill>
                <a:latin typeface="Cambria"/>
                <a:cs typeface="Cambria"/>
              </a:rPr>
              <a:t>балла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0"/>
            <a:ext cx="8964295" cy="5143500"/>
            <a:chOff x="179831" y="0"/>
            <a:chExt cx="896429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95071"/>
              <a:ext cx="8674608" cy="45125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7273" y="1507997"/>
              <a:ext cx="4465320" cy="944880"/>
            </a:xfrm>
            <a:custGeom>
              <a:avLst/>
              <a:gdLst/>
              <a:ahLst/>
              <a:cxnLst/>
              <a:rect l="l" t="t" r="r" b="b"/>
              <a:pathLst>
                <a:path w="4465320" h="944880">
                  <a:moveTo>
                    <a:pt x="4465320" y="0"/>
                  </a:moveTo>
                  <a:lnTo>
                    <a:pt x="0" y="0"/>
                  </a:lnTo>
                  <a:lnTo>
                    <a:pt x="0" y="944879"/>
                  </a:lnTo>
                  <a:lnTo>
                    <a:pt x="4465320" y="944879"/>
                  </a:lnTo>
                  <a:lnTo>
                    <a:pt x="446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273" y="1507997"/>
              <a:ext cx="4465320" cy="944880"/>
            </a:xfrm>
            <a:custGeom>
              <a:avLst/>
              <a:gdLst/>
              <a:ahLst/>
              <a:cxnLst/>
              <a:rect l="l" t="t" r="r" b="b"/>
              <a:pathLst>
                <a:path w="4465320" h="944880">
                  <a:moveTo>
                    <a:pt x="0" y="944879"/>
                  </a:moveTo>
                  <a:lnTo>
                    <a:pt x="4465320" y="944879"/>
                  </a:lnTo>
                  <a:lnTo>
                    <a:pt x="4465320" y="0"/>
                  </a:lnTo>
                  <a:lnTo>
                    <a:pt x="0" y="0"/>
                  </a:lnTo>
                  <a:lnTo>
                    <a:pt x="0" y="9448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35953" y="4275531"/>
            <a:ext cx="109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95" dirty="0">
                <a:solidFill>
                  <a:srgbClr val="FF0000"/>
                </a:solidFill>
                <a:latin typeface="Cambria"/>
                <a:cs typeface="Cambria"/>
              </a:rPr>
              <a:t>балл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2748" y="2056257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40" dirty="0">
                <a:solidFill>
                  <a:srgbClr val="FF0000"/>
                </a:solidFill>
                <a:latin typeface="Tahoma"/>
                <a:cs typeface="Tahoma"/>
              </a:rPr>
              <a:t>?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1" y="285757"/>
            <a:ext cx="6656325" cy="43990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59956" y="3843020"/>
            <a:ext cx="1297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  <a:r>
              <a:rPr sz="2400" b="1" i="1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200" dirty="0">
                <a:solidFill>
                  <a:srgbClr val="FF0000"/>
                </a:solidFill>
                <a:latin typeface="Cambria"/>
                <a:cs typeface="Cambria"/>
              </a:rPr>
              <a:t>балла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676" y="600455"/>
            <a:ext cx="8234680" cy="4288790"/>
            <a:chOff x="455676" y="600455"/>
            <a:chExt cx="8234680" cy="4288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804" y="612647"/>
              <a:ext cx="7776972" cy="38435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89170" y="613409"/>
              <a:ext cx="431800" cy="338455"/>
            </a:xfrm>
            <a:custGeom>
              <a:avLst/>
              <a:gdLst/>
              <a:ahLst/>
              <a:cxnLst/>
              <a:rect l="l" t="t" r="r" b="b"/>
              <a:pathLst>
                <a:path w="431800" h="338455">
                  <a:moveTo>
                    <a:pt x="431291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431291" y="338327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9170" y="613409"/>
              <a:ext cx="431800" cy="338455"/>
            </a:xfrm>
            <a:custGeom>
              <a:avLst/>
              <a:gdLst/>
              <a:ahLst/>
              <a:cxnLst/>
              <a:rect l="l" t="t" r="r" b="b"/>
              <a:pathLst>
                <a:path w="431800" h="338455">
                  <a:moveTo>
                    <a:pt x="0" y="338327"/>
                  </a:moveTo>
                  <a:lnTo>
                    <a:pt x="431291" y="338327"/>
                  </a:lnTo>
                  <a:lnTo>
                    <a:pt x="431291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86778" y="4147565"/>
              <a:ext cx="1690370" cy="576580"/>
            </a:xfrm>
            <a:custGeom>
              <a:avLst/>
              <a:gdLst/>
              <a:ahLst/>
              <a:cxnLst/>
              <a:rect l="l" t="t" r="r" b="b"/>
              <a:pathLst>
                <a:path w="1690370" h="576579">
                  <a:moveTo>
                    <a:pt x="1690116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1690116" y="576072"/>
                  </a:lnTo>
                  <a:lnTo>
                    <a:pt x="1690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86778" y="4147565"/>
              <a:ext cx="1690370" cy="576580"/>
            </a:xfrm>
            <a:custGeom>
              <a:avLst/>
              <a:gdLst/>
              <a:ahLst/>
              <a:cxnLst/>
              <a:rect l="l" t="t" r="r" b="b"/>
              <a:pathLst>
                <a:path w="1690370" h="576579">
                  <a:moveTo>
                    <a:pt x="0" y="576072"/>
                  </a:moveTo>
                  <a:lnTo>
                    <a:pt x="1690116" y="576072"/>
                  </a:lnTo>
                  <a:lnTo>
                    <a:pt x="1690116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630" y="4299965"/>
              <a:ext cx="1690370" cy="576580"/>
            </a:xfrm>
            <a:custGeom>
              <a:avLst/>
              <a:gdLst/>
              <a:ahLst/>
              <a:cxnLst/>
              <a:rect l="l" t="t" r="r" b="b"/>
              <a:pathLst>
                <a:path w="1690370" h="576579">
                  <a:moveTo>
                    <a:pt x="1690116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1690116" y="576072"/>
                  </a:lnTo>
                  <a:lnTo>
                    <a:pt x="1690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630" y="4299965"/>
              <a:ext cx="1690370" cy="576580"/>
            </a:xfrm>
            <a:custGeom>
              <a:avLst/>
              <a:gdLst/>
              <a:ahLst/>
              <a:cxnLst/>
              <a:rect l="l" t="t" r="r" b="b"/>
              <a:pathLst>
                <a:path w="1690370" h="576579">
                  <a:moveTo>
                    <a:pt x="0" y="576072"/>
                  </a:moveTo>
                  <a:lnTo>
                    <a:pt x="1690116" y="576072"/>
                  </a:lnTo>
                  <a:lnTo>
                    <a:pt x="1690116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6193" y="152527"/>
            <a:ext cx="4446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565F6C"/>
                </a:solidFill>
                <a:latin typeface="Times New Roman"/>
                <a:cs typeface="Times New Roman"/>
              </a:rPr>
              <a:t>З</a:t>
            </a:r>
            <a:r>
              <a:rPr sz="1750" b="1" dirty="0">
                <a:solidFill>
                  <a:srgbClr val="565F6C"/>
                </a:solidFill>
                <a:latin typeface="Times New Roman"/>
                <a:cs typeface="Times New Roman"/>
              </a:rPr>
              <a:t>АДАНИЕ</a:t>
            </a:r>
            <a:r>
              <a:rPr sz="1750" b="1" spc="114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565F6C"/>
                </a:solidFill>
                <a:latin typeface="Times New Roman"/>
                <a:cs typeface="Times New Roman"/>
              </a:rPr>
              <a:t>20.</a:t>
            </a:r>
            <a:r>
              <a:rPr sz="220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Р</a:t>
            </a:r>
            <a:r>
              <a:rPr sz="175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ЕШИТЬ</a:t>
            </a:r>
            <a:r>
              <a:rPr sz="1750" b="1" spc="114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750" b="1" spc="-20" dirty="0">
                <a:solidFill>
                  <a:srgbClr val="565F6C"/>
                </a:solidFill>
                <a:latin typeface="Times New Roman"/>
                <a:cs typeface="Times New Roman"/>
              </a:rPr>
              <a:t>НЕРАВЕНСТВО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83" y="3258394"/>
            <a:ext cx="517599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386" y="615224"/>
            <a:ext cx="8047355" cy="3477895"/>
            <a:chOff x="457386" y="615224"/>
            <a:chExt cx="8047355" cy="3477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386" y="615224"/>
              <a:ext cx="8046845" cy="34774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65086" y="2843022"/>
              <a:ext cx="1295400" cy="431800"/>
            </a:xfrm>
            <a:custGeom>
              <a:avLst/>
              <a:gdLst/>
              <a:ahLst/>
              <a:cxnLst/>
              <a:rect l="l" t="t" r="r" b="b"/>
              <a:pathLst>
                <a:path w="1295400" h="431800">
                  <a:moveTo>
                    <a:pt x="0" y="215645"/>
                  </a:moveTo>
                  <a:lnTo>
                    <a:pt x="14937" y="169376"/>
                  </a:lnTo>
                  <a:lnTo>
                    <a:pt x="57641" y="126569"/>
                  </a:lnTo>
                  <a:lnTo>
                    <a:pt x="124955" y="88276"/>
                  </a:lnTo>
                  <a:lnTo>
                    <a:pt x="166853" y="71150"/>
                  </a:lnTo>
                  <a:lnTo>
                    <a:pt x="213719" y="55547"/>
                  </a:lnTo>
                  <a:lnTo>
                    <a:pt x="265157" y="41599"/>
                  </a:lnTo>
                  <a:lnTo>
                    <a:pt x="320773" y="29435"/>
                  </a:lnTo>
                  <a:lnTo>
                    <a:pt x="380172" y="19189"/>
                  </a:lnTo>
                  <a:lnTo>
                    <a:pt x="442959" y="10991"/>
                  </a:lnTo>
                  <a:lnTo>
                    <a:pt x="508739" y="4972"/>
                  </a:lnTo>
                  <a:lnTo>
                    <a:pt x="577118" y="1265"/>
                  </a:lnTo>
                  <a:lnTo>
                    <a:pt x="647700" y="0"/>
                  </a:lnTo>
                  <a:lnTo>
                    <a:pt x="718281" y="1265"/>
                  </a:lnTo>
                  <a:lnTo>
                    <a:pt x="786660" y="4972"/>
                  </a:lnTo>
                  <a:lnTo>
                    <a:pt x="852440" y="10991"/>
                  </a:lnTo>
                  <a:lnTo>
                    <a:pt x="915227" y="19189"/>
                  </a:lnTo>
                  <a:lnTo>
                    <a:pt x="974626" y="29435"/>
                  </a:lnTo>
                  <a:lnTo>
                    <a:pt x="1030242" y="41599"/>
                  </a:lnTo>
                  <a:lnTo>
                    <a:pt x="1081680" y="55547"/>
                  </a:lnTo>
                  <a:lnTo>
                    <a:pt x="1128546" y="71150"/>
                  </a:lnTo>
                  <a:lnTo>
                    <a:pt x="1170444" y="88276"/>
                  </a:lnTo>
                  <a:lnTo>
                    <a:pt x="1206979" y="106792"/>
                  </a:lnTo>
                  <a:lnTo>
                    <a:pt x="1262384" y="147474"/>
                  </a:lnTo>
                  <a:lnTo>
                    <a:pt x="1291599" y="192144"/>
                  </a:lnTo>
                  <a:lnTo>
                    <a:pt x="1295400" y="215645"/>
                  </a:lnTo>
                  <a:lnTo>
                    <a:pt x="1291599" y="239147"/>
                  </a:lnTo>
                  <a:lnTo>
                    <a:pt x="1262384" y="283817"/>
                  </a:lnTo>
                  <a:lnTo>
                    <a:pt x="1206979" y="324499"/>
                  </a:lnTo>
                  <a:lnTo>
                    <a:pt x="1170444" y="343015"/>
                  </a:lnTo>
                  <a:lnTo>
                    <a:pt x="1128546" y="360141"/>
                  </a:lnTo>
                  <a:lnTo>
                    <a:pt x="1081680" y="375744"/>
                  </a:lnTo>
                  <a:lnTo>
                    <a:pt x="1030242" y="389692"/>
                  </a:lnTo>
                  <a:lnTo>
                    <a:pt x="974626" y="401856"/>
                  </a:lnTo>
                  <a:lnTo>
                    <a:pt x="915227" y="412102"/>
                  </a:lnTo>
                  <a:lnTo>
                    <a:pt x="852440" y="420300"/>
                  </a:lnTo>
                  <a:lnTo>
                    <a:pt x="786660" y="426319"/>
                  </a:lnTo>
                  <a:lnTo>
                    <a:pt x="718281" y="430026"/>
                  </a:lnTo>
                  <a:lnTo>
                    <a:pt x="647700" y="431291"/>
                  </a:lnTo>
                  <a:lnTo>
                    <a:pt x="577118" y="430026"/>
                  </a:lnTo>
                  <a:lnTo>
                    <a:pt x="508739" y="426319"/>
                  </a:lnTo>
                  <a:lnTo>
                    <a:pt x="442959" y="420300"/>
                  </a:lnTo>
                  <a:lnTo>
                    <a:pt x="380172" y="412102"/>
                  </a:lnTo>
                  <a:lnTo>
                    <a:pt x="320773" y="401856"/>
                  </a:lnTo>
                  <a:lnTo>
                    <a:pt x="265157" y="389692"/>
                  </a:lnTo>
                  <a:lnTo>
                    <a:pt x="213719" y="375744"/>
                  </a:lnTo>
                  <a:lnTo>
                    <a:pt x="166853" y="360141"/>
                  </a:lnTo>
                  <a:lnTo>
                    <a:pt x="124955" y="343015"/>
                  </a:lnTo>
                  <a:lnTo>
                    <a:pt x="88420" y="324499"/>
                  </a:lnTo>
                  <a:lnTo>
                    <a:pt x="33015" y="283817"/>
                  </a:lnTo>
                  <a:lnTo>
                    <a:pt x="3800" y="239147"/>
                  </a:lnTo>
                  <a:lnTo>
                    <a:pt x="0" y="21564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32678" y="4383735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1591" y="4275531"/>
            <a:ext cx="109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95" dirty="0">
                <a:solidFill>
                  <a:srgbClr val="FF0000"/>
                </a:solidFill>
                <a:latin typeface="Cambria"/>
                <a:cs typeface="Cambria"/>
              </a:rPr>
              <a:t>балл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725" y="304038"/>
            <a:ext cx="8034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Cambria"/>
                <a:cs typeface="Cambria"/>
              </a:rPr>
              <a:t>Высота,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опущенная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из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вершины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ромба,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делит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25" dirty="0">
                <a:latin typeface="Cambria"/>
                <a:cs typeface="Cambria"/>
              </a:rPr>
              <a:t>противоположную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сторону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на </a:t>
            </a:r>
            <a:r>
              <a:rPr sz="1800" spc="10" dirty="0">
                <a:latin typeface="Cambria"/>
                <a:cs typeface="Cambria"/>
              </a:rPr>
              <a:t>отрезки </a:t>
            </a:r>
            <a:r>
              <a:rPr sz="1800" spc="45" dirty="0">
                <a:latin typeface="Cambria"/>
                <a:cs typeface="Cambria"/>
              </a:rPr>
              <a:t>равные </a:t>
            </a:r>
            <a:r>
              <a:rPr sz="1800" spc="15" dirty="0">
                <a:latin typeface="Tahoma"/>
                <a:cs typeface="Tahoma"/>
              </a:rPr>
              <a:t>2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50" dirty="0">
                <a:latin typeface="Cambria"/>
                <a:cs typeface="Cambria"/>
              </a:rPr>
              <a:t>и </a:t>
            </a:r>
            <a:r>
              <a:rPr sz="1800" spc="-10" dirty="0">
                <a:latin typeface="Tahoma"/>
                <a:cs typeface="Tahoma"/>
              </a:rPr>
              <a:t>24, </a:t>
            </a:r>
            <a:r>
              <a:rPr sz="1800" spc="45" dirty="0">
                <a:latin typeface="Cambria"/>
                <a:cs typeface="Cambria"/>
              </a:rPr>
              <a:t>считая </a:t>
            </a:r>
            <a:r>
              <a:rPr sz="1800" spc="-50" dirty="0">
                <a:latin typeface="Cambria"/>
                <a:cs typeface="Cambria"/>
              </a:rPr>
              <a:t>от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вершины </a:t>
            </a:r>
            <a:r>
              <a:rPr sz="1800" spc="-25" dirty="0">
                <a:latin typeface="Cambria"/>
                <a:cs typeface="Cambria"/>
              </a:rPr>
              <a:t>острого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угла. </a:t>
            </a:r>
            <a:r>
              <a:rPr sz="1800" spc="50" dirty="0">
                <a:latin typeface="Cambria"/>
                <a:cs typeface="Cambria"/>
              </a:rPr>
              <a:t>Вычислите 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длину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высоты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ромба.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latin typeface="Cambria"/>
                <a:cs typeface="Cambria"/>
              </a:rPr>
              <a:t>Ответ</a:t>
            </a:r>
            <a:r>
              <a:rPr sz="1800" spc="5" dirty="0">
                <a:latin typeface="Tahoma"/>
                <a:cs typeface="Tahoma"/>
              </a:rPr>
              <a:t>: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10.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4034" y="3725367"/>
            <a:ext cx="149796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6240" y="1132332"/>
            <a:ext cx="5471160" cy="3790315"/>
            <a:chOff x="396240" y="1132332"/>
            <a:chExt cx="5471160" cy="3790315"/>
          </a:xfrm>
        </p:grpSpPr>
        <p:sp>
          <p:nvSpPr>
            <p:cNvPr id="4" name="object 4"/>
            <p:cNvSpPr/>
            <p:nvPr/>
          </p:nvSpPr>
          <p:spPr>
            <a:xfrm>
              <a:off x="3077718" y="1492758"/>
              <a:ext cx="1440180" cy="378460"/>
            </a:xfrm>
            <a:custGeom>
              <a:avLst/>
              <a:gdLst/>
              <a:ahLst/>
              <a:cxnLst/>
              <a:rect l="l" t="t" r="r" b="b"/>
              <a:pathLst>
                <a:path w="1440179" h="378460">
                  <a:moveTo>
                    <a:pt x="0" y="188975"/>
                  </a:moveTo>
                  <a:lnTo>
                    <a:pt x="14632" y="150883"/>
                  </a:lnTo>
                  <a:lnTo>
                    <a:pt x="56596" y="115407"/>
                  </a:lnTo>
                  <a:lnTo>
                    <a:pt x="122995" y="83306"/>
                  </a:lnTo>
                  <a:lnTo>
                    <a:pt x="164452" y="68759"/>
                  </a:lnTo>
                  <a:lnTo>
                    <a:pt x="210931" y="55340"/>
                  </a:lnTo>
                  <a:lnTo>
                    <a:pt x="262069" y="43144"/>
                  </a:lnTo>
                  <a:lnTo>
                    <a:pt x="317506" y="32267"/>
                  </a:lnTo>
                  <a:lnTo>
                    <a:pt x="376877" y="22803"/>
                  </a:lnTo>
                  <a:lnTo>
                    <a:pt x="439822" y="14847"/>
                  </a:lnTo>
                  <a:lnTo>
                    <a:pt x="505978" y="8493"/>
                  </a:lnTo>
                  <a:lnTo>
                    <a:pt x="574983" y="3838"/>
                  </a:lnTo>
                  <a:lnTo>
                    <a:pt x="646474" y="975"/>
                  </a:lnTo>
                  <a:lnTo>
                    <a:pt x="720090" y="0"/>
                  </a:lnTo>
                  <a:lnTo>
                    <a:pt x="793705" y="975"/>
                  </a:lnTo>
                  <a:lnTo>
                    <a:pt x="865196" y="3838"/>
                  </a:lnTo>
                  <a:lnTo>
                    <a:pt x="934201" y="8493"/>
                  </a:lnTo>
                  <a:lnTo>
                    <a:pt x="1000357" y="14847"/>
                  </a:lnTo>
                  <a:lnTo>
                    <a:pt x="1063302" y="22803"/>
                  </a:lnTo>
                  <a:lnTo>
                    <a:pt x="1122673" y="32267"/>
                  </a:lnTo>
                  <a:lnTo>
                    <a:pt x="1178110" y="43144"/>
                  </a:lnTo>
                  <a:lnTo>
                    <a:pt x="1229248" y="55340"/>
                  </a:lnTo>
                  <a:lnTo>
                    <a:pt x="1275727" y="68759"/>
                  </a:lnTo>
                  <a:lnTo>
                    <a:pt x="1317184" y="83306"/>
                  </a:lnTo>
                  <a:lnTo>
                    <a:pt x="1353257" y="98887"/>
                  </a:lnTo>
                  <a:lnTo>
                    <a:pt x="1407801" y="132770"/>
                  </a:lnTo>
                  <a:lnTo>
                    <a:pt x="1436461" y="169650"/>
                  </a:lnTo>
                  <a:lnTo>
                    <a:pt x="1440180" y="188975"/>
                  </a:lnTo>
                  <a:lnTo>
                    <a:pt x="1436461" y="208301"/>
                  </a:lnTo>
                  <a:lnTo>
                    <a:pt x="1407801" y="245181"/>
                  </a:lnTo>
                  <a:lnTo>
                    <a:pt x="1353257" y="279064"/>
                  </a:lnTo>
                  <a:lnTo>
                    <a:pt x="1317184" y="294645"/>
                  </a:lnTo>
                  <a:lnTo>
                    <a:pt x="1275727" y="309192"/>
                  </a:lnTo>
                  <a:lnTo>
                    <a:pt x="1229248" y="322611"/>
                  </a:lnTo>
                  <a:lnTo>
                    <a:pt x="1178110" y="334807"/>
                  </a:lnTo>
                  <a:lnTo>
                    <a:pt x="1122673" y="345684"/>
                  </a:lnTo>
                  <a:lnTo>
                    <a:pt x="1063302" y="355148"/>
                  </a:lnTo>
                  <a:lnTo>
                    <a:pt x="1000357" y="363104"/>
                  </a:lnTo>
                  <a:lnTo>
                    <a:pt x="934201" y="369458"/>
                  </a:lnTo>
                  <a:lnTo>
                    <a:pt x="865196" y="374113"/>
                  </a:lnTo>
                  <a:lnTo>
                    <a:pt x="793705" y="376976"/>
                  </a:lnTo>
                  <a:lnTo>
                    <a:pt x="720090" y="377951"/>
                  </a:lnTo>
                  <a:lnTo>
                    <a:pt x="646474" y="376976"/>
                  </a:lnTo>
                  <a:lnTo>
                    <a:pt x="574983" y="374113"/>
                  </a:lnTo>
                  <a:lnTo>
                    <a:pt x="505978" y="369458"/>
                  </a:lnTo>
                  <a:lnTo>
                    <a:pt x="439822" y="363104"/>
                  </a:lnTo>
                  <a:lnTo>
                    <a:pt x="376877" y="355148"/>
                  </a:lnTo>
                  <a:lnTo>
                    <a:pt x="317506" y="345684"/>
                  </a:lnTo>
                  <a:lnTo>
                    <a:pt x="262069" y="334807"/>
                  </a:lnTo>
                  <a:lnTo>
                    <a:pt x="210931" y="322611"/>
                  </a:lnTo>
                  <a:lnTo>
                    <a:pt x="164452" y="309192"/>
                  </a:lnTo>
                  <a:lnTo>
                    <a:pt x="122995" y="294645"/>
                  </a:lnTo>
                  <a:lnTo>
                    <a:pt x="86922" y="279064"/>
                  </a:lnTo>
                  <a:lnTo>
                    <a:pt x="32378" y="245181"/>
                  </a:lnTo>
                  <a:lnTo>
                    <a:pt x="3718" y="208301"/>
                  </a:lnTo>
                  <a:lnTo>
                    <a:pt x="0" y="18897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1132332"/>
              <a:ext cx="5471160" cy="37901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Высота,</a:t>
            </a:r>
            <a:r>
              <a:rPr spc="80" dirty="0"/>
              <a:t> </a:t>
            </a:r>
            <a:r>
              <a:rPr spc="60" dirty="0"/>
              <a:t>опущенная</a:t>
            </a:r>
            <a:r>
              <a:rPr spc="90" dirty="0"/>
              <a:t> </a:t>
            </a:r>
            <a:r>
              <a:rPr spc="30" dirty="0"/>
              <a:t>из</a:t>
            </a:r>
            <a:r>
              <a:rPr spc="80" dirty="0"/>
              <a:t> </a:t>
            </a:r>
            <a:r>
              <a:rPr spc="45" dirty="0"/>
              <a:t>вершины</a:t>
            </a:r>
            <a:r>
              <a:rPr spc="80" dirty="0"/>
              <a:t> </a:t>
            </a:r>
            <a:r>
              <a:rPr spc="35" dirty="0"/>
              <a:t>ромба,</a:t>
            </a:r>
            <a:r>
              <a:rPr spc="95" dirty="0"/>
              <a:t> </a:t>
            </a:r>
            <a:r>
              <a:rPr spc="30" dirty="0"/>
              <a:t>делит</a:t>
            </a:r>
            <a:r>
              <a:rPr spc="95" dirty="0"/>
              <a:t> </a:t>
            </a:r>
            <a:r>
              <a:rPr spc="25" dirty="0"/>
              <a:t>противоположную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6303" y="300354"/>
            <a:ext cx="74231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сторону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95" dirty="0">
                <a:latin typeface="Cambria"/>
                <a:cs typeface="Cambria"/>
              </a:rPr>
              <a:t>на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отрезки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равные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24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и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2,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считая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от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вершины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острого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угла.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Вычислите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длину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высоты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ромба.</a:t>
            </a: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latin typeface="Cambria"/>
                <a:cs typeface="Cambria"/>
              </a:rPr>
              <a:t>Ответ</a:t>
            </a:r>
            <a:r>
              <a:rPr sz="1800" spc="5" dirty="0">
                <a:latin typeface="Tahoma"/>
                <a:cs typeface="Tahoma"/>
              </a:rPr>
              <a:t>: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10.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A5D7C9-9F9F-453E-9ED3-4CACC372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03" y="25349"/>
            <a:ext cx="7130415" cy="1107996"/>
          </a:xfrm>
        </p:spPr>
        <p:txBody>
          <a:bodyPr/>
          <a:lstStyle/>
          <a:p>
            <a:pPr algn="l"/>
            <a:r>
              <a:rPr lang="ru-RU" dirty="0"/>
              <a:t>Высота, опущенная из вершины ромба, делит противоположную сторону на отрезки , равные 24 и 2, считая от вершины острого угла. Вычислите длину высоты ромба.</a:t>
            </a:r>
            <a:br>
              <a:rPr lang="ru-RU" dirty="0"/>
            </a:br>
            <a:r>
              <a:rPr lang="ru-RU" dirty="0"/>
              <a:t>Ответ. 10.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E3E1AD-882C-45A9-9AED-2E02DA05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13274"/>
            <a:ext cx="6816744" cy="3320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92FB0C-6495-43AB-8279-63E42FDCE982}"/>
              </a:ext>
            </a:extLst>
          </p:cNvPr>
          <p:cNvSpPr txBox="1"/>
          <p:nvPr/>
        </p:nvSpPr>
        <p:spPr>
          <a:xfrm>
            <a:off x="5562600" y="4403098"/>
            <a:ext cx="198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lang="ru-RU"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ru-RU"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lang="ru-RU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80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-36771"/>
            <a:ext cx="56388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Т</a:t>
            </a:r>
            <a:r>
              <a:rPr sz="215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ИПИЧНЫЕ</a:t>
            </a:r>
            <a:r>
              <a:rPr sz="2150" b="1" spc="6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150" b="1" spc="5" dirty="0" smtClean="0">
                <a:solidFill>
                  <a:srgbClr val="565F6C"/>
                </a:solidFill>
                <a:latin typeface="Times New Roman"/>
                <a:cs typeface="Times New Roman"/>
              </a:rPr>
              <a:t>ОШИБКИ</a:t>
            </a:r>
            <a:r>
              <a:rPr lang="ru-RU" sz="2150" b="1" spc="5" dirty="0" smtClean="0">
                <a:solidFill>
                  <a:srgbClr val="565F6C"/>
                </a:solidFill>
                <a:latin typeface="Times New Roman"/>
                <a:cs typeface="Times New Roman"/>
              </a:rPr>
              <a:t> И НЕДОЧЕТЫ</a:t>
            </a: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353651"/>
            <a:ext cx="8458200" cy="418736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59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4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</a:t>
            </a:r>
            <a:r>
              <a:rPr sz="24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sz="24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</a:t>
            </a:r>
            <a:r>
              <a:rPr sz="24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 marR="299720" indent="-274320">
              <a:lnSpc>
                <a:spcPts val="2160"/>
              </a:lnSpc>
              <a:spcBef>
                <a:spcPts val="63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4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</a:t>
            </a:r>
            <a:r>
              <a:rPr sz="24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sz="24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114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чертежах,</a:t>
            </a:r>
            <a:r>
              <a:rPr sz="24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</a:t>
            </a:r>
            <a:r>
              <a:rPr sz="24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разных</a:t>
            </a:r>
            <a:r>
              <a:rPr sz="24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 </a:t>
            </a:r>
            <a:r>
              <a:rPr sz="2400" spc="-4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одинаковыми</a:t>
            </a:r>
            <a:r>
              <a:rPr sz="24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дугами, </a:t>
            </a:r>
            <a:r>
              <a:rPr sz="2400" spc="-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«пустые»</a:t>
            </a:r>
            <a:r>
              <a:rPr sz="24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ts val="2280"/>
              </a:lnSpc>
              <a:spcBef>
                <a:spcPts val="32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4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sz="24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чертежа</a:t>
            </a:r>
            <a:r>
              <a:rPr sz="2400" spc="10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4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</a:t>
            </a:r>
            <a:r>
              <a:rPr sz="24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</a:t>
            </a:r>
            <a:r>
              <a:rPr sz="24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>
              <a:lnSpc>
                <a:spcPts val="2280"/>
              </a:lnSpc>
            </a:pPr>
            <a:r>
              <a:rPr sz="2400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sz="24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sz="2400" spc="45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ru-RU" sz="2400" spc="4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sz="24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4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 marR="1294765" indent="-274320">
              <a:lnSpc>
                <a:spcPts val="2160"/>
              </a:lnSpc>
              <a:spcBef>
                <a:spcPts val="63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400" spc="21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чертеже</a:t>
            </a:r>
            <a:r>
              <a:rPr sz="24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</a:t>
            </a:r>
            <a:r>
              <a:rPr sz="24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</a:t>
            </a:r>
            <a:r>
              <a:rPr sz="24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sz="24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описанной </a:t>
            </a:r>
            <a:r>
              <a:rPr sz="2400" spc="-4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ts val="2280"/>
              </a:lnSpc>
              <a:spcBef>
                <a:spcPts val="33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400" spc="1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10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</a:t>
            </a:r>
            <a:r>
              <a:rPr sz="24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обоснования</a:t>
            </a:r>
            <a:r>
              <a:rPr sz="24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spc="1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</a:t>
            </a:r>
            <a:r>
              <a:rPr sz="24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>
              <a:lnSpc>
                <a:spcPts val="2280"/>
              </a:lnSpc>
            </a:pPr>
            <a:r>
              <a:rPr sz="24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</a:t>
            </a:r>
            <a:r>
              <a:rPr sz="24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r>
              <a:rPr sz="24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</a:t>
            </a:r>
            <a:r>
              <a:rPr sz="24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свойства,</a:t>
            </a:r>
            <a:r>
              <a:rPr sz="24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признаки,</a:t>
            </a:r>
            <a:r>
              <a:rPr sz="24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0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теоремы</a:t>
            </a:r>
            <a:r>
              <a:rPr sz="24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spc="30" dirty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 marR="393065" indent="-274320">
              <a:lnSpc>
                <a:spcPts val="2160"/>
              </a:lnSpc>
              <a:spcBef>
                <a:spcPts val="63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lang="ru-RU" sz="24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</a:t>
            </a:r>
            <a:r>
              <a:rPr lang="ru-RU" sz="24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ru-RU" sz="24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12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пояснениях,</a:t>
            </a:r>
            <a:r>
              <a:rPr lang="ru-RU" sz="24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24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  <a:r>
              <a:rPr lang="ru-RU" sz="24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</a:t>
            </a:r>
            <a:r>
              <a:rPr lang="ru-RU" sz="24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равнобедренного</a:t>
            </a:r>
            <a:r>
              <a:rPr lang="ru-RU" sz="2400" spc="75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5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треугольника,</a:t>
            </a:r>
            <a:r>
              <a:rPr lang="ru-RU" sz="24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12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4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</a:t>
            </a:r>
            <a:r>
              <a:rPr lang="ru-RU" sz="24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75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spc="15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spc="-430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40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определению».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51815"/>
            <a:ext cx="3192780" cy="5040630"/>
            <a:chOff x="304800" y="51815"/>
            <a:chExt cx="3192780" cy="5040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68224"/>
              <a:ext cx="3188071" cy="26248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91483" y="51815"/>
              <a:ext cx="0" cy="5040630"/>
            </a:xfrm>
            <a:custGeom>
              <a:avLst/>
              <a:gdLst/>
              <a:ahLst/>
              <a:cxnLst/>
              <a:rect l="l" t="t" r="r" b="b"/>
              <a:pathLst>
                <a:path h="5040630">
                  <a:moveTo>
                    <a:pt x="0" y="0"/>
                  </a:moveTo>
                  <a:lnTo>
                    <a:pt x="0" y="5040560"/>
                  </a:lnTo>
                </a:path>
              </a:pathLst>
            </a:custGeom>
            <a:ln w="12192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8540" y="3033141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18559" y="195071"/>
            <a:ext cx="5108575" cy="2519680"/>
            <a:chOff x="3718559" y="195071"/>
            <a:chExt cx="5108575" cy="2519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59" y="195071"/>
              <a:ext cx="5108447" cy="2519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3471" y="339851"/>
              <a:ext cx="204216" cy="2164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5951" y="844295"/>
              <a:ext cx="202692" cy="2148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711190" y="3109086"/>
            <a:ext cx="109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i="1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95" dirty="0">
                <a:solidFill>
                  <a:srgbClr val="FF0000"/>
                </a:solidFill>
                <a:latin typeface="Cambria"/>
                <a:cs typeface="Cambria"/>
              </a:rPr>
              <a:t>балл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318515"/>
            <a:ext cx="8394192" cy="4824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519683"/>
            <a:ext cx="8063483" cy="399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2F8FE39-BFB7-4937-ABD9-E7B6E45E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3350"/>
            <a:ext cx="8305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196A6AD-66FC-436F-B78C-40BC6131A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9550"/>
            <a:ext cx="80772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498" y="97282"/>
            <a:ext cx="4137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Задание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20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Решить</a:t>
            </a:r>
            <a:r>
              <a:rPr sz="2400" dirty="0">
                <a:latin typeface="Times New Roman"/>
                <a:cs typeface="Times New Roman"/>
              </a:rPr>
              <a:t> уравнение.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924" y="651763"/>
            <a:ext cx="7454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65" dirty="0">
                <a:latin typeface="Tahoma"/>
                <a:cs typeface="Tahoma"/>
              </a:rPr>
              <a:t>1</a:t>
            </a:r>
            <a:r>
              <a:rPr sz="2000" b="1" spc="-65" dirty="0">
                <a:latin typeface="Times New Roman"/>
                <a:cs typeface="Times New Roman"/>
              </a:rPr>
              <a:t>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решении </a:t>
            </a:r>
            <a:r>
              <a:rPr sz="2000" spc="-10" dirty="0">
                <a:latin typeface="Times New Roman"/>
                <a:cs typeface="Times New Roman"/>
              </a:rPr>
              <a:t>квадратного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уравнения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через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дискриминант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многие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1854" y="1028319"/>
            <a:ext cx="305435" cy="245745"/>
          </a:xfrm>
          <a:custGeom>
            <a:avLst/>
            <a:gdLst/>
            <a:ahLst/>
            <a:cxnLst/>
            <a:rect l="l" t="t" r="r" b="b"/>
            <a:pathLst>
              <a:path w="305435" h="245744">
                <a:moveTo>
                  <a:pt x="305054" y="0"/>
                </a:moveTo>
                <a:lnTo>
                  <a:pt x="163322" y="0"/>
                </a:lnTo>
                <a:lnTo>
                  <a:pt x="163322" y="380"/>
                </a:lnTo>
                <a:lnTo>
                  <a:pt x="146050" y="380"/>
                </a:lnTo>
                <a:lnTo>
                  <a:pt x="84582" y="212470"/>
                </a:lnTo>
                <a:lnTo>
                  <a:pt x="40767" y="116077"/>
                </a:lnTo>
                <a:lnTo>
                  <a:pt x="0" y="134746"/>
                </a:lnTo>
                <a:lnTo>
                  <a:pt x="3810" y="144017"/>
                </a:lnTo>
                <a:lnTo>
                  <a:pt x="24892" y="134746"/>
                </a:lnTo>
                <a:lnTo>
                  <a:pt x="76327" y="245236"/>
                </a:lnTo>
                <a:lnTo>
                  <a:pt x="88392" y="245236"/>
                </a:lnTo>
                <a:lnTo>
                  <a:pt x="155194" y="16890"/>
                </a:lnTo>
                <a:lnTo>
                  <a:pt x="305054" y="16763"/>
                </a:lnTo>
                <a:lnTo>
                  <a:pt x="305054" y="0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33365" y="985520"/>
            <a:ext cx="3246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B32C16"/>
                </a:solidFill>
                <a:latin typeface="Cambria Math"/>
                <a:cs typeface="Cambria Math"/>
              </a:rPr>
              <a:t>3</a:t>
            </a:r>
            <a:r>
              <a:rPr sz="2000" spc="525" dirty="0">
                <a:solidFill>
                  <a:srgbClr val="B32C16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это </a:t>
            </a:r>
            <a:r>
              <a:rPr sz="2000" spc="-5" dirty="0">
                <a:latin typeface="Times New Roman"/>
                <a:cs typeface="Times New Roman"/>
              </a:rPr>
              <a:t>недопустимая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ошибка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992" y="985520"/>
            <a:ext cx="78974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382645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imes New Roman"/>
                <a:cs typeface="Times New Roman"/>
              </a:rPr>
              <a:t>учащиеся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пишут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D=</a:t>
            </a:r>
            <a:r>
              <a:rPr sz="2000" spc="10" dirty="0">
                <a:latin typeface="Cambria Math"/>
                <a:cs typeface="Cambria Math"/>
              </a:rPr>
              <a:t>2</a:t>
            </a:r>
            <a:r>
              <a:rPr sz="2175" spc="15" baseline="28735" dirty="0">
                <a:latin typeface="Cambria Math"/>
                <a:cs typeface="Cambria Math"/>
              </a:rPr>
              <a:t>2</a:t>
            </a:r>
            <a:r>
              <a:rPr sz="2175" spc="322" baseline="2873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dirty="0">
                <a:latin typeface="Times New Roman"/>
                <a:cs typeface="Times New Roman"/>
              </a:rPr>
              <a:t>4∙1∙(-2)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12=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32C16"/>
                </a:solidFill>
                <a:latin typeface="Times New Roman"/>
                <a:cs typeface="Times New Roman"/>
              </a:rPr>
              <a:t>2 </a:t>
            </a:r>
            <a:r>
              <a:rPr sz="2000" spc="-484" dirty="0">
                <a:solidFill>
                  <a:srgbClr val="B32C1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 оформлении. </a:t>
            </a:r>
            <a:r>
              <a:rPr sz="2000" spc="-10" dirty="0">
                <a:latin typeface="Times New Roman"/>
                <a:cs typeface="Times New Roman"/>
              </a:rPr>
              <a:t>Вывод: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ноль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баллов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8100" marR="30480" indent="635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2. </a:t>
            </a:r>
            <a:r>
              <a:rPr sz="2000" dirty="0">
                <a:latin typeface="Times New Roman"/>
                <a:cs typeface="Times New Roman"/>
              </a:rPr>
              <a:t>При решении уравнений </a:t>
            </a:r>
            <a:r>
              <a:rPr sz="2000" spc="5" dirty="0">
                <a:latin typeface="Times New Roman"/>
                <a:cs typeface="Times New Roman"/>
              </a:rPr>
              <a:t>учащиеся </a:t>
            </a:r>
            <a:r>
              <a:rPr sz="2000" spc="-5" dirty="0">
                <a:latin typeface="Times New Roman"/>
                <a:cs typeface="Times New Roman"/>
              </a:rPr>
              <a:t>часто </a:t>
            </a:r>
            <a:r>
              <a:rPr sz="2000" spc="-10" dirty="0">
                <a:latin typeface="Times New Roman"/>
                <a:cs typeface="Times New Roman"/>
              </a:rPr>
              <a:t>используют </a:t>
            </a:r>
            <a:r>
              <a:rPr sz="2000" dirty="0">
                <a:latin typeface="Times New Roman"/>
                <a:cs typeface="Times New Roman"/>
              </a:rPr>
              <a:t>замену </a:t>
            </a:r>
            <a:r>
              <a:rPr sz="2000" spc="40" dirty="0">
                <a:latin typeface="Cambria Math"/>
                <a:cs typeface="Cambria Math"/>
              </a:rPr>
              <a:t>х</a:t>
            </a:r>
            <a:r>
              <a:rPr sz="2175" spc="60" baseline="28735" dirty="0">
                <a:latin typeface="Cambria Math"/>
                <a:cs typeface="Cambria Math"/>
              </a:rPr>
              <a:t>2</a:t>
            </a:r>
            <a:r>
              <a:rPr sz="2000" spc="40" dirty="0">
                <a:latin typeface="Times New Roman"/>
                <a:cs typeface="Times New Roman"/>
              </a:rPr>
              <a:t>= </a:t>
            </a:r>
            <a:r>
              <a:rPr sz="2000" dirty="0">
                <a:latin typeface="Times New Roman"/>
                <a:cs typeface="Times New Roman"/>
              </a:rPr>
              <a:t>t 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добавляют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условие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32C16"/>
                </a:solidFill>
                <a:latin typeface="Times New Roman"/>
                <a:cs typeface="Times New Roman"/>
              </a:rPr>
              <a:t>t &gt;0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Это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неверно,</a:t>
            </a:r>
            <a:r>
              <a:rPr sz="2000" spc="5" dirty="0">
                <a:latin typeface="Times New Roman"/>
                <a:cs typeface="Times New Roman"/>
              </a:rPr>
              <a:t> так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должно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 ≥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0.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Вывод: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ноль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баллов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2207" y="2581275"/>
            <a:ext cx="730250" cy="245745"/>
          </a:xfrm>
          <a:custGeom>
            <a:avLst/>
            <a:gdLst/>
            <a:ahLst/>
            <a:cxnLst/>
            <a:rect l="l" t="t" r="r" b="b"/>
            <a:pathLst>
              <a:path w="730250" h="245744">
                <a:moveTo>
                  <a:pt x="730250" y="0"/>
                </a:moveTo>
                <a:lnTo>
                  <a:pt x="163321" y="0"/>
                </a:lnTo>
                <a:lnTo>
                  <a:pt x="163321" y="381"/>
                </a:lnTo>
                <a:lnTo>
                  <a:pt x="146050" y="381"/>
                </a:lnTo>
                <a:lnTo>
                  <a:pt x="84581" y="212470"/>
                </a:lnTo>
                <a:lnTo>
                  <a:pt x="40766" y="116077"/>
                </a:lnTo>
                <a:lnTo>
                  <a:pt x="0" y="134747"/>
                </a:lnTo>
                <a:lnTo>
                  <a:pt x="3809" y="144018"/>
                </a:lnTo>
                <a:lnTo>
                  <a:pt x="24891" y="134747"/>
                </a:lnTo>
                <a:lnTo>
                  <a:pt x="76326" y="245237"/>
                </a:lnTo>
                <a:lnTo>
                  <a:pt x="88391" y="245237"/>
                </a:lnTo>
                <a:lnTo>
                  <a:pt x="155193" y="16891"/>
                </a:lnTo>
                <a:lnTo>
                  <a:pt x="730250" y="16763"/>
                </a:lnTo>
                <a:lnTo>
                  <a:pt x="730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4998" y="2581275"/>
            <a:ext cx="730250" cy="245745"/>
          </a:xfrm>
          <a:custGeom>
            <a:avLst/>
            <a:gdLst/>
            <a:ahLst/>
            <a:cxnLst/>
            <a:rect l="l" t="t" r="r" b="b"/>
            <a:pathLst>
              <a:path w="730250" h="245744">
                <a:moveTo>
                  <a:pt x="730250" y="0"/>
                </a:moveTo>
                <a:lnTo>
                  <a:pt x="163322" y="0"/>
                </a:lnTo>
                <a:lnTo>
                  <a:pt x="163322" y="381"/>
                </a:lnTo>
                <a:lnTo>
                  <a:pt x="146050" y="381"/>
                </a:lnTo>
                <a:lnTo>
                  <a:pt x="84581" y="212470"/>
                </a:lnTo>
                <a:lnTo>
                  <a:pt x="40766" y="116077"/>
                </a:lnTo>
                <a:lnTo>
                  <a:pt x="0" y="134747"/>
                </a:lnTo>
                <a:lnTo>
                  <a:pt x="3810" y="144018"/>
                </a:lnTo>
                <a:lnTo>
                  <a:pt x="24891" y="134747"/>
                </a:lnTo>
                <a:lnTo>
                  <a:pt x="76326" y="245237"/>
                </a:lnTo>
                <a:lnTo>
                  <a:pt x="88391" y="245237"/>
                </a:lnTo>
                <a:lnTo>
                  <a:pt x="155193" y="16891"/>
                </a:lnTo>
                <a:lnTo>
                  <a:pt x="730250" y="16763"/>
                </a:lnTo>
                <a:lnTo>
                  <a:pt x="730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192" y="2538730"/>
            <a:ext cx="821817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169545"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 startAt="3"/>
              <a:tabLst>
                <a:tab pos="344170" algn="l"/>
                <a:tab pos="5255895" algn="l"/>
                <a:tab pos="625919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решении,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например,</a:t>
            </a:r>
            <a:r>
              <a:rPr sz="2000" dirty="0">
                <a:latin typeface="Times New Roman"/>
                <a:cs typeface="Times New Roman"/>
              </a:rPr>
              <a:t> уравнения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Cambria Math"/>
                <a:cs typeface="Cambria Math"/>
              </a:rPr>
              <a:t>х</a:t>
            </a:r>
            <a:r>
              <a:rPr sz="2175" spc="30" baseline="28735" dirty="0">
                <a:latin typeface="Cambria Math"/>
                <a:cs typeface="Cambria Math"/>
              </a:rPr>
              <a:t>2</a:t>
            </a:r>
            <a:r>
              <a:rPr sz="2000" spc="20" dirty="0">
                <a:latin typeface="Times New Roman"/>
                <a:cs typeface="Times New Roman"/>
              </a:rPr>
              <a:t>-2x+	</a:t>
            </a:r>
            <a:r>
              <a:rPr sz="2000" dirty="0">
                <a:latin typeface="Cambria Math"/>
                <a:cs typeface="Cambria Math"/>
              </a:rPr>
              <a:t>3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х</a:t>
            </a:r>
            <a:r>
              <a:rPr sz="2000" spc="50" dirty="0">
                <a:latin typeface="Cambria Math"/>
                <a:cs typeface="Cambria Math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	</a:t>
            </a:r>
            <a:r>
              <a:rPr sz="2000" dirty="0">
                <a:latin typeface="Cambria Math"/>
                <a:cs typeface="Cambria Math"/>
              </a:rPr>
              <a:t>3</a:t>
            </a:r>
            <a:r>
              <a:rPr sz="2000" spc="-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х</a:t>
            </a:r>
            <a:r>
              <a:rPr sz="2000" spc="35" dirty="0">
                <a:latin typeface="Cambria Math"/>
                <a:cs typeface="Cambria Math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 </a:t>
            </a:r>
            <a:r>
              <a:rPr sz="2000" spc="5" dirty="0">
                <a:latin typeface="Times New Roman"/>
                <a:cs typeface="Times New Roman"/>
              </a:rPr>
              <a:t> учащиеся </a:t>
            </a:r>
            <a:r>
              <a:rPr sz="2000" spc="-5" dirty="0">
                <a:latin typeface="Times New Roman"/>
                <a:cs typeface="Times New Roman"/>
              </a:rPr>
              <a:t>часто забывают </a:t>
            </a:r>
            <a:r>
              <a:rPr sz="2000" spc="-15" dirty="0">
                <a:solidFill>
                  <a:srgbClr val="B32C16"/>
                </a:solidFill>
                <a:latin typeface="Times New Roman"/>
                <a:cs typeface="Times New Roman"/>
              </a:rPr>
              <a:t>указать ОДЗ </a:t>
            </a:r>
            <a:r>
              <a:rPr sz="2000" dirty="0">
                <a:latin typeface="Times New Roman"/>
                <a:cs typeface="Times New Roman"/>
              </a:rPr>
              <a:t>(x≤3)</a:t>
            </a:r>
            <a:r>
              <a:rPr sz="2000" dirty="0">
                <a:solidFill>
                  <a:srgbClr val="B32C16"/>
                </a:solidFill>
                <a:latin typeface="Times New Roman"/>
                <a:cs typeface="Times New Roman"/>
              </a:rPr>
              <a:t>. </a:t>
            </a:r>
            <a:r>
              <a:rPr sz="2000" spc="-5" dirty="0">
                <a:latin typeface="Times New Roman"/>
                <a:cs typeface="Times New Roman"/>
              </a:rPr>
              <a:t>Но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конце </a:t>
            </a:r>
            <a:r>
              <a:rPr sz="2000" dirty="0">
                <a:latin typeface="Times New Roman"/>
                <a:cs typeface="Times New Roman"/>
              </a:rPr>
              <a:t>решения </a:t>
            </a:r>
            <a:r>
              <a:rPr sz="2000" spc="-30" dirty="0">
                <a:latin typeface="Times New Roman"/>
                <a:cs typeface="Times New Roman"/>
              </a:rPr>
              <a:t>пишут,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что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полученный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корень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x=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подходит </a:t>
            </a:r>
            <a:r>
              <a:rPr sz="2000" spc="-5" dirty="0">
                <a:latin typeface="Times New Roman"/>
                <a:cs typeface="Times New Roman"/>
              </a:rPr>
              <a:t>по условию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прописывая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его).За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такое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решение </a:t>
            </a:r>
            <a:r>
              <a:rPr sz="2000" spc="-25" dirty="0">
                <a:latin typeface="Times New Roman"/>
                <a:cs typeface="Times New Roman"/>
              </a:rPr>
              <a:t>тоже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ставится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ноль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 баллов.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AutoNum type="arabicPeriod" startAt="3"/>
            </a:pPr>
            <a:endParaRPr sz="2050">
              <a:latin typeface="Times New Roman"/>
              <a:cs typeface="Times New Roman"/>
            </a:endParaRPr>
          </a:p>
          <a:p>
            <a:pPr marL="88900" marR="17780">
              <a:lnSpc>
                <a:spcPct val="100000"/>
              </a:lnSpc>
              <a:buFont typeface="Times New Roman"/>
              <a:buAutoNum type="arabicPeriod" startAt="3"/>
              <a:tabLst>
                <a:tab pos="34417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Предположим,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что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ученик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получил следующее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уравнение </a:t>
            </a:r>
            <a:r>
              <a:rPr sz="2000" dirty="0">
                <a:latin typeface="Times New Roman"/>
                <a:cs typeface="Times New Roman"/>
              </a:rPr>
              <a:t> x(x-2)=0. </a:t>
            </a:r>
            <a:r>
              <a:rPr sz="2000" spc="-5" dirty="0">
                <a:latin typeface="Times New Roman"/>
                <a:cs typeface="Times New Roman"/>
              </a:rPr>
              <a:t>Недопустимой </a:t>
            </a:r>
            <a:r>
              <a:rPr sz="2000" spc="-15" dirty="0">
                <a:latin typeface="Times New Roman"/>
                <a:cs typeface="Times New Roman"/>
              </a:rPr>
              <a:t>ошибкой </a:t>
            </a:r>
            <a:r>
              <a:rPr sz="2000" dirty="0">
                <a:latin typeface="Times New Roman"/>
                <a:cs typeface="Times New Roman"/>
              </a:rPr>
              <a:t>считается </a:t>
            </a:r>
            <a:r>
              <a:rPr sz="2000" spc="-5" dirty="0">
                <a:latin typeface="Times New Roman"/>
                <a:cs typeface="Times New Roman"/>
              </a:rPr>
              <a:t>следующее оформление </a:t>
            </a:r>
            <a:r>
              <a:rPr sz="2000" dirty="0">
                <a:solidFill>
                  <a:srgbClr val="B32C16"/>
                </a:solidFill>
                <a:latin typeface="Times New Roman"/>
                <a:cs typeface="Times New Roman"/>
              </a:rPr>
              <a:t>x=0 и </a:t>
            </a:r>
            <a:r>
              <a:rPr sz="2000" spc="-484" dirty="0">
                <a:solidFill>
                  <a:srgbClr val="B32C1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B32C16"/>
                </a:solidFill>
                <a:latin typeface="Times New Roman"/>
                <a:cs typeface="Times New Roman"/>
              </a:rPr>
              <a:t>x=2.</a:t>
            </a:r>
            <a:r>
              <a:rPr sz="2000" spc="-15" dirty="0">
                <a:solidFill>
                  <a:srgbClr val="B32C1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(Правильно: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x=0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x=2).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Вывод: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ноль</a:t>
            </a:r>
            <a:r>
              <a:rPr sz="20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баллов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CAFD489-DEC4-4BBE-8D3E-C3C54672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2466"/>
            <a:ext cx="7573978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18" y="699516"/>
            <a:ext cx="7990840" cy="3106420"/>
            <a:chOff x="548618" y="699516"/>
            <a:chExt cx="7990840" cy="310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18" y="699516"/>
              <a:ext cx="7990353" cy="31059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37026" y="2500122"/>
              <a:ext cx="647700" cy="360045"/>
            </a:xfrm>
            <a:custGeom>
              <a:avLst/>
              <a:gdLst/>
              <a:ahLst/>
              <a:cxnLst/>
              <a:rect l="l" t="t" r="r" b="b"/>
              <a:pathLst>
                <a:path w="647700" h="360044">
                  <a:moveTo>
                    <a:pt x="0" y="179831"/>
                  </a:moveTo>
                  <a:lnTo>
                    <a:pt x="20265" y="117084"/>
                  </a:lnTo>
                  <a:lnTo>
                    <a:pt x="76179" y="63970"/>
                  </a:lnTo>
                  <a:lnTo>
                    <a:pt x="115214" y="42295"/>
                  </a:lnTo>
                  <a:lnTo>
                    <a:pt x="160415" y="24553"/>
                  </a:lnTo>
                  <a:lnTo>
                    <a:pt x="210864" y="11251"/>
                  </a:lnTo>
                  <a:lnTo>
                    <a:pt x="265648" y="2897"/>
                  </a:lnTo>
                  <a:lnTo>
                    <a:pt x="323850" y="0"/>
                  </a:lnTo>
                  <a:lnTo>
                    <a:pt x="382051" y="2897"/>
                  </a:lnTo>
                  <a:lnTo>
                    <a:pt x="436835" y="11251"/>
                  </a:lnTo>
                  <a:lnTo>
                    <a:pt x="487284" y="24553"/>
                  </a:lnTo>
                  <a:lnTo>
                    <a:pt x="532485" y="42295"/>
                  </a:lnTo>
                  <a:lnTo>
                    <a:pt x="571520" y="63970"/>
                  </a:lnTo>
                  <a:lnTo>
                    <a:pt x="603475" y="89069"/>
                  </a:lnTo>
                  <a:lnTo>
                    <a:pt x="642480" y="147508"/>
                  </a:lnTo>
                  <a:lnTo>
                    <a:pt x="647700" y="179831"/>
                  </a:lnTo>
                  <a:lnTo>
                    <a:pt x="642480" y="212155"/>
                  </a:lnTo>
                  <a:lnTo>
                    <a:pt x="603475" y="270594"/>
                  </a:lnTo>
                  <a:lnTo>
                    <a:pt x="571520" y="295693"/>
                  </a:lnTo>
                  <a:lnTo>
                    <a:pt x="532485" y="317368"/>
                  </a:lnTo>
                  <a:lnTo>
                    <a:pt x="487284" y="335110"/>
                  </a:lnTo>
                  <a:lnTo>
                    <a:pt x="436835" y="348412"/>
                  </a:lnTo>
                  <a:lnTo>
                    <a:pt x="382051" y="356766"/>
                  </a:lnTo>
                  <a:lnTo>
                    <a:pt x="323850" y="359663"/>
                  </a:lnTo>
                  <a:lnTo>
                    <a:pt x="265648" y="356766"/>
                  </a:lnTo>
                  <a:lnTo>
                    <a:pt x="210864" y="348412"/>
                  </a:lnTo>
                  <a:lnTo>
                    <a:pt x="160415" y="335110"/>
                  </a:lnTo>
                  <a:lnTo>
                    <a:pt x="115214" y="317368"/>
                  </a:lnTo>
                  <a:lnTo>
                    <a:pt x="76179" y="295693"/>
                  </a:lnTo>
                  <a:lnTo>
                    <a:pt x="44224" y="270594"/>
                  </a:lnTo>
                  <a:lnTo>
                    <a:pt x="5219" y="212155"/>
                  </a:lnTo>
                  <a:lnTo>
                    <a:pt x="0" y="17983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71" y="1923288"/>
              <a:ext cx="359663" cy="3840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2712" y="2644139"/>
              <a:ext cx="359664" cy="3825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52108" y="4011879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495" y="0"/>
            <a:ext cx="8604885" cy="5143500"/>
            <a:chOff x="539495" y="0"/>
            <a:chExt cx="860488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483108"/>
              <a:ext cx="8258556" cy="3934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9921" y="2716529"/>
              <a:ext cx="1369060" cy="360045"/>
            </a:xfrm>
            <a:custGeom>
              <a:avLst/>
              <a:gdLst/>
              <a:ahLst/>
              <a:cxnLst/>
              <a:rect l="l" t="t" r="r" b="b"/>
              <a:pathLst>
                <a:path w="1369060" h="360044">
                  <a:moveTo>
                    <a:pt x="0" y="179831"/>
                  </a:moveTo>
                  <a:lnTo>
                    <a:pt x="13902" y="143590"/>
                  </a:lnTo>
                  <a:lnTo>
                    <a:pt x="53773" y="109835"/>
                  </a:lnTo>
                  <a:lnTo>
                    <a:pt x="116863" y="79288"/>
                  </a:lnTo>
                  <a:lnTo>
                    <a:pt x="156255" y="65444"/>
                  </a:lnTo>
                  <a:lnTo>
                    <a:pt x="200420" y="52673"/>
                  </a:lnTo>
                  <a:lnTo>
                    <a:pt x="249013" y="41066"/>
                  </a:lnTo>
                  <a:lnTo>
                    <a:pt x="301691" y="30713"/>
                  </a:lnTo>
                  <a:lnTo>
                    <a:pt x="358110" y="21705"/>
                  </a:lnTo>
                  <a:lnTo>
                    <a:pt x="417925" y="14132"/>
                  </a:lnTo>
                  <a:lnTo>
                    <a:pt x="480793" y="8085"/>
                  </a:lnTo>
                  <a:lnTo>
                    <a:pt x="546370" y="3653"/>
                  </a:lnTo>
                  <a:lnTo>
                    <a:pt x="614312" y="928"/>
                  </a:lnTo>
                  <a:lnTo>
                    <a:pt x="684276" y="0"/>
                  </a:lnTo>
                  <a:lnTo>
                    <a:pt x="754245" y="928"/>
                  </a:lnTo>
                  <a:lnTo>
                    <a:pt x="822192" y="3653"/>
                  </a:lnTo>
                  <a:lnTo>
                    <a:pt x="887772" y="8085"/>
                  </a:lnTo>
                  <a:lnTo>
                    <a:pt x="950642" y="14132"/>
                  </a:lnTo>
                  <a:lnTo>
                    <a:pt x="1010458" y="21705"/>
                  </a:lnTo>
                  <a:lnTo>
                    <a:pt x="1066877" y="30713"/>
                  </a:lnTo>
                  <a:lnTo>
                    <a:pt x="1119554" y="41066"/>
                  </a:lnTo>
                  <a:lnTo>
                    <a:pt x="1168146" y="52673"/>
                  </a:lnTo>
                  <a:lnTo>
                    <a:pt x="1212308" y="65444"/>
                  </a:lnTo>
                  <a:lnTo>
                    <a:pt x="1251698" y="79288"/>
                  </a:lnTo>
                  <a:lnTo>
                    <a:pt x="1314783" y="109835"/>
                  </a:lnTo>
                  <a:lnTo>
                    <a:pt x="1354651" y="143590"/>
                  </a:lnTo>
                  <a:lnTo>
                    <a:pt x="1368552" y="179831"/>
                  </a:lnTo>
                  <a:lnTo>
                    <a:pt x="1365019" y="198218"/>
                  </a:lnTo>
                  <a:lnTo>
                    <a:pt x="1337791" y="233306"/>
                  </a:lnTo>
                  <a:lnTo>
                    <a:pt x="1285970" y="265548"/>
                  </a:lnTo>
                  <a:lnTo>
                    <a:pt x="1212308" y="294219"/>
                  </a:lnTo>
                  <a:lnTo>
                    <a:pt x="1168145" y="306990"/>
                  </a:lnTo>
                  <a:lnTo>
                    <a:pt x="1119554" y="318597"/>
                  </a:lnTo>
                  <a:lnTo>
                    <a:pt x="1066877" y="328950"/>
                  </a:lnTo>
                  <a:lnTo>
                    <a:pt x="1010458" y="337958"/>
                  </a:lnTo>
                  <a:lnTo>
                    <a:pt x="950642" y="345531"/>
                  </a:lnTo>
                  <a:lnTo>
                    <a:pt x="887772" y="351578"/>
                  </a:lnTo>
                  <a:lnTo>
                    <a:pt x="822192" y="356010"/>
                  </a:lnTo>
                  <a:lnTo>
                    <a:pt x="754245" y="358735"/>
                  </a:lnTo>
                  <a:lnTo>
                    <a:pt x="684276" y="359663"/>
                  </a:lnTo>
                  <a:lnTo>
                    <a:pt x="614312" y="358735"/>
                  </a:lnTo>
                  <a:lnTo>
                    <a:pt x="546370" y="356010"/>
                  </a:lnTo>
                  <a:lnTo>
                    <a:pt x="480793" y="351578"/>
                  </a:lnTo>
                  <a:lnTo>
                    <a:pt x="417925" y="345531"/>
                  </a:lnTo>
                  <a:lnTo>
                    <a:pt x="358110" y="337958"/>
                  </a:lnTo>
                  <a:lnTo>
                    <a:pt x="301691" y="328950"/>
                  </a:lnTo>
                  <a:lnTo>
                    <a:pt x="249013" y="318597"/>
                  </a:lnTo>
                  <a:lnTo>
                    <a:pt x="200420" y="306990"/>
                  </a:lnTo>
                  <a:lnTo>
                    <a:pt x="156255" y="294219"/>
                  </a:lnTo>
                  <a:lnTo>
                    <a:pt x="116863" y="280375"/>
                  </a:lnTo>
                  <a:lnTo>
                    <a:pt x="53773" y="249828"/>
                  </a:lnTo>
                  <a:lnTo>
                    <a:pt x="13902" y="216073"/>
                  </a:lnTo>
                  <a:lnTo>
                    <a:pt x="0" y="17983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40" y="925067"/>
              <a:ext cx="216407" cy="2301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447" y="1275588"/>
              <a:ext cx="216408" cy="2301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668261" y="3681476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772" y="470916"/>
            <a:ext cx="8220709" cy="4201795"/>
            <a:chOff x="461772" y="470916"/>
            <a:chExt cx="8220709" cy="420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772" y="470916"/>
              <a:ext cx="8220456" cy="42016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1" y="4299204"/>
              <a:ext cx="214884" cy="2301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28490" y="519810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mbria"/>
                <a:cs typeface="Cambria"/>
              </a:rPr>
              <a:t>0</a:t>
            </a:r>
            <a:r>
              <a:rPr sz="2400" b="1" i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spc="130" dirty="0">
                <a:solidFill>
                  <a:srgbClr val="FF0000"/>
                </a:solidFill>
                <a:latin typeface="Cambria"/>
                <a:cs typeface="Cambria"/>
              </a:rPr>
              <a:t>баллов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4210" y="3797046"/>
            <a:ext cx="1830705" cy="462280"/>
          </a:xfrm>
          <a:custGeom>
            <a:avLst/>
            <a:gdLst/>
            <a:ahLst/>
            <a:cxnLst/>
            <a:rect l="l" t="t" r="r" b="b"/>
            <a:pathLst>
              <a:path w="1830704" h="462279">
                <a:moveTo>
                  <a:pt x="0" y="230885"/>
                </a:moveTo>
                <a:lnTo>
                  <a:pt x="24168" y="177944"/>
                </a:lnTo>
                <a:lnTo>
                  <a:pt x="65439" y="144976"/>
                </a:lnTo>
                <a:lnTo>
                  <a:pt x="124939" y="114350"/>
                </a:lnTo>
                <a:lnTo>
                  <a:pt x="161017" y="100043"/>
                </a:lnTo>
                <a:lnTo>
                  <a:pt x="201041" y="86476"/>
                </a:lnTo>
                <a:lnTo>
                  <a:pt x="244809" y="73698"/>
                </a:lnTo>
                <a:lnTo>
                  <a:pt x="292117" y="61763"/>
                </a:lnTo>
                <a:lnTo>
                  <a:pt x="342762" y="50721"/>
                </a:lnTo>
                <a:lnTo>
                  <a:pt x="396540" y="40623"/>
                </a:lnTo>
                <a:lnTo>
                  <a:pt x="453248" y="31521"/>
                </a:lnTo>
                <a:lnTo>
                  <a:pt x="512683" y="23466"/>
                </a:lnTo>
                <a:lnTo>
                  <a:pt x="574641" y="16509"/>
                </a:lnTo>
                <a:lnTo>
                  <a:pt x="638919" y="10703"/>
                </a:lnTo>
                <a:lnTo>
                  <a:pt x="705314" y="6097"/>
                </a:lnTo>
                <a:lnTo>
                  <a:pt x="773621" y="2744"/>
                </a:lnTo>
                <a:lnTo>
                  <a:pt x="843638" y="694"/>
                </a:lnTo>
                <a:lnTo>
                  <a:pt x="915162" y="0"/>
                </a:lnTo>
                <a:lnTo>
                  <a:pt x="986685" y="694"/>
                </a:lnTo>
                <a:lnTo>
                  <a:pt x="1056702" y="2744"/>
                </a:lnTo>
                <a:lnTo>
                  <a:pt x="1125009" y="6097"/>
                </a:lnTo>
                <a:lnTo>
                  <a:pt x="1191404" y="10703"/>
                </a:lnTo>
                <a:lnTo>
                  <a:pt x="1255682" y="16509"/>
                </a:lnTo>
                <a:lnTo>
                  <a:pt x="1317640" y="23466"/>
                </a:lnTo>
                <a:lnTo>
                  <a:pt x="1377075" y="31521"/>
                </a:lnTo>
                <a:lnTo>
                  <a:pt x="1433783" y="40623"/>
                </a:lnTo>
                <a:lnTo>
                  <a:pt x="1487561" y="50721"/>
                </a:lnTo>
                <a:lnTo>
                  <a:pt x="1538206" y="61763"/>
                </a:lnTo>
                <a:lnTo>
                  <a:pt x="1585514" y="73698"/>
                </a:lnTo>
                <a:lnTo>
                  <a:pt x="1629282" y="86476"/>
                </a:lnTo>
                <a:lnTo>
                  <a:pt x="1669306" y="100043"/>
                </a:lnTo>
                <a:lnTo>
                  <a:pt x="1705384" y="114350"/>
                </a:lnTo>
                <a:lnTo>
                  <a:pt x="1764884" y="144976"/>
                </a:lnTo>
                <a:lnTo>
                  <a:pt x="1806155" y="177944"/>
                </a:lnTo>
                <a:lnTo>
                  <a:pt x="1827570" y="212841"/>
                </a:lnTo>
                <a:lnTo>
                  <a:pt x="1830324" y="230885"/>
                </a:lnTo>
                <a:lnTo>
                  <a:pt x="1827570" y="248928"/>
                </a:lnTo>
                <a:lnTo>
                  <a:pt x="1806155" y="283823"/>
                </a:lnTo>
                <a:lnTo>
                  <a:pt x="1764884" y="316789"/>
                </a:lnTo>
                <a:lnTo>
                  <a:pt x="1705384" y="347415"/>
                </a:lnTo>
                <a:lnTo>
                  <a:pt x="1669306" y="361722"/>
                </a:lnTo>
                <a:lnTo>
                  <a:pt x="1629282" y="375290"/>
                </a:lnTo>
                <a:lnTo>
                  <a:pt x="1585514" y="388068"/>
                </a:lnTo>
                <a:lnTo>
                  <a:pt x="1538206" y="400004"/>
                </a:lnTo>
                <a:lnTo>
                  <a:pt x="1487561" y="411046"/>
                </a:lnTo>
                <a:lnTo>
                  <a:pt x="1433783" y="421145"/>
                </a:lnTo>
                <a:lnTo>
                  <a:pt x="1377075" y="430247"/>
                </a:lnTo>
                <a:lnTo>
                  <a:pt x="1317640" y="438303"/>
                </a:lnTo>
                <a:lnTo>
                  <a:pt x="1255682" y="445260"/>
                </a:lnTo>
                <a:lnTo>
                  <a:pt x="1191404" y="451067"/>
                </a:lnTo>
                <a:lnTo>
                  <a:pt x="1125009" y="455673"/>
                </a:lnTo>
                <a:lnTo>
                  <a:pt x="1056702" y="459027"/>
                </a:lnTo>
                <a:lnTo>
                  <a:pt x="986685" y="461077"/>
                </a:lnTo>
                <a:lnTo>
                  <a:pt x="915162" y="461771"/>
                </a:lnTo>
                <a:lnTo>
                  <a:pt x="843638" y="461077"/>
                </a:lnTo>
                <a:lnTo>
                  <a:pt x="773621" y="459027"/>
                </a:lnTo>
                <a:lnTo>
                  <a:pt x="705314" y="455673"/>
                </a:lnTo>
                <a:lnTo>
                  <a:pt x="638919" y="451067"/>
                </a:lnTo>
                <a:lnTo>
                  <a:pt x="574641" y="445260"/>
                </a:lnTo>
                <a:lnTo>
                  <a:pt x="512683" y="438303"/>
                </a:lnTo>
                <a:lnTo>
                  <a:pt x="453248" y="430247"/>
                </a:lnTo>
                <a:lnTo>
                  <a:pt x="396540" y="421145"/>
                </a:lnTo>
                <a:lnTo>
                  <a:pt x="342762" y="411046"/>
                </a:lnTo>
                <a:lnTo>
                  <a:pt x="292117" y="400004"/>
                </a:lnTo>
                <a:lnTo>
                  <a:pt x="244809" y="388068"/>
                </a:lnTo>
                <a:lnTo>
                  <a:pt x="201041" y="375290"/>
                </a:lnTo>
                <a:lnTo>
                  <a:pt x="161017" y="361722"/>
                </a:lnTo>
                <a:lnTo>
                  <a:pt x="124939" y="347415"/>
                </a:lnTo>
                <a:lnTo>
                  <a:pt x="65439" y="316789"/>
                </a:lnTo>
                <a:lnTo>
                  <a:pt x="24168" y="283823"/>
                </a:lnTo>
                <a:lnTo>
                  <a:pt x="2753" y="248928"/>
                </a:lnTo>
                <a:lnTo>
                  <a:pt x="0" y="23088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9252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Т</a:t>
            </a:r>
            <a:r>
              <a:rPr sz="1900" b="1" spc="5" dirty="0">
                <a:solidFill>
                  <a:srgbClr val="565F6C"/>
                </a:solidFill>
                <a:latin typeface="Times New Roman"/>
                <a:cs typeface="Times New Roman"/>
              </a:rPr>
              <a:t>ИПИЧНЫЕ</a:t>
            </a:r>
            <a:r>
              <a:rPr sz="1900" b="1" spc="6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ОШИБКИ</a:t>
            </a:r>
            <a:r>
              <a:rPr lang="ru-RU" sz="1900" b="1" spc="10" dirty="0">
                <a:solidFill>
                  <a:srgbClr val="565F6C"/>
                </a:solidFill>
                <a:latin typeface="Times New Roman"/>
                <a:cs typeface="Times New Roman"/>
              </a:rPr>
              <a:t> И НЕДОЧЕТЫ 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361950"/>
            <a:ext cx="8805266" cy="44608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514475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sz="22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200" spc="10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40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50" dirty="0" err="1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чертежа</a:t>
            </a:r>
            <a:r>
              <a:rPr lang="ru-RU" sz="2200" spc="50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200" spc="35" dirty="0" err="1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  <a:r>
              <a:rPr lang="ru-RU" sz="2200" spc="35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45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трапеции</a:t>
            </a:r>
            <a:r>
              <a:rPr lang="ru-RU" sz="2200" spc="4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5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</a:t>
            </a:r>
            <a:r>
              <a:rPr sz="2200" spc="-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3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60" dirty="0" err="1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параллелограмма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22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несуществующей</a:t>
            </a: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</a:t>
            </a: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60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65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параллелограмма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 marR="144462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22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Путают</a:t>
            </a:r>
            <a:r>
              <a:rPr sz="22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sz="22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треугольников</a:t>
            </a:r>
            <a:r>
              <a:rPr sz="22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2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</a:t>
            </a:r>
            <a:r>
              <a:rPr sz="22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подобия </a:t>
            </a:r>
            <a:r>
              <a:rPr sz="2200" spc="-3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2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треугольников.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7020" algn="l"/>
              </a:tabLst>
            </a:pPr>
            <a:r>
              <a:rPr sz="2200" spc="40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</a:t>
            </a:r>
            <a:r>
              <a:rPr sz="2200" spc="4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45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200" spc="30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существующий</a:t>
            </a:r>
            <a:r>
              <a:rPr sz="22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  <a:r>
              <a:rPr sz="22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 </a:t>
            </a:r>
            <a:r>
              <a:rPr sz="22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треугольников </a:t>
            </a:r>
            <a:r>
              <a:rPr sz="2200" spc="1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200" spc="2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 </a:t>
            </a:r>
            <a:r>
              <a:rPr sz="22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углам, 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  <a:r>
              <a:rPr sz="2200" spc="30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формулируют</a:t>
            </a:r>
            <a:r>
              <a:rPr sz="22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35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</a:t>
            </a:r>
            <a:r>
              <a:rPr lang="ru-RU" sz="22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385" marR="1348105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2200" spc="12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2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доказательстве</a:t>
            </a:r>
            <a:r>
              <a:rPr sz="22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</a:t>
            </a:r>
            <a:r>
              <a:rPr sz="22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</a:t>
            </a:r>
            <a:r>
              <a:rPr sz="2200" spc="1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неграмотные </a:t>
            </a:r>
            <a:r>
              <a:rPr sz="2200" spc="-3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обоснования.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2200" spc="1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2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35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</a:t>
            </a:r>
            <a:r>
              <a:rPr sz="22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60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2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200" spc="10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</a:t>
            </a: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доказывают</a:t>
            </a:r>
            <a:r>
              <a:rPr sz="22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5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25" dirty="0" err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треугольников</a:t>
            </a:r>
            <a:r>
              <a:rPr lang="ru-RU" sz="22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908" y="11076"/>
            <a:ext cx="8436292" cy="47218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marR="9588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spc="1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2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</a:t>
            </a:r>
            <a:r>
              <a:rPr lang="ru-RU" sz="22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параллельные</a:t>
            </a:r>
            <a:r>
              <a:rPr lang="ru-RU" sz="2200" spc="7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200" spc="10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ru-RU" sz="22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накрест</a:t>
            </a:r>
            <a:r>
              <a:rPr lang="ru-RU" sz="2200" spc="7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лежащие </a:t>
            </a:r>
            <a:r>
              <a:rPr lang="ru-RU" sz="2200" spc="4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равны, </a:t>
            </a:r>
            <a:r>
              <a:rPr lang="ru-RU" sz="2200" spc="-3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секущая,</a:t>
            </a:r>
            <a:r>
              <a:rPr lang="ru-RU"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200" spc="10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накрест</a:t>
            </a:r>
            <a:r>
              <a:rPr lang="ru-RU" sz="22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8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лежащие </a:t>
            </a:r>
            <a:r>
              <a:rPr lang="ru-RU" sz="2200" spc="4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образованы,</a:t>
            </a:r>
            <a:r>
              <a:rPr lang="ru-RU" sz="22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z="22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неверное </a:t>
            </a:r>
            <a:r>
              <a:rPr lang="ru-RU" sz="22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</a:t>
            </a:r>
            <a:r>
              <a:rPr lang="ru-RU" sz="22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пары</a:t>
            </a:r>
            <a:r>
              <a:rPr lang="ru-RU" sz="2200" spc="9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накрест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9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лежащих </a:t>
            </a:r>
            <a:r>
              <a:rPr lang="ru-RU" sz="2200" spc="2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1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(нет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обоснования</a:t>
            </a:r>
            <a:r>
              <a:rPr lang="ru-RU" sz="2200" spc="55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параллельности  </a:t>
            </a:r>
            <a:r>
              <a:rPr lang="ru-RU" sz="2200" spc="30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прямых).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marR="14859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2200" spc="30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Необоснованный</a:t>
            </a:r>
            <a:r>
              <a:rPr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вывод</a:t>
            </a:r>
            <a:r>
              <a:rPr sz="2200" spc="7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3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равенства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4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двух</a:t>
            </a:r>
            <a:r>
              <a:rPr sz="2200" spc="10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1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отрезков,</a:t>
            </a:r>
            <a:r>
              <a:rPr sz="2200" spc="7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4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имеющих</a:t>
            </a:r>
            <a:r>
              <a:rPr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общую</a:t>
            </a:r>
            <a:r>
              <a:rPr sz="2200" spc="9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3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точку, </a:t>
            </a:r>
            <a:r>
              <a:rPr sz="2200" spc="4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1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которая</a:t>
            </a: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4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является</a:t>
            </a:r>
            <a:r>
              <a:rPr sz="2200" spc="9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4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</a:t>
            </a:r>
            <a:r>
              <a:rPr sz="2200" spc="7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же</a:t>
            </a:r>
            <a:r>
              <a:rPr sz="2200" spc="10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точкой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4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пересечения</a:t>
            </a:r>
            <a:r>
              <a:rPr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5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диагоналей</a:t>
            </a:r>
            <a:r>
              <a:rPr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параллелограмма </a:t>
            </a:r>
            <a:r>
              <a:rPr sz="2200" spc="-3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2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(частный</a:t>
            </a:r>
            <a:r>
              <a:rPr sz="2200" spc="5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случай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2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переносится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4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решение</a:t>
            </a:r>
            <a:r>
              <a:rPr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2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общей</a:t>
            </a:r>
            <a:r>
              <a:rPr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3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задачи).</a:t>
            </a:r>
            <a:endParaRPr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2200" spc="55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Примен</a:t>
            </a:r>
            <a:r>
              <a:rPr lang="ru-RU" sz="2200" spc="55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яется</a:t>
            </a: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1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ошибочное</a:t>
            </a:r>
            <a:r>
              <a:rPr sz="2200" spc="7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3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утверждение</a:t>
            </a:r>
            <a:r>
              <a:rPr sz="2200" spc="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-5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</a:t>
            </a:r>
            <a:r>
              <a:rPr sz="2200" spc="9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2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том,</a:t>
            </a:r>
            <a:r>
              <a:rPr sz="2200" spc="9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30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точка</a:t>
            </a:r>
            <a:r>
              <a:rPr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40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пересечения</a:t>
            </a:r>
            <a:r>
              <a:rPr lang="ru-RU" sz="2200" spc="4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50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диагоналей</a:t>
            </a:r>
            <a:r>
              <a:rPr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параллелограмма</a:t>
            </a:r>
            <a:r>
              <a:rPr sz="2200" spc="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5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равноудалена</a:t>
            </a:r>
            <a:r>
              <a:rPr sz="2200" spc="8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-45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</a:t>
            </a:r>
            <a:r>
              <a:rPr sz="2200" spc="10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-5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сторон</a:t>
            </a:r>
            <a:r>
              <a:rPr lang="ru-RU" sz="2200" spc="-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60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параллелограмма</a:t>
            </a:r>
            <a:r>
              <a:rPr sz="2200" spc="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588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sz="2200" spc="70" dirty="0" err="1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Ошибки</a:t>
            </a: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2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3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использовании</a:t>
            </a:r>
            <a:r>
              <a:rPr sz="2200" spc="5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свойств</a:t>
            </a:r>
            <a:r>
              <a:rPr sz="2200" spc="7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200" spc="7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параллелограмма.</a:t>
            </a:r>
            <a:endParaRPr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FE32D4-8336-4C17-958E-DA3165A1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196" y="783208"/>
            <a:ext cx="7868284" cy="3139321"/>
          </a:xfrm>
        </p:spPr>
        <p:txBody>
          <a:bodyPr/>
          <a:lstStyle/>
          <a:p>
            <a:pPr marL="287020" indent="-274320">
              <a:spcBef>
                <a:spcPts val="600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spc="14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</a:t>
            </a:r>
            <a:r>
              <a:rPr lang="ru-RU" sz="2200" spc="10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доказательства</a:t>
            </a:r>
            <a:r>
              <a:rPr lang="ru-RU"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равенства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определенной</a:t>
            </a:r>
            <a:r>
              <a:rPr lang="ru-RU" sz="2200" spc="7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пары</a:t>
            </a:r>
            <a:r>
              <a:rPr lang="ru-RU" sz="2200" spc="10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треугольников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делают </a:t>
            </a:r>
            <a:r>
              <a:rPr lang="ru-RU" sz="2200" spc="3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5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</a:t>
            </a:r>
            <a:r>
              <a:rPr lang="ru-RU" sz="2200" spc="9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равенстве</a:t>
            </a:r>
            <a:r>
              <a:rPr lang="ru-RU" sz="2200" spc="8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отрезков,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4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</a:t>
            </a:r>
            <a:r>
              <a:rPr lang="ru-RU" sz="2200" spc="9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5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являющихся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элементами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этих</a:t>
            </a:r>
            <a:r>
              <a:rPr lang="ru-RU" sz="2200" spc="5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треугольников.</a:t>
            </a:r>
            <a:endParaRPr lang="ru-RU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spc="5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Применяют</a:t>
            </a:r>
            <a:r>
              <a:rPr lang="ru-RU" sz="2200" spc="7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факты,</a:t>
            </a:r>
            <a:r>
              <a:rPr lang="ru-RU"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которые</a:t>
            </a:r>
            <a:r>
              <a:rPr lang="ru-RU" sz="2200" spc="5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1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требуют</a:t>
            </a:r>
            <a:r>
              <a:rPr lang="ru-RU" sz="2200" spc="9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4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доказательства,</a:t>
            </a:r>
            <a:r>
              <a:rPr lang="ru-RU"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без</a:t>
            </a:r>
            <a:r>
              <a:rPr lang="ru-RU" sz="2200" spc="11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2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таковых.</a:t>
            </a:r>
            <a:endParaRPr lang="ru-RU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7020" marR="4826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7647"/>
              <a:buFont typeface="Wingdings"/>
              <a:buChar char=""/>
              <a:tabLst>
                <a:tab pos="286385" algn="l"/>
                <a:tab pos="287020" algn="l"/>
              </a:tabLst>
            </a:pPr>
            <a:r>
              <a:rPr lang="ru-RU" sz="2200" spc="5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Путают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названия</a:t>
            </a:r>
            <a:r>
              <a:rPr lang="ru-RU" sz="2200" spc="9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4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углов,</a:t>
            </a:r>
            <a:r>
              <a:rPr lang="ru-RU" sz="2200" spc="9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220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вместо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3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накрест</a:t>
            </a:r>
            <a:r>
              <a:rPr lang="ru-RU" sz="2200" spc="8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лежащих</a:t>
            </a:r>
            <a:r>
              <a:rPr lang="ru-RU" sz="2200" spc="12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смежные,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spc="-3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вместо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4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вертикальных</a:t>
            </a:r>
            <a:r>
              <a:rPr lang="ru-RU" sz="2200" spc="12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6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смежные,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или</a:t>
            </a:r>
            <a:r>
              <a:rPr lang="ru-RU" sz="2200" spc="8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вместо</a:t>
            </a:r>
            <a:r>
              <a:rPr lang="ru-RU" sz="2200" spc="8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4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вертикальных</a:t>
            </a:r>
            <a:r>
              <a:rPr lang="ru-RU" sz="2200" spc="65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10" dirty="0">
                <a:solidFill>
                  <a:srgbClr val="17171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односторонние.</a:t>
            </a:r>
            <a:endParaRPr lang="ru-RU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7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06" y="1499361"/>
            <a:ext cx="72136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0" algn="l"/>
              </a:tabLst>
            </a:pPr>
            <a:r>
              <a:rPr sz="6000" dirty="0">
                <a:solidFill>
                  <a:srgbClr val="EB6D5A"/>
                </a:solidFill>
                <a:latin typeface="Times New Roman"/>
                <a:cs typeface="Times New Roman"/>
              </a:rPr>
              <a:t>Спасибо	</a:t>
            </a:r>
            <a:r>
              <a:rPr sz="6000" spc="-5" dirty="0">
                <a:solidFill>
                  <a:srgbClr val="EB6D5A"/>
                </a:solidFill>
                <a:latin typeface="Times New Roman"/>
                <a:cs typeface="Times New Roman"/>
              </a:rPr>
              <a:t>за</a:t>
            </a:r>
            <a:r>
              <a:rPr sz="6000" spc="-65" dirty="0">
                <a:solidFill>
                  <a:srgbClr val="EB6D5A"/>
                </a:solidFill>
                <a:latin typeface="Times New Roman"/>
                <a:cs typeface="Times New Roman"/>
              </a:rPr>
              <a:t> </a:t>
            </a:r>
            <a:r>
              <a:rPr sz="6000" spc="-10" dirty="0">
                <a:solidFill>
                  <a:srgbClr val="EB6D5A"/>
                </a:solidFill>
                <a:latin typeface="Times New Roman"/>
                <a:cs typeface="Times New Roman"/>
              </a:rPr>
              <a:t>внимание!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242" y="231774"/>
            <a:ext cx="27393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5" dirty="0">
                <a:latin typeface="Times New Roman"/>
                <a:cs typeface="Times New Roman"/>
              </a:rPr>
              <a:t>Типичные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ошибки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95857"/>
            <a:ext cx="7955915" cy="38830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6385" marR="1285240" indent="-274320">
              <a:lnSpc>
                <a:spcPts val="2160"/>
              </a:lnSpc>
              <a:spcBef>
                <a:spcPts val="37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90" dirty="0">
                <a:latin typeface="Cambria"/>
                <a:cs typeface="Cambria"/>
              </a:rPr>
              <a:t>Ошибки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при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раскрытии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скобок,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используя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формулы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сокращенного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умножения.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3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30" dirty="0">
                <a:latin typeface="Cambria"/>
                <a:cs typeface="Cambria"/>
              </a:rPr>
              <a:t>Отсутствие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220" dirty="0">
                <a:latin typeface="Cambria"/>
                <a:cs typeface="Cambria"/>
              </a:rPr>
              <a:t>ОДЗ,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либо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проверки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корней.</a:t>
            </a:r>
            <a:endParaRPr sz="2000">
              <a:latin typeface="Cambria"/>
              <a:cs typeface="Cambria"/>
            </a:endParaRPr>
          </a:p>
          <a:p>
            <a:pPr marL="286385" marR="420370" indent="-274320">
              <a:lnSpc>
                <a:spcPts val="2160"/>
              </a:lnSpc>
              <a:spcBef>
                <a:spcPts val="63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90" dirty="0">
                <a:latin typeface="Cambria"/>
                <a:cs typeface="Cambria"/>
              </a:rPr>
              <a:t>Ошибки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при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решении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квадратных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уравнений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(желательно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всегда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писать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формулу)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75" dirty="0">
                <a:latin typeface="Cambria"/>
                <a:cs typeface="Cambria"/>
              </a:rPr>
              <a:t>Извлечение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корней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30" dirty="0">
                <a:latin typeface="Cambria"/>
                <a:cs typeface="Cambria"/>
              </a:rPr>
              <a:t>квадратного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уравнения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(потеря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корня)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ts val="2280"/>
              </a:lnSpc>
              <a:spcBef>
                <a:spcPts val="36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60" dirty="0">
                <a:latin typeface="Cambria"/>
                <a:cs typeface="Cambria"/>
              </a:rPr>
              <a:t>Использование</a:t>
            </a:r>
            <a:r>
              <a:rPr sz="2000" spc="45" dirty="0">
                <a:latin typeface="Cambria"/>
                <a:cs typeface="Cambria"/>
              </a:rPr>
              <a:t> символики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(уравнения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объединяют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системой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и</a:t>
            </a:r>
            <a:endParaRPr sz="2000">
              <a:latin typeface="Cambria"/>
              <a:cs typeface="Cambria"/>
            </a:endParaRPr>
          </a:p>
          <a:p>
            <a:pPr marL="286385">
              <a:lnSpc>
                <a:spcPts val="2280"/>
              </a:lnSpc>
            </a:pPr>
            <a:r>
              <a:rPr sz="2000" spc="30" dirty="0">
                <a:latin typeface="Cambria"/>
                <a:cs typeface="Cambria"/>
              </a:rPr>
              <a:t>в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ответ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записывают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как</a:t>
            </a:r>
            <a:r>
              <a:rPr sz="2000" spc="12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для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системы,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135" dirty="0">
                <a:latin typeface="Cambria"/>
                <a:cs typeface="Cambria"/>
              </a:rPr>
              <a:t>а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не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уравнения)</a:t>
            </a:r>
            <a:endParaRPr sz="2000">
              <a:latin typeface="Cambria"/>
              <a:cs typeface="Cambria"/>
            </a:endParaRPr>
          </a:p>
          <a:p>
            <a:pPr marL="286385" marR="872490" indent="-274320">
              <a:lnSpc>
                <a:spcPts val="2160"/>
              </a:lnSpc>
              <a:spcBef>
                <a:spcPts val="63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140" dirty="0">
                <a:latin typeface="Cambria"/>
                <a:cs typeface="Cambria"/>
              </a:rPr>
              <a:t>При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введении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10" dirty="0">
                <a:latin typeface="Cambria"/>
                <a:cs typeface="Cambria"/>
              </a:rPr>
              <a:t>новой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переменной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забывают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вернуться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к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исходным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неизвестным.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3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55" dirty="0">
                <a:latin typeface="Cambria"/>
                <a:cs typeface="Cambria"/>
              </a:rPr>
              <a:t>Вычислительные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ошибки.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59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30" dirty="0">
                <a:latin typeface="Cambria"/>
                <a:cs typeface="Cambria"/>
              </a:rPr>
              <a:t>Отсутствие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ответа.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2369</Words>
  <Application>Microsoft Office PowerPoint</Application>
  <PresentationFormat>Экран (16:9)</PresentationFormat>
  <Paragraphs>265</Paragraphs>
  <Slides>87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Office Theme</vt:lpstr>
      <vt:lpstr>Оформление заданий 2 части ОГЭ по математике</vt:lpstr>
      <vt:lpstr>Общие подходы к проверке и оценке выполнения  заданий с развернутым ответом</vt:lpstr>
      <vt:lpstr>ЗАДАНИЕ №20 ВКЛЮЧАЕТ В СЕБЯ СЛЕДУЮЩИЕ РАЗДЕЛЫ:</vt:lpstr>
      <vt:lpstr>КРИТЕРИИ ОЦЕНИВАНИЯ</vt:lpstr>
      <vt:lpstr>Презентация PowerPoint</vt:lpstr>
      <vt:lpstr>ЗАДАНИЕ 20. РЕШИТЬ НЕРАВЕНСТВО</vt:lpstr>
      <vt:lpstr>ЗАДАНИЕ 20. РЕШИТЬ НЕРАВЕНСТВО</vt:lpstr>
      <vt:lpstr>Задание 20. Решить уравнение.</vt:lpstr>
      <vt:lpstr>Типичные ошибки</vt:lpstr>
      <vt:lpstr>Презентация PowerPoint</vt:lpstr>
      <vt:lpstr>ЗАДАНИЕ 20. РЕШИТЬ УРАВНЕНИЕ</vt:lpstr>
      <vt:lpstr>Презентация PowerPoint</vt:lpstr>
      <vt:lpstr>Презентация PowerPoint</vt:lpstr>
      <vt:lpstr>Презентация PowerPoint</vt:lpstr>
      <vt:lpstr>2 балла</vt:lpstr>
      <vt:lpstr>Презентация PowerPoint</vt:lpstr>
      <vt:lpstr>Презентация PowerPoint</vt:lpstr>
      <vt:lpstr>Презентация PowerPoint</vt:lpstr>
      <vt:lpstr>ОШИБКА????</vt:lpstr>
      <vt:lpstr>0 баллов</vt:lpstr>
      <vt:lpstr>0 баллов</vt:lpstr>
      <vt:lpstr>Презентация PowerPoint</vt:lpstr>
      <vt:lpstr>ЗАДАНИЕ 21. ТЕКСТОВЫЕ ЗАДАЧИ</vt:lpstr>
      <vt:lpstr>Презентация PowerPoint</vt:lpstr>
      <vt:lpstr>ЗАДАНИЕ 21. РЕШИТЬ ЗАДАЧУ.</vt:lpstr>
      <vt:lpstr>ЗАДАНИЕ 21. РЕШИТЬ ЗАДАЧУ</vt:lpstr>
      <vt:lpstr>Презентация PowerPoint</vt:lpstr>
      <vt:lpstr>ПРИМЕР1.</vt:lpstr>
      <vt:lpstr>Презентация PowerPoint</vt:lpstr>
      <vt:lpstr>ПРИМЕР ПОЛНОГО РЕШЕНИЯ ЗАДАЧИ</vt:lpstr>
      <vt:lpstr>Презентация PowerPoint</vt:lpstr>
      <vt:lpstr>ПРИМЕР 2.</vt:lpstr>
      <vt:lpstr>ЗАДАНИЕ 21. РЕШИТЬ ЗАДАЧУ.</vt:lpstr>
      <vt:lpstr>ЗАДАНИЕ 21. РЕШИТЬ ЗАДАЧУ.</vt:lpstr>
      <vt:lpstr>ЗАДАНИЕ 21. РЕШИТЬ ЗАДАЧУ.</vt:lpstr>
      <vt:lpstr>ЗАДАНИЕ 21. РЕШИТЬ ЗАДАЧУ.</vt:lpstr>
      <vt:lpstr>ЗАДАНИЕ 21. РЕШИТЬ ЗАДАЧУ.</vt:lpstr>
      <vt:lpstr>ЗАДАНИЕ 21. РЕШИТЬ ЗАДАЧУ.</vt:lpstr>
      <vt:lpstr>ЗАДАНИЕ 22. ПОСТРОИТЬ ГРАФИК ФУНКЦИИ</vt:lpstr>
      <vt:lpstr>КРИТЕРИИ ОЦЕНИВАНИЯ</vt:lpstr>
      <vt:lpstr>Презентация PowerPoint</vt:lpstr>
      <vt:lpstr>ЗАДАНИЕ 22. ПОСТРОИТЬ ГРАФИК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ТИПИЧНЫЕ ОШИБКИ</vt:lpstr>
      <vt:lpstr>Презентация PowerPoint</vt:lpstr>
      <vt:lpstr>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1 балл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Высота, опущенная из вершины ромба, делит противоположную</vt:lpstr>
      <vt:lpstr>Высота, опущенная из вершины ромба, делит противоположную сторону на отрезки , равные 24 и 2, считая от вершины острого угла. Вычислите длину высоты ромба. Ответ. 10.</vt:lpstr>
      <vt:lpstr>ТИПИЧНЫЕ ОШИБКИ И НЕДОЧЕТЫ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 баллов</vt:lpstr>
      <vt:lpstr>ТИПИЧНЫЕ ОШИБКИ И НЕДОЧЕТЫ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</dc:title>
  <dc:creator>Елена Владимировна Б</dc:creator>
  <cp:lastModifiedBy>User</cp:lastModifiedBy>
  <cp:revision>9</cp:revision>
  <dcterms:created xsi:type="dcterms:W3CDTF">2024-03-24T14:55:47Z</dcterms:created>
  <dcterms:modified xsi:type="dcterms:W3CDTF">2024-04-05T09:09:32Z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2024-03-24T00:00:00Z</vt:filetime>
  </property>
</Properties>
</file>