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AE2C69C-A0A3-4323-B31D-7F93EB7F8803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7D395FB-C485-4694-BB3C-31DF24E67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3668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69C-A0A3-4323-B31D-7F93EB7F8803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95FB-C485-4694-BB3C-31DF24E67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038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69C-A0A3-4323-B31D-7F93EB7F8803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95FB-C485-4694-BB3C-31DF24E67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8390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69C-A0A3-4323-B31D-7F93EB7F8803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95FB-C485-4694-BB3C-31DF24E67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031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69C-A0A3-4323-B31D-7F93EB7F8803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95FB-C485-4694-BB3C-31DF24E67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1738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69C-A0A3-4323-B31D-7F93EB7F8803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95FB-C485-4694-BB3C-31DF24E67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1753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69C-A0A3-4323-B31D-7F93EB7F8803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95FB-C485-4694-BB3C-31DF24E67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8881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AE2C69C-A0A3-4323-B31D-7F93EB7F8803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95FB-C485-4694-BB3C-31DF24E67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6120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AE2C69C-A0A3-4323-B31D-7F93EB7F8803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95FB-C485-4694-BB3C-31DF24E67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0599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69C-A0A3-4323-B31D-7F93EB7F8803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95FB-C485-4694-BB3C-31DF24E67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1088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69C-A0A3-4323-B31D-7F93EB7F8803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95FB-C485-4694-BB3C-31DF24E67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1838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69C-A0A3-4323-B31D-7F93EB7F8803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95FB-C485-4694-BB3C-31DF24E67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4364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69C-A0A3-4323-B31D-7F93EB7F8803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95FB-C485-4694-BB3C-31DF24E67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216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69C-A0A3-4323-B31D-7F93EB7F8803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95FB-C485-4694-BB3C-31DF24E67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9538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69C-A0A3-4323-B31D-7F93EB7F8803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95FB-C485-4694-BB3C-31DF24E67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044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69C-A0A3-4323-B31D-7F93EB7F8803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95FB-C485-4694-BB3C-31DF24E67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5623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69C-A0A3-4323-B31D-7F93EB7F8803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95FB-C485-4694-BB3C-31DF24E67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369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AE2C69C-A0A3-4323-B31D-7F93EB7F8803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7D395FB-C485-4694-BB3C-31DF24E676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093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264137" y="1390049"/>
            <a:ext cx="8825658" cy="2677648"/>
          </a:xfrm>
        </p:spPr>
        <p:txBody>
          <a:bodyPr/>
          <a:lstStyle/>
          <a:p>
            <a:r>
              <a:rPr lang="ru-RU" b="1" dirty="0" smtClean="0"/>
              <a:t>Описание методического опыта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23578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9359978" cy="1372986"/>
          </a:xfrm>
        </p:spPr>
        <p:txBody>
          <a:bodyPr/>
          <a:lstStyle/>
          <a:p>
            <a:r>
              <a:rPr lang="ru-RU" spc="-30" dirty="0"/>
              <a:t>ГОСТ</a:t>
            </a:r>
            <a:r>
              <a:rPr lang="ru-RU" spc="-40" dirty="0"/>
              <a:t> </a:t>
            </a:r>
            <a:r>
              <a:rPr lang="ru-RU" dirty="0"/>
              <a:t>ПО</a:t>
            </a:r>
            <a:r>
              <a:rPr lang="ru-RU" spc="-55" dirty="0"/>
              <a:t> </a:t>
            </a:r>
            <a:r>
              <a:rPr lang="ru-RU" spc="-5" dirty="0" smtClean="0"/>
              <a:t>ОФОРМЛЕНИЮ ДОКУМЕНТОВ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59558" y="3261815"/>
            <a:ext cx="11054687" cy="3452884"/>
          </a:xfrm>
        </p:spPr>
        <p:txBody>
          <a:bodyPr>
            <a:normAutofit fontScale="62500" lnSpcReduction="20000"/>
          </a:bodyPr>
          <a:lstStyle/>
          <a:p>
            <a:pPr marL="584200" indent="-571500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sz="4000" spc="-3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Каждый раздел с новой страницы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ru-RU" sz="4000" spc="-3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618490" marR="251460" indent="-571500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sz="4000" spc="-3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Поля – левое 30 мм, верхнее и нижнее – 20 мм,  правое 15 мм</a:t>
            </a:r>
          </a:p>
          <a:p>
            <a:pPr marL="618490" marR="151765" indent="-571500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sz="4000" spc="-3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Текст – Times New Roman, размер букв 14 кегль,  1,5 интервал, выравнивание – по ширине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ru-RU" sz="4000" spc="-3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618490" indent="-571500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sz="4000" spc="-3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Нумерация страниц – внизу по центру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ru-RU" sz="4000" spc="-3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618490" marR="5080" indent="-571500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sz="4000" spc="-3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Заголовки – полужирным шрифтом, без переноса  слов и точки в конце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54889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8797" y="682388"/>
            <a:ext cx="9701173" cy="2006221"/>
          </a:xfrm>
        </p:spPr>
        <p:txBody>
          <a:bodyPr/>
          <a:lstStyle/>
          <a:p>
            <a:r>
              <a:rPr lang="ru-RU" sz="4400" spc="-30" dirty="0"/>
              <a:t>Методические разработки </a:t>
            </a:r>
            <a:r>
              <a:rPr lang="ru-RU" sz="4400" spc="-30" dirty="0" smtClean="0"/>
              <a:t>предоставляются  в </a:t>
            </a:r>
            <a:r>
              <a:rPr lang="ru-RU" sz="4400" spc="-30" dirty="0"/>
              <a:t>следующих форматах: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14150" y="3357350"/>
            <a:ext cx="11054687" cy="3780430"/>
          </a:xfrm>
        </p:spPr>
        <p:txBody>
          <a:bodyPr>
            <a:normAutofit lnSpcReduction="10000"/>
          </a:bodyPr>
          <a:lstStyle/>
          <a:p>
            <a:pPr marL="584200" indent="-5715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sz="2500" spc="-3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И</a:t>
            </a:r>
            <a:r>
              <a:rPr lang="ru-RU" sz="2500" spc="-3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нтерактивная </a:t>
            </a:r>
            <a:r>
              <a:rPr lang="ru-RU" sz="2500" spc="-3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презентация;  видео (от 3 до 10 мин.);</a:t>
            </a:r>
          </a:p>
          <a:p>
            <a:pPr marL="584200" indent="-5715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ru-RU" sz="2500" spc="-3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584200" indent="-5715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sz="2500" spc="-3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С</a:t>
            </a:r>
            <a:r>
              <a:rPr lang="ru-RU" sz="2500" spc="-3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крайбинг </a:t>
            </a:r>
            <a:r>
              <a:rPr lang="ru-RU" sz="2500" spc="-3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(способ визуализации смысла с помощью кратких тезисов и простых рисунков);</a:t>
            </a:r>
          </a:p>
          <a:p>
            <a:pPr marL="584200" indent="-5715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ru-RU" sz="2500" spc="-3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584200" indent="-5715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sz="2500" spc="-3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К</a:t>
            </a:r>
            <a:r>
              <a:rPr lang="ru-RU" sz="2500" spc="-3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омикс </a:t>
            </a:r>
            <a:r>
              <a:rPr lang="ru-RU" sz="2500" spc="-3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(серия картинок, с помощью которых ведется связное повествование);  </a:t>
            </a:r>
            <a:endParaRPr lang="ru-RU" sz="2500" spc="-30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584200" indent="-5715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ru-RU" sz="2500" spc="-3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584200" indent="-5715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sz="2500" spc="-3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Лонгрид </a:t>
            </a:r>
            <a:r>
              <a:rPr lang="ru-RU" sz="2500" spc="-3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(способ подачи объемного текста в интернете);</a:t>
            </a:r>
          </a:p>
          <a:p>
            <a:pPr marL="584200" indent="-5715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ru-RU" sz="2500" spc="-3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584200" indent="-5715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sz="2500" spc="-3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И</a:t>
            </a:r>
            <a:r>
              <a:rPr lang="ru-RU" sz="2500" spc="-3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нтерактивный </a:t>
            </a:r>
            <a:r>
              <a:rPr lang="ru-RU" sz="2500" spc="-3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плакат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08250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8797" y="682388"/>
            <a:ext cx="9701173" cy="2006221"/>
          </a:xfrm>
        </p:spPr>
        <p:txBody>
          <a:bodyPr/>
          <a:lstStyle/>
          <a:p>
            <a:r>
              <a:rPr lang="ru-RU" spc="-30" dirty="0"/>
              <a:t>СОДЕРЖАНИЕ МЕТОДИЧЕСКОЙ РАЗРАБОТКИ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45912" y="3370997"/>
            <a:ext cx="11054687" cy="4026090"/>
          </a:xfrm>
        </p:spPr>
        <p:txBody>
          <a:bodyPr>
            <a:normAutofit/>
          </a:bodyPr>
          <a:lstStyle/>
          <a:p>
            <a:pPr marL="584200" indent="-571500" algn="just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sz="2400" spc="-3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Содержание	и	выбранные	формы,	обозначенные	</a:t>
            </a:r>
            <a:r>
              <a:rPr lang="ru-RU" sz="2400" spc="-3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в мероприятии  и проекте между </a:t>
            </a:r>
            <a:r>
              <a:rPr lang="ru-RU" sz="2400" spc="-3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собой НЕ СОГЛАСОВАНЫ</a:t>
            </a:r>
            <a:r>
              <a:rPr lang="ru-RU" sz="2400" spc="-3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;</a:t>
            </a:r>
          </a:p>
          <a:p>
            <a:pPr marL="584200" indent="-571500" algn="just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ru-RU" sz="2400" spc="-30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584200" indent="-571500" algn="just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sz="2400" spc="-3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В разработке НЕТ технологии, методики и алгоритмов реализации мероприятия  или проекта;</a:t>
            </a:r>
          </a:p>
          <a:p>
            <a:pPr marL="584200" indent="-571500" algn="just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ru-RU" sz="2400" spc="-3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584200" indent="-571500" algn="just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sz="2400" spc="-3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Вместо методической разработки представлено ДРУГОЕ (пропагандистский  ролик, конспект учебного занятия, видеомонтаж из жизни класса/школы, отчет или  положение о мероприятии, ссылка на группу в «</a:t>
            </a:r>
            <a:r>
              <a:rPr lang="ru-RU" sz="2400" spc="-3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Вконтакте</a:t>
            </a:r>
            <a:r>
              <a:rPr lang="ru-RU" sz="2400" spc="-3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» или  на школьный  сайт) и/или методическая составляющая полностью отсутствует;</a:t>
            </a:r>
          </a:p>
          <a:p>
            <a:pPr marL="584200" indent="-571500" algn="just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ru-RU" sz="2400" spc="-30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56440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8797" y="736979"/>
            <a:ext cx="9701173" cy="2006221"/>
          </a:xfrm>
        </p:spPr>
        <p:txBody>
          <a:bodyPr/>
          <a:lstStyle/>
          <a:p>
            <a:r>
              <a:rPr lang="ru-RU" spc="-30" dirty="0"/>
              <a:t>ПУБЛИКАЦИЯ МЕТОДИЧЕСКОГО ОПЫТА РАБОТЫ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17778" y="3553877"/>
            <a:ext cx="11003662" cy="3072006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500" spc="-3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МУНИЦИПАЛЬНЫЕ  ПЕДАГОГИЧЕСКИЕ  ИЗДАНИЯ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500" spc="-3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ГАЗЕТЫ/  ЖУРНАЛЫ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500" spc="-3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РАДИОЭФИРЫ/  ПОДКАСТЫ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500" spc="-3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ТЕЛЕВИДЕНИЕ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500" spc="-3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НА МУНИЦИПАЛЬНЫХ  ИНФОРМАЦИОННЫХ  РЕСУРСАХ,  ТРАНСЛИРУЮЩИХ  ВОСПИТАТЕЛЬНУЮ  ПОВЕСТКУ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76839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2445" y="736979"/>
            <a:ext cx="9701173" cy="1610436"/>
          </a:xfrm>
        </p:spPr>
        <p:txBody>
          <a:bodyPr/>
          <a:lstStyle/>
          <a:p>
            <a:r>
              <a:rPr lang="ru-RU" spc="-30" dirty="0"/>
              <a:t>КРИТЕРИИ УСПЕШНОЙ ПРАКТИКИ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63187" y="3493827"/>
            <a:ext cx="11273888" cy="3179928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700" spc="-3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Отражение возможности участия лиц с особыми образовательными  потребностями, а также детей, находящихся в трудной жизненной  </a:t>
            </a:r>
            <a:r>
              <a:rPr lang="ru-RU" sz="2700" spc="-3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ситуации</a:t>
            </a:r>
            <a:endParaRPr lang="ru-RU" sz="2700" spc="-3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700" spc="-3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Уклон  на  использование  технологий,  а    не  на  </a:t>
            </a:r>
            <a:r>
              <a:rPr lang="ru-RU" sz="2700" spc="-3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решение воспитательных задач</a:t>
            </a:r>
            <a:endParaRPr lang="ru-RU" sz="2700" spc="-3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700" spc="-3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Отражение новых воспитательных практик, реализация в рамках  </a:t>
            </a:r>
            <a:r>
              <a:rPr lang="ru-RU" sz="2700" spc="-3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приоритетов </a:t>
            </a:r>
            <a:r>
              <a:rPr lang="ru-RU" sz="2700" spc="-3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воспитания, определенных в общеобразовательной  организации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11797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194</Words>
  <Application>Microsoft Office PowerPoint</Application>
  <PresentationFormat>Произвольный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Ион (конференц-зал)</vt:lpstr>
      <vt:lpstr>Описание методического опыта </vt:lpstr>
      <vt:lpstr>ГОСТ ПО ОФОРМЛЕНИЮ ДОКУМЕНТОВ</vt:lpstr>
      <vt:lpstr>Методические разработки предоставляются  в следующих форматах:</vt:lpstr>
      <vt:lpstr>СОДЕРЖАНИЕ МЕТОДИЧЕСКОЙ РАЗРАБОТКИ</vt:lpstr>
      <vt:lpstr>ПУБЛИКАЦИЯ МЕТОДИЧЕСКОГО ОПЫТА РАБОТЫ </vt:lpstr>
      <vt:lpstr>КРИТЕРИИ УСПЕШНОЙ ПРАКТИКИ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Описание методического опыта </dc:title>
  <dc:creator>Татьяна</dc:creator>
  <cp:lastModifiedBy>Пользователь Windows</cp:lastModifiedBy>
  <cp:revision>8</cp:revision>
  <dcterms:created xsi:type="dcterms:W3CDTF">2023-10-17T08:57:15Z</dcterms:created>
  <dcterms:modified xsi:type="dcterms:W3CDTF">2023-10-20T08:43:38Z</dcterms:modified>
</cp:coreProperties>
</file>