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2.xml" ContentType="application/vnd.ms-office.chartstyle+xml"/>
  <Override PartName="/ppt/charts/style1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70" r:id="rId5"/>
    <p:sldId id="266" r:id="rId6"/>
    <p:sldId id="271" r:id="rId7"/>
    <p:sldId id="267" r:id="rId8"/>
    <p:sldId id="273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843" autoAdjust="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sideWall>
    <c:backWall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backWall>
    <c:plotArea>
      <c:layout>
        <c:manualLayout>
          <c:layoutTarget val="inner"/>
          <c:xMode val="edge"/>
          <c:yMode val="edge"/>
          <c:x val="0.19644035818961569"/>
          <c:y val="6.0379494453709125E-2"/>
          <c:w val="0.79272359718888585"/>
          <c:h val="0.85117582776573364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dLbl>
              <c:idx val="0"/>
              <c:layout>
                <c:manualLayout>
                  <c:x val="2.4451577979039789E-2"/>
                  <c:y val="-1.1381259743194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64-4678-BDB8-4F71DAF21DE1}"/>
                </c:ext>
              </c:extLst>
            </c:dLbl>
            <c:dLbl>
              <c:idx val="1"/>
              <c:layout>
                <c:manualLayout>
                  <c:x val="2.0270658051557436E-2"/>
                  <c:y val="-3.34045925714886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64-4678-BDB8-4F71DAF21DE1}"/>
                </c:ext>
              </c:extLst>
            </c:dLbl>
            <c:dLbl>
              <c:idx val="2"/>
              <c:layout>
                <c:manualLayout>
                  <c:x val="2.4610035941645778E-2"/>
                  <c:y val="-1.13812597431949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64-4678-BDB8-4F71DAF21DE1}"/>
                </c:ext>
              </c:extLst>
            </c:dLbl>
            <c:dLbl>
              <c:idx val="3"/>
              <c:layout>
                <c:manualLayout>
                  <c:x val="1.8877018075729855E-2"/>
                  <c:y val="-1.13812597431949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64-4678-BDB8-4F71DAF21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апрель</c:v>
                </c:pt>
                <c:pt idx="2">
                  <c:v>март</c:v>
                </c:pt>
                <c:pt idx="3">
                  <c:v>февраль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5072-4160-B279-9B72FD7338F2}"/>
            </c:ext>
          </c:extLst>
        </c:ser>
        <c:gapWidth val="31"/>
        <c:gapDepth val="59"/>
        <c:shape val="box"/>
        <c:axId val="114451200"/>
        <c:axId val="114452736"/>
        <c:axId val="0"/>
      </c:bar3DChart>
      <c:catAx>
        <c:axId val="1144512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452736"/>
        <c:crosses val="autoZero"/>
        <c:auto val="1"/>
        <c:lblAlgn val="ctr"/>
        <c:lblOffset val="100"/>
      </c:catAx>
      <c:valAx>
        <c:axId val="114452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44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52266751195156E-2"/>
          <c:y val="0.11279277333614471"/>
          <c:w val="0.89805206188199693"/>
          <c:h val="0.6401740247806101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chilly" dir="t"/>
            </a:scene3d>
            <a:sp3d prstMaterial="metal">
              <a:bevelT w="260350" h="5080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37</c:v>
                </c:pt>
                <c:pt idx="2">
                  <c:v>46</c:v>
                </c:pt>
                <c:pt idx="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71-44E1-8244-53C378735B9B}"/>
            </c:ext>
          </c:extLst>
        </c:ser>
        <c:gapWidth val="100"/>
        <c:overlap val="-24"/>
        <c:axId val="162877440"/>
        <c:axId val="162878976"/>
      </c:barChart>
      <c:catAx>
        <c:axId val="162877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78976"/>
        <c:crosses val="autoZero"/>
        <c:auto val="1"/>
        <c:lblAlgn val="ctr"/>
        <c:lblOffset val="100"/>
      </c:catAx>
      <c:valAx>
        <c:axId val="162878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287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pPr rtl="0"/>
              <a:t>30.05.2023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30.05.2023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553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95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147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17" y="680438"/>
            <a:ext cx="10657489" cy="41227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РАБОТЕ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методического объединения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педагогов групп коррекционной направленности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 2022 – 2023 УЧЕБНЫЙ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6354" y="4637314"/>
            <a:ext cx="3805646" cy="20262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Руководитель ГМО Бугрова Н.А.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и методист </a:t>
            </a:r>
            <a:r>
              <a:rPr lang="ru-RU" b="1" dirty="0" err="1" smtClean="0"/>
              <a:t>ЦЭМиИМС</a:t>
            </a:r>
            <a:r>
              <a:rPr lang="ru-RU" b="1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 smtClean="0"/>
              <a:t>Шарова</a:t>
            </a:r>
            <a:r>
              <a:rPr lang="ru-RU" b="1" dirty="0" smtClean="0"/>
              <a:t> И.К.</a:t>
            </a:r>
            <a:endParaRPr lang="ru-RU" b="1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45922" y="6172200"/>
            <a:ext cx="3100156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/>
              <a:t>22.05.2023</a:t>
            </a:r>
            <a:endParaRPr lang="ru-RU" b="1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/>
          <a:srcRect l="21949" t="11923" r="67169" b="68974"/>
          <a:stretch/>
        </p:blipFill>
        <p:spPr>
          <a:xfrm>
            <a:off x="168166" y="150854"/>
            <a:ext cx="1114095" cy="11000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0904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324100" y="0"/>
            <a:ext cx="9029700" cy="6648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ГМО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8046585"/>
              </p:ext>
            </p:extLst>
          </p:nvPr>
        </p:nvGraphicFramePr>
        <p:xfrm>
          <a:off x="1269014" y="1100316"/>
          <a:ext cx="9257471" cy="3417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570">
                  <a:extLst>
                    <a:ext uri="{9D8B030D-6E8A-4147-A177-3AD203B41FA5}">
                      <a16:colId xmlns="" xmlns:a16="http://schemas.microsoft.com/office/drawing/2014/main" val="158981842"/>
                    </a:ext>
                  </a:extLst>
                </a:gridCol>
                <a:gridCol w="7478901">
                  <a:extLst>
                    <a:ext uri="{9D8B030D-6E8A-4147-A177-3AD203B41FA5}">
                      <a16:colId xmlns="" xmlns:a16="http://schemas.microsoft.com/office/drawing/2014/main" val="3857178398"/>
                    </a:ext>
                  </a:extLst>
                </a:gridCol>
              </a:tblGrid>
              <a:tr h="597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Месяц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 ГМО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extLst>
                  <a:ext uri="{0D108BD9-81ED-4DB2-BD59-A6C34878D82A}">
                    <a16:rowId xmlns="" xmlns:a16="http://schemas.microsoft.com/office/drawing/2014/main" val="1160884594"/>
                  </a:ext>
                </a:extLst>
              </a:tr>
              <a:tr h="7396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Февраль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современных технологий в образовательной деятельности с детьми с ОВЗ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4235375464"/>
                  </a:ext>
                </a:extLst>
              </a:tr>
              <a:tr h="767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Март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специальных игр и упражнений в коррекционно-развивающего работе ДОУ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836709266"/>
                  </a:ext>
                </a:extLst>
              </a:tr>
              <a:tr h="9257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Апрель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речи детей с ОВЗ посредством использования современных методов и приемов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170602192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Май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Активные методы обучения детей с ОВЗ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1493524442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0" y="5835551"/>
            <a:ext cx="12192000" cy="54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2022 – 2023 учебном году прошло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заседания ГМО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828451477"/>
              </p:ext>
            </p:extLst>
          </p:nvPr>
        </p:nvGraphicFramePr>
        <p:xfrm>
          <a:off x="2088572" y="1491343"/>
          <a:ext cx="9112827" cy="397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86075" y="0"/>
            <a:ext cx="9867900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педагогов, </a:t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представлявших опыт работы на ГМО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4478" y="5630409"/>
            <a:ext cx="11407150" cy="54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2022 – 2023 учебном году выступали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/>
          <a:srcRect l="21949" t="11923" r="67169" b="68974"/>
          <a:stretch/>
        </p:blipFill>
        <p:spPr>
          <a:xfrm>
            <a:off x="168166" y="150854"/>
            <a:ext cx="1114095" cy="11000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58501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1817" y="0"/>
            <a:ext cx="10080667" cy="1001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педагогов, участвовавших в ГМО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3"/>
          <a:srcRect l="21949" t="11923" r="67169" b="68974"/>
          <a:stretch/>
        </p:blipFill>
        <p:spPr>
          <a:xfrm>
            <a:off x="168166" y="150854"/>
            <a:ext cx="1114095" cy="11000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Объект 5" descr="Гистограмма с группировкой, где показаны значения трех рядов для четырех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5172932"/>
              </p:ext>
            </p:extLst>
          </p:nvPr>
        </p:nvGraphicFramePr>
        <p:xfrm>
          <a:off x="1431470" y="1371601"/>
          <a:ext cx="9965871" cy="390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62100" y="1641764"/>
            <a:ext cx="10372600" cy="3574472"/>
          </a:xfrm>
        </p:spPr>
        <p:txBody>
          <a:bodyPr rtlCol="0">
            <a:noAutofit/>
          </a:bodyPr>
          <a:lstStyle/>
          <a:p>
            <a:pPr algn="ctr" rtl="0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творческих успехов 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работе!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1949" t="11923" r="67169" b="68974"/>
          <a:stretch/>
        </p:blipFill>
        <p:spPr>
          <a:xfrm>
            <a:off x="168166" y="150854"/>
            <a:ext cx="1114095" cy="11000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16278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169</TotalTime>
  <Words>96</Words>
  <Application>Microsoft Office PowerPoint</Application>
  <PresentationFormat>Произвольный</PresentationFormat>
  <Paragraphs>28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 в оформлении «Облачный шкипер»</vt:lpstr>
      <vt:lpstr>ОТЧЕТ О РАБОТЕ  городского методического объединения педагогов групп коррекционной направленности ЗА 2022 – 2023 УЧЕБНЫЙ ГОД</vt:lpstr>
      <vt:lpstr>Тематика ГМО</vt:lpstr>
      <vt:lpstr>Количество педагогов,  представлявших опыт работы на ГМО</vt:lpstr>
      <vt:lpstr>Количество педагогов, участвовавших в ГМО</vt:lpstr>
      <vt:lpstr>Желаем  творческих успехов  в работе!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 Windows</dc:creator>
  <cp:lastModifiedBy>Пользователь Windows</cp:lastModifiedBy>
  <cp:revision>20</cp:revision>
  <dcterms:created xsi:type="dcterms:W3CDTF">2023-05-10T07:13:11Z</dcterms:created>
  <dcterms:modified xsi:type="dcterms:W3CDTF">2023-05-30T06:11:44Z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