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2.xml" ContentType="application/vnd.ms-office.chartstyle+xml"/>
  <Override PartName="/ppt/charts/style1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handoutMasterIdLst>
    <p:handoutMasterId r:id="rId11"/>
  </p:handoutMasterIdLst>
  <p:sldIdLst>
    <p:sldId id="270" r:id="rId5"/>
    <p:sldId id="266" r:id="rId6"/>
    <p:sldId id="271" r:id="rId7"/>
    <p:sldId id="267" r:id="rId8"/>
    <p:sldId id="273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843" autoAdjust="0"/>
  </p:normalViewPr>
  <p:slideViewPr>
    <p:cSldViewPr snapToGrid="0"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/>
        </a:sp3d>
      </c:spPr>
    </c:sideWall>
    <c:backWall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/>
        </a:sp3d>
      </c:spPr>
    </c:backWall>
    <c:plotArea>
      <c:layout>
        <c:manualLayout>
          <c:layoutTarget val="inner"/>
          <c:xMode val="edge"/>
          <c:yMode val="edge"/>
          <c:x val="0.15184385941448064"/>
          <c:y val="2.8453116097899348E-3"/>
          <c:w val="0.8456818871890468"/>
          <c:h val="0.9886187535608405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dLbls>
            <c:dLbl>
              <c:idx val="0"/>
              <c:layout>
                <c:manualLayout>
                  <c:x val="4.940623047578546E-3"/>
                  <c:y val="-1.1381246439159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64-4678-BDB8-4F71DAF21DE1}"/>
                </c:ext>
              </c:extLst>
            </c:dLbl>
            <c:dLbl>
              <c:idx val="1"/>
              <c:layout>
                <c:manualLayout>
                  <c:x val="4.9406230475785911E-3"/>
                  <c:y val="-1.42265580489497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64-4678-BDB8-4F71DAF21DE1}"/>
                </c:ext>
              </c:extLst>
            </c:dLbl>
            <c:dLbl>
              <c:idx val="2"/>
              <c:layout>
                <c:manualLayout>
                  <c:x val="3.705467285683944E-3"/>
                  <c:y val="-1.13812464391597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64-4678-BDB8-4F71DAF21DE1}"/>
                </c:ext>
              </c:extLst>
            </c:dLbl>
            <c:dLbl>
              <c:idx val="3"/>
              <c:layout>
                <c:manualLayout>
                  <c:x val="4.9406230475785001E-3"/>
                  <c:y val="-1.1381246439159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64-4678-BDB8-4F71DAF21DE1}"/>
                </c:ext>
              </c:extLst>
            </c:dLbl>
            <c:dLbl>
              <c:idx val="4"/>
              <c:layout>
                <c:manualLayout>
                  <c:x val="6.1757788094731498E-3"/>
                  <c:y val="-2.84531160978998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64-4678-BDB8-4F71DAF21DE1}"/>
                </c:ext>
              </c:extLst>
            </c:dLbl>
            <c:dLbl>
              <c:idx val="5"/>
              <c:layout>
                <c:manualLayout>
                  <c:x val="3.705467285683944E-3"/>
                  <c:y val="-5.690623219579869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64-4678-BDB8-4F71DAF21DE1}"/>
                </c:ext>
              </c:extLst>
            </c:dLbl>
            <c:dLbl>
              <c:idx val="6"/>
              <c:layout>
                <c:manualLayout>
                  <c:x val="3.705467285683944E-3"/>
                  <c:y val="-8.535934829369807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64-4678-BDB8-4F71DAF21DE1}"/>
                </c:ext>
              </c:extLst>
            </c:dLbl>
            <c:dLbl>
              <c:idx val="7"/>
              <c:layout>
                <c:manualLayout>
                  <c:x val="4.940623047578546E-3"/>
                  <c:y val="-1.13812464391597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64-4678-BDB8-4F71DAF21DE1}"/>
                </c:ext>
              </c:extLst>
            </c:dLbl>
            <c:dLbl>
              <c:idx val="8"/>
              <c:layout>
                <c:manualLayout>
                  <c:x val="4.9406230475785001E-3"/>
                  <c:y val="-1.42265580489496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64-4678-BDB8-4F71DAF21D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май</c:v>
                </c:pt>
                <c:pt idx="1">
                  <c:v>апрель</c:v>
                </c:pt>
                <c:pt idx="2">
                  <c:v>март</c:v>
                </c:pt>
                <c:pt idx="3">
                  <c:v>февраль</c:v>
                </c:pt>
                <c:pt idx="4">
                  <c:v>январь</c:v>
                </c:pt>
                <c:pt idx="5">
                  <c:v>декабрь</c:v>
                </c:pt>
                <c:pt idx="6">
                  <c:v>ноябрь</c:v>
                </c:pt>
                <c:pt idx="7">
                  <c:v>октябрь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  <c:pt idx="6">
                  <c:v>6</c:v>
                </c:pt>
                <c:pt idx="7">
                  <c:v>2</c:v>
                </c:pt>
                <c:pt idx="8">
                  <c:v>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5072-4160-B279-9B72FD7338F2}"/>
            </c:ext>
          </c:extLst>
        </c:ser>
        <c:gapWidth val="31"/>
        <c:gapDepth val="59"/>
        <c:shape val="box"/>
        <c:axId val="171232640"/>
        <c:axId val="171238528"/>
        <c:axId val="0"/>
      </c:bar3DChart>
      <c:catAx>
        <c:axId val="1712326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238528"/>
        <c:crosses val="autoZero"/>
        <c:auto val="1"/>
        <c:lblAlgn val="ctr"/>
        <c:lblOffset val="100"/>
      </c:catAx>
      <c:valAx>
        <c:axId val="1712385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7123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chilly" dir="t"/>
            </a:scene3d>
            <a:sp3d prstMaterial="metal">
              <a:bevelT w="260350" h="5080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сентабрь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125</c:v>
                </c:pt>
                <c:pt idx="1">
                  <c:v>112</c:v>
                </c:pt>
                <c:pt idx="2">
                  <c:v>112</c:v>
                </c:pt>
                <c:pt idx="3">
                  <c:v>124</c:v>
                </c:pt>
                <c:pt idx="4">
                  <c:v>131</c:v>
                </c:pt>
                <c:pt idx="5">
                  <c:v>131</c:v>
                </c:pt>
                <c:pt idx="6">
                  <c:v>108</c:v>
                </c:pt>
                <c:pt idx="7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38-44AA-9BED-1D4E74D6760E}"/>
            </c:ext>
          </c:extLst>
        </c:ser>
        <c:gapWidth val="100"/>
        <c:overlap val="-24"/>
        <c:axId val="135583232"/>
        <c:axId val="135584768"/>
      </c:barChart>
      <c:catAx>
        <c:axId val="135583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584768"/>
        <c:crosses val="autoZero"/>
        <c:auto val="1"/>
        <c:lblAlgn val="ctr"/>
        <c:lblOffset val="100"/>
      </c:catAx>
      <c:valAx>
        <c:axId val="135584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355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spc="1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pPr rtl="0"/>
              <a:t>30.05.2023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30.05.2023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553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95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147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pPr rtl="0"/>
              <a:t>30.05.2023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117" y="680438"/>
            <a:ext cx="10657489" cy="41227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 РАБОТЕ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ГОРОДСКОГО МЕТОДИЧЕСКОГО ОБЪЕДИНЕНИЯ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ВОСПИТАТЕЛЕЙ РАННЕГО И МЛАДШЕГО ДОШКОЛЬНОГО ВОЗРАСТА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 2022 – 2023 УЧЕБНЫЙ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713076" y="4872446"/>
            <a:ext cx="3478924" cy="17911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Руководитель ГМО </a:t>
            </a:r>
            <a:r>
              <a:rPr lang="ru-RU" b="1" dirty="0" err="1" smtClean="0"/>
              <a:t>ВРиМДВ</a:t>
            </a:r>
            <a:endParaRPr lang="ru-RU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Смирнова А.Н.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и методист </a:t>
            </a:r>
            <a:r>
              <a:rPr lang="ru-RU" b="1" dirty="0" err="1" smtClean="0"/>
              <a:t>ЦЭМиИМС</a:t>
            </a:r>
            <a:r>
              <a:rPr lang="ru-RU" b="1" dirty="0" smtClean="0"/>
              <a:t> </a:t>
            </a:r>
            <a:r>
              <a:rPr lang="ru-RU" b="1" dirty="0" err="1" smtClean="0"/>
              <a:t>Шарова</a:t>
            </a:r>
            <a:r>
              <a:rPr lang="ru-RU" b="1" dirty="0" smtClean="0"/>
              <a:t> И.К.</a:t>
            </a:r>
            <a:endParaRPr lang="ru-RU" b="1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545922" y="6172200"/>
            <a:ext cx="3100156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/>
              <a:t>17.05.2023</a:t>
            </a:r>
            <a:endParaRPr lang="ru-RU" b="1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2"/>
          <a:srcRect l="21949" t="11923" r="67169" b="68974"/>
          <a:stretch/>
        </p:blipFill>
        <p:spPr>
          <a:xfrm>
            <a:off x="168166" y="150854"/>
            <a:ext cx="1114095" cy="110002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09043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324100" y="0"/>
            <a:ext cx="9029700" cy="66488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ГМО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78646636"/>
              </p:ext>
            </p:extLst>
          </p:nvPr>
        </p:nvGraphicFramePr>
        <p:xfrm>
          <a:off x="191328" y="664888"/>
          <a:ext cx="11809344" cy="5557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902">
                  <a:extLst>
                    <a:ext uri="{9D8B030D-6E8A-4147-A177-3AD203B41FA5}">
                      <a16:colId xmlns="" xmlns:a16="http://schemas.microsoft.com/office/drawing/2014/main" val="158981842"/>
                    </a:ext>
                  </a:extLst>
                </a:gridCol>
                <a:gridCol w="10100442">
                  <a:extLst>
                    <a:ext uri="{9D8B030D-6E8A-4147-A177-3AD203B41FA5}">
                      <a16:colId xmlns="" xmlns:a16="http://schemas.microsoft.com/office/drawing/2014/main" val="3857178398"/>
                    </a:ext>
                  </a:extLst>
                </a:gridCol>
              </a:tblGrid>
              <a:tr h="5122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Месяц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Тема ГМО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extLst>
                  <a:ext uri="{0D108BD9-81ED-4DB2-BD59-A6C34878D82A}">
                    <a16:rowId xmlns="" xmlns:a16="http://schemas.microsoft.com/office/drawing/2014/main" val="1160884594"/>
                  </a:ext>
                </a:extLst>
              </a:tr>
              <a:tr h="692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Сентябрь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Особенности обеспечения оптимального расширения функциональных возможностей развивающегося организма детей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/>
                </a:tc>
                <a:extLst>
                  <a:ext uri="{0D108BD9-81ED-4DB2-BD59-A6C34878D82A}">
                    <a16:rowId xmlns="" xmlns:a16="http://schemas.microsoft.com/office/drawing/2014/main" val="2255487730"/>
                  </a:ext>
                </a:extLst>
              </a:tr>
              <a:tr h="634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Октябрь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Нетрадиционные способы развития предпосылок художественного творчества детей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/>
                </a:tc>
                <a:extLst>
                  <a:ext uri="{0D108BD9-81ED-4DB2-BD59-A6C34878D82A}">
                    <a16:rowId xmlns="" xmlns:a16="http://schemas.microsoft.com/office/drawing/2014/main" val="2116224887"/>
                  </a:ext>
                </a:extLst>
              </a:tr>
              <a:tr h="3250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Ноябрь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Формы развития элементарной познавательной мотивации детей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/>
                </a:tc>
                <a:extLst>
                  <a:ext uri="{0D108BD9-81ED-4DB2-BD59-A6C34878D82A}">
                    <a16:rowId xmlns="" xmlns:a16="http://schemas.microsoft.com/office/drawing/2014/main" val="1171069148"/>
                  </a:ext>
                </a:extLst>
              </a:tr>
              <a:tr h="3099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Декабрь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Способы формирования сенсорной культуры детей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/>
                </a:tc>
                <a:extLst>
                  <a:ext uri="{0D108BD9-81ED-4DB2-BD59-A6C34878D82A}">
                    <a16:rowId xmlns="" xmlns:a16="http://schemas.microsoft.com/office/drawing/2014/main" val="4095065281"/>
                  </a:ext>
                </a:extLst>
              </a:tr>
              <a:tr h="634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Январь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Дидактическая игра как средство формирования сенсорных представлений детей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/>
                </a:tc>
                <a:extLst>
                  <a:ext uri="{0D108BD9-81ED-4DB2-BD59-A6C34878D82A}">
                    <a16:rowId xmlns="" xmlns:a16="http://schemas.microsoft.com/office/drawing/2014/main" val="1756248862"/>
                  </a:ext>
                </a:extLst>
              </a:tr>
              <a:tr h="634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Февраль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Формирование устной речи и навыков речевого общения с окружающими у детей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/>
                </a:tc>
                <a:extLst>
                  <a:ext uri="{0D108BD9-81ED-4DB2-BD59-A6C34878D82A}">
                    <a16:rowId xmlns="" xmlns:a16="http://schemas.microsoft.com/office/drawing/2014/main" val="4235375464"/>
                  </a:ext>
                </a:extLst>
              </a:tr>
              <a:tr h="634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Март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Развитие тонких движений пальцев рук детей … как средство формирования высшей нервной деятельности ребенка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/>
                </a:tc>
                <a:extLst>
                  <a:ext uri="{0D108BD9-81ED-4DB2-BD59-A6C34878D82A}">
                    <a16:rowId xmlns="" xmlns:a16="http://schemas.microsoft.com/office/drawing/2014/main" val="836709266"/>
                  </a:ext>
                </a:extLst>
              </a:tr>
              <a:tr h="7941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Апрель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Использование элементарного экспериментирования с детьми …  для становления основ культурного познания окружающего </a:t>
                      </a:r>
                      <a:r>
                        <a:rPr lang="ru-RU" sz="2000" b="1" dirty="0" smtClean="0">
                          <a:effectLst/>
                        </a:rPr>
                        <a:t>мира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/>
                </a:tc>
                <a:extLst>
                  <a:ext uri="{0D108BD9-81ED-4DB2-BD59-A6C34878D82A}">
                    <a16:rowId xmlns="" xmlns:a16="http://schemas.microsoft.com/office/drawing/2014/main" val="170602192"/>
                  </a:ext>
                </a:extLst>
              </a:tr>
              <a:tr h="3250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Май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Формирование предпосылок экологического сознания у детей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92" marR="45092" marT="6263" marB="0"/>
                </a:tc>
                <a:extLst>
                  <a:ext uri="{0D108BD9-81ED-4DB2-BD59-A6C34878D82A}">
                    <a16:rowId xmlns="" xmlns:a16="http://schemas.microsoft.com/office/drawing/2014/main" val="1493524442"/>
                  </a:ext>
                </a:extLst>
              </a:tr>
            </a:tbl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0" y="6194779"/>
            <a:ext cx="12192000" cy="54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2022 – 2023 учебном году прошло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заседаний ГМО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424573665"/>
              </p:ext>
            </p:extLst>
          </p:nvPr>
        </p:nvGraphicFramePr>
        <p:xfrm>
          <a:off x="1478973" y="1450429"/>
          <a:ext cx="10282104" cy="446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324100" y="0"/>
            <a:ext cx="9867900" cy="132556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педагогов, представлявших опыт работы на ГМО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84850" y="6182904"/>
            <a:ext cx="11407150" cy="54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2022 – 2023 учебном году выступали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40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педагогов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3"/>
          <a:srcRect l="21949" t="11923" r="67169" b="68974"/>
          <a:stretch/>
        </p:blipFill>
        <p:spPr>
          <a:xfrm>
            <a:off x="168166" y="150854"/>
            <a:ext cx="1114095" cy="110002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58501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descr="Гистограмма с группировкой, где показаны значения трех рядов для четырех категори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05649699"/>
              </p:ext>
            </p:extLst>
          </p:nvPr>
        </p:nvGraphicFramePr>
        <p:xfrm>
          <a:off x="1562100" y="1413164"/>
          <a:ext cx="10420103" cy="475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24100" y="0"/>
            <a:ext cx="97412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педагогов,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участвовавших в ГМО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6172200"/>
            <a:ext cx="12192000" cy="54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2022 – 2023 учебном году участвовали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946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педагогов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4"/>
          <a:srcRect l="21949" t="11923" r="67169" b="68974"/>
          <a:stretch/>
        </p:blipFill>
        <p:spPr>
          <a:xfrm>
            <a:off x="168166" y="150854"/>
            <a:ext cx="1114095" cy="110002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21873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62100" y="1641764"/>
            <a:ext cx="10372600" cy="3574472"/>
          </a:xfrm>
        </p:spPr>
        <p:txBody>
          <a:bodyPr rtlCol="0">
            <a:noAutofit/>
          </a:bodyPr>
          <a:lstStyle/>
          <a:p>
            <a:pPr algn="ctr" rtl="0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Желаем </a:t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творческих успехов </a:t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работе!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1949" t="11923" r="67169" b="68974"/>
          <a:stretch/>
        </p:blipFill>
        <p:spPr>
          <a:xfrm>
            <a:off x="168166" y="150854"/>
            <a:ext cx="1114095" cy="110002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16278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149</TotalTime>
  <Words>136</Words>
  <Application>Microsoft Office PowerPoint</Application>
  <PresentationFormat>Произвольный</PresentationFormat>
  <Paragraphs>44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Шаблон в оформлении «Облачный шкипер»</vt:lpstr>
      <vt:lpstr>ОТЧЕТ О РАБОТЕ  ГОРОДСКОГО МЕТОДИЧЕСКОГО ОБЪЕДИНЕНИЯ ВОСПИТАТЕЛЕЙ РАННЕГО И МЛАДШЕГО ДОШКОЛЬНОГО ВОЗРАСТА ЗА 2022 – 2023 УЧЕБНЫЙ ГОД</vt:lpstr>
      <vt:lpstr>Тематика ГМО</vt:lpstr>
      <vt:lpstr>Количество педагогов, представлявших опыт работы на ГМО</vt:lpstr>
      <vt:lpstr>Количество педагогов,  участвовавших в ГМО</vt:lpstr>
      <vt:lpstr>Желаем  творческих успехов  в работе!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Пользователь Windows</dc:creator>
  <cp:lastModifiedBy>Пользователь Windows</cp:lastModifiedBy>
  <cp:revision>17</cp:revision>
  <dcterms:created xsi:type="dcterms:W3CDTF">2023-05-10T07:13:11Z</dcterms:created>
  <dcterms:modified xsi:type="dcterms:W3CDTF">2023-05-30T06:12:01Z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