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jpg"/>
  <Override PartName="/ppt/media/image30.jpg" ContentType="image/jpg"/>
  <Override PartName="/ppt/media/image3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8" r:id="rId20"/>
    <p:sldId id="289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97" d="100"/>
          <a:sy n="97" d="100"/>
        </p:scale>
        <p:origin x="108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CED611-A044-754D-BB40-9A267C29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0CF6A-6FD0-1D42-873A-08352AAA2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DF9354D-602F-6245-916B-A0DAE9B3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B7EAC-DA88-BD47-AFB8-D015022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2358D6-F48E-B149-8E19-B6738D78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E364D5-D5C7-6647-94E5-2914BD9B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14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8C74E-AA01-5E44-ABD4-81EF21C8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1F23F5-56B8-3F4D-8C40-51A010F56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DBE879-F624-4D4B-B21F-F47611C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3D836E-C180-AF4E-B869-10AA4457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91E84F-F988-994C-87C3-F846A7D1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279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77E5BE-2745-6640-9415-2B81D51B3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6D3F7A-0A4B-FC41-8CBA-1BECD252A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3B5D3B-35C4-524D-A567-EB801F90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C3CD58-1B6A-6647-86DE-6C201780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F2CF2D-B123-0A44-9AB9-654CCD48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1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0F430-3A48-D245-9D66-9E2AC170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CC697B-61BE-F64E-9753-9EBD8D272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23F1-11A0-9741-A71A-A5DBEB70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75577B-4832-1B47-AC0E-6C2A0361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C4DCD3-3681-B14D-9659-38CEA08D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59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A25F3-FFDB-A543-8A3A-81C2EBC1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DF5382-7DC3-CF45-85E8-E28E4D64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7698CA-E35F-E345-B1B5-7F63D28F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FDD76D-514B-6E4E-A8FF-879123FA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1CA71A-5644-2A43-8548-FFA54400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56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3AB38-064E-B14E-A779-FAB6F1F8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D18715-5B3C-714A-BAA6-B70B7E081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D2E32F-3ED2-A542-A596-7D7B4E08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C5BAE0-84EB-8844-A971-AE3E6171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38E549-48E8-7847-AAA4-091A0BDA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7304F6-24E1-784B-BDF4-E751515F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184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8E1A0F-81BB-8E41-87C2-721D1E96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5C638-F67E-D34E-89BC-7DF36F70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DA9347-1542-DC4B-88CC-D78799921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28B820-E8EB-D647-B809-D9F1650D5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C0D5EE2-A960-C447-8071-022D1B913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B0CEE70-92CE-5D42-8DA0-6D8FDCD6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6358C07-BE1A-9647-9202-BFC0EAAB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EF69FF-CF12-774A-8FAD-A8EA55BD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73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B6E21-C1B2-FA48-9D8D-CEF78806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8E49DF-B6FB-1F49-B5BE-087D4C81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7B30C9-2909-AC43-9E33-ECE24B4A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7088FE-398D-8E48-8177-8F508BC5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07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D02D4-4104-074C-85E2-8689552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DDBA6C-02C5-8E4D-BB10-EA31BFA6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6F5539-1BAE-A943-B580-893B4860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315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61F57-3DD7-6043-B6D3-665A1DEF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C65123-003D-4246-9DCE-634E57643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5CF585-C727-AC42-B5C4-7DDD9B183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88053-F8C3-A649-8148-CFB4A0D0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178CF3-2DA7-8C4E-91D2-6D361AD2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35623-4C97-3D4E-8C0E-98A6BDEF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0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12BBE-4291-3349-9BB8-1C0D67EF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6BC1E8-1F12-E547-8DA3-DB8330164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20F42D-A180-6340-963C-8D564D9B0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DEBBD8-2EE4-C147-BA59-40869356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48B94D-6DEE-5745-97B0-5A0AFAAC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69B33F-3128-1847-B1D4-6380429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146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78DCCF-A484-5147-A17D-6B95905FC0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9620EFF-280D-C845-9AB1-C6E1903C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8" y="365125"/>
            <a:ext cx="8962292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E72392-BAB2-8446-94B3-5FA9EFB79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8BDDA1-9EB5-1B4C-831C-527461EFB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DCCC-3A1F-3B45-9B6C-B60A1BBB3C57}" type="datetimeFigureOut">
              <a:rPr lang="x-none" smtClean="0"/>
              <a:t>3/28/2024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C94B39-B9FE-924A-B947-AA24AFB9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36D544-DA64-8641-A26C-F87A8999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25530-B8DC-D546-8C9C-9D1006171A2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99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yulialapkina2008@mail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3437" y="924001"/>
            <a:ext cx="10731500" cy="3859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620" algn="ctr">
              <a:lnSpc>
                <a:spcPts val="10035"/>
              </a:lnSpc>
              <a:spcBef>
                <a:spcPts val="95"/>
              </a:spcBef>
            </a:pPr>
            <a:r>
              <a:rPr sz="8000" b="1" spc="-70" dirty="0">
                <a:solidFill>
                  <a:srgbClr val="002060"/>
                </a:solidFill>
                <a:latin typeface="+mn-lt"/>
              </a:rPr>
              <a:t>Аттестация</a:t>
            </a:r>
            <a:r>
              <a:rPr sz="8000" b="1" spc="-165" dirty="0">
                <a:solidFill>
                  <a:srgbClr val="002060"/>
                </a:solidFill>
                <a:latin typeface="+mn-lt"/>
              </a:rPr>
              <a:t> </a:t>
            </a:r>
            <a:r>
              <a:rPr sz="8000" b="1" spc="-5" dirty="0">
                <a:solidFill>
                  <a:srgbClr val="002060"/>
                </a:solidFill>
                <a:latin typeface="+mn-lt"/>
              </a:rPr>
              <a:t>–</a:t>
            </a:r>
            <a:r>
              <a:rPr sz="80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8000" b="1" spc="-85" dirty="0" smtClean="0">
                <a:solidFill>
                  <a:srgbClr val="002060"/>
                </a:solidFill>
                <a:latin typeface="+mn-lt"/>
              </a:rPr>
              <a:t>202</a:t>
            </a:r>
            <a:r>
              <a:rPr lang="ru-RU" sz="8000" b="1" spc="-85" dirty="0" smtClean="0">
                <a:solidFill>
                  <a:srgbClr val="002060"/>
                </a:solidFill>
                <a:latin typeface="+mn-lt"/>
              </a:rPr>
              <a:t>4</a:t>
            </a:r>
            <a:r>
              <a:rPr sz="8000" b="1" spc="-85" dirty="0" smtClean="0">
                <a:solidFill>
                  <a:srgbClr val="002060"/>
                </a:solidFill>
                <a:latin typeface="+mn-lt"/>
              </a:rPr>
              <a:t>:</a:t>
            </a:r>
            <a:endParaRPr sz="8000" b="1" dirty="0">
              <a:solidFill>
                <a:srgbClr val="002060"/>
              </a:solidFill>
              <a:latin typeface="+mn-lt"/>
            </a:endParaRPr>
          </a:p>
          <a:p>
            <a:pPr algn="ctr">
              <a:lnSpc>
                <a:spcPts val="10035"/>
              </a:lnSpc>
            </a:pPr>
            <a:r>
              <a:rPr sz="8000" b="1" spc="-70" dirty="0" err="1">
                <a:solidFill>
                  <a:srgbClr val="002060"/>
                </a:solidFill>
                <a:latin typeface="+mn-lt"/>
              </a:rPr>
              <a:t>категория</a:t>
            </a:r>
            <a:r>
              <a:rPr sz="8000" b="1" spc="-1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8000" b="1" spc="-17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8000" b="1" spc="-170" dirty="0" smtClean="0">
                <a:solidFill>
                  <a:srgbClr val="002060"/>
                </a:solidFill>
                <a:latin typeface="+mn-lt"/>
              </a:rPr>
            </a:br>
            <a:r>
              <a:rPr sz="8000" b="1" spc="-75" dirty="0" smtClean="0">
                <a:solidFill>
                  <a:srgbClr val="002060"/>
                </a:solidFill>
                <a:latin typeface="+mn-lt"/>
              </a:rPr>
              <a:t>«</a:t>
            </a:r>
            <a:r>
              <a:rPr lang="ru-RU" sz="8000" b="1" spc="-75" dirty="0" smtClean="0">
                <a:solidFill>
                  <a:srgbClr val="002060"/>
                </a:solidFill>
                <a:latin typeface="+mn-lt"/>
              </a:rPr>
              <a:t>Педагог-</a:t>
            </a:r>
            <a:r>
              <a:rPr sz="8000" b="1" spc="-75" dirty="0" err="1" smtClean="0">
                <a:solidFill>
                  <a:srgbClr val="002060"/>
                </a:solidFill>
                <a:latin typeface="+mn-lt"/>
              </a:rPr>
              <a:t>Наставник</a:t>
            </a:r>
            <a:r>
              <a:rPr sz="8000" b="1" spc="-75" dirty="0">
                <a:solidFill>
                  <a:srgbClr val="002060"/>
                </a:solidFill>
                <a:latin typeface="+mn-lt"/>
              </a:rPr>
              <a:t>»</a:t>
            </a:r>
            <a:endParaRPr sz="8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5094515" y="5582466"/>
            <a:ext cx="6727371" cy="1054135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520"/>
              </a:spcBef>
            </a:pPr>
            <a:r>
              <a:rPr lang="ru-RU" sz="2000" b="1" spc="-1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Лапкина Юлия  Владимировна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R="5715">
              <a:lnSpc>
                <a:spcPct val="100000"/>
              </a:lnSpc>
              <a:spcBef>
                <a:spcPts val="520"/>
              </a:spcBef>
            </a:pPr>
            <a:r>
              <a:rPr lang="ru-RU" sz="2000" spc="-95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Заместитель директора, методист М</a:t>
            </a:r>
            <a:r>
              <a:rPr sz="2000" spc="-2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БУ</a:t>
            </a:r>
            <a:r>
              <a:rPr sz="2000" spc="-55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1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ДПО</a:t>
            </a:r>
            <a:r>
              <a:rPr lang="ru-RU" sz="2000" spc="-1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6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«</a:t>
            </a:r>
            <a:r>
              <a:rPr lang="ru-RU"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Центр </a:t>
            </a:r>
            <a:r>
              <a:rPr lang="ru-RU" sz="2000" spc="-8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экспертизы,</a:t>
            </a:r>
            <a:r>
              <a:rPr lang="ru-RU" sz="2000" spc="-8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мониторинга и информационно-методического </a:t>
            </a:r>
            <a:r>
              <a:rPr lang="ru-RU" sz="2000" spc="-8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сопровождения</a:t>
            </a:r>
            <a:r>
              <a:rPr sz="2000" spc="-95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»</a:t>
            </a:r>
            <a:endParaRPr sz="2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1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0234" y="286937"/>
            <a:ext cx="9981565" cy="141513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1005205" algn="ctr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Наставничество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отношении </a:t>
            </a:r>
            <a:r>
              <a:rPr sz="3200" b="1" spc="-25" dirty="0" err="1">
                <a:solidFill>
                  <a:srgbClr val="002060"/>
                </a:solidFill>
                <a:latin typeface="+mn-lt"/>
              </a:rPr>
              <a:t>работников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 smtClean="0">
                <a:solidFill>
                  <a:srgbClr val="002060"/>
                </a:solidFill>
                <a:latin typeface="+mn-lt"/>
              </a:rPr>
              <a:t>ОО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, </a:t>
            </a:r>
            <a:r>
              <a:rPr sz="3200" b="1" spc="-2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активное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сопровождение</a:t>
            </a:r>
            <a:r>
              <a:rPr sz="32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15" dirty="0">
                <a:solidFill>
                  <a:srgbClr val="002060"/>
                </a:solidFill>
                <a:latin typeface="+mn-lt"/>
              </a:rPr>
              <a:t>их</a:t>
            </a:r>
            <a:r>
              <a:rPr sz="3200" b="1" spc="-4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профессионального</a:t>
            </a:r>
            <a:r>
              <a:rPr sz="32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развития: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7" y="1670050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1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1508" y="243943"/>
            <a:ext cx="8962292" cy="1674970"/>
          </a:xfrm>
          <a:prstGeom prst="rect">
            <a:avLst/>
          </a:prstGeom>
        </p:spPr>
        <p:txBody>
          <a:bodyPr vert="horz" wrap="square" lIns="0" tIns="172871" rIns="0" bIns="0" rtlCol="0">
            <a:spAutoFit/>
          </a:bodyPr>
          <a:lstStyle/>
          <a:p>
            <a:pPr marL="17145" marR="5080" indent="-2540" algn="ctr">
              <a:lnSpc>
                <a:spcPts val="3890"/>
              </a:lnSpc>
              <a:spcBef>
                <a:spcPts val="585"/>
              </a:spcBef>
            </a:pPr>
            <a:r>
              <a:rPr sz="3600" b="1" spc="-30" dirty="0">
                <a:solidFill>
                  <a:srgbClr val="002060"/>
                </a:solidFill>
                <a:latin typeface="+mn-lt"/>
              </a:rPr>
              <a:t>Наставничество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отношении </a:t>
            </a:r>
            <a:r>
              <a:rPr sz="3600" b="1" spc="-35" dirty="0" err="1">
                <a:solidFill>
                  <a:srgbClr val="002060"/>
                </a:solidFill>
                <a:latin typeface="+mn-lt"/>
              </a:rPr>
              <a:t>работников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 smtClean="0">
                <a:solidFill>
                  <a:srgbClr val="002060"/>
                </a:solidFill>
                <a:latin typeface="+mn-lt"/>
              </a:rPr>
              <a:t>ОО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, </a:t>
            </a:r>
            <a:r>
              <a:rPr sz="3600" b="1" spc="-2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активное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сопровождение</a:t>
            </a:r>
            <a:r>
              <a:rPr sz="36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+mn-lt"/>
              </a:rPr>
              <a:t>их</a:t>
            </a:r>
            <a:r>
              <a:rPr sz="36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профессионального </a:t>
            </a:r>
            <a:r>
              <a:rPr sz="3600" b="1" spc="-80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+mn-lt"/>
              </a:rPr>
              <a:t>развития: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885" y="2152268"/>
            <a:ext cx="9685572" cy="3903633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665" marR="327025" indent="-228600">
              <a:lnSpc>
                <a:spcPts val="3020"/>
              </a:lnSpc>
              <a:spcBef>
                <a:spcPts val="480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 err="1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2800" spc="5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наставничестве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2800" spc="5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(примерный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работы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год, </a:t>
            </a:r>
            <a:r>
              <a:rPr sz="2800" spc="-6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закрепление наставников за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наставляемыми);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0665" marR="31115" indent="-228600">
              <a:lnSpc>
                <a:spcPts val="3030"/>
              </a:lnSpc>
              <a:spcBef>
                <a:spcPts val="994"/>
              </a:spcBef>
              <a:buChar char="-"/>
              <a:tabLst>
                <a:tab pos="241300" algn="l"/>
              </a:tabLst>
            </a:pPr>
            <a:r>
              <a:rPr sz="2800" spc="-10" dirty="0" err="1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2800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об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организации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сопровождении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профессионального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развития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молодых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специалистов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(об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ответственном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за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сопровождение…);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0665" marR="5080" indent="-228600">
              <a:lnSpc>
                <a:spcPts val="3020"/>
              </a:lnSpc>
              <a:spcBef>
                <a:spcPts val="994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Выписка</a:t>
            </a:r>
            <a:r>
              <a:rPr sz="28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из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годового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плана,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протоколы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педсоветов,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выписки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из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протоколов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др.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документы;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35"/>
              </a:spcBef>
              <a:buChar char="-"/>
              <a:tabLst>
                <a:tab pos="241300" algn="l"/>
                <a:tab pos="7842884" algn="l"/>
              </a:tabLst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Планы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работы,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 err="1" smtClean="0">
                <a:solidFill>
                  <a:srgbClr val="002060"/>
                </a:solidFill>
                <a:latin typeface="Calibri"/>
                <a:cs typeface="Calibri"/>
              </a:rPr>
              <a:t>циклограммы</a:t>
            </a:r>
            <a:r>
              <a:rPr lang="ru-RU" sz="2800" spc="-5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 smtClean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800" spc="-10" dirty="0" err="1" smtClean="0">
                <a:solidFill>
                  <a:srgbClr val="002060"/>
                </a:solidFill>
                <a:latin typeface="Calibri"/>
                <a:cs typeface="Calibri"/>
              </a:rPr>
              <a:t>приказы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протоколы).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122" name="Picture 2" descr="C:\Users\1пкс\Downloads\q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2269018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пкс\Downloads\qr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457" y="4032503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7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6604" y="578428"/>
            <a:ext cx="9370495" cy="1075294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48665" marR="5080" indent="-736600" algn="ctr">
              <a:lnSpc>
                <a:spcPts val="3890"/>
              </a:lnSpc>
              <a:spcBef>
                <a:spcPts val="585"/>
              </a:spcBef>
            </a:pPr>
            <a:r>
              <a:rPr sz="3600" b="1" spc="-35" dirty="0">
                <a:solidFill>
                  <a:srgbClr val="002060"/>
                </a:solidFill>
                <a:latin typeface="+mn-lt"/>
              </a:rPr>
              <a:t>Содействие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подготовке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 err="1">
                <a:solidFill>
                  <a:srgbClr val="002060"/>
                </a:solidFill>
                <a:latin typeface="+mn-lt"/>
              </a:rPr>
              <a:t>педагогов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20" dirty="0" smtClean="0">
                <a:solidFill>
                  <a:srgbClr val="002060"/>
                </a:solidFill>
                <a:latin typeface="+mn-lt"/>
              </a:rPr>
              <a:t>ОО </a:t>
            </a:r>
            <a:r>
              <a:rPr sz="3600" b="1" spc="-79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 smtClean="0">
                <a:solidFill>
                  <a:srgbClr val="002060"/>
                </a:solidFill>
                <a:latin typeface="+mn-lt"/>
              </a:rPr>
              <a:t>к</a:t>
            </a:r>
            <a:r>
              <a:rPr lang="ru-RU" sz="36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 err="1" smtClean="0">
                <a:solidFill>
                  <a:srgbClr val="002060"/>
                </a:solidFill>
                <a:latin typeface="+mn-lt"/>
              </a:rPr>
              <a:t>профессиональным</a:t>
            </a:r>
            <a:r>
              <a:rPr sz="3600" b="1" spc="-9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конкурсам: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24" y="1653722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0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1700" y="346708"/>
            <a:ext cx="8182918" cy="1075936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748665" marR="5080" indent="-736600" algn="ctr">
              <a:lnSpc>
                <a:spcPts val="3890"/>
              </a:lnSpc>
              <a:spcBef>
                <a:spcPts val="590"/>
              </a:spcBef>
            </a:pPr>
            <a:r>
              <a:rPr sz="3600" b="1" spc="-35" dirty="0">
                <a:solidFill>
                  <a:srgbClr val="002060"/>
                </a:solidFill>
                <a:latin typeface="+mn-lt"/>
              </a:rPr>
              <a:t>Содействие</a:t>
            </a:r>
            <a:r>
              <a:rPr sz="3600"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-4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подготовке</a:t>
            </a:r>
            <a:r>
              <a:rPr sz="36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0" dirty="0" err="1">
                <a:solidFill>
                  <a:srgbClr val="002060"/>
                </a:solidFill>
                <a:latin typeface="+mn-lt"/>
              </a:rPr>
              <a:t>педагогов</a:t>
            </a:r>
            <a:r>
              <a:rPr sz="36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20" dirty="0" smtClean="0">
                <a:solidFill>
                  <a:srgbClr val="002060"/>
                </a:solidFill>
                <a:latin typeface="+mn-lt"/>
              </a:rPr>
              <a:t>ОО </a:t>
            </a:r>
            <a:r>
              <a:rPr sz="3600" b="1" spc="-79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>
                <a:solidFill>
                  <a:srgbClr val="002060"/>
                </a:solidFill>
                <a:latin typeface="+mn-lt"/>
              </a:rPr>
              <a:t>к</a:t>
            </a:r>
            <a:r>
              <a:rPr sz="36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профессиональным</a:t>
            </a:r>
            <a:r>
              <a:rPr sz="36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конкурсам: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843" y="1709645"/>
            <a:ext cx="11070771" cy="45236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5080" indent="-515620">
              <a:lnSpc>
                <a:spcPct val="150000"/>
              </a:lnSpc>
              <a:spcBef>
                <a:spcPts val="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 err="1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3200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о </a:t>
            </a:r>
            <a:r>
              <a:rPr sz="3200" spc="-25" dirty="0">
                <a:solidFill>
                  <a:srgbClr val="002060"/>
                </a:solidFill>
                <a:latin typeface="Calibri"/>
                <a:cs typeface="Calibri"/>
              </a:rPr>
              <a:t>подготовке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профессиональному</a:t>
            </a:r>
            <a:r>
              <a:rPr sz="32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(с </a:t>
            </a:r>
            <a:r>
              <a:rPr sz="3200" spc="-7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указанием</a:t>
            </a:r>
            <a:r>
              <a:rPr sz="32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ФИО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конкурсанта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сопровождающего);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AutoNum type="arabicPeriod"/>
            </a:pPr>
            <a:endParaRPr sz="235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Программа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(план)</a:t>
            </a:r>
            <a:r>
              <a:rPr sz="32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подготовки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профессиональному</a:t>
            </a:r>
            <a:r>
              <a:rPr sz="32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AutoNum type="arabicPeriod"/>
            </a:pPr>
            <a:endParaRPr sz="25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лагодарность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за</a:t>
            </a:r>
            <a:r>
              <a:rPr sz="32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подготовку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к </a:t>
            </a:r>
            <a:r>
              <a:rPr sz="3200" spc="-10" dirty="0">
                <a:solidFill>
                  <a:srgbClr val="002060"/>
                </a:solidFill>
                <a:latin typeface="Calibri"/>
                <a:cs typeface="Calibri"/>
              </a:rPr>
              <a:t>конкурсу (от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организаторов) 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/</a:t>
            </a:r>
          </a:p>
          <a:p>
            <a:pPr marL="527685">
              <a:lnSpc>
                <a:spcPct val="100000"/>
              </a:lnSpc>
              <a:spcBef>
                <a:spcPts val="2020"/>
              </a:spcBef>
            </a:pPr>
            <a:r>
              <a:rPr sz="3200" spc="-45" dirty="0">
                <a:solidFill>
                  <a:srgbClr val="002060"/>
                </a:solidFill>
                <a:latin typeface="Calibri"/>
                <a:cs typeface="Calibri"/>
              </a:rPr>
              <a:t>результат.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2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6771" y="100581"/>
            <a:ext cx="9557657" cy="1639319"/>
          </a:xfrm>
          <a:prstGeom prst="rect">
            <a:avLst/>
          </a:prstGeom>
        </p:spPr>
        <p:txBody>
          <a:bodyPr vert="horz" wrap="square" lIns="0" tIns="289965" rIns="0" bIns="0" rtlCol="0">
            <a:spAutoFit/>
          </a:bodyPr>
          <a:lstStyle/>
          <a:p>
            <a:pPr marL="27940" marR="5080" indent="379095" algn="ctr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Распространение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авторских подходов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и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методических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 разработок</a:t>
            </a:r>
            <a:r>
              <a:rPr sz="32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2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области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наставнической</a:t>
            </a:r>
            <a:r>
              <a:rPr sz="32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деятельности</a:t>
            </a:r>
            <a:r>
              <a:rPr sz="3200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в</a:t>
            </a:r>
            <a:r>
              <a:rPr sz="32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spc="-20" dirty="0" smtClean="0">
                <a:solidFill>
                  <a:srgbClr val="002060"/>
                </a:solidFill>
                <a:latin typeface="+mn-lt"/>
              </a:rPr>
              <a:t>ОО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09" y="1837872"/>
            <a:ext cx="6516687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7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2857" y="404546"/>
            <a:ext cx="10254343" cy="1190478"/>
          </a:xfrm>
          <a:prstGeom prst="rect">
            <a:avLst/>
          </a:prstGeom>
        </p:spPr>
        <p:txBody>
          <a:bodyPr vert="horz" wrap="square" lIns="0" tIns="289965" rIns="0" bIns="0" rtlCol="0">
            <a:spAutoFit/>
          </a:bodyPr>
          <a:lstStyle/>
          <a:p>
            <a:pPr marL="27940" marR="5080" indent="379095">
              <a:lnSpc>
                <a:spcPts val="3460"/>
              </a:lnSpc>
              <a:spcBef>
                <a:spcPts val="535"/>
              </a:spcBef>
            </a:pPr>
            <a:r>
              <a:rPr sz="3200" b="1" spc="-30" dirty="0">
                <a:solidFill>
                  <a:srgbClr val="002060"/>
                </a:solidFill>
                <a:latin typeface="+mn-lt"/>
              </a:rPr>
              <a:t>Распространение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авторских подходов </a:t>
            </a:r>
            <a:r>
              <a:rPr sz="3200" b="1" dirty="0">
                <a:solidFill>
                  <a:srgbClr val="002060"/>
                </a:solidFill>
                <a:latin typeface="+mn-lt"/>
              </a:rPr>
              <a:t>и </a:t>
            </a:r>
            <a:r>
              <a:rPr sz="3200" b="1" spc="-30" dirty="0">
                <a:solidFill>
                  <a:srgbClr val="002060"/>
                </a:solidFill>
                <a:latin typeface="+mn-lt"/>
              </a:rPr>
              <a:t>методических </a:t>
            </a:r>
            <a:r>
              <a:rPr sz="3200" b="1" spc="-25" dirty="0">
                <a:solidFill>
                  <a:srgbClr val="002060"/>
                </a:solidFill>
                <a:latin typeface="+mn-lt"/>
              </a:rPr>
              <a:t> разработок</a:t>
            </a:r>
            <a:r>
              <a:rPr sz="32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3200" b="1" u="heavy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в</a:t>
            </a:r>
            <a:r>
              <a:rPr sz="3200" b="1" u="heavy" spc="-5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области</a:t>
            </a:r>
            <a:r>
              <a:rPr sz="3200" b="1" u="heavy" spc="-7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3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наставнической</a:t>
            </a:r>
            <a:r>
              <a:rPr sz="3200" b="1" u="heavy" spc="-7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5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деятельности</a:t>
            </a:r>
            <a:r>
              <a:rPr sz="3200" b="1" u="heavy" spc="-7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в</a:t>
            </a:r>
            <a:r>
              <a:rPr sz="3200" b="1" u="heavy" spc="-50" dirty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 </a:t>
            </a:r>
            <a:r>
              <a:rPr sz="3200" b="1" u="heavy" spc="-20" dirty="0" smtClean="0">
                <a:solidFill>
                  <a:srgbClr val="002060"/>
                </a:solidFill>
                <a:uFill>
                  <a:solidFill>
                    <a:srgbClr val="C00000"/>
                  </a:solidFill>
                </a:uFill>
                <a:latin typeface="+mn-lt"/>
              </a:rPr>
              <a:t>ОО</a:t>
            </a:r>
            <a:endParaRPr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32857" y="2722829"/>
            <a:ext cx="9388929" cy="16793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95"/>
              </a:spcBef>
              <a:buChar char="-"/>
              <a:tabLst>
                <a:tab pos="241935" algn="l"/>
              </a:tabLst>
            </a:pPr>
            <a:r>
              <a:rPr sz="4000" b="1" spc="-20" dirty="0">
                <a:solidFill>
                  <a:srgbClr val="002060"/>
                </a:solidFill>
                <a:latin typeface="Calibri"/>
                <a:cs typeface="Calibri"/>
              </a:rPr>
              <a:t>Методические</a:t>
            </a:r>
            <a:r>
              <a:rPr sz="4000" b="1" spc="-10" dirty="0">
                <a:solidFill>
                  <a:srgbClr val="002060"/>
                </a:solidFill>
                <a:latin typeface="Calibri"/>
                <a:cs typeface="Calibri"/>
              </a:rPr>
              <a:t> разработки</a:t>
            </a:r>
            <a:r>
              <a:rPr sz="40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2060"/>
                </a:solidFill>
                <a:latin typeface="Calibri"/>
                <a:cs typeface="Calibri"/>
              </a:rPr>
              <a:t>(рецензия);</a:t>
            </a:r>
            <a:endParaRPr sz="4000" b="1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3400"/>
              </a:spcBef>
              <a:buChar char="-"/>
              <a:tabLst>
                <a:tab pos="241935" algn="l"/>
              </a:tabLst>
            </a:pPr>
            <a:r>
              <a:rPr sz="4000" b="1" spc="-30" dirty="0">
                <a:solidFill>
                  <a:srgbClr val="002060"/>
                </a:solidFill>
                <a:latin typeface="Calibri"/>
                <a:cs typeface="Calibri"/>
              </a:rPr>
              <a:t>Трансляционные</a:t>
            </a:r>
            <a:r>
              <a:rPr sz="4000" b="1" spc="-15" dirty="0">
                <a:solidFill>
                  <a:srgbClr val="002060"/>
                </a:solidFill>
                <a:latin typeface="Calibri"/>
                <a:cs typeface="Calibri"/>
              </a:rPr>
              <a:t> документы.</a:t>
            </a:r>
            <a:endParaRPr sz="4000" b="1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4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5018" y="371945"/>
            <a:ext cx="6629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b="1" spc="-20" dirty="0">
                <a:solidFill>
                  <a:srgbClr val="002060"/>
                </a:solidFill>
                <a:latin typeface="+mn-lt"/>
              </a:rPr>
              <a:t>Кто</a:t>
            </a:r>
            <a:r>
              <a:rPr b="1" spc="-12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5" dirty="0">
                <a:solidFill>
                  <a:srgbClr val="002060"/>
                </a:solidFill>
                <a:latin typeface="+mn-lt"/>
              </a:rPr>
              <a:t>такой</a:t>
            </a:r>
            <a:r>
              <a:rPr b="1" spc="-13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наставник?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3623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Наставник – участник персонализированной программы наставничества, </a:t>
            </a:r>
            <a:r>
              <a:rPr lang="ru-RU" b="1" dirty="0">
                <a:solidFill>
                  <a:srgbClr val="002060"/>
                </a:solidFill>
              </a:rPr>
              <a:t>имеющий измеримые позитивные результаты профессиональной деятельности</a:t>
            </a:r>
            <a:r>
              <a:rPr lang="ru-RU" dirty="0">
                <a:solidFill>
                  <a:srgbClr val="002060"/>
                </a:solidFill>
              </a:rPr>
              <a:t>, готовый и способный организовать </a:t>
            </a:r>
            <a:r>
              <a:rPr lang="ru-RU" b="1" dirty="0">
                <a:solidFill>
                  <a:srgbClr val="002060"/>
                </a:solidFill>
              </a:rPr>
              <a:t>индивидуальную траекторию профессионального развития</a:t>
            </a:r>
            <a:r>
              <a:rPr lang="ru-RU" dirty="0">
                <a:solidFill>
                  <a:srgbClr val="002060"/>
                </a:solidFill>
              </a:rPr>
              <a:t> наставляемого на основе его </a:t>
            </a:r>
            <a:r>
              <a:rPr lang="ru-RU" b="1" dirty="0">
                <a:solidFill>
                  <a:srgbClr val="002060"/>
                </a:solidFill>
              </a:rPr>
              <a:t>профессиональных затруднений</a:t>
            </a:r>
            <a:r>
              <a:rPr lang="ru-RU" dirty="0">
                <a:solidFill>
                  <a:srgbClr val="002060"/>
                </a:solidFill>
              </a:rPr>
              <a:t>, также обладающий опытом и навыками, необходимыми для </a:t>
            </a:r>
            <a:r>
              <a:rPr lang="ru-RU" b="1" dirty="0">
                <a:solidFill>
                  <a:srgbClr val="002060"/>
                </a:solidFill>
              </a:rPr>
              <a:t>стимуляции и поддержки процессов самореализации и самосовершенствования наставляемого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60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2352" y="205486"/>
            <a:ext cx="80740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b="1" spc="-30" dirty="0" smtClean="0">
                <a:solidFill>
                  <a:srgbClr val="002060"/>
                </a:solidFill>
                <a:latin typeface="+mn-lt"/>
              </a:rPr>
              <a:t>Практикум</a:t>
            </a:r>
            <a:endParaRPr b="1" spc="-35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3950" y="1103565"/>
            <a:ext cx="6248658" cy="5637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3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891" y="0"/>
            <a:ext cx="947356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002060"/>
                </a:solidFill>
                <a:latin typeface="+mn-lt"/>
              </a:rPr>
              <a:t>Готовим</a:t>
            </a:r>
            <a:r>
              <a:rPr sz="40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25" dirty="0">
                <a:solidFill>
                  <a:srgbClr val="002060"/>
                </a:solidFill>
                <a:latin typeface="+mn-lt"/>
              </a:rPr>
              <a:t>для</a:t>
            </a:r>
            <a:r>
              <a:rPr sz="4000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«наставника»</a:t>
            </a:r>
            <a:r>
              <a:rPr sz="40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(практика)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612648"/>
            <a:ext cx="10783823" cy="61737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10578" y="4299965"/>
            <a:ext cx="2603500" cy="1385570"/>
          </a:xfrm>
          <a:prstGeom prst="rect">
            <a:avLst/>
          </a:prstGeom>
          <a:solidFill>
            <a:srgbClr val="FFFFFF"/>
          </a:solidFill>
          <a:ln w="38100">
            <a:solidFill>
              <a:srgbClr val="006FC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06045" marR="100330" indent="-85725" algn="ctr">
              <a:lnSpc>
                <a:spcPct val="100000"/>
              </a:lnSpc>
              <a:spcBef>
                <a:spcPts val="175"/>
              </a:spcBef>
            </a:pP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+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Целевая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006FC0"/>
                </a:solidFill>
                <a:latin typeface="Calibri"/>
                <a:cs typeface="Calibri"/>
              </a:rPr>
              <a:t>модель 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наставничества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6146" name="Picture 2" descr="C:\Users\1пкс\Downloads\qr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39" y="5274616"/>
            <a:ext cx="13811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86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03B89C-EEA7-1C09-5365-4A9A742B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lang="ru-RU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lang="ru-RU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5" dirty="0">
                <a:solidFill>
                  <a:srgbClr val="002060"/>
                </a:solidFill>
                <a:latin typeface="+mn-lt"/>
              </a:rPr>
              <a:t>о</a:t>
            </a:r>
            <a:r>
              <a:rPr lang="ru-RU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lang="ru-RU" b="1" spc="-88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на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год</a:t>
            </a:r>
            <a:endParaRPr lang="x-none" dirty="0">
              <a:latin typeface="+mn-lt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E2F448B6-8FF9-0478-195B-24551CC67CC3}"/>
              </a:ext>
            </a:extLst>
          </p:cNvPr>
          <p:cNvGrpSpPr>
            <a:grpSpLocks/>
          </p:cNvGrpSpPr>
          <p:nvPr/>
        </p:nvGrpSpPr>
        <p:grpSpPr bwMode="auto">
          <a:xfrm>
            <a:off x="729915" y="4913234"/>
            <a:ext cx="11164888" cy="1660526"/>
            <a:chOff x="1248" y="1373"/>
            <a:chExt cx="6224" cy="1046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7622E236-EEA4-B97F-C92F-821FA8F8AB7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62ED6E61-9647-5EE4-ADCE-2694EFBD32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95" y="1373"/>
              <a:ext cx="5577" cy="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	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ц</a:t>
              </a:r>
              <a:r>
                <a:rPr lang="ru-RU" sz="2400" spc="-50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ля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х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ре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а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лизац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и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35" dirty="0" smtClean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ом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п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л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35" dirty="0" smtClean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са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р по со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з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дани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ю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	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эф</a:t>
              </a:r>
              <a:r>
                <a:rPr lang="ru-RU" sz="2400" spc="-15" dirty="0" smtClean="0">
                  <a:solidFill>
                    <a:srgbClr val="002060"/>
                  </a:solidFill>
                  <a:cs typeface="Calibri"/>
                </a:rPr>
                <a:t>фе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ктивной ср</a:t>
              </a:r>
              <a:r>
                <a:rPr lang="ru-RU" sz="2400" spc="-45" dirty="0" smtClean="0">
                  <a:solidFill>
                    <a:srgbClr val="002060"/>
                  </a:solidFill>
                  <a:cs typeface="Calibri"/>
                </a:rPr>
                <a:t>е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ды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наставничества в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ДОО,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способствующей непрерывному профессиональному росту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самоопределению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,	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личностному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социальному развитию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работников,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самореализации и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закреплению 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/</a:t>
              </a:r>
              <a:r>
                <a:rPr lang="ru-RU" sz="2400" spc="-10" dirty="0" smtClean="0">
                  <a:solidFill>
                    <a:srgbClr val="002060"/>
                  </a:solidFill>
                  <a:cs typeface="Calibri"/>
                </a:rPr>
                <a:t>начинающих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специалистов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педагогической</a:t>
              </a:r>
              <a:r>
                <a:rPr lang="ru-RU" sz="2400" spc="-3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профессии.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 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E9D2B2A1-ABD5-BD74-5083-B6D76FE343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BEF59F8A-9A71-905B-E433-8424FDF58CD2}"/>
              </a:ext>
            </a:extLst>
          </p:cNvPr>
          <p:cNvGrpSpPr>
            <a:grpSpLocks/>
          </p:cNvGrpSpPr>
          <p:nvPr/>
        </p:nvGrpSpPr>
        <p:grpSpPr bwMode="auto">
          <a:xfrm>
            <a:off x="814091" y="1805973"/>
            <a:ext cx="10942512" cy="644525"/>
            <a:chOff x="1248" y="2030"/>
            <a:chExt cx="6241" cy="406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66109F73-F386-999A-3FBF-D74600F9E66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46DA6794-D9DE-7884-9ACA-0BA802DE09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4" y="2042"/>
              <a:ext cx="5675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707390" lvl="0" algn="just">
                <a:lnSpc>
                  <a:spcPct val="70000"/>
                </a:lnSpc>
                <a:spcBef>
                  <a:spcPts val="995"/>
                </a:spcBef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непрерывного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роста</a:t>
              </a:r>
              <a:r>
                <a:rPr lang="ru-RU" sz="2400" spc="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-3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мастерства </a:t>
              </a:r>
              <a:r>
                <a:rPr lang="ru-RU" sz="2400" spc="-57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</a:t>
              </a:r>
              <a:r>
                <a:rPr lang="ru-RU" sz="2400" spc="-4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работников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B5A65A1A-E0F6-81A4-88EE-FC5D0A7F4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D0CA1391-E0DB-7425-C0F0-628554A48A1C}"/>
              </a:ext>
            </a:extLst>
          </p:cNvPr>
          <p:cNvGrpSpPr>
            <a:grpSpLocks/>
          </p:cNvGrpSpPr>
          <p:nvPr/>
        </p:nvGrpSpPr>
        <p:grpSpPr bwMode="auto">
          <a:xfrm>
            <a:off x="723638" y="2894353"/>
            <a:ext cx="7158825" cy="479425"/>
            <a:chOff x="1248" y="2640"/>
            <a:chExt cx="3712" cy="302"/>
          </a:xfrm>
        </p:grpSpPr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FFA37FDF-EA08-9DF8-53FC-7F4E3CDEAE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EA9DE168-6660-089A-56D5-644BF8158F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2645"/>
              <a:ext cx="32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12700" lvl="0">
                <a:spcBef>
                  <a:spcPts val="5"/>
                </a:spcBef>
                <a:tabLst>
                  <a:tab pos="240665" algn="l"/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кадрового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потенциала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366FCB3A-6C47-F37E-C9A0-EA72551B2B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99A0B1AF-4F43-4391-4D09-8E7D76EF7C67}"/>
              </a:ext>
            </a:extLst>
          </p:cNvPr>
          <p:cNvGrpSpPr>
            <a:grpSpLocks/>
          </p:cNvGrpSpPr>
          <p:nvPr/>
        </p:nvGrpSpPr>
        <p:grpSpPr bwMode="auto">
          <a:xfrm>
            <a:off x="723637" y="3739618"/>
            <a:ext cx="11176739" cy="884238"/>
            <a:chOff x="1248" y="3096"/>
            <a:chExt cx="5931" cy="557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75332719-557C-DCFE-88B5-F3F3FF6AA4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A52F0A19-8D6C-19B5-E896-BCEA9B8507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23" y="3096"/>
              <a:ext cx="535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254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25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становления,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адаптации </a:t>
              </a:r>
              <a:r>
                <a:rPr lang="ru-RU" sz="2400" spc="-575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квалифицированному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исполнению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должностных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обязанностей 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специалистов;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34A0190D-18C1-6E60-DCAA-6DD7E8878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33718" y="1267528"/>
            <a:ext cx="10577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ru-RU" sz="2600" b="1" spc="-5" dirty="0">
                <a:solidFill>
                  <a:srgbClr val="002060"/>
                </a:solidFill>
                <a:cs typeface="Calibri"/>
              </a:rPr>
              <a:t>ЦЕЛЬ:</a:t>
            </a:r>
            <a:endParaRPr lang="ru-RU" sz="2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2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3620" y="3328"/>
            <a:ext cx="717439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1" spc="-25" dirty="0">
                <a:solidFill>
                  <a:srgbClr val="002060"/>
                </a:solidFill>
                <a:latin typeface="+mn-lt"/>
              </a:rPr>
              <a:t>Зачем</a:t>
            </a:r>
            <a:r>
              <a:rPr sz="4400"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нам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это</a:t>
            </a:r>
            <a:r>
              <a:rPr sz="44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все</a:t>
            </a:r>
            <a:r>
              <a:rPr sz="4400" b="1" spc="-8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0" dirty="0">
                <a:solidFill>
                  <a:srgbClr val="002060"/>
                </a:solidFill>
                <a:latin typeface="+mn-lt"/>
              </a:rPr>
              <a:t>нужно?</a:t>
            </a:r>
            <a:endParaRPr sz="4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105" y="782948"/>
            <a:ext cx="10684020" cy="52921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256" y="6037275"/>
            <a:ext cx="11689080" cy="570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11480" marR="5080" indent="-399415">
              <a:lnSpc>
                <a:spcPct val="98800"/>
              </a:lnSpc>
              <a:spcBef>
                <a:spcPts val="120"/>
              </a:spcBef>
            </a:pP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Распоряжение</a:t>
            </a:r>
            <a:r>
              <a:rPr sz="1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Правительства</a:t>
            </a:r>
            <a:r>
              <a:rPr sz="16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Российской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16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31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декабря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2019</a:t>
            </a:r>
            <a:r>
              <a:rPr sz="1600" spc="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1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1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3273-р</a:t>
            </a:r>
            <a:r>
              <a:rPr sz="1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(в</a:t>
            </a:r>
            <a:r>
              <a:rPr sz="16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ред.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распоряжения</a:t>
            </a:r>
            <a:r>
              <a:rPr sz="1600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Правительства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2060"/>
                </a:solidFill>
                <a:latin typeface="Calibri"/>
                <a:cs typeface="Calibri"/>
              </a:rPr>
              <a:t>Российской </a:t>
            </a:r>
            <a:r>
              <a:rPr sz="1600" spc="-3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r>
              <a:rPr sz="1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7</a:t>
            </a:r>
            <a:r>
              <a:rPr sz="1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октября</a:t>
            </a:r>
            <a:r>
              <a:rPr sz="1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Calibri"/>
                <a:cs typeface="Calibri"/>
              </a:rPr>
              <a:t>2020</a:t>
            </a:r>
            <a:r>
              <a:rPr sz="1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1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2060"/>
                </a:solidFill>
                <a:latin typeface="Calibri"/>
                <a:cs typeface="Calibri"/>
              </a:rPr>
              <a:t>№ 2580-р)</a:t>
            </a:r>
            <a:r>
              <a:rPr sz="16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1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Система</a:t>
            </a:r>
            <a:r>
              <a:rPr sz="2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профессионального</a:t>
            </a:r>
            <a:r>
              <a:rPr sz="20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роста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педагогических</a:t>
            </a:r>
            <a:r>
              <a:rPr sz="2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Calibri"/>
                <a:cs typeface="Calibri"/>
              </a:rPr>
              <a:t>работников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63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03B89C-EEA7-1C09-5365-4A9A742B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spc="-30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lang="ru-RU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lang="ru-RU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5" dirty="0">
                <a:solidFill>
                  <a:srgbClr val="002060"/>
                </a:solidFill>
                <a:latin typeface="+mn-lt"/>
              </a:rPr>
              <a:t>о</a:t>
            </a:r>
            <a:r>
              <a:rPr lang="ru-RU" b="1" spc="-6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lang="ru-RU" b="1" spc="-88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на</a:t>
            </a:r>
            <a:r>
              <a:rPr lang="ru-RU"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lang="ru-RU"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b="1" spc="-15" dirty="0">
                <a:solidFill>
                  <a:srgbClr val="002060"/>
                </a:solidFill>
                <a:latin typeface="+mn-lt"/>
              </a:rPr>
              <a:t>год</a:t>
            </a:r>
            <a:endParaRPr lang="x-none" dirty="0">
              <a:latin typeface="+mn-lt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E2F448B6-8FF9-0478-195B-24551CC67CC3}"/>
              </a:ext>
            </a:extLst>
          </p:cNvPr>
          <p:cNvGrpSpPr>
            <a:grpSpLocks/>
          </p:cNvGrpSpPr>
          <p:nvPr/>
        </p:nvGrpSpPr>
        <p:grpSpPr bwMode="auto">
          <a:xfrm>
            <a:off x="729915" y="4913234"/>
            <a:ext cx="11164888" cy="1660526"/>
            <a:chOff x="1248" y="1373"/>
            <a:chExt cx="6224" cy="1046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7622E236-EEA4-B97F-C92F-821FA8F8AB7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62ED6E61-9647-5EE4-ADCE-2694EFBD32F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95" y="1373"/>
              <a:ext cx="5577" cy="1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В	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ц</a:t>
              </a:r>
              <a:r>
                <a:rPr lang="ru-RU" sz="2400" b="1" spc="-50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ля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х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ре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а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лизац</a:t>
              </a:r>
              <a:r>
                <a:rPr lang="ru-RU" sz="2400" b="1" spc="-25" dirty="0" smtClean="0">
                  <a:solidFill>
                    <a:srgbClr val="00B0F0"/>
                  </a:solidFill>
                  <a:cs typeface="Calibri"/>
                </a:rPr>
                <a:t>и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35" dirty="0" smtClean="0">
                  <a:solidFill>
                    <a:srgbClr val="00B0F0"/>
                  </a:solidFill>
                  <a:cs typeface="Calibri"/>
                </a:rPr>
                <a:t>к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ом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п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л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35" dirty="0" smtClean="0">
                  <a:solidFill>
                    <a:srgbClr val="00B0F0"/>
                  </a:solidFill>
                  <a:cs typeface="Calibri"/>
                </a:rPr>
                <a:t>к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са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м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р по со</a:t>
              </a:r>
              <a:r>
                <a:rPr lang="ru-RU" sz="2400" b="1" spc="-25" dirty="0" smtClean="0">
                  <a:solidFill>
                    <a:srgbClr val="00B0F0"/>
                  </a:solidFill>
                  <a:cs typeface="Calibri"/>
                </a:rPr>
                <a:t>з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дани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ю </a:t>
              </a: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	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эф</a:t>
              </a:r>
              <a:r>
                <a:rPr lang="ru-RU" sz="2400" b="1" spc="-15" dirty="0" smtClean="0">
                  <a:solidFill>
                    <a:srgbClr val="00B0F0"/>
                  </a:solidFill>
                  <a:cs typeface="Calibri"/>
                </a:rPr>
                <a:t>фе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ктивной ср</a:t>
              </a:r>
              <a:r>
                <a:rPr lang="ru-RU" sz="2400" b="1" spc="-45" dirty="0" smtClean="0">
                  <a:solidFill>
                    <a:srgbClr val="00B0F0"/>
                  </a:solidFill>
                  <a:cs typeface="Calibri"/>
                </a:rPr>
                <a:t>е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ды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наставничества в 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ДОО,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способствующей непрерывному профессиональному росту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самоопределению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,	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личностному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и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социальному развитию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педагогических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работников, </a:t>
              </a:r>
              <a:r>
                <a:rPr lang="ru-RU" sz="2400" b="1" dirty="0" smtClean="0">
                  <a:solidFill>
                    <a:srgbClr val="00B0F0"/>
                  </a:solidFill>
                  <a:cs typeface="Calibri"/>
                </a:rPr>
                <a:t>самореализации и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закреплению 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молодых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/</a:t>
              </a:r>
              <a:r>
                <a:rPr lang="ru-RU" sz="2400" b="1" spc="-10" dirty="0" smtClean="0">
                  <a:solidFill>
                    <a:srgbClr val="00B0F0"/>
                  </a:solidFill>
                  <a:cs typeface="Calibri"/>
                </a:rPr>
                <a:t>начинающих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специалистов</a:t>
              </a:r>
              <a:r>
                <a:rPr lang="ru-RU" sz="2400" b="1" spc="-20" dirty="0" smtClean="0">
                  <a:solidFill>
                    <a:srgbClr val="00B0F0"/>
                  </a:solidFill>
                  <a:cs typeface="Calibri"/>
                </a:rPr>
                <a:t> </a:t>
              </a:r>
              <a:r>
                <a:rPr lang="ru-RU" sz="2400" b="1" dirty="0">
                  <a:solidFill>
                    <a:srgbClr val="00B0F0"/>
                  </a:solidFill>
                  <a:cs typeface="Calibri"/>
                </a:rPr>
                <a:t>в </a:t>
              </a:r>
              <a:r>
                <a:rPr lang="ru-RU" sz="2400" b="1" spc="-10" dirty="0">
                  <a:solidFill>
                    <a:srgbClr val="00B0F0"/>
                  </a:solidFill>
                  <a:cs typeface="Calibri"/>
                </a:rPr>
                <a:t>педагогической</a:t>
              </a:r>
              <a:r>
                <a:rPr lang="ru-RU" sz="2400" b="1" spc="-35" dirty="0">
                  <a:solidFill>
                    <a:srgbClr val="00B0F0"/>
                  </a:solidFill>
                  <a:cs typeface="Calibri"/>
                </a:rPr>
                <a:t> </a:t>
              </a:r>
              <a:r>
                <a:rPr lang="ru-RU" sz="2400" b="1" spc="-5" dirty="0">
                  <a:solidFill>
                    <a:srgbClr val="00B0F0"/>
                  </a:solidFill>
                  <a:cs typeface="Calibri"/>
                </a:rPr>
                <a:t>профессии. </a:t>
              </a:r>
              <a:r>
                <a:rPr lang="ru-RU" sz="2400" b="1" spc="-5" dirty="0" smtClean="0">
                  <a:solidFill>
                    <a:srgbClr val="00B0F0"/>
                  </a:solidFill>
                  <a:cs typeface="Calibri"/>
                </a:rPr>
                <a:t> </a:t>
              </a:r>
              <a:endParaRPr lang="en-US" sz="2400" b="1" dirty="0">
                <a:solidFill>
                  <a:srgbClr val="00B0F0"/>
                </a:solidFill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E9D2B2A1-ABD5-BD74-5083-B6D76FE343E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BEF59F8A-9A71-905B-E433-8424FDF58CD2}"/>
              </a:ext>
            </a:extLst>
          </p:cNvPr>
          <p:cNvGrpSpPr>
            <a:grpSpLocks/>
          </p:cNvGrpSpPr>
          <p:nvPr/>
        </p:nvGrpSpPr>
        <p:grpSpPr bwMode="auto">
          <a:xfrm>
            <a:off x="814091" y="1805973"/>
            <a:ext cx="10942512" cy="644525"/>
            <a:chOff x="1248" y="2030"/>
            <a:chExt cx="6241" cy="406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66109F73-F386-999A-3FBF-D74600F9E66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46DA6794-D9DE-7884-9ACA-0BA802DE095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14" y="2042"/>
              <a:ext cx="5675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707390" lvl="0" algn="just">
                <a:lnSpc>
                  <a:spcPct val="70000"/>
                </a:lnSpc>
                <a:spcBef>
                  <a:spcPts val="995"/>
                </a:spcBef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непрерывного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роста</a:t>
              </a:r>
              <a:r>
                <a:rPr lang="ru-RU" sz="2400" spc="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-3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мастерства </a:t>
              </a:r>
              <a:r>
                <a:rPr lang="ru-RU" sz="2400" spc="-57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педагогических</a:t>
              </a:r>
              <a:r>
                <a:rPr lang="ru-RU" sz="2400" spc="-4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работников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B5A65A1A-E0F6-81A4-88EE-FC5D0A7F424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D0CA1391-E0DB-7425-C0F0-628554A48A1C}"/>
              </a:ext>
            </a:extLst>
          </p:cNvPr>
          <p:cNvGrpSpPr>
            <a:grpSpLocks/>
          </p:cNvGrpSpPr>
          <p:nvPr/>
        </p:nvGrpSpPr>
        <p:grpSpPr bwMode="auto">
          <a:xfrm>
            <a:off x="723638" y="2894353"/>
            <a:ext cx="7158825" cy="479425"/>
            <a:chOff x="1248" y="2640"/>
            <a:chExt cx="3712" cy="302"/>
          </a:xfrm>
        </p:grpSpPr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FFA37FDF-EA08-9DF8-53FC-7F4E3CDEAEC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EA9DE168-6660-089A-56D5-644BF8158F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2645"/>
              <a:ext cx="32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12700" lvl="0">
                <a:spcBef>
                  <a:spcPts val="5"/>
                </a:spcBef>
                <a:tabLst>
                  <a:tab pos="240665" algn="l"/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кадрового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потенциала</a:t>
              </a:r>
              <a:r>
                <a:rPr lang="ru-RU" sz="2400" spc="-2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ДОО;</a:t>
              </a:r>
              <a:endParaRPr lang="ru-RU" sz="2400" dirty="0">
                <a:solidFill>
                  <a:srgbClr val="002060"/>
                </a:solidFill>
                <a:cs typeface="Calibri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366FCB3A-6C47-F37E-C9A0-EA72551B2B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99A0B1AF-4F43-4391-4D09-8E7D76EF7C67}"/>
              </a:ext>
            </a:extLst>
          </p:cNvPr>
          <p:cNvGrpSpPr>
            <a:grpSpLocks/>
          </p:cNvGrpSpPr>
          <p:nvPr/>
        </p:nvGrpSpPr>
        <p:grpSpPr bwMode="auto">
          <a:xfrm>
            <a:off x="723637" y="3739618"/>
            <a:ext cx="11176739" cy="884238"/>
            <a:chOff x="1248" y="3096"/>
            <a:chExt cx="5931" cy="557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75332719-557C-DCFE-88B5-F3F3FF6AA48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A52F0A19-8D6C-19B5-E896-BCEA9B8507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23" y="3096"/>
              <a:ext cx="535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2700" marR="5080" lvl="0" algn="just">
                <a:lnSpc>
                  <a:spcPct val="70000"/>
                </a:lnSpc>
                <a:tabLst>
                  <a:tab pos="241300" algn="l"/>
                </a:tabLst>
              </a:pP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В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5" dirty="0">
                  <a:solidFill>
                    <a:srgbClr val="002060"/>
                  </a:solidFill>
                  <a:cs typeface="Calibri"/>
                </a:rPr>
                <a:t>целях</a:t>
              </a:r>
              <a:r>
                <a:rPr lang="ru-RU" sz="2400" spc="254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обеспечения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профессионального</a:t>
              </a:r>
              <a:r>
                <a:rPr lang="ru-RU" sz="2400" spc="25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становления,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развития</a:t>
              </a:r>
              <a:r>
                <a:rPr lang="ru-RU" sz="2400" spc="24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 smtClean="0">
                  <a:solidFill>
                    <a:srgbClr val="002060"/>
                  </a:solidFill>
                  <a:cs typeface="Calibri"/>
                </a:rPr>
                <a:t>и адаптации </a:t>
              </a:r>
              <a:r>
                <a:rPr lang="ru-RU" sz="2400" spc="-575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к</a:t>
              </a:r>
              <a:r>
                <a:rPr lang="ru-RU" sz="2400" spc="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квалифицированному</a:t>
              </a:r>
              <a:r>
                <a:rPr lang="ru-RU" sz="2400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исполнению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10" dirty="0">
                  <a:solidFill>
                    <a:srgbClr val="002060"/>
                  </a:solidFill>
                  <a:cs typeface="Calibri"/>
                </a:rPr>
                <a:t>должностных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 smtClean="0">
                  <a:solidFill>
                    <a:srgbClr val="002060"/>
                  </a:solidFill>
                  <a:cs typeface="Calibri"/>
                </a:rPr>
                <a:t>обязанностей </a:t>
              </a:r>
              <a:r>
                <a:rPr lang="ru-RU" sz="2400" spc="-25" dirty="0" smtClean="0">
                  <a:solidFill>
                    <a:srgbClr val="002060"/>
                  </a:solidFill>
                  <a:cs typeface="Calibri"/>
                </a:rPr>
                <a:t>молодых </a:t>
              </a:r>
              <a:r>
                <a:rPr lang="ru-RU" sz="2400" spc="-20" dirty="0" smtClean="0">
                  <a:solidFill>
                    <a:srgbClr val="002060"/>
                  </a:solidFill>
                  <a:cs typeface="Calibri"/>
                </a:rPr>
                <a:t> </a:t>
              </a:r>
              <a:r>
                <a:rPr lang="ru-RU" sz="2400" spc="-5" dirty="0">
                  <a:solidFill>
                    <a:srgbClr val="002060"/>
                  </a:solidFill>
                  <a:cs typeface="Calibri"/>
                </a:rPr>
                <a:t>специалистов;</a:t>
              </a: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34A0190D-18C1-6E60-DCAA-6DD7E8878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333718" y="1267528"/>
            <a:ext cx="10577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ru-RU" sz="2600" b="1" spc="-5" dirty="0">
                <a:solidFill>
                  <a:srgbClr val="002060"/>
                </a:solidFill>
                <a:cs typeface="Calibri"/>
              </a:rPr>
              <a:t>ЦЕЛЬ:</a:t>
            </a:r>
            <a:endParaRPr lang="ru-RU" sz="2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8099" y="76134"/>
            <a:ext cx="11302144" cy="1867819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2837815" marR="5080" indent="-1009650" algn="ctr">
              <a:lnSpc>
                <a:spcPts val="4750"/>
              </a:lnSpc>
              <a:spcBef>
                <a:spcPts val="705"/>
              </a:spcBef>
            </a:pPr>
            <a:r>
              <a:rPr b="1" spc="-35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b="1" spc="-110" dirty="0">
                <a:solidFill>
                  <a:srgbClr val="002060"/>
                </a:solidFill>
                <a:latin typeface="+mn-lt"/>
              </a:rPr>
              <a:t> </a:t>
            </a:r>
            <a:r>
              <a:rPr b="1" dirty="0">
                <a:solidFill>
                  <a:srgbClr val="002060"/>
                </a:solidFill>
                <a:latin typeface="+mn-lt"/>
              </a:rPr>
              <a:t>о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b="1" spc="-98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15" dirty="0">
                <a:solidFill>
                  <a:srgbClr val="002060"/>
                </a:solidFill>
                <a:latin typeface="+mn-lt"/>
              </a:rPr>
              <a:t>год</a:t>
            </a: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ПРО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45" dirty="0">
                <a:solidFill>
                  <a:srgbClr val="002060"/>
                </a:solidFill>
                <a:latin typeface="Calibri"/>
                <a:cs typeface="Calibri"/>
              </a:rPr>
              <a:t>КОГО</a:t>
            </a:r>
            <a:r>
              <a:rPr sz="28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ПРИКАЗ?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099" y="2419857"/>
            <a:ext cx="10619740" cy="404304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795"/>
              </a:spcBef>
            </a:pPr>
            <a:r>
              <a:rPr sz="2800" b="1" spc="-5" dirty="0">
                <a:solidFill>
                  <a:srgbClr val="002060"/>
                </a:solidFill>
                <a:latin typeface="Calibri"/>
                <a:cs typeface="Calibri"/>
              </a:rPr>
              <a:t>Наставник</a:t>
            </a:r>
            <a:r>
              <a:rPr sz="2800" b="1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(не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просто</a:t>
            </a:r>
            <a:r>
              <a:rPr sz="2800" spc="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так</a:t>
            </a:r>
            <a:r>
              <a:rPr sz="28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назначенный,</a:t>
            </a:r>
            <a:r>
              <a:rPr sz="28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должен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иметь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определенные </a:t>
            </a:r>
            <a:r>
              <a:rPr sz="2800" spc="-6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результаты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профессиональной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деятельности)</a:t>
            </a:r>
            <a:r>
              <a:rPr sz="2800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C00000"/>
                </a:solidFill>
                <a:latin typeface="Calibri"/>
                <a:cs typeface="Calibri"/>
              </a:rPr>
              <a:t>КАКИЕ?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Наставляемый</a:t>
            </a:r>
            <a:r>
              <a:rPr sz="2800" b="1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3200" b="1" spc="-30" dirty="0">
                <a:solidFill>
                  <a:srgbClr val="C00000"/>
                </a:solidFill>
                <a:latin typeface="Calibri"/>
                <a:cs typeface="Calibri"/>
              </a:rPr>
              <a:t>КТО?</a:t>
            </a:r>
            <a:endParaRPr sz="3200" dirty="0">
              <a:latin typeface="Calibri"/>
              <a:cs typeface="Calibri"/>
            </a:endParaRPr>
          </a:p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-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молодой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только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пришедший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профессию;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468630" indent="-228600">
              <a:lnSpc>
                <a:spcPts val="2690"/>
              </a:lnSpc>
              <a:spcBef>
                <a:spcPts val="975"/>
              </a:spcBef>
              <a:buChar char="-"/>
              <a:tabLst>
                <a:tab pos="241300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опытный</a:t>
            </a:r>
            <a:r>
              <a:rPr sz="28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испытывающий</a:t>
            </a:r>
            <a:r>
              <a:rPr sz="28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потребность</a:t>
            </a:r>
            <a:r>
              <a:rPr sz="2800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освоении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новой </a:t>
            </a:r>
            <a:r>
              <a:rPr sz="2800" spc="-6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технологии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или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приобретении</a:t>
            </a:r>
            <a:r>
              <a:rPr sz="28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новых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навыков;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345"/>
              </a:spcBef>
              <a:buChar char="-"/>
              <a:tabLst>
                <a:tab pos="241300" algn="l"/>
              </a:tabLst>
            </a:pP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новый</a:t>
            </a:r>
            <a:r>
              <a:rPr sz="28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педагог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коллективе;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03200" indent="-190500">
              <a:lnSpc>
                <a:spcPct val="100000"/>
              </a:lnSpc>
              <a:spcBef>
                <a:spcPts val="335"/>
              </a:spcBef>
              <a:buChar char="-"/>
              <a:tabLst>
                <a:tab pos="203200" algn="l"/>
              </a:tabLst>
            </a:pP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педагог,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имеющий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непедагогическое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профильное</a:t>
            </a:r>
            <a:r>
              <a:rPr sz="2800" spc="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образование.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9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2645" y="140237"/>
            <a:ext cx="773092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0" dirty="0">
                <a:solidFill>
                  <a:srgbClr val="002060"/>
                </a:solidFill>
                <a:latin typeface="+mn-lt"/>
              </a:rPr>
              <a:t>Еще</a:t>
            </a:r>
            <a:r>
              <a:rPr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5" dirty="0">
                <a:solidFill>
                  <a:srgbClr val="002060"/>
                </a:solidFill>
                <a:latin typeface="+mn-lt"/>
              </a:rPr>
              <a:t>кого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впишем</a:t>
            </a:r>
            <a:r>
              <a:rPr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b="1" dirty="0">
                <a:solidFill>
                  <a:srgbClr val="002060"/>
                </a:solidFill>
                <a:latin typeface="+mn-lt"/>
              </a:rPr>
              <a:t>в</a:t>
            </a:r>
            <a:r>
              <a:rPr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приказ?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0729" y="1625217"/>
            <a:ext cx="11070770" cy="37170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3200" spc="-20" dirty="0">
                <a:solidFill>
                  <a:srgbClr val="002060"/>
                </a:solidFill>
                <a:latin typeface="Calibri"/>
                <a:cs typeface="Calibri"/>
              </a:rPr>
              <a:t>Руководитель;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5080" indent="-228600">
              <a:lnSpc>
                <a:spcPct val="150000"/>
              </a:lnSpc>
              <a:spcBef>
                <a:spcPts val="1000"/>
              </a:spcBef>
              <a:buFont typeface="Microsoft Sans Serif"/>
              <a:buChar char="•"/>
              <a:tabLst>
                <a:tab pos="241300" algn="l"/>
                <a:tab pos="2386965" algn="l"/>
              </a:tabLst>
            </a:pPr>
            <a:r>
              <a:rPr sz="3200" spc="-7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ур</a:t>
            </a:r>
            <a:r>
              <a:rPr sz="3200" spc="-1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spc="-4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dirty="0">
                <a:solidFill>
                  <a:srgbClr val="002060"/>
                </a:solidFill>
                <a:latin typeface="Calibri"/>
                <a:cs typeface="Calibri"/>
              </a:rPr>
              <a:t>р	</a:t>
            </a:r>
            <a:r>
              <a:rPr sz="3200" spc="-5" dirty="0" err="1">
                <a:solidFill>
                  <a:srgbClr val="002060"/>
                </a:solidFill>
                <a:latin typeface="Calibri"/>
                <a:cs typeface="Calibri"/>
              </a:rPr>
              <a:t>реализации</a:t>
            </a:r>
            <a:r>
              <a:rPr sz="32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3200" spc="-5" dirty="0" smtClean="0">
                <a:solidFill>
                  <a:srgbClr val="002060"/>
                </a:solidFill>
                <a:cs typeface="Calibri"/>
              </a:rPr>
              <a:t>персонализированных </a:t>
            </a:r>
            <a:r>
              <a:rPr lang="ru-RU" sz="3200" dirty="0" smtClean="0">
                <a:solidFill>
                  <a:srgbClr val="002060"/>
                </a:solidFill>
                <a:cs typeface="Calibri"/>
              </a:rPr>
              <a:t>программ </a:t>
            </a:r>
            <a:r>
              <a:rPr sz="3200" dirty="0" err="1" smtClean="0">
                <a:solidFill>
                  <a:srgbClr val="002060"/>
                </a:solidFill>
                <a:latin typeface="Calibri"/>
                <a:cs typeface="Calibri"/>
              </a:rPr>
              <a:t>наставничества</a:t>
            </a:r>
            <a:r>
              <a:rPr sz="3200" dirty="0" smtClean="0">
                <a:solidFill>
                  <a:srgbClr val="002060"/>
                </a:solidFill>
                <a:latin typeface="Calibri"/>
                <a:cs typeface="Calibri"/>
              </a:rPr>
              <a:t>;</a:t>
            </a:r>
            <a:endParaRPr lang="ru-RU" sz="3200" dirty="0" smtClean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marR="5080" indent="-228600">
              <a:lnSpc>
                <a:spcPct val="150000"/>
              </a:lnSpc>
              <a:spcBef>
                <a:spcPts val="1000"/>
              </a:spcBef>
              <a:buFont typeface="Microsoft Sans Serif"/>
              <a:buChar char="•"/>
              <a:tabLst>
                <a:tab pos="241300" algn="l"/>
                <a:tab pos="2386965" algn="l"/>
              </a:tabLst>
            </a:pPr>
            <a:r>
              <a:rPr lang="ru-RU" sz="3200" dirty="0">
                <a:solidFill>
                  <a:srgbClr val="002060"/>
                </a:solidFill>
                <a:cs typeface="Calibri"/>
              </a:rPr>
              <a:t>П</a:t>
            </a:r>
            <a:r>
              <a:rPr lang="ru-RU" sz="3200" spc="-50" dirty="0">
                <a:solidFill>
                  <a:srgbClr val="002060"/>
                </a:solidFill>
                <a:cs typeface="Calibri"/>
              </a:rPr>
              <a:t>е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да</a:t>
            </a:r>
            <a:r>
              <a:rPr lang="ru-RU" sz="3200" spc="-40" dirty="0">
                <a:solidFill>
                  <a:srgbClr val="002060"/>
                </a:solidFill>
                <a:cs typeface="Calibri"/>
              </a:rPr>
              <a:t>г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dirty="0">
                <a:solidFill>
                  <a:srgbClr val="002060"/>
                </a:solidFill>
                <a:cs typeface="Calibri"/>
              </a:rPr>
              <a:t>г-пс</a:t>
            </a:r>
            <a:r>
              <a:rPr lang="ru-RU" sz="3200" spc="-20" dirty="0">
                <a:solidFill>
                  <a:srgbClr val="002060"/>
                </a:solidFill>
                <a:cs typeface="Calibri"/>
              </a:rPr>
              <a:t>и</a:t>
            </a:r>
            <a:r>
              <a:rPr lang="ru-RU" sz="3200" spc="-50" dirty="0">
                <a:solidFill>
                  <a:srgbClr val="002060"/>
                </a:solidFill>
                <a:cs typeface="Calibri"/>
              </a:rPr>
              <a:t>х</a:t>
            </a:r>
            <a:r>
              <a:rPr lang="ru-RU" sz="3200" spc="-60" dirty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spc="-5" dirty="0">
                <a:solidFill>
                  <a:srgbClr val="002060"/>
                </a:solidFill>
                <a:cs typeface="Calibri"/>
              </a:rPr>
              <a:t>ло</a:t>
            </a:r>
            <a:r>
              <a:rPr lang="ru-RU" sz="3200" dirty="0">
                <a:solidFill>
                  <a:srgbClr val="002060"/>
                </a:solidFill>
                <a:cs typeface="Calibri"/>
              </a:rPr>
              <a:t>г:	</a:t>
            </a:r>
            <a:r>
              <a:rPr lang="ru-RU" sz="3200" spc="-5" dirty="0" smtClean="0">
                <a:solidFill>
                  <a:srgbClr val="002060"/>
                </a:solidFill>
                <a:cs typeface="Calibri"/>
              </a:rPr>
              <a:t>о</a:t>
            </a:r>
            <a:r>
              <a:rPr lang="ru-RU" sz="3200" spc="5" dirty="0" smtClean="0">
                <a:solidFill>
                  <a:srgbClr val="002060"/>
                </a:solidFill>
                <a:cs typeface="Calibri"/>
              </a:rPr>
              <a:t>р</a:t>
            </a:r>
            <a:r>
              <a:rPr lang="ru-RU" sz="3200" spc="-20" dirty="0" smtClean="0">
                <a:solidFill>
                  <a:srgbClr val="002060"/>
                </a:solidFill>
                <a:cs typeface="Calibri"/>
              </a:rPr>
              <a:t>г</a:t>
            </a:r>
            <a:r>
              <a:rPr lang="ru-RU" sz="3200" dirty="0" smtClean="0">
                <a:solidFill>
                  <a:srgbClr val="002060"/>
                </a:solidFill>
                <a:cs typeface="Calibri"/>
              </a:rPr>
              <a:t>анизация и психологическое сопровождение их взаимодействия</a:t>
            </a:r>
            <a:endParaRPr sz="3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955471" y="111279"/>
            <a:ext cx="8735786" cy="1321516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026160" marR="5080" indent="-1009650">
              <a:lnSpc>
                <a:spcPts val="4750"/>
              </a:lnSpc>
              <a:spcBef>
                <a:spcPts val="705"/>
              </a:spcBef>
            </a:pPr>
            <a:r>
              <a:rPr sz="4400" b="1" spc="-35" dirty="0">
                <a:solidFill>
                  <a:srgbClr val="002060"/>
                </a:solidFill>
                <a:latin typeface="+mn-lt"/>
              </a:rPr>
              <a:t>Приказ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по</a:t>
            </a:r>
            <a:r>
              <a:rPr sz="44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0" dirty="0">
                <a:solidFill>
                  <a:srgbClr val="002060"/>
                </a:solidFill>
                <a:latin typeface="+mn-lt"/>
              </a:rPr>
              <a:t>ДОО</a:t>
            </a:r>
            <a:r>
              <a:rPr sz="4400" b="1" spc="-11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dirty="0">
                <a:solidFill>
                  <a:srgbClr val="002060"/>
                </a:solidFill>
                <a:latin typeface="+mn-lt"/>
              </a:rPr>
              <a:t>о</a:t>
            </a:r>
            <a:r>
              <a:rPr sz="44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наставничестве </a:t>
            </a:r>
            <a:r>
              <a:rPr sz="4400" b="1" spc="-98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sz="4400" b="1" spc="-6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текущий</a:t>
            </a:r>
            <a:r>
              <a:rPr sz="4400" b="1" spc="-100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35" dirty="0">
                <a:solidFill>
                  <a:srgbClr val="002060"/>
                </a:solidFill>
                <a:latin typeface="+mn-lt"/>
              </a:rPr>
              <a:t>учебный</a:t>
            </a:r>
            <a:r>
              <a:rPr sz="44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4400" b="1" spc="-15" dirty="0">
                <a:solidFill>
                  <a:srgbClr val="002060"/>
                </a:solidFill>
                <a:latin typeface="+mn-lt"/>
              </a:rPr>
              <a:t>год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8098" y="1654087"/>
            <a:ext cx="1142301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1953895" algn="l"/>
                <a:tab pos="4232910" algn="l"/>
                <a:tab pos="5403215" algn="l"/>
                <a:tab pos="5910580" algn="l"/>
                <a:tab pos="8049259" algn="l"/>
                <a:tab pos="11259185" algn="l"/>
              </a:tabLst>
            </a:pP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ДЕЙС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ВИЯ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800" spc="-30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ости</a:t>
            </a:r>
            <a:r>
              <a:rPr sz="2800" spc="-35" dirty="0">
                <a:solidFill>
                  <a:srgbClr val="002060"/>
                </a:solidFill>
                <a:latin typeface="Calibri"/>
                <a:cs typeface="Calibri"/>
              </a:rPr>
              <a:t>ж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ение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ц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ли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)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онкрет</a:t>
            </a:r>
            <a:r>
              <a:rPr sz="2800" spc="5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ые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уз</a:t>
            </a:r>
            <a:r>
              <a:rPr sz="2800" spc="-4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он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р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</a:t>
            </a:r>
            <a:r>
              <a:rPr sz="2800" spc="-20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нные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с 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указанием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имеющихся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проблем</a:t>
            </a:r>
            <a:r>
              <a:rPr sz="28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дефицитов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1586" y="2489747"/>
            <a:ext cx="9416040" cy="4106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6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12671" y="254301"/>
            <a:ext cx="56007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40" dirty="0">
                <a:solidFill>
                  <a:srgbClr val="002060"/>
                </a:solidFill>
                <a:latin typeface="+mn-lt"/>
              </a:rPr>
              <a:t>Получилось?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702" y="1280143"/>
            <a:ext cx="7654308" cy="546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9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274" y="164584"/>
            <a:ext cx="8733293" cy="6634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8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9846" y="176773"/>
            <a:ext cx="6810021" cy="6678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95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9571" y="293067"/>
            <a:ext cx="10417629" cy="802936"/>
          </a:xfrm>
          <a:prstGeom prst="rect">
            <a:avLst/>
          </a:prstGeom>
        </p:spPr>
        <p:txBody>
          <a:bodyPr vert="horz" wrap="square" lIns="0" tIns="124611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100"/>
              </a:spcBef>
            </a:pPr>
            <a:r>
              <a:rPr b="1" spc="-20" dirty="0">
                <a:solidFill>
                  <a:srgbClr val="002060"/>
                </a:solidFill>
                <a:latin typeface="+mn-lt"/>
              </a:rPr>
              <a:t>Кто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может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аттестоваться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«Наставника»?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50" y="1101844"/>
            <a:ext cx="9781813" cy="5570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2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2371" y="13022"/>
            <a:ext cx="10744200" cy="1962717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05"/>
              </a:spcBef>
            </a:pPr>
            <a:r>
              <a:rPr b="1" spc="-20" dirty="0">
                <a:solidFill>
                  <a:schemeClr val="bg1"/>
                </a:solidFill>
                <a:latin typeface="+mn-lt"/>
              </a:rPr>
              <a:t>Кто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может</a:t>
            </a:r>
            <a:r>
              <a:rPr b="1" spc="-9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0" dirty="0">
                <a:solidFill>
                  <a:srgbClr val="002060"/>
                </a:solidFill>
                <a:latin typeface="+mn-lt"/>
              </a:rPr>
              <a:t>аттестоваться</a:t>
            </a:r>
            <a:r>
              <a:rPr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20" dirty="0">
                <a:solidFill>
                  <a:srgbClr val="002060"/>
                </a:solidFill>
                <a:latin typeface="+mn-lt"/>
              </a:rPr>
              <a:t>на</a:t>
            </a:r>
            <a:r>
              <a:rPr b="1" spc="-7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«Наставника»?</a:t>
            </a:r>
          </a:p>
          <a:p>
            <a:pPr marL="3175" marR="45085" algn="ctr">
              <a:lnSpc>
                <a:spcPct val="100000"/>
              </a:lnSpc>
              <a:spcBef>
                <a:spcPts val="1205"/>
              </a:spcBef>
            </a:pPr>
            <a:r>
              <a:rPr sz="6600" b="1" spc="-15" dirty="0">
                <a:solidFill>
                  <a:srgbClr val="002060"/>
                </a:solidFill>
                <a:latin typeface="+mn-lt"/>
                <a:cs typeface="Calibri"/>
              </a:rPr>
              <a:t>ВСЕ!</a:t>
            </a:r>
            <a:endParaRPr sz="6600" b="1" dirty="0">
              <a:solidFill>
                <a:srgbClr val="002060"/>
              </a:solidFill>
              <a:latin typeface="+mn-lt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7940" y="1952243"/>
            <a:ext cx="6437376" cy="4905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99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3697" y="145444"/>
            <a:ext cx="492460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0" dirty="0">
                <a:solidFill>
                  <a:srgbClr val="002060"/>
                </a:solidFill>
                <a:latin typeface="+mn-lt"/>
              </a:rPr>
              <a:t>Ваши</a:t>
            </a:r>
            <a:r>
              <a:rPr b="1" spc="-145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40" dirty="0">
                <a:solidFill>
                  <a:srgbClr val="002060"/>
                </a:solidFill>
                <a:latin typeface="+mn-lt"/>
              </a:rPr>
              <a:t>вопросы?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472" y="949452"/>
            <a:ext cx="8449056" cy="5574792"/>
          </a:xfrm>
          <a:prstGeom prst="rect">
            <a:avLst/>
          </a:prstGeom>
        </p:spPr>
      </p:pic>
      <p:pic>
        <p:nvPicPr>
          <p:cNvPr id="7170" name="Picture 2" descr="C:\Users\1пкс\Downloads\qrco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41" y="4228760"/>
            <a:ext cx="2415948" cy="241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4500" y="110490"/>
            <a:ext cx="8553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30" dirty="0">
                <a:solidFill>
                  <a:schemeClr val="bg1"/>
                </a:solidFill>
                <a:latin typeface="+mn-lt"/>
              </a:rPr>
              <a:t>Но</a:t>
            </a:r>
            <a:r>
              <a:rPr sz="3600" b="1" spc="-30" dirty="0">
                <a:solidFill>
                  <a:srgbClr val="002060"/>
                </a:solidFill>
              </a:rPr>
              <a:t>вая</a:t>
            </a:r>
            <a:r>
              <a:rPr sz="3600" b="1" spc="-7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основа</a:t>
            </a:r>
            <a:r>
              <a:rPr sz="3600" b="1" spc="-8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Ваших</a:t>
            </a:r>
            <a:r>
              <a:rPr sz="3600" b="1" spc="-7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действий</a:t>
            </a:r>
            <a:r>
              <a:rPr sz="3600" b="1" spc="-80" dirty="0">
                <a:solidFill>
                  <a:srgbClr val="002060"/>
                </a:solidFill>
              </a:rPr>
              <a:t> </a:t>
            </a:r>
            <a:r>
              <a:rPr sz="3600" b="1" dirty="0">
                <a:solidFill>
                  <a:srgbClr val="002060"/>
                </a:solidFill>
              </a:rPr>
              <a:t>в</a:t>
            </a:r>
            <a:r>
              <a:rPr sz="3600" b="1" spc="-45" dirty="0">
                <a:solidFill>
                  <a:srgbClr val="002060"/>
                </a:solidFill>
              </a:rPr>
              <a:t> </a:t>
            </a:r>
            <a:r>
              <a:rPr sz="3600" b="1" spc="-30" dirty="0">
                <a:solidFill>
                  <a:srgbClr val="002060"/>
                </a:solidFill>
              </a:rPr>
              <a:t>аттестации:</a:t>
            </a:r>
            <a:endParaRPr sz="3600" b="1" dirty="0">
              <a:solidFill>
                <a:srgbClr val="00206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471" y="841375"/>
            <a:ext cx="11222990" cy="5226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ts val="2820"/>
              </a:lnSpc>
              <a:spcBef>
                <a:spcPts val="100"/>
              </a:spcBef>
            </a:pP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Министерства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просвещения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России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" algn="ctr">
              <a:lnSpc>
                <a:spcPts val="3660"/>
              </a:lnSpc>
            </a:pP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31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196</a:t>
            </a:r>
            <a:r>
              <a:rPr sz="3100" b="1" spc="-10" dirty="0">
                <a:solidFill>
                  <a:srgbClr val="002060"/>
                </a:solidFill>
                <a:latin typeface="Calibri"/>
                <a:cs typeface="Calibri"/>
              </a:rPr>
              <a:t> от</a:t>
            </a:r>
            <a:r>
              <a:rPr sz="31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100" b="1" spc="-5" dirty="0">
                <a:solidFill>
                  <a:srgbClr val="002060"/>
                </a:solidFill>
                <a:latin typeface="Calibri"/>
                <a:cs typeface="Calibri"/>
              </a:rPr>
              <a:t>24.03.2023</a:t>
            </a:r>
            <a:endParaRPr sz="31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065" marR="5080" indent="5715" algn="ctr">
              <a:lnSpc>
                <a:spcPct val="70000"/>
              </a:lnSpc>
              <a:spcBef>
                <a:spcPts val="1000"/>
              </a:spcBef>
            </a:pP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«Об утверждении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Порядка проведения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аттестации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работников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организаций,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осуществляющих</a:t>
            </a:r>
            <a:r>
              <a:rPr sz="27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образовательную</a:t>
            </a:r>
            <a:r>
              <a:rPr sz="27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деятельность»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715" algn="ctr">
              <a:lnSpc>
                <a:spcPct val="100000"/>
              </a:lnSpc>
              <a:spcBef>
                <a:spcPts val="35"/>
              </a:spcBef>
            </a:pP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</a:p>
          <a:p>
            <a:pPr marL="67310" marR="62865" algn="ctr">
              <a:lnSpc>
                <a:spcPct val="68800"/>
              </a:lnSpc>
              <a:spcBef>
                <a:spcPts val="1040"/>
              </a:spcBef>
            </a:pP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разъяснения</a:t>
            </a:r>
            <a:r>
              <a:rPr sz="2200" b="1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20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применению</a:t>
            </a:r>
            <a:r>
              <a:rPr sz="2200" b="1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Порядка</a:t>
            </a:r>
            <a:r>
              <a:rPr sz="220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002060"/>
                </a:solidFill>
                <a:latin typeface="Calibri"/>
                <a:cs typeface="Calibri"/>
              </a:rPr>
              <a:t>проведения</a:t>
            </a:r>
            <a:r>
              <a:rPr sz="2200" b="1" spc="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аттестации</a:t>
            </a:r>
            <a:r>
              <a:rPr sz="2200" b="1" spc="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</a:t>
            </a:r>
            <a:r>
              <a:rPr sz="2200" b="1" spc="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работников </a:t>
            </a:r>
            <a:r>
              <a:rPr sz="2200" b="1" spc="-4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организаций,</a:t>
            </a:r>
            <a:r>
              <a:rPr sz="2200" b="1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осуществляющих</a:t>
            </a:r>
            <a:r>
              <a:rPr sz="2200" b="1" spc="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образовательную</a:t>
            </a:r>
            <a:r>
              <a:rPr sz="2200" b="1" spc="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деятельность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60"/>
              </a:spcBef>
            </a:pPr>
            <a:r>
              <a:rPr sz="2600" i="1" dirty="0">
                <a:solidFill>
                  <a:srgbClr val="002060"/>
                </a:solidFill>
                <a:latin typeface="Calibri"/>
                <a:cs typeface="Calibri"/>
              </a:rPr>
              <a:t>письма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</a:p>
          <a:p>
            <a:pPr marL="551815" marR="461009" algn="ctr">
              <a:lnSpc>
                <a:spcPct val="70000"/>
              </a:lnSpc>
              <a:spcBef>
                <a:spcPts val="1010"/>
              </a:spcBef>
              <a:tabLst>
                <a:tab pos="5080635" algn="l"/>
              </a:tabLst>
            </a:pPr>
            <a:r>
              <a:rPr sz="2600" spc="-15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2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17</a:t>
            </a:r>
            <a:r>
              <a:rPr sz="2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августа</a:t>
            </a:r>
            <a:r>
              <a:rPr sz="26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2023</a:t>
            </a:r>
            <a:r>
              <a:rPr sz="26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60" dirty="0">
                <a:solidFill>
                  <a:srgbClr val="002060"/>
                </a:solidFill>
                <a:latin typeface="Calibri"/>
                <a:cs typeface="Calibri"/>
              </a:rPr>
              <a:t>г.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 №</a:t>
            </a:r>
            <a:r>
              <a:rPr sz="26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002060"/>
                </a:solidFill>
                <a:latin typeface="Calibri"/>
                <a:cs typeface="Calibri"/>
              </a:rPr>
              <a:t>08-1510	Министерства</a:t>
            </a:r>
            <a:r>
              <a:rPr sz="26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просвещения</a:t>
            </a:r>
            <a:r>
              <a:rPr sz="2600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Calibri"/>
                <a:cs typeface="Calibri"/>
              </a:rPr>
              <a:t>Российской </a:t>
            </a:r>
            <a:r>
              <a:rPr sz="2600" spc="-5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Calibri"/>
                <a:cs typeface="Calibri"/>
              </a:rPr>
              <a:t>Федерации</a:t>
            </a:r>
            <a:endParaRPr sz="2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  <a:spcBef>
                <a:spcPts val="60"/>
              </a:spcBef>
            </a:pPr>
            <a:r>
              <a:rPr sz="26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</a:p>
          <a:p>
            <a:pPr marL="5080" algn="ctr">
              <a:lnSpc>
                <a:spcPct val="100000"/>
              </a:lnSpc>
              <a:spcBef>
                <a:spcPts val="20"/>
              </a:spcBef>
            </a:pP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от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 22.08.2023</a:t>
            </a:r>
            <a:r>
              <a:rPr sz="27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№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415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Общероссийского</a:t>
            </a:r>
            <a:r>
              <a:rPr sz="27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Профсоюза</a:t>
            </a:r>
            <a:r>
              <a:rPr sz="27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образования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90170" marR="79375" algn="ctr">
              <a:lnSpc>
                <a:spcPct val="70000"/>
              </a:lnSpc>
              <a:spcBef>
                <a:spcPts val="1015"/>
              </a:spcBef>
            </a:pP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«О</a:t>
            </a:r>
            <a:r>
              <a:rPr sz="27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направлении</a:t>
            </a:r>
            <a:r>
              <a:rPr sz="27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ответов</a:t>
            </a:r>
            <a:r>
              <a:rPr sz="27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02060"/>
                </a:solidFill>
                <a:latin typeface="Calibri"/>
                <a:cs typeface="Calibri"/>
              </a:rPr>
              <a:t>о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Порядке</a:t>
            </a:r>
            <a:r>
              <a:rPr sz="27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проведения</a:t>
            </a:r>
            <a:r>
              <a:rPr sz="27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002060"/>
                </a:solidFill>
                <a:latin typeface="Calibri"/>
                <a:cs typeface="Calibri"/>
              </a:rPr>
              <a:t>аттестации</a:t>
            </a:r>
            <a:r>
              <a:rPr sz="27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педагогических </a:t>
            </a:r>
            <a:r>
              <a:rPr sz="2700" spc="-59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02060"/>
                </a:solidFill>
                <a:latin typeface="Calibri"/>
                <a:cs typeface="Calibri"/>
              </a:rPr>
              <a:t>работников»</a:t>
            </a:r>
            <a:endParaRPr sz="27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0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33600" y="1981200"/>
            <a:ext cx="8001000" cy="31516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Лапкина Юлия Владимировна,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заместитель директора,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методист МБУ ДПО «Центр экспертизы, мониторинга и информационно-методического сопровождения»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ru-RU" sz="2800" b="1" kern="0" dirty="0">
                <a:solidFill>
                  <a:srgbClr val="002060"/>
                </a:solidFill>
                <a:cs typeface="Times New Roman" pitchFamily="18" charset="0"/>
              </a:rPr>
              <a:t>Тел.: 8(8313)25-05-01,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defRPr/>
            </a:pPr>
            <a:r>
              <a:rPr lang="en-US" sz="2800" b="1" kern="0" dirty="0">
                <a:solidFill>
                  <a:srgbClr val="002060"/>
                </a:solidFill>
                <a:cs typeface="Times New Roman" pitchFamily="18" charset="0"/>
                <a:hlinkClick r:id="rId2"/>
              </a:rPr>
              <a:t>yulialapkina2008@mail.ru</a:t>
            </a:r>
            <a:r>
              <a:rPr lang="en-US" sz="2800" b="1" kern="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2800" b="1" kern="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24" y="4712042"/>
            <a:ext cx="2047103" cy="20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8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8058" y="32710"/>
            <a:ext cx="458812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25" dirty="0">
                <a:solidFill>
                  <a:srgbClr val="002060"/>
                </a:solidFill>
                <a:latin typeface="+mn-lt"/>
              </a:rPr>
              <a:t>Про</a:t>
            </a:r>
            <a:r>
              <a:rPr sz="3600" b="1" spc="-135" dirty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>
                <a:solidFill>
                  <a:srgbClr val="002060"/>
                </a:solidFill>
                <a:latin typeface="+mn-lt"/>
              </a:rPr>
              <a:t>НАСТАВНИКов</a:t>
            </a:r>
            <a:endParaRPr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2570" y="620267"/>
            <a:ext cx="11706860" cy="168021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5"/>
              </a:spcBef>
            </a:pPr>
            <a:r>
              <a:rPr sz="2800" b="1" spc="-25" dirty="0">
                <a:solidFill>
                  <a:srgbClr val="002060"/>
                </a:solidFill>
                <a:latin typeface="Calibri"/>
                <a:cs typeface="Calibri"/>
              </a:rPr>
              <a:t>Условия</a:t>
            </a:r>
            <a:r>
              <a:rPr sz="28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получения: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810"/>
              </a:spcBef>
              <a:buFont typeface="Wingdings"/>
              <a:buChar char=""/>
              <a:tabLst>
                <a:tab pos="241935" algn="l"/>
              </a:tabLst>
            </a:pP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Высшая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квалификационная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категория;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9235">
              <a:lnSpc>
                <a:spcPts val="2280"/>
              </a:lnSpc>
              <a:spcBef>
                <a:spcPts val="770"/>
              </a:spcBef>
              <a:buFont typeface="Wingdings"/>
              <a:buChar char=""/>
              <a:tabLst>
                <a:tab pos="241935" algn="l"/>
              </a:tabLst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Деятельность</a:t>
            </a:r>
            <a:r>
              <a:rPr sz="2000" spc="3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000" spc="3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качестве</a:t>
            </a:r>
            <a:r>
              <a:rPr sz="2000" spc="3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наставника</a:t>
            </a:r>
            <a:r>
              <a:rPr sz="2000" spc="3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</a:t>
            </a:r>
            <a:r>
              <a:rPr sz="2000" b="1" u="heavy" spc="36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3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ВХОДИТ</a:t>
            </a:r>
            <a:r>
              <a:rPr sz="2000" b="1" u="heavy" spc="36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2000" b="1" u="heavy" spc="36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должностные</a:t>
            </a:r>
            <a:r>
              <a:rPr sz="2000" b="1" u="heavy" spc="36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обязанности</a:t>
            </a:r>
            <a:r>
              <a:rPr sz="2000" b="1" u="heavy" spc="34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000" spc="3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занимаемой</a:t>
            </a:r>
            <a:r>
              <a:rPr sz="2000" spc="3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000" spc="3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>
              <a:lnSpc>
                <a:spcPts val="2280"/>
              </a:lnSpc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должности.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9446" y="5573903"/>
            <a:ext cx="8380730" cy="20320"/>
          </a:xfrm>
          <a:custGeom>
            <a:avLst/>
            <a:gdLst/>
            <a:ahLst/>
            <a:cxnLst/>
            <a:rect l="l" t="t" r="r" b="b"/>
            <a:pathLst>
              <a:path w="8380730" h="20320">
                <a:moveTo>
                  <a:pt x="8380476" y="0"/>
                </a:moveTo>
                <a:lnTo>
                  <a:pt x="0" y="0"/>
                </a:lnTo>
                <a:lnTo>
                  <a:pt x="0" y="19824"/>
                </a:lnTo>
                <a:lnTo>
                  <a:pt x="8380476" y="19824"/>
                </a:lnTo>
                <a:lnTo>
                  <a:pt x="8380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660" y="5222494"/>
            <a:ext cx="3983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79955" algn="l"/>
                <a:tab pos="3843020" algn="l"/>
              </a:tabLst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обязаннос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,	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2400" b="1" spc="-2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я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з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ан</a:t>
            </a:r>
            <a:r>
              <a:rPr sz="2400" b="1" spc="10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ых	с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407" y="4422394"/>
            <a:ext cx="7680959" cy="152082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3600" b="1" dirty="0">
                <a:solidFill>
                  <a:srgbClr val="C00000"/>
                </a:solidFill>
                <a:latin typeface="Calibri"/>
                <a:cs typeface="Calibri"/>
              </a:rPr>
              <a:t>!</a:t>
            </a:r>
            <a:r>
              <a:rPr sz="36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Calibri"/>
                <a:cs typeface="Calibri"/>
              </a:rPr>
              <a:t>Важно:</a:t>
            </a:r>
            <a:r>
              <a:rPr sz="36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оплата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за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новую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категорию</a:t>
            </a:r>
            <a:r>
              <a:rPr sz="2400" b="1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НЕ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 ПОСТОЯННА: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206375">
              <a:lnSpc>
                <a:spcPts val="2590"/>
              </a:lnSpc>
              <a:spcBef>
                <a:spcPts val="1120"/>
              </a:spcBef>
              <a:tabLst>
                <a:tab pos="1174115" algn="l"/>
                <a:tab pos="1934210" algn="l"/>
                <a:tab pos="3283585" algn="l"/>
                <a:tab pos="5207000" algn="l"/>
              </a:tabLst>
            </a:pPr>
            <a:r>
              <a:rPr sz="2400" b="1" spc="-2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ль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	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пр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	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у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слови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и	вып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лнения	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spc="5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лн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400" b="1" spc="-1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ль</a:t>
            </a:r>
            <a:r>
              <a:rPr sz="2400" b="1" spc="5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ых 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наставнической </a:t>
            </a:r>
            <a:r>
              <a:rPr sz="2400" b="1" spc="-5" dirty="0">
                <a:solidFill>
                  <a:srgbClr val="002060"/>
                </a:solidFill>
                <a:latin typeface="Calibri"/>
                <a:cs typeface="Calibri"/>
              </a:rPr>
              <a:t>деятельностью.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98234"/>
              </p:ext>
            </p:extLst>
          </p:nvPr>
        </p:nvGraphicFramePr>
        <p:xfrm>
          <a:off x="255638" y="2300477"/>
          <a:ext cx="11773535" cy="1854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3535"/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Показатели</a:t>
                      </a:r>
                      <a:r>
                        <a:rPr sz="18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деятельности: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1.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Руководство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практикой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студентов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ВУЗов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СУЗов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2.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Наставничество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отношении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 err="1">
                          <a:latin typeface="Calibri"/>
                          <a:cs typeface="Calibri"/>
                        </a:rPr>
                        <a:t>работников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 smtClean="0">
                          <a:latin typeface="Calibri"/>
                          <a:cs typeface="Calibri"/>
                        </a:rPr>
                        <a:t>ОО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активное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сопровождение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их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профессионального</a:t>
                      </a:r>
                      <a:r>
                        <a:rPr sz="18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развития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3.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Содействие</a:t>
                      </a:r>
                      <a:r>
                        <a:rPr sz="18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подготовке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 err="1">
                          <a:latin typeface="Calibri"/>
                          <a:cs typeface="Calibri"/>
                        </a:rPr>
                        <a:t>педагогов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 smtClean="0">
                          <a:latin typeface="Calibri"/>
                          <a:cs typeface="Calibri"/>
                        </a:rPr>
                        <a:t>ОО</a:t>
                      </a:r>
                      <a:r>
                        <a:rPr sz="1800" spc="-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профессиональным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конкурсам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Распространение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авторских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подходов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8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методических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разработок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области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наставнической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деятельности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 smtClean="0">
                          <a:latin typeface="Calibri"/>
                          <a:cs typeface="Calibri"/>
                        </a:rPr>
                        <a:t>ОО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66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6788" y="279224"/>
            <a:ext cx="638592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rgbClr val="002060"/>
                </a:solidFill>
                <a:latin typeface="+mn-lt"/>
              </a:rPr>
              <a:t>Документы</a:t>
            </a:r>
            <a:r>
              <a:rPr sz="4000" b="1" spc="-1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аттестуемого: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166" y="1646631"/>
            <a:ext cx="11607165" cy="2311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3679"/>
              </a:lnSpc>
              <a:spcBef>
                <a:spcPts val="1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Заявление</a:t>
            </a:r>
            <a:r>
              <a:rPr sz="32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(уровень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образования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/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квалификации</a:t>
            </a:r>
            <a:r>
              <a:rPr sz="24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результаты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наставнической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>
              <a:lnSpc>
                <a:spcPts val="3200"/>
              </a:lnSpc>
            </a:pP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деятельности</a:t>
            </a:r>
            <a:r>
              <a:rPr sz="2400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имеющаяся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высшая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 категория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+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 указание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 желаемой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категории)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;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75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241300" indent="-228600">
              <a:lnSpc>
                <a:spcPts val="3725"/>
              </a:lnSpc>
              <a:spcBef>
                <a:spcPts val="5"/>
              </a:spcBef>
              <a:buFont typeface="Microsoft Sans Serif"/>
              <a:buChar char="•"/>
              <a:tabLst>
                <a:tab pos="241300" algn="l"/>
                <a:tab pos="2664460" algn="l"/>
                <a:tab pos="5311775" algn="l"/>
                <a:tab pos="7595234" algn="l"/>
                <a:tab pos="9834245" algn="l"/>
              </a:tabLst>
            </a:pPr>
            <a:r>
              <a:rPr sz="3200" b="1" spc="-65" dirty="0">
                <a:solidFill>
                  <a:srgbClr val="002060"/>
                </a:solidFill>
                <a:latin typeface="Calibri"/>
                <a:cs typeface="Calibri"/>
              </a:rPr>
              <a:t>Х</a:t>
            </a:r>
            <a:r>
              <a:rPr sz="3200" b="1" spc="-8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та</a:t>
            </a:r>
            <a:r>
              <a:rPr sz="3200" b="1" spc="-15" dirty="0">
                <a:solidFill>
                  <a:srgbClr val="002060"/>
                </a:solidFill>
                <a:latin typeface="Calibri"/>
                <a:cs typeface="Calibri"/>
              </a:rPr>
              <a:t>й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ств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о	р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3200" b="1" spc="-1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2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b="1" spc="-8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200" b="1" spc="-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3200" b="1" spc="-20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3200" b="1" spc="-4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3200" b="1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3200" b="1" dirty="0">
                <a:solidFill>
                  <a:srgbClr val="002060"/>
                </a:solidFill>
                <a:latin typeface="Calibri"/>
                <a:cs typeface="Calibri"/>
              </a:rPr>
              <a:t>ля	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харак</a:t>
            </a:r>
            <a:r>
              <a:rPr sz="2400" spc="-3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еристи</a:t>
            </a:r>
            <a:r>
              <a:rPr sz="2400" spc="-4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а	наставни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ч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400" spc="5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2400" spc="-35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й	</a:t>
            </a:r>
            <a:r>
              <a:rPr sz="2400" spc="-25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ея</a:t>
            </a:r>
            <a:r>
              <a:rPr sz="2400" spc="-35" dirty="0">
                <a:solidFill>
                  <a:srgbClr val="002060"/>
                </a:solidFill>
                <a:latin typeface="Calibri"/>
                <a:cs typeface="Calibri"/>
              </a:rPr>
              <a:t>те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льн</a:t>
            </a: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сти</a:t>
            </a:r>
          </a:p>
          <a:p>
            <a:pPr marL="241300">
              <a:lnSpc>
                <a:spcPts val="2765"/>
              </a:lnSpc>
            </a:pPr>
            <a:r>
              <a:rPr sz="2400" spc="-15" dirty="0">
                <a:solidFill>
                  <a:srgbClr val="002060"/>
                </a:solidFill>
                <a:latin typeface="Calibri"/>
                <a:cs typeface="Calibri"/>
              </a:rPr>
              <a:t>аттестуемого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Calibri"/>
                <a:cs typeface="Calibri"/>
              </a:rPr>
              <a:t>непосредственно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24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spc="-10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2400" spc="-10" dirty="0">
                <a:solidFill>
                  <a:srgbClr val="002060"/>
                </a:solidFill>
                <a:latin typeface="Calibri"/>
                <a:cs typeface="Calibri"/>
              </a:rPr>
              <a:t>).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6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1457" y="378536"/>
            <a:ext cx="981347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25" dirty="0">
                <a:solidFill>
                  <a:srgbClr val="002060"/>
                </a:solidFill>
                <a:latin typeface="+mn-lt"/>
              </a:rPr>
              <a:t>Что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0" dirty="0">
                <a:solidFill>
                  <a:srgbClr val="002060"/>
                </a:solidFill>
                <a:latin typeface="+mn-lt"/>
              </a:rPr>
              <a:t>входит</a:t>
            </a:r>
            <a:r>
              <a:rPr sz="4000" b="1" spc="-9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5" dirty="0">
                <a:solidFill>
                  <a:srgbClr val="002060"/>
                </a:solidFill>
                <a:latin typeface="+mn-lt"/>
              </a:rPr>
              <a:t>в</a:t>
            </a:r>
            <a:r>
              <a:rPr sz="4000" b="1" spc="-5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характеристику</a:t>
            </a:r>
            <a:r>
              <a:rPr sz="4000" b="1" spc="-10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наставника?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2110" y="1291335"/>
            <a:ext cx="3423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4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са</a:t>
            </a:r>
            <a:r>
              <a:rPr sz="2800" dirty="0">
                <a:solidFill>
                  <a:srgbClr val="002060"/>
                </a:solidFill>
                <a:latin typeface="Calibri"/>
                <a:cs typeface="Calibri"/>
              </a:rPr>
              <a:t>м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ы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2800" spc="-5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2800" spc="-5" dirty="0">
                <a:solidFill>
                  <a:srgbClr val="002060"/>
                </a:solidFill>
                <a:latin typeface="Calibri"/>
                <a:cs typeface="Calibri"/>
              </a:rPr>
              <a:t>аза</a:t>
            </a:r>
            <a:r>
              <a:rPr sz="2800" spc="-35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2800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2800" spc="-10" dirty="0">
                <a:solidFill>
                  <a:srgbClr val="002060"/>
                </a:solidFill>
                <a:latin typeface="Calibri"/>
                <a:cs typeface="Calibri"/>
              </a:rPr>
              <a:t>ли…</a:t>
            </a:r>
            <a:endParaRPr sz="28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2471" y="1712970"/>
            <a:ext cx="2392680" cy="2348865"/>
            <a:chOff x="6062471" y="1712970"/>
            <a:chExt cx="2392680" cy="23488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805" y="1712970"/>
              <a:ext cx="2339351" cy="23484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2471" y="2979445"/>
              <a:ext cx="1961387" cy="6019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65341" y="1743455"/>
              <a:ext cx="2244090" cy="224409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249161" y="3066415"/>
            <a:ext cx="1593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Наставничество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26830" y="4145261"/>
            <a:ext cx="2339975" cy="2339975"/>
            <a:chOff x="5926830" y="4145261"/>
            <a:chExt cx="2339975" cy="23399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6830" y="4145261"/>
              <a:ext cx="2339351" cy="23393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3515" y="4536935"/>
              <a:ext cx="1751076" cy="8519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6365" y="4176521"/>
              <a:ext cx="2244090" cy="224409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219825" y="4624196"/>
            <a:ext cx="133159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8270" marR="5080" indent="-116205">
              <a:lnSpc>
                <a:spcPts val="1970"/>
              </a:lnSpc>
              <a:spcBef>
                <a:spcPts val="32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Подготовка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к </a:t>
            </a:r>
            <a:r>
              <a:rPr sz="1800" b="1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конкурсам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672840" y="4136123"/>
            <a:ext cx="2357755" cy="2357755"/>
            <a:chOff x="3672840" y="4136123"/>
            <a:chExt cx="2357755" cy="235775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2840" y="4136123"/>
              <a:ext cx="2357628" cy="23576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9976" y="4536935"/>
              <a:ext cx="1400555" cy="8519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32276" y="4176521"/>
              <a:ext cx="2244090" cy="224409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66030" y="4624196"/>
            <a:ext cx="1003300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24130">
              <a:lnSpc>
                <a:spcPts val="1970"/>
              </a:lnSpc>
              <a:spcBef>
                <a:spcPts val="325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Практика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1800" b="1" spc="-8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ов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672840" y="1892807"/>
            <a:ext cx="2357755" cy="2357755"/>
            <a:chOff x="3672840" y="1892807"/>
            <a:chExt cx="2357755" cy="235775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72840" y="1892807"/>
              <a:ext cx="2357628" cy="23576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7680" y="3040367"/>
              <a:ext cx="1536191" cy="85192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2276" y="1932431"/>
              <a:ext cx="2244090" cy="224409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483734" y="3127628"/>
            <a:ext cx="1169035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">
              <a:lnSpc>
                <a:spcPts val="2065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Авторские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разработки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3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0963" y="103783"/>
            <a:ext cx="590778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0" dirty="0">
                <a:solidFill>
                  <a:srgbClr val="002060"/>
                </a:solidFill>
                <a:latin typeface="+mn-lt"/>
              </a:rPr>
              <a:t>Готовим</a:t>
            </a:r>
            <a:r>
              <a:rPr sz="4000"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40" dirty="0">
                <a:solidFill>
                  <a:srgbClr val="002060"/>
                </a:solidFill>
                <a:latin typeface="+mn-lt"/>
              </a:rPr>
              <a:t>документы:</a:t>
            </a:r>
            <a:endParaRPr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291" y="731519"/>
            <a:ext cx="9041130" cy="6102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0058" y="475834"/>
            <a:ext cx="850163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solidFill>
                  <a:srgbClr val="002060"/>
                </a:solidFill>
                <a:latin typeface="+mn-lt"/>
              </a:rPr>
              <a:t>Руководство</a:t>
            </a:r>
            <a:r>
              <a:rPr b="1" spc="-120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практикой</a:t>
            </a:r>
            <a:r>
              <a:rPr b="1" spc="-114" dirty="0">
                <a:solidFill>
                  <a:srgbClr val="002060"/>
                </a:solidFill>
                <a:latin typeface="+mn-lt"/>
              </a:rPr>
              <a:t> </a:t>
            </a:r>
            <a:r>
              <a:rPr b="1" spc="-35" dirty="0">
                <a:solidFill>
                  <a:srgbClr val="002060"/>
                </a:solidFill>
                <a:latin typeface="+mn-lt"/>
              </a:rPr>
              <a:t>студентов: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6" y="1706334"/>
            <a:ext cx="6520543" cy="489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2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6477" y="25148"/>
            <a:ext cx="728027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35" dirty="0">
                <a:solidFill>
                  <a:srgbClr val="002060"/>
                </a:solidFill>
                <a:latin typeface="+mn-lt"/>
              </a:rPr>
              <a:t>Руководство</a:t>
            </a:r>
            <a:r>
              <a:rPr sz="4000" b="1" spc="-75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практикой</a:t>
            </a:r>
            <a:r>
              <a:rPr sz="4000" b="1" spc="-80" dirty="0">
                <a:solidFill>
                  <a:srgbClr val="002060"/>
                </a:solidFill>
                <a:latin typeface="+mn-lt"/>
              </a:rPr>
              <a:t> </a:t>
            </a:r>
            <a:r>
              <a:rPr sz="4000" b="1" spc="-35" dirty="0">
                <a:solidFill>
                  <a:srgbClr val="002060"/>
                </a:solidFill>
                <a:latin typeface="+mn-lt"/>
              </a:rPr>
              <a:t>студентов:</a:t>
            </a:r>
            <a:endParaRPr sz="40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1742" y="1708784"/>
            <a:ext cx="10678887" cy="387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Договор</a:t>
            </a:r>
            <a:r>
              <a:rPr sz="36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ВУЗом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или 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СУЗом;</a:t>
            </a:r>
            <a:endParaRPr sz="3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marR="2631440" indent="-515620">
              <a:lnSpc>
                <a:spcPct val="150100"/>
              </a:lnSpc>
              <a:spcBef>
                <a:spcPts val="9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Приказ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 err="1">
                <a:solidFill>
                  <a:srgbClr val="002060"/>
                </a:solidFill>
                <a:latin typeface="Calibri"/>
                <a:cs typeface="Calibri"/>
              </a:rPr>
              <a:t>по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25" dirty="0" smtClean="0">
                <a:solidFill>
                  <a:srgbClr val="002060"/>
                </a:solidFill>
                <a:latin typeface="Calibri"/>
                <a:cs typeface="Calibri"/>
              </a:rPr>
              <a:t>ОО</a:t>
            </a:r>
            <a:r>
              <a:rPr sz="3600" spc="-10" dirty="0" smtClean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закреплении </a:t>
            </a:r>
            <a:r>
              <a:rPr sz="3600" spc="-30" dirty="0">
                <a:solidFill>
                  <a:srgbClr val="002060"/>
                </a:solidFill>
                <a:latin typeface="Calibri"/>
                <a:cs typeface="Calibri"/>
              </a:rPr>
              <a:t>студентов</a:t>
            </a:r>
            <a:r>
              <a:rPr sz="3600" spc="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за </a:t>
            </a:r>
            <a:r>
              <a:rPr sz="3600" spc="-8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наставником;</a:t>
            </a:r>
            <a:endParaRPr sz="3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spcBef>
                <a:spcPts val="31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Подписанный</a:t>
            </a:r>
            <a:r>
              <a:rPr sz="3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Calibri"/>
                <a:cs typeface="Calibri"/>
              </a:rPr>
              <a:t>наставником</a:t>
            </a:r>
            <a:r>
              <a:rPr sz="36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002060"/>
                </a:solidFill>
                <a:latin typeface="Calibri"/>
                <a:cs typeface="Calibri"/>
              </a:rPr>
              <a:t>отчёт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о </a:t>
            </a:r>
            <a:r>
              <a:rPr sz="3600" spc="-5" dirty="0">
                <a:solidFill>
                  <a:srgbClr val="002060"/>
                </a:solidFill>
                <a:latin typeface="Calibri"/>
                <a:cs typeface="Calibri"/>
              </a:rPr>
              <a:t>практике</a:t>
            </a:r>
            <a:r>
              <a:rPr sz="36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002060"/>
                </a:solidFill>
                <a:latin typeface="Calibri"/>
                <a:cs typeface="Calibri"/>
              </a:rPr>
              <a:t>студента</a:t>
            </a:r>
            <a:r>
              <a:rPr sz="3600" spc="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др.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131806"/>
            <a:ext cx="1079157" cy="107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73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750</Words>
  <Application>Microsoft Office PowerPoint</Application>
  <PresentationFormat>Широкоэкранный</PresentationFormat>
  <Paragraphs>117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Microsoft Sans Serif</vt:lpstr>
      <vt:lpstr>Times New Roman</vt:lpstr>
      <vt:lpstr>Wingdings</vt:lpstr>
      <vt:lpstr>Office Theme</vt:lpstr>
      <vt:lpstr>Аттестация – 2024: категория  «Педагог-Наставник»</vt:lpstr>
      <vt:lpstr>Зачем нам это все нужно?</vt:lpstr>
      <vt:lpstr>Новая основа Ваших действий в аттестации:</vt:lpstr>
      <vt:lpstr>Про НАСТАВНИКов</vt:lpstr>
      <vt:lpstr>Документы аттестуемого:</vt:lpstr>
      <vt:lpstr>Что входит в характеристику наставника?</vt:lpstr>
      <vt:lpstr>Готовим документы:</vt:lpstr>
      <vt:lpstr>Руководство практикой студентов:</vt:lpstr>
      <vt:lpstr>Руководство практикой студентов:</vt:lpstr>
      <vt:lpstr>Наставничество в отношении работников ОО,  активное сопровождение их профессионального развития:</vt:lpstr>
      <vt:lpstr>Наставничество в отношении работников ОО,  активное сопровождение их профессионального  развития:</vt:lpstr>
      <vt:lpstr>Содействие в подготовке педагогов ОО  к профессиональным конкурсам:</vt:lpstr>
      <vt:lpstr>Содействие в подготовке педагогов ОО  к профессиональным конкурсам:</vt:lpstr>
      <vt:lpstr>Распространение авторских подходов и методических  разработок в области наставнической деятельности в ОО</vt:lpstr>
      <vt:lpstr>Распространение авторских подходов и методических  разработок в области наставнической деятельности в ОО</vt:lpstr>
      <vt:lpstr>Кто такой наставник?</vt:lpstr>
      <vt:lpstr>Практикум</vt:lpstr>
      <vt:lpstr>Готовим приказ для «наставника» (практика)</vt:lpstr>
      <vt:lpstr>Приказ по ДОО о наставничестве  на текущий учебный год</vt:lpstr>
      <vt:lpstr>Приказ по ДОО о наставничестве  на текущий учебный год</vt:lpstr>
      <vt:lpstr>Приказ по ДОО о наставничестве  на текущий учебный год ПРО КОГО ПРИКАЗ?</vt:lpstr>
      <vt:lpstr>Еще кого впишем в приказ?</vt:lpstr>
      <vt:lpstr>Приказ по ДОО о наставничестве  на текущий учебный год</vt:lpstr>
      <vt:lpstr>Получилось?</vt:lpstr>
      <vt:lpstr>Презентация PowerPoint</vt:lpstr>
      <vt:lpstr>Презентация PowerPoint</vt:lpstr>
      <vt:lpstr>Кто может аттестоваться на «Наставника»?</vt:lpstr>
      <vt:lpstr>Кто может аттестоваться на «Наставника»? ВСЕ!</vt:lpstr>
      <vt:lpstr>Ваши вопросы?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1</cp:lastModifiedBy>
  <cp:revision>12</cp:revision>
  <dcterms:created xsi:type="dcterms:W3CDTF">2023-07-27T11:19:03Z</dcterms:created>
  <dcterms:modified xsi:type="dcterms:W3CDTF">2024-03-28T09:34:14Z</dcterms:modified>
</cp:coreProperties>
</file>