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media/image7.jpg" ContentType="image/jpg"/>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sldIdLst>
    <p:sldId id="258" r:id="rId2"/>
    <p:sldId id="259" r:id="rId3"/>
    <p:sldId id="260" r:id="rId4"/>
    <p:sldId id="261" r:id="rId5"/>
    <p:sldId id="262" r:id="rId6"/>
    <p:sldId id="264" r:id="rId7"/>
    <p:sldId id="290" r:id="rId8"/>
    <p:sldId id="266" r:id="rId9"/>
    <p:sldId id="291" r:id="rId10"/>
    <p:sldId id="292" r:id="rId11"/>
    <p:sldId id="293" r:id="rId12"/>
    <p:sldId id="294" r:id="rId13"/>
    <p:sldId id="295" r:id="rId14"/>
    <p:sldId id="296" r:id="rId15"/>
    <p:sldId id="297" r:id="rId16"/>
    <p:sldId id="298" r:id="rId17"/>
    <p:sldId id="299" r:id="rId18"/>
    <p:sldId id="300" r:id="rId19"/>
    <p:sldId id="301" r:id="rId20"/>
    <p:sldId id="302" r:id="rId21"/>
    <p:sldId id="303" r:id="rId22"/>
    <p:sldId id="304" r:id="rId23"/>
    <p:sldId id="305" r:id="rId24"/>
    <p:sldId id="306" r:id="rId25"/>
    <p:sldId id="307" r:id="rId26"/>
    <p:sldId id="308" r:id="rId27"/>
    <p:sldId id="309" r:id="rId28"/>
    <p:sldId id="310" r:id="rId29"/>
    <p:sldId id="286" r:id="rId30"/>
    <p:sldId id="287" r:id="rId31"/>
  </p:sldIdLst>
  <p:sldSz cx="12192000" cy="6858000"/>
  <p:notesSz cx="6858000" cy="9144000"/>
  <p:defaultText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610"/>
    <p:restoredTop sz="95846"/>
  </p:normalViewPr>
  <p:slideViewPr>
    <p:cSldViewPr snapToGrid="0" snapToObjects="1">
      <p:cViewPr varScale="1">
        <p:scale>
          <a:sx n="73" d="100"/>
          <a:sy n="73" d="100"/>
        </p:scale>
        <p:origin x="594" y="84"/>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tableStyles" Target="tableStyles.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D2CED611-A044-754D-BB40-9A267C2916C8}"/>
              </a:ext>
            </a:extLst>
          </p:cNvPr>
          <p:cNvPicPr>
            <a:picLocks noChangeAspect="1"/>
          </p:cNvPicPr>
          <p:nvPr userDrawn="1"/>
        </p:nvPicPr>
        <p:blipFill>
          <a:blip r:embed="rId2"/>
          <a:stretch>
            <a:fillRect/>
          </a:stretch>
        </p:blipFill>
        <p:spPr>
          <a:xfrm>
            <a:off x="0" y="0"/>
            <a:ext cx="12192000" cy="6858000"/>
          </a:xfrm>
          <a:prstGeom prst="rect">
            <a:avLst/>
          </a:prstGeom>
        </p:spPr>
      </p:pic>
      <p:sp>
        <p:nvSpPr>
          <p:cNvPr id="2" name="Title 1">
            <a:extLst>
              <a:ext uri="{FF2B5EF4-FFF2-40B4-BE49-F238E27FC236}">
                <a16:creationId xmlns:a16="http://schemas.microsoft.com/office/drawing/2014/main" id="{DF20CF6A-6FD0-1D42-873A-08352AAA21F1}"/>
              </a:ext>
            </a:extLst>
          </p:cNvPr>
          <p:cNvSpPr>
            <a:spLocks noGrp="1"/>
          </p:cNvSpPr>
          <p:nvPr>
            <p:ph type="ctrTitle"/>
          </p:nvPr>
        </p:nvSpPr>
        <p:spPr>
          <a:xfrm>
            <a:off x="1524000" y="1122363"/>
            <a:ext cx="9144000" cy="2387600"/>
          </a:xfrm>
        </p:spPr>
        <p:txBody>
          <a:bodyPr anchor="b"/>
          <a:lstStyle>
            <a:lvl1pPr algn="ctr">
              <a:defRPr sz="6000"/>
            </a:lvl1pPr>
          </a:lstStyle>
          <a:p>
            <a:r>
              <a:rPr lang="en-GB"/>
              <a:t>Click to edit Master title style</a:t>
            </a:r>
            <a:endParaRPr lang="x-none"/>
          </a:p>
        </p:txBody>
      </p:sp>
      <p:sp>
        <p:nvSpPr>
          <p:cNvPr id="3" name="Subtitle 2">
            <a:extLst>
              <a:ext uri="{FF2B5EF4-FFF2-40B4-BE49-F238E27FC236}">
                <a16:creationId xmlns:a16="http://schemas.microsoft.com/office/drawing/2014/main" id="{BDF9354D-602F-6245-916B-A0DAE9B31A6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GB"/>
              <a:t>Click to edit Master subtitle style</a:t>
            </a:r>
            <a:endParaRPr lang="x-none"/>
          </a:p>
        </p:txBody>
      </p:sp>
      <p:sp>
        <p:nvSpPr>
          <p:cNvPr id="4" name="Date Placeholder 3">
            <a:extLst>
              <a:ext uri="{FF2B5EF4-FFF2-40B4-BE49-F238E27FC236}">
                <a16:creationId xmlns:a16="http://schemas.microsoft.com/office/drawing/2014/main" id="{75BB7EAC-DA88-BD47-AFB8-D0150227B8CA}"/>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5" name="Footer Placeholder 4">
            <a:extLst>
              <a:ext uri="{FF2B5EF4-FFF2-40B4-BE49-F238E27FC236}">
                <a16:creationId xmlns:a16="http://schemas.microsoft.com/office/drawing/2014/main" id="{992358D6-F48E-B149-8E19-B6738D78978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FBE364D5-D5C7-6647-94E5-2914BD9BBCC2}"/>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200147971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3C8C74E-AA01-5E44-ABD4-81EF21C83020}"/>
              </a:ext>
            </a:extLst>
          </p:cNvPr>
          <p:cNvSpPr>
            <a:spLocks noGrp="1"/>
          </p:cNvSpPr>
          <p:nvPr>
            <p:ph type="title"/>
          </p:nvPr>
        </p:nvSpPr>
        <p:spPr/>
        <p:txBody>
          <a:bodyPr/>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451F23F5-56B8-3F4D-8C40-51A010F56087}"/>
              </a:ext>
            </a:extLst>
          </p:cNvPr>
          <p:cNvSpPr>
            <a:spLocks noGrp="1"/>
          </p:cNvSpPr>
          <p:nvPr>
            <p:ph type="body" orient="vert" idx="1"/>
          </p:nvPr>
        </p:nvSpPr>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BDDBE879-F624-4D4B-B21F-F47611C053A1}"/>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5" name="Footer Placeholder 4">
            <a:extLst>
              <a:ext uri="{FF2B5EF4-FFF2-40B4-BE49-F238E27FC236}">
                <a16:creationId xmlns:a16="http://schemas.microsoft.com/office/drawing/2014/main" id="{D53D836E-C180-AF4E-B869-10AA4457D97D}"/>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CC91E84F-F988-994C-87C3-F846A7D14798}"/>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223279432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5777E5BE-2745-6640-9415-2B81D51B3339}"/>
              </a:ext>
            </a:extLst>
          </p:cNvPr>
          <p:cNvSpPr>
            <a:spLocks noGrp="1"/>
          </p:cNvSpPr>
          <p:nvPr>
            <p:ph type="title" orient="vert"/>
          </p:nvPr>
        </p:nvSpPr>
        <p:spPr>
          <a:xfrm>
            <a:off x="8724900" y="365125"/>
            <a:ext cx="2628900" cy="5811838"/>
          </a:xfrm>
        </p:spPr>
        <p:txBody>
          <a:bodyPr vert="eaVert"/>
          <a:lstStyle/>
          <a:p>
            <a:r>
              <a:rPr lang="en-GB"/>
              <a:t>Click to edit Master title style</a:t>
            </a:r>
            <a:endParaRPr lang="x-none"/>
          </a:p>
        </p:txBody>
      </p:sp>
      <p:sp>
        <p:nvSpPr>
          <p:cNvPr id="3" name="Vertical Text Placeholder 2">
            <a:extLst>
              <a:ext uri="{FF2B5EF4-FFF2-40B4-BE49-F238E27FC236}">
                <a16:creationId xmlns:a16="http://schemas.microsoft.com/office/drawing/2014/main" id="{DA6D3F7A-0A4B-FC41-8CBA-1BECD252AEB3}"/>
              </a:ext>
            </a:extLst>
          </p:cNvPr>
          <p:cNvSpPr>
            <a:spLocks noGrp="1"/>
          </p:cNvSpPr>
          <p:nvPr>
            <p:ph type="body" orient="vert" idx="1"/>
          </p:nvPr>
        </p:nvSpPr>
        <p:spPr>
          <a:xfrm>
            <a:off x="838200" y="365125"/>
            <a:ext cx="7734300" cy="5811838"/>
          </a:xfrm>
        </p:spPr>
        <p:txBody>
          <a:bodyPr vert="eaVert"/>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4B3B5D3B-35C4-524D-A567-EB801F903F26}"/>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5" name="Footer Placeholder 4">
            <a:extLst>
              <a:ext uri="{FF2B5EF4-FFF2-40B4-BE49-F238E27FC236}">
                <a16:creationId xmlns:a16="http://schemas.microsoft.com/office/drawing/2014/main" id="{62C3CD58-1B6A-6647-86DE-6C2017800BA4}"/>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5EF2CF2D-B123-0A44-9AB9-654CCD48A600}"/>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2992193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050F430-3A48-D245-9D66-9E2AC170E516}"/>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4ACC697B-61BE-F64E-9753-9EBD8D2721F3}"/>
              </a:ext>
            </a:extLst>
          </p:cNvPr>
          <p:cNvSpPr>
            <a:spLocks noGrp="1"/>
          </p:cNvSpPr>
          <p:nvPr>
            <p:ph idx="1"/>
          </p:nvPr>
        </p:nvSpPr>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DAEC23F1-11A0-9741-A71A-A5DBEB70832C}"/>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5" name="Footer Placeholder 4">
            <a:extLst>
              <a:ext uri="{FF2B5EF4-FFF2-40B4-BE49-F238E27FC236}">
                <a16:creationId xmlns:a16="http://schemas.microsoft.com/office/drawing/2014/main" id="{3B75577B-4832-1B47-AC0E-6C2A0361043F}"/>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6DC4DCD3-3681-B14D-9659-38CEA08DE0F7}"/>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427459742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12A25F3-FFDB-A543-8A3A-81C2EBC1FF77}"/>
              </a:ext>
            </a:extLst>
          </p:cNvPr>
          <p:cNvSpPr>
            <a:spLocks noGrp="1"/>
          </p:cNvSpPr>
          <p:nvPr>
            <p:ph type="title"/>
          </p:nvPr>
        </p:nvSpPr>
        <p:spPr>
          <a:xfrm>
            <a:off x="831850" y="1709738"/>
            <a:ext cx="10515600" cy="2852737"/>
          </a:xfrm>
        </p:spPr>
        <p:txBody>
          <a:bodyPr anchor="b"/>
          <a:lstStyle>
            <a:lvl1pPr>
              <a:defRPr sz="6000"/>
            </a:lvl1pPr>
          </a:lstStyle>
          <a:p>
            <a:r>
              <a:rPr lang="en-GB"/>
              <a:t>Click to edit Master title style</a:t>
            </a:r>
            <a:endParaRPr lang="x-none"/>
          </a:p>
        </p:txBody>
      </p:sp>
      <p:sp>
        <p:nvSpPr>
          <p:cNvPr id="3" name="Text Placeholder 2">
            <a:extLst>
              <a:ext uri="{FF2B5EF4-FFF2-40B4-BE49-F238E27FC236}">
                <a16:creationId xmlns:a16="http://schemas.microsoft.com/office/drawing/2014/main" id="{88DF5382-7DC3-CF45-85E8-E28E4D64B17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GB"/>
              <a:t>Click to edit Master text styles</a:t>
            </a:r>
          </a:p>
        </p:txBody>
      </p:sp>
      <p:sp>
        <p:nvSpPr>
          <p:cNvPr id="4" name="Date Placeholder 3">
            <a:extLst>
              <a:ext uri="{FF2B5EF4-FFF2-40B4-BE49-F238E27FC236}">
                <a16:creationId xmlns:a16="http://schemas.microsoft.com/office/drawing/2014/main" id="{C37698CA-E35F-E345-B1B5-7F63D28F5D57}"/>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5" name="Footer Placeholder 4">
            <a:extLst>
              <a:ext uri="{FF2B5EF4-FFF2-40B4-BE49-F238E27FC236}">
                <a16:creationId xmlns:a16="http://schemas.microsoft.com/office/drawing/2014/main" id="{25FDD76D-514B-6E4E-A8FF-879123FA1C8A}"/>
              </a:ext>
            </a:extLst>
          </p:cNvPr>
          <p:cNvSpPr>
            <a:spLocks noGrp="1"/>
          </p:cNvSpPr>
          <p:nvPr>
            <p:ph type="ftr" sz="quarter" idx="11"/>
          </p:nvPr>
        </p:nvSpPr>
        <p:spPr/>
        <p:txBody>
          <a:bodyPr/>
          <a:lstStyle/>
          <a:p>
            <a:endParaRPr lang="x-none"/>
          </a:p>
        </p:txBody>
      </p:sp>
      <p:sp>
        <p:nvSpPr>
          <p:cNvPr id="6" name="Slide Number Placeholder 5">
            <a:extLst>
              <a:ext uri="{FF2B5EF4-FFF2-40B4-BE49-F238E27FC236}">
                <a16:creationId xmlns:a16="http://schemas.microsoft.com/office/drawing/2014/main" id="{AB1CA71A-5644-2A43-8548-FFA544000931}"/>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26525614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8B3AB38-064E-B14E-A779-FAB6F1F8DFDD}"/>
              </a:ext>
            </a:extLst>
          </p:cNvPr>
          <p:cNvSpPr>
            <a:spLocks noGrp="1"/>
          </p:cNvSpPr>
          <p:nvPr>
            <p:ph type="title"/>
          </p:nvPr>
        </p:nvSpPr>
        <p:spPr/>
        <p:txBody>
          <a:bodyPr/>
          <a:lstStyle/>
          <a:p>
            <a:r>
              <a:rPr lang="en-GB"/>
              <a:t>Click to edit Master title style</a:t>
            </a:r>
            <a:endParaRPr lang="x-none"/>
          </a:p>
        </p:txBody>
      </p:sp>
      <p:sp>
        <p:nvSpPr>
          <p:cNvPr id="3" name="Content Placeholder 2">
            <a:extLst>
              <a:ext uri="{FF2B5EF4-FFF2-40B4-BE49-F238E27FC236}">
                <a16:creationId xmlns:a16="http://schemas.microsoft.com/office/drawing/2014/main" id="{0AD18715-5B3C-714A-BAA6-B70B7E0817DC}"/>
              </a:ext>
            </a:extLst>
          </p:cNvPr>
          <p:cNvSpPr>
            <a:spLocks noGrp="1"/>
          </p:cNvSpPr>
          <p:nvPr>
            <p:ph sz="half" idx="1"/>
          </p:nvPr>
        </p:nvSpPr>
        <p:spPr>
          <a:xfrm>
            <a:off x="838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Content Placeholder 3">
            <a:extLst>
              <a:ext uri="{FF2B5EF4-FFF2-40B4-BE49-F238E27FC236}">
                <a16:creationId xmlns:a16="http://schemas.microsoft.com/office/drawing/2014/main" id="{7AD2E32F-3ED2-A542-A596-7D7B4E08C321}"/>
              </a:ext>
            </a:extLst>
          </p:cNvPr>
          <p:cNvSpPr>
            <a:spLocks noGrp="1"/>
          </p:cNvSpPr>
          <p:nvPr>
            <p:ph sz="half" idx="2"/>
          </p:nvPr>
        </p:nvSpPr>
        <p:spPr>
          <a:xfrm>
            <a:off x="6172200" y="1825625"/>
            <a:ext cx="5181600" cy="435133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Date Placeholder 4">
            <a:extLst>
              <a:ext uri="{FF2B5EF4-FFF2-40B4-BE49-F238E27FC236}">
                <a16:creationId xmlns:a16="http://schemas.microsoft.com/office/drawing/2014/main" id="{BCC5BAE0-84EB-8844-A971-AE3E61712CA3}"/>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6" name="Footer Placeholder 5">
            <a:extLst>
              <a:ext uri="{FF2B5EF4-FFF2-40B4-BE49-F238E27FC236}">
                <a16:creationId xmlns:a16="http://schemas.microsoft.com/office/drawing/2014/main" id="{9138E549-48E8-7847-AAA4-091A0BDA8630}"/>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B97304F6-24E1-784B-BDF4-E751515FD6B3}"/>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131184678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8E1A0F-81BB-8E41-87C2-721D1E96B7D2}"/>
              </a:ext>
            </a:extLst>
          </p:cNvPr>
          <p:cNvSpPr>
            <a:spLocks noGrp="1"/>
          </p:cNvSpPr>
          <p:nvPr>
            <p:ph type="title"/>
          </p:nvPr>
        </p:nvSpPr>
        <p:spPr>
          <a:xfrm>
            <a:off x="839788" y="365125"/>
            <a:ext cx="10515600" cy="1325563"/>
          </a:xfrm>
        </p:spPr>
        <p:txBody>
          <a:bodyPr/>
          <a:lstStyle/>
          <a:p>
            <a:r>
              <a:rPr lang="en-GB"/>
              <a:t>Click to edit Master title style</a:t>
            </a:r>
            <a:endParaRPr lang="x-none"/>
          </a:p>
        </p:txBody>
      </p:sp>
      <p:sp>
        <p:nvSpPr>
          <p:cNvPr id="3" name="Text Placeholder 2">
            <a:extLst>
              <a:ext uri="{FF2B5EF4-FFF2-40B4-BE49-F238E27FC236}">
                <a16:creationId xmlns:a16="http://schemas.microsoft.com/office/drawing/2014/main" id="{F3E5C638-F67E-D34E-89BC-7DF36F703BA7}"/>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4" name="Content Placeholder 3">
            <a:extLst>
              <a:ext uri="{FF2B5EF4-FFF2-40B4-BE49-F238E27FC236}">
                <a16:creationId xmlns:a16="http://schemas.microsoft.com/office/drawing/2014/main" id="{84DA9347-1542-DC4B-88CC-D7879992171E}"/>
              </a:ext>
            </a:extLst>
          </p:cNvPr>
          <p:cNvSpPr>
            <a:spLocks noGrp="1"/>
          </p:cNvSpPr>
          <p:nvPr>
            <p:ph sz="half" idx="2"/>
          </p:nvPr>
        </p:nvSpPr>
        <p:spPr>
          <a:xfrm>
            <a:off x="839788" y="2505075"/>
            <a:ext cx="5157787"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5" name="Text Placeholder 4">
            <a:extLst>
              <a:ext uri="{FF2B5EF4-FFF2-40B4-BE49-F238E27FC236}">
                <a16:creationId xmlns:a16="http://schemas.microsoft.com/office/drawing/2014/main" id="{3E28B820-E8EB-D647-B809-D9F1650D52A1}"/>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GB"/>
              <a:t>Click to edit Master text styles</a:t>
            </a:r>
          </a:p>
        </p:txBody>
      </p:sp>
      <p:sp>
        <p:nvSpPr>
          <p:cNvPr id="6" name="Content Placeholder 5">
            <a:extLst>
              <a:ext uri="{FF2B5EF4-FFF2-40B4-BE49-F238E27FC236}">
                <a16:creationId xmlns:a16="http://schemas.microsoft.com/office/drawing/2014/main" id="{4C0D5EE2-A960-C447-8071-022D1B913AD6}"/>
              </a:ext>
            </a:extLst>
          </p:cNvPr>
          <p:cNvSpPr>
            <a:spLocks noGrp="1"/>
          </p:cNvSpPr>
          <p:nvPr>
            <p:ph sz="quarter" idx="4"/>
          </p:nvPr>
        </p:nvSpPr>
        <p:spPr>
          <a:xfrm>
            <a:off x="6172200" y="2505075"/>
            <a:ext cx="5183188" cy="3684588"/>
          </a:xfrm>
        </p:spPr>
        <p:txBody>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7" name="Date Placeholder 6">
            <a:extLst>
              <a:ext uri="{FF2B5EF4-FFF2-40B4-BE49-F238E27FC236}">
                <a16:creationId xmlns:a16="http://schemas.microsoft.com/office/drawing/2014/main" id="{CB0CEE70-92CE-5D42-8DA0-6D8FDCD6C333}"/>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8" name="Footer Placeholder 7">
            <a:extLst>
              <a:ext uri="{FF2B5EF4-FFF2-40B4-BE49-F238E27FC236}">
                <a16:creationId xmlns:a16="http://schemas.microsoft.com/office/drawing/2014/main" id="{56358C07-BE1A-9647-9202-BFC0EAABA1D9}"/>
              </a:ext>
            </a:extLst>
          </p:cNvPr>
          <p:cNvSpPr>
            <a:spLocks noGrp="1"/>
          </p:cNvSpPr>
          <p:nvPr>
            <p:ph type="ftr" sz="quarter" idx="11"/>
          </p:nvPr>
        </p:nvSpPr>
        <p:spPr/>
        <p:txBody>
          <a:bodyPr/>
          <a:lstStyle/>
          <a:p>
            <a:endParaRPr lang="x-none"/>
          </a:p>
        </p:txBody>
      </p:sp>
      <p:sp>
        <p:nvSpPr>
          <p:cNvPr id="9" name="Slide Number Placeholder 8">
            <a:extLst>
              <a:ext uri="{FF2B5EF4-FFF2-40B4-BE49-F238E27FC236}">
                <a16:creationId xmlns:a16="http://schemas.microsoft.com/office/drawing/2014/main" id="{55EF69FF-CF12-774A-8FAD-A8EA55BDBCAD}"/>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33447326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A0B6E21-C1B2-FA48-9D8D-CEF7880690A6}"/>
              </a:ext>
            </a:extLst>
          </p:cNvPr>
          <p:cNvSpPr>
            <a:spLocks noGrp="1"/>
          </p:cNvSpPr>
          <p:nvPr>
            <p:ph type="title"/>
          </p:nvPr>
        </p:nvSpPr>
        <p:spPr/>
        <p:txBody>
          <a:bodyPr/>
          <a:lstStyle/>
          <a:p>
            <a:r>
              <a:rPr lang="en-GB"/>
              <a:t>Click to edit Master title style</a:t>
            </a:r>
            <a:endParaRPr lang="x-none"/>
          </a:p>
        </p:txBody>
      </p:sp>
      <p:sp>
        <p:nvSpPr>
          <p:cNvPr id="3" name="Date Placeholder 2">
            <a:extLst>
              <a:ext uri="{FF2B5EF4-FFF2-40B4-BE49-F238E27FC236}">
                <a16:creationId xmlns:a16="http://schemas.microsoft.com/office/drawing/2014/main" id="{248E49DF-B6FB-1F49-B5BE-087D4C810716}"/>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4" name="Footer Placeholder 3">
            <a:extLst>
              <a:ext uri="{FF2B5EF4-FFF2-40B4-BE49-F238E27FC236}">
                <a16:creationId xmlns:a16="http://schemas.microsoft.com/office/drawing/2014/main" id="{FF7B30C9-2909-AC43-9E33-ECE24B4A06F6}"/>
              </a:ext>
            </a:extLst>
          </p:cNvPr>
          <p:cNvSpPr>
            <a:spLocks noGrp="1"/>
          </p:cNvSpPr>
          <p:nvPr>
            <p:ph type="ftr" sz="quarter" idx="11"/>
          </p:nvPr>
        </p:nvSpPr>
        <p:spPr/>
        <p:txBody>
          <a:bodyPr/>
          <a:lstStyle/>
          <a:p>
            <a:endParaRPr lang="x-none"/>
          </a:p>
        </p:txBody>
      </p:sp>
      <p:sp>
        <p:nvSpPr>
          <p:cNvPr id="5" name="Slide Number Placeholder 4">
            <a:extLst>
              <a:ext uri="{FF2B5EF4-FFF2-40B4-BE49-F238E27FC236}">
                <a16:creationId xmlns:a16="http://schemas.microsoft.com/office/drawing/2014/main" id="{CC7088FE-398D-8E48-8177-8F508BC59580}"/>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303807228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77D02D4-4104-074C-85E2-8689552C33A0}"/>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3" name="Footer Placeholder 2">
            <a:extLst>
              <a:ext uri="{FF2B5EF4-FFF2-40B4-BE49-F238E27FC236}">
                <a16:creationId xmlns:a16="http://schemas.microsoft.com/office/drawing/2014/main" id="{88DDBA6C-02C5-8E4D-BB10-EA31BFA6F152}"/>
              </a:ext>
            </a:extLst>
          </p:cNvPr>
          <p:cNvSpPr>
            <a:spLocks noGrp="1"/>
          </p:cNvSpPr>
          <p:nvPr>
            <p:ph type="ftr" sz="quarter" idx="11"/>
          </p:nvPr>
        </p:nvSpPr>
        <p:spPr/>
        <p:txBody>
          <a:bodyPr/>
          <a:lstStyle/>
          <a:p>
            <a:endParaRPr lang="x-none"/>
          </a:p>
        </p:txBody>
      </p:sp>
      <p:sp>
        <p:nvSpPr>
          <p:cNvPr id="4" name="Slide Number Placeholder 3">
            <a:extLst>
              <a:ext uri="{FF2B5EF4-FFF2-40B4-BE49-F238E27FC236}">
                <a16:creationId xmlns:a16="http://schemas.microsoft.com/office/drawing/2014/main" id="{EB6F5539-1BAE-A943-B580-893B4860BE38}"/>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13031578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6761F57-3DD7-6043-B6D3-665A1DEFC99F}"/>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Content Placeholder 2">
            <a:extLst>
              <a:ext uri="{FF2B5EF4-FFF2-40B4-BE49-F238E27FC236}">
                <a16:creationId xmlns:a16="http://schemas.microsoft.com/office/drawing/2014/main" id="{07C65123-003D-4246-9DCE-634E5764337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Text Placeholder 3">
            <a:extLst>
              <a:ext uri="{FF2B5EF4-FFF2-40B4-BE49-F238E27FC236}">
                <a16:creationId xmlns:a16="http://schemas.microsoft.com/office/drawing/2014/main" id="{895CF585-C727-AC42-B5C4-7DDD9B183536}"/>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3E888053-F8C3-A649-8148-CFB4A0D0EAD8}"/>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6" name="Footer Placeholder 5">
            <a:extLst>
              <a:ext uri="{FF2B5EF4-FFF2-40B4-BE49-F238E27FC236}">
                <a16:creationId xmlns:a16="http://schemas.microsoft.com/office/drawing/2014/main" id="{65178CF3-2DA7-8C4E-91D2-6D361AD2E474}"/>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45835623-4C97-3D4E-8C0E-98A6BDEFF9FB}"/>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396003018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6B12BBE-4291-3349-9BB8-1C0D67EF4FA5}"/>
              </a:ext>
            </a:extLst>
          </p:cNvPr>
          <p:cNvSpPr>
            <a:spLocks noGrp="1"/>
          </p:cNvSpPr>
          <p:nvPr>
            <p:ph type="title"/>
          </p:nvPr>
        </p:nvSpPr>
        <p:spPr>
          <a:xfrm>
            <a:off x="839788" y="457200"/>
            <a:ext cx="3932237" cy="1600200"/>
          </a:xfrm>
        </p:spPr>
        <p:txBody>
          <a:bodyPr anchor="b"/>
          <a:lstStyle>
            <a:lvl1pPr>
              <a:defRPr sz="3200"/>
            </a:lvl1pPr>
          </a:lstStyle>
          <a:p>
            <a:r>
              <a:rPr lang="en-GB"/>
              <a:t>Click to edit Master title style</a:t>
            </a:r>
            <a:endParaRPr lang="x-none"/>
          </a:p>
        </p:txBody>
      </p:sp>
      <p:sp>
        <p:nvSpPr>
          <p:cNvPr id="3" name="Picture Placeholder 2">
            <a:extLst>
              <a:ext uri="{FF2B5EF4-FFF2-40B4-BE49-F238E27FC236}">
                <a16:creationId xmlns:a16="http://schemas.microsoft.com/office/drawing/2014/main" id="{CB6BC1E8-1F12-E547-8DA3-DB8330164388}"/>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x-none"/>
          </a:p>
        </p:txBody>
      </p:sp>
      <p:sp>
        <p:nvSpPr>
          <p:cNvPr id="4" name="Text Placeholder 3">
            <a:extLst>
              <a:ext uri="{FF2B5EF4-FFF2-40B4-BE49-F238E27FC236}">
                <a16:creationId xmlns:a16="http://schemas.microsoft.com/office/drawing/2014/main" id="{2020F42D-A180-6340-963C-8D564D9B0E27}"/>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GB"/>
              <a:t>Click to edit Master text styles</a:t>
            </a:r>
          </a:p>
        </p:txBody>
      </p:sp>
      <p:sp>
        <p:nvSpPr>
          <p:cNvPr id="5" name="Date Placeholder 4">
            <a:extLst>
              <a:ext uri="{FF2B5EF4-FFF2-40B4-BE49-F238E27FC236}">
                <a16:creationId xmlns:a16="http://schemas.microsoft.com/office/drawing/2014/main" id="{80DEBBD8-2EE4-C147-BA59-408693563A82}"/>
              </a:ext>
            </a:extLst>
          </p:cNvPr>
          <p:cNvSpPr>
            <a:spLocks noGrp="1"/>
          </p:cNvSpPr>
          <p:nvPr>
            <p:ph type="dt" sz="half" idx="10"/>
          </p:nvPr>
        </p:nvSpPr>
        <p:spPr/>
        <p:txBody>
          <a:bodyPr/>
          <a:lstStyle/>
          <a:p>
            <a:fld id="{6E2DDCCC-3A1F-3B45-9B6C-B60A1BBB3C57}" type="datetimeFigureOut">
              <a:rPr lang="x-none" smtClean="0"/>
              <a:t>19.12.2024</a:t>
            </a:fld>
            <a:endParaRPr lang="x-none"/>
          </a:p>
        </p:txBody>
      </p:sp>
      <p:sp>
        <p:nvSpPr>
          <p:cNvPr id="6" name="Footer Placeholder 5">
            <a:extLst>
              <a:ext uri="{FF2B5EF4-FFF2-40B4-BE49-F238E27FC236}">
                <a16:creationId xmlns:a16="http://schemas.microsoft.com/office/drawing/2014/main" id="{C648B94D-6DEE-5745-97B0-5A0AFAAC2B86}"/>
              </a:ext>
            </a:extLst>
          </p:cNvPr>
          <p:cNvSpPr>
            <a:spLocks noGrp="1"/>
          </p:cNvSpPr>
          <p:nvPr>
            <p:ph type="ftr" sz="quarter" idx="11"/>
          </p:nvPr>
        </p:nvSpPr>
        <p:spPr/>
        <p:txBody>
          <a:bodyPr/>
          <a:lstStyle/>
          <a:p>
            <a:endParaRPr lang="x-none"/>
          </a:p>
        </p:txBody>
      </p:sp>
      <p:sp>
        <p:nvSpPr>
          <p:cNvPr id="7" name="Slide Number Placeholder 6">
            <a:extLst>
              <a:ext uri="{FF2B5EF4-FFF2-40B4-BE49-F238E27FC236}">
                <a16:creationId xmlns:a16="http://schemas.microsoft.com/office/drawing/2014/main" id="{5269B33F-3128-1847-B1D4-6380429B4F33}"/>
              </a:ext>
            </a:extLst>
          </p:cNvPr>
          <p:cNvSpPr>
            <a:spLocks noGrp="1"/>
          </p:cNvSpPr>
          <p:nvPr>
            <p:ph type="sldNum" sz="quarter" idx="12"/>
          </p:nvPr>
        </p:nvSpPr>
        <p:spPr/>
        <p:txBody>
          <a:bodyPr/>
          <a:lstStyle/>
          <a:p>
            <a:fld id="{60325530-B8DC-D546-8C9C-9D1006171A29}" type="slidenum">
              <a:rPr lang="x-none" smtClean="0"/>
              <a:t>‹#›</a:t>
            </a:fld>
            <a:endParaRPr lang="x-none"/>
          </a:p>
        </p:txBody>
      </p:sp>
    </p:spTree>
    <p:extLst>
      <p:ext uri="{BB962C8B-B14F-4D97-AF65-F5344CB8AC3E}">
        <p14:creationId xmlns:p14="http://schemas.microsoft.com/office/powerpoint/2010/main" val="194146178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6978DCCF-A484-5147-A17D-6B95905FC0A5}"/>
              </a:ext>
            </a:extLst>
          </p:cNvPr>
          <p:cNvPicPr>
            <a:picLocks noChangeAspect="1"/>
          </p:cNvPicPr>
          <p:nvPr userDrawn="1"/>
        </p:nvPicPr>
        <p:blipFill>
          <a:blip r:embed="rId13"/>
          <a:stretch>
            <a:fillRect/>
          </a:stretch>
        </p:blipFill>
        <p:spPr>
          <a:xfrm>
            <a:off x="0" y="0"/>
            <a:ext cx="12192000" cy="6858000"/>
          </a:xfrm>
          <a:prstGeom prst="rect">
            <a:avLst/>
          </a:prstGeom>
        </p:spPr>
      </p:pic>
      <p:sp>
        <p:nvSpPr>
          <p:cNvPr id="2" name="Title Placeholder 1">
            <a:extLst>
              <a:ext uri="{FF2B5EF4-FFF2-40B4-BE49-F238E27FC236}">
                <a16:creationId xmlns:a16="http://schemas.microsoft.com/office/drawing/2014/main" id="{79620EFF-280D-C845-9AB1-C6E1903C6BD1}"/>
              </a:ext>
            </a:extLst>
          </p:cNvPr>
          <p:cNvSpPr>
            <a:spLocks noGrp="1"/>
          </p:cNvSpPr>
          <p:nvPr>
            <p:ph type="title"/>
          </p:nvPr>
        </p:nvSpPr>
        <p:spPr>
          <a:xfrm>
            <a:off x="2391508" y="365125"/>
            <a:ext cx="8962292" cy="779463"/>
          </a:xfrm>
          <a:prstGeom prst="rect">
            <a:avLst/>
          </a:prstGeom>
        </p:spPr>
        <p:txBody>
          <a:bodyPr vert="horz" lIns="91440" tIns="45720" rIns="91440" bIns="45720" rtlCol="0" anchor="ctr">
            <a:normAutofit/>
          </a:bodyPr>
          <a:lstStyle/>
          <a:p>
            <a:r>
              <a:rPr lang="en-GB" dirty="0"/>
              <a:t>Click to edit Master title style</a:t>
            </a:r>
            <a:endParaRPr lang="x-none" dirty="0"/>
          </a:p>
        </p:txBody>
      </p:sp>
      <p:sp>
        <p:nvSpPr>
          <p:cNvPr id="3" name="Text Placeholder 2">
            <a:extLst>
              <a:ext uri="{FF2B5EF4-FFF2-40B4-BE49-F238E27FC236}">
                <a16:creationId xmlns:a16="http://schemas.microsoft.com/office/drawing/2014/main" id="{8BE72392-BAB2-8446-94B3-5FA9EFB791F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GB"/>
              <a:t>Click to edit Master text styles</a:t>
            </a:r>
          </a:p>
          <a:p>
            <a:pPr lvl="1"/>
            <a:r>
              <a:rPr lang="en-GB"/>
              <a:t>Second level</a:t>
            </a:r>
          </a:p>
          <a:p>
            <a:pPr lvl="2"/>
            <a:r>
              <a:rPr lang="en-GB"/>
              <a:t>Third level</a:t>
            </a:r>
          </a:p>
          <a:p>
            <a:pPr lvl="3"/>
            <a:r>
              <a:rPr lang="en-GB"/>
              <a:t>Fourth level</a:t>
            </a:r>
          </a:p>
          <a:p>
            <a:pPr lvl="4"/>
            <a:r>
              <a:rPr lang="en-GB"/>
              <a:t>Fifth level</a:t>
            </a:r>
            <a:endParaRPr lang="x-none"/>
          </a:p>
        </p:txBody>
      </p:sp>
      <p:sp>
        <p:nvSpPr>
          <p:cNvPr id="4" name="Date Placeholder 3">
            <a:extLst>
              <a:ext uri="{FF2B5EF4-FFF2-40B4-BE49-F238E27FC236}">
                <a16:creationId xmlns:a16="http://schemas.microsoft.com/office/drawing/2014/main" id="{AE8BDDA1-9EB5-1B4C-831C-527461EFBBFB}"/>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E2DDCCC-3A1F-3B45-9B6C-B60A1BBB3C57}" type="datetimeFigureOut">
              <a:rPr lang="x-none" smtClean="0"/>
              <a:t>19.12.2024</a:t>
            </a:fld>
            <a:endParaRPr lang="x-none"/>
          </a:p>
        </p:txBody>
      </p:sp>
      <p:sp>
        <p:nvSpPr>
          <p:cNvPr id="5" name="Footer Placeholder 4">
            <a:extLst>
              <a:ext uri="{FF2B5EF4-FFF2-40B4-BE49-F238E27FC236}">
                <a16:creationId xmlns:a16="http://schemas.microsoft.com/office/drawing/2014/main" id="{FDC94B39-B9FE-924A-B947-AA24AFB93350}"/>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x-none"/>
          </a:p>
        </p:txBody>
      </p:sp>
      <p:sp>
        <p:nvSpPr>
          <p:cNvPr id="6" name="Slide Number Placeholder 5">
            <a:extLst>
              <a:ext uri="{FF2B5EF4-FFF2-40B4-BE49-F238E27FC236}">
                <a16:creationId xmlns:a16="http://schemas.microsoft.com/office/drawing/2014/main" id="{6336D544-DA64-8641-A26C-F87A89990E15}"/>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0325530-B8DC-D546-8C9C-9D1006171A29}" type="slidenum">
              <a:rPr lang="x-none" smtClean="0"/>
              <a:t>‹#›</a:t>
            </a:fld>
            <a:endParaRPr lang="x-none"/>
          </a:p>
        </p:txBody>
      </p:sp>
    </p:spTree>
    <p:extLst>
      <p:ext uri="{BB962C8B-B14F-4D97-AF65-F5344CB8AC3E}">
        <p14:creationId xmlns:p14="http://schemas.microsoft.com/office/powerpoint/2010/main" val="42299978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x-non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7.jpg"/><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5.gif"/><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hyperlink" Target="mailto:elenka.klesova@mail.ru" TargetMode="Externa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6.png"/><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783437" y="924001"/>
            <a:ext cx="10731500" cy="3859390"/>
          </a:xfrm>
          <a:prstGeom prst="rect">
            <a:avLst/>
          </a:prstGeom>
        </p:spPr>
        <p:txBody>
          <a:bodyPr vert="horz" wrap="square" lIns="0" tIns="12065" rIns="0" bIns="0" rtlCol="0">
            <a:spAutoFit/>
          </a:bodyPr>
          <a:lstStyle/>
          <a:p>
            <a:pPr marR="7620" algn="ctr">
              <a:lnSpc>
                <a:spcPts val="10035"/>
              </a:lnSpc>
              <a:spcBef>
                <a:spcPts val="95"/>
              </a:spcBef>
            </a:pPr>
            <a:r>
              <a:rPr sz="8000" b="1" spc="-70" dirty="0">
                <a:solidFill>
                  <a:srgbClr val="002060"/>
                </a:solidFill>
                <a:latin typeface="+mn-lt"/>
              </a:rPr>
              <a:t>Аттестация</a:t>
            </a:r>
            <a:r>
              <a:rPr sz="8000" b="1" spc="-165" dirty="0">
                <a:solidFill>
                  <a:srgbClr val="002060"/>
                </a:solidFill>
                <a:latin typeface="+mn-lt"/>
              </a:rPr>
              <a:t> </a:t>
            </a:r>
            <a:r>
              <a:rPr sz="8000" b="1" spc="-5" dirty="0">
                <a:solidFill>
                  <a:srgbClr val="002060"/>
                </a:solidFill>
                <a:latin typeface="+mn-lt"/>
              </a:rPr>
              <a:t>–</a:t>
            </a:r>
            <a:r>
              <a:rPr sz="8000" b="1" spc="-135" dirty="0">
                <a:solidFill>
                  <a:srgbClr val="002060"/>
                </a:solidFill>
                <a:latin typeface="+mn-lt"/>
              </a:rPr>
              <a:t> </a:t>
            </a:r>
            <a:r>
              <a:rPr sz="8000" b="1" spc="-85" dirty="0" smtClean="0">
                <a:solidFill>
                  <a:srgbClr val="002060"/>
                </a:solidFill>
                <a:latin typeface="+mn-lt"/>
              </a:rPr>
              <a:t>202</a:t>
            </a:r>
            <a:r>
              <a:rPr lang="ru-RU" sz="8000" b="1" spc="-85" dirty="0" smtClean="0">
                <a:solidFill>
                  <a:srgbClr val="002060"/>
                </a:solidFill>
                <a:latin typeface="+mn-lt"/>
              </a:rPr>
              <a:t>4</a:t>
            </a:r>
            <a:r>
              <a:rPr sz="8000" b="1" spc="-85" dirty="0" smtClean="0">
                <a:solidFill>
                  <a:srgbClr val="002060"/>
                </a:solidFill>
                <a:latin typeface="+mn-lt"/>
              </a:rPr>
              <a:t>:</a:t>
            </a:r>
            <a:endParaRPr sz="8000" b="1" dirty="0">
              <a:solidFill>
                <a:srgbClr val="002060"/>
              </a:solidFill>
              <a:latin typeface="+mn-lt"/>
            </a:endParaRPr>
          </a:p>
          <a:p>
            <a:pPr algn="ctr">
              <a:lnSpc>
                <a:spcPts val="10035"/>
              </a:lnSpc>
            </a:pPr>
            <a:r>
              <a:rPr sz="8000" b="1" spc="-70" dirty="0" err="1">
                <a:solidFill>
                  <a:srgbClr val="002060"/>
                </a:solidFill>
                <a:latin typeface="+mn-lt"/>
              </a:rPr>
              <a:t>категория</a:t>
            </a:r>
            <a:r>
              <a:rPr sz="8000" b="1" spc="-170" dirty="0">
                <a:solidFill>
                  <a:srgbClr val="002060"/>
                </a:solidFill>
                <a:latin typeface="+mn-lt"/>
              </a:rPr>
              <a:t> </a:t>
            </a:r>
            <a:r>
              <a:rPr lang="ru-RU" sz="8000" b="1" spc="-170" dirty="0" smtClean="0">
                <a:solidFill>
                  <a:srgbClr val="002060"/>
                </a:solidFill>
                <a:latin typeface="+mn-lt"/>
              </a:rPr>
              <a:t/>
            </a:r>
            <a:br>
              <a:rPr lang="ru-RU" sz="8000" b="1" spc="-170" dirty="0" smtClean="0">
                <a:solidFill>
                  <a:srgbClr val="002060"/>
                </a:solidFill>
                <a:latin typeface="+mn-lt"/>
              </a:rPr>
            </a:br>
            <a:r>
              <a:rPr sz="8000" b="1" spc="-75" dirty="0" smtClean="0">
                <a:solidFill>
                  <a:srgbClr val="002060"/>
                </a:solidFill>
                <a:latin typeface="+mn-lt"/>
              </a:rPr>
              <a:t>«</a:t>
            </a:r>
            <a:r>
              <a:rPr lang="ru-RU" sz="8000" b="1" spc="-75" dirty="0" smtClean="0">
                <a:solidFill>
                  <a:srgbClr val="002060"/>
                </a:solidFill>
                <a:latin typeface="+mn-lt"/>
              </a:rPr>
              <a:t>Педагог-</a:t>
            </a:r>
            <a:r>
              <a:rPr sz="8000" b="1" spc="-75" dirty="0" err="1" smtClean="0">
                <a:solidFill>
                  <a:srgbClr val="002060"/>
                </a:solidFill>
                <a:latin typeface="+mn-lt"/>
              </a:rPr>
              <a:t>Наставник</a:t>
            </a:r>
            <a:r>
              <a:rPr sz="8000" b="1" spc="-75" dirty="0">
                <a:solidFill>
                  <a:srgbClr val="002060"/>
                </a:solidFill>
                <a:latin typeface="+mn-lt"/>
              </a:rPr>
              <a:t>»</a:t>
            </a:r>
            <a:endParaRPr sz="8000" b="1" dirty="0">
              <a:solidFill>
                <a:srgbClr val="002060"/>
              </a:solidFill>
              <a:latin typeface="+mn-lt"/>
            </a:endParaRPr>
          </a:p>
        </p:txBody>
      </p:sp>
      <p:sp>
        <p:nvSpPr>
          <p:cNvPr id="6" name="object 4"/>
          <p:cNvSpPr txBox="1"/>
          <p:nvPr/>
        </p:nvSpPr>
        <p:spPr>
          <a:xfrm>
            <a:off x="123568" y="5189564"/>
            <a:ext cx="5624089" cy="1361911"/>
          </a:xfrm>
          <a:prstGeom prst="rect">
            <a:avLst/>
          </a:prstGeom>
        </p:spPr>
        <p:txBody>
          <a:bodyPr vert="horz" wrap="square" lIns="0" tIns="66040" rIns="0" bIns="0" rtlCol="0">
            <a:spAutoFit/>
          </a:bodyPr>
          <a:lstStyle/>
          <a:p>
            <a:pPr marR="5715">
              <a:lnSpc>
                <a:spcPct val="100000"/>
              </a:lnSpc>
              <a:spcBef>
                <a:spcPts val="520"/>
              </a:spcBef>
            </a:pPr>
            <a:r>
              <a:rPr lang="ru-RU" sz="2000" b="1" spc="-160" dirty="0" err="1" smtClean="0">
                <a:solidFill>
                  <a:srgbClr val="002060"/>
                </a:solidFill>
                <a:cs typeface="Times New Roman" panose="02020603050405020304" pitchFamily="18" charset="0"/>
              </a:rPr>
              <a:t>Клёсова</a:t>
            </a:r>
            <a:r>
              <a:rPr lang="ru-RU" sz="2000" b="1" spc="-160" dirty="0" smtClean="0">
                <a:solidFill>
                  <a:srgbClr val="002060"/>
                </a:solidFill>
                <a:cs typeface="Times New Roman" panose="02020603050405020304" pitchFamily="18" charset="0"/>
              </a:rPr>
              <a:t> Елена Анатольевна</a:t>
            </a:r>
            <a:endParaRPr lang="ru-RU" sz="2000" dirty="0">
              <a:solidFill>
                <a:srgbClr val="002060"/>
              </a:solidFill>
              <a:cs typeface="Times New Roman" panose="02020603050405020304" pitchFamily="18" charset="0"/>
            </a:endParaRPr>
          </a:p>
          <a:p>
            <a:pPr marR="5715" algn="just">
              <a:lnSpc>
                <a:spcPct val="100000"/>
              </a:lnSpc>
              <a:spcBef>
                <a:spcPts val="520"/>
              </a:spcBef>
            </a:pPr>
            <a:r>
              <a:rPr lang="ru-RU" sz="2000" spc="-95" dirty="0" smtClean="0">
                <a:solidFill>
                  <a:srgbClr val="002060"/>
                </a:solidFill>
                <a:cs typeface="Times New Roman" panose="02020603050405020304" pitchFamily="18" charset="0"/>
              </a:rPr>
              <a:t>Муниципальный координатор реализации ЦМН, м</a:t>
            </a:r>
            <a:r>
              <a:rPr lang="ru-RU" sz="2000" spc="-95" dirty="0" smtClean="0">
                <a:solidFill>
                  <a:srgbClr val="002060"/>
                </a:solidFill>
                <a:cs typeface="Times New Roman" panose="02020603050405020304" pitchFamily="18" charset="0"/>
              </a:rPr>
              <a:t>етодист </a:t>
            </a:r>
            <a:r>
              <a:rPr lang="ru-RU" sz="2000" spc="-95" dirty="0" smtClean="0">
                <a:solidFill>
                  <a:srgbClr val="002060"/>
                </a:solidFill>
                <a:cs typeface="Times New Roman" panose="02020603050405020304" pitchFamily="18" charset="0"/>
              </a:rPr>
              <a:t>М</a:t>
            </a:r>
            <a:r>
              <a:rPr sz="2000" spc="-20" dirty="0" smtClean="0">
                <a:solidFill>
                  <a:srgbClr val="002060"/>
                </a:solidFill>
                <a:cs typeface="Times New Roman" panose="02020603050405020304" pitchFamily="18" charset="0"/>
              </a:rPr>
              <a:t>БУ</a:t>
            </a:r>
            <a:r>
              <a:rPr sz="2000" spc="-55" dirty="0" smtClean="0">
                <a:solidFill>
                  <a:srgbClr val="002060"/>
                </a:solidFill>
                <a:cs typeface="Times New Roman" panose="02020603050405020304" pitchFamily="18" charset="0"/>
              </a:rPr>
              <a:t> </a:t>
            </a:r>
            <a:r>
              <a:rPr sz="2000" spc="-180" dirty="0" smtClean="0">
                <a:solidFill>
                  <a:srgbClr val="002060"/>
                </a:solidFill>
                <a:cs typeface="Times New Roman" panose="02020603050405020304" pitchFamily="18" charset="0"/>
              </a:rPr>
              <a:t>ДПО</a:t>
            </a:r>
            <a:r>
              <a:rPr lang="ru-RU" sz="2000" spc="-180" dirty="0" smtClean="0">
                <a:solidFill>
                  <a:srgbClr val="002060"/>
                </a:solidFill>
                <a:cs typeface="Times New Roman" panose="02020603050405020304" pitchFamily="18" charset="0"/>
              </a:rPr>
              <a:t> </a:t>
            </a:r>
            <a:r>
              <a:rPr sz="2000" spc="-60" dirty="0" smtClean="0">
                <a:solidFill>
                  <a:srgbClr val="002060"/>
                </a:solidFill>
                <a:cs typeface="Times New Roman" panose="02020603050405020304" pitchFamily="18" charset="0"/>
              </a:rPr>
              <a:t> </a:t>
            </a:r>
            <a:r>
              <a:rPr sz="2000" spc="-80" dirty="0" smtClean="0">
                <a:solidFill>
                  <a:srgbClr val="002060"/>
                </a:solidFill>
                <a:cs typeface="Times New Roman" panose="02020603050405020304" pitchFamily="18" charset="0"/>
              </a:rPr>
              <a:t>«</a:t>
            </a:r>
            <a:r>
              <a:rPr lang="ru-RU" sz="2000" spc="-80" dirty="0" smtClean="0">
                <a:solidFill>
                  <a:srgbClr val="002060"/>
                </a:solidFill>
                <a:cs typeface="Times New Roman" panose="02020603050405020304" pitchFamily="18" charset="0"/>
              </a:rPr>
              <a:t>Центр </a:t>
            </a:r>
            <a:r>
              <a:rPr lang="ru-RU" sz="2000" spc="-80" dirty="0" smtClean="0">
                <a:solidFill>
                  <a:srgbClr val="002060"/>
                </a:solidFill>
                <a:cs typeface="Times New Roman" panose="02020603050405020304" pitchFamily="18" charset="0"/>
              </a:rPr>
              <a:t>мониторинга </a:t>
            </a:r>
            <a:r>
              <a:rPr lang="ru-RU" sz="2000" spc="-80" dirty="0" smtClean="0">
                <a:solidFill>
                  <a:srgbClr val="002060"/>
                </a:solidFill>
                <a:cs typeface="Times New Roman" panose="02020603050405020304" pitchFamily="18" charset="0"/>
              </a:rPr>
              <a:t>и информационно-методического </a:t>
            </a:r>
            <a:r>
              <a:rPr lang="ru-RU" sz="2000" spc="-80" dirty="0" smtClean="0">
                <a:solidFill>
                  <a:srgbClr val="002060"/>
                </a:solidFill>
                <a:cs typeface="Times New Roman" panose="02020603050405020304" pitchFamily="18" charset="0"/>
              </a:rPr>
              <a:t>сопровождения</a:t>
            </a:r>
            <a:endParaRPr sz="2000" dirty="0">
              <a:solidFill>
                <a:schemeClr val="bg1"/>
              </a:solidFill>
              <a:cs typeface="Times New Roman" panose="02020603050405020304" pitchFamily="18"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131806"/>
            <a:ext cx="1079157" cy="1079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69173541"/>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latin typeface="Arial" panose="020B0604020202020204" pitchFamily="34" charset="0"/>
                <a:cs typeface="Arial" panose="020B0604020202020204" pitchFamily="34" charset="0"/>
              </a:rPr>
              <a:t>1. Профессиональный статус</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838200" y="1144588"/>
            <a:ext cx="10515600" cy="5713412"/>
          </a:xfrm>
        </p:spPr>
        <p:txBody>
          <a:bodyPr>
            <a:normAutofit lnSpcReduction="10000"/>
          </a:bodyPr>
          <a:lstStyle/>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1.2. Персональные данные (1 стр.)</a:t>
            </a:r>
          </a:p>
          <a:p>
            <a:pPr marL="0" indent="0" algn="just">
              <a:buNone/>
            </a:pPr>
            <a:r>
              <a:rPr lang="ru-RU" dirty="0" smtClean="0"/>
              <a:t>-ФИО</a:t>
            </a:r>
            <a:r>
              <a:rPr lang="ru-RU" dirty="0"/>
              <a:t>, личное фото (при желании) </a:t>
            </a:r>
            <a:endParaRPr lang="ru-RU" dirty="0" smtClean="0"/>
          </a:p>
          <a:p>
            <a:pPr marL="0" indent="0" algn="just">
              <a:buNone/>
            </a:pPr>
            <a:r>
              <a:rPr lang="ru-RU" dirty="0" smtClean="0"/>
              <a:t>-Год </a:t>
            </a:r>
            <a:r>
              <a:rPr lang="ru-RU" dirty="0"/>
              <a:t>рождения </a:t>
            </a:r>
            <a:endParaRPr lang="ru-RU" dirty="0" smtClean="0"/>
          </a:p>
          <a:p>
            <a:pPr marL="0" indent="0" algn="just">
              <a:buNone/>
            </a:pPr>
            <a:r>
              <a:rPr lang="ru-RU" dirty="0" smtClean="0"/>
              <a:t>-Контактная </a:t>
            </a:r>
            <a:r>
              <a:rPr lang="ru-RU" dirty="0"/>
              <a:t>информация (телефоны, адрес электронной </a:t>
            </a:r>
            <a:r>
              <a:rPr lang="ru-RU" dirty="0" smtClean="0"/>
              <a:t>почты)</a:t>
            </a:r>
          </a:p>
          <a:p>
            <a:pPr marL="0" indent="0" algn="just">
              <a:buNone/>
            </a:pPr>
            <a:r>
              <a:rPr lang="ru-RU" dirty="0" smtClean="0"/>
              <a:t>-Образование </a:t>
            </a:r>
          </a:p>
          <a:p>
            <a:pPr marL="0" indent="0" algn="just">
              <a:buNone/>
            </a:pPr>
            <a:r>
              <a:rPr lang="ru-RU" dirty="0" smtClean="0"/>
              <a:t>-Имеющаяся </a:t>
            </a:r>
            <a:r>
              <a:rPr lang="ru-RU" dirty="0"/>
              <a:t>категория </a:t>
            </a:r>
            <a:endParaRPr lang="ru-RU" dirty="0" smtClean="0"/>
          </a:p>
          <a:p>
            <a:pPr marL="0" indent="0" algn="just">
              <a:buNone/>
            </a:pPr>
            <a:r>
              <a:rPr lang="ru-RU" dirty="0" smtClean="0"/>
              <a:t>-Заявленная </a:t>
            </a:r>
            <a:r>
              <a:rPr lang="ru-RU" dirty="0"/>
              <a:t>категория </a:t>
            </a:r>
            <a:endParaRPr lang="ru-RU" dirty="0" smtClean="0"/>
          </a:p>
          <a:p>
            <a:pPr marL="0" indent="0" algn="just">
              <a:buNone/>
            </a:pPr>
            <a:r>
              <a:rPr lang="ru-RU" dirty="0" smtClean="0"/>
              <a:t>-Стаж </a:t>
            </a:r>
            <a:r>
              <a:rPr lang="ru-RU" dirty="0"/>
              <a:t>педагогической работы </a:t>
            </a:r>
            <a:endParaRPr lang="ru-RU" dirty="0" smtClean="0"/>
          </a:p>
          <a:p>
            <a:pPr marL="0" indent="0" algn="just">
              <a:buNone/>
            </a:pPr>
            <a:r>
              <a:rPr lang="ru-RU" dirty="0" smtClean="0"/>
              <a:t>Наименование </a:t>
            </a:r>
            <a:r>
              <a:rPr lang="ru-RU" dirty="0"/>
              <a:t>должности в соответствии с трудовой </a:t>
            </a:r>
            <a:r>
              <a:rPr lang="ru-RU" dirty="0" smtClean="0"/>
              <a:t>книжкой</a:t>
            </a:r>
          </a:p>
          <a:p>
            <a:pPr marL="0" indent="0" algn="just">
              <a:buNone/>
            </a:pPr>
            <a:r>
              <a:rPr lang="ru-RU" dirty="0"/>
              <a:t>-</a:t>
            </a:r>
            <a:r>
              <a:rPr lang="ru-RU" dirty="0" smtClean="0"/>
              <a:t>Наименование </a:t>
            </a:r>
            <a:r>
              <a:rPr lang="ru-RU" dirty="0"/>
              <a:t>образовательной организации в соответствии с </a:t>
            </a:r>
            <a:r>
              <a:rPr lang="ru-RU" dirty="0" smtClean="0"/>
              <a:t>Уставом</a:t>
            </a:r>
          </a:p>
          <a:p>
            <a:pPr marL="0" indent="0" algn="just">
              <a:buNone/>
            </a:pPr>
            <a:r>
              <a:rPr lang="ru-RU" dirty="0"/>
              <a:t>-</a:t>
            </a:r>
            <a:r>
              <a:rPr lang="ru-RU" dirty="0" smtClean="0"/>
              <a:t>Муниципальный/городской </a:t>
            </a:r>
            <a:r>
              <a:rPr lang="ru-RU" dirty="0"/>
              <a:t>округ</a:t>
            </a:r>
            <a:endPar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99329064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716" y="343994"/>
            <a:ext cx="10711542" cy="779463"/>
          </a:xfrm>
        </p:spPr>
        <p:txBody>
          <a:bodyPr>
            <a:normAutofit fontScale="90000"/>
          </a:bodyPr>
          <a:lstStyle/>
          <a:p>
            <a:pPr algn="ctr"/>
            <a:r>
              <a:rPr lang="ru-RU" dirty="0" smtClean="0">
                <a:solidFill>
                  <a:srgbClr val="002060"/>
                </a:solidFill>
                <a:latin typeface="Arial" panose="020B0604020202020204" pitchFamily="34" charset="0"/>
                <a:cs typeface="Arial" panose="020B0604020202020204" pitchFamily="34" charset="0"/>
              </a:rPr>
              <a:t>2. Участие в реализации                                     Целевой модели наставничества</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400082"/>
            <a:ext cx="10853058" cy="5713412"/>
          </a:xfrm>
        </p:spPr>
        <p:txBody>
          <a:bodyPr>
            <a:normAutofit/>
          </a:bodyPr>
          <a:lstStyle/>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2.1. Реализация Целевой модели наставничества в образовательной организации</a:t>
            </a:r>
          </a:p>
          <a:p>
            <a:pPr marL="0" indent="0" algn="just">
              <a:buNone/>
            </a:pPr>
            <a:r>
              <a:rPr lang="ru-RU" dirty="0"/>
              <a:t>Копии локальных актов образовательной организации, подтверждающих реализацию Целевой модели наставничества в образовательной организации, заверенные работодателем (обязательно): </a:t>
            </a:r>
            <a:endParaRPr lang="ru-RU" dirty="0" smtClean="0"/>
          </a:p>
          <a:p>
            <a:pPr marL="514350" indent="-514350" algn="just">
              <a:buAutoNum type="arabicPeriod"/>
            </a:pPr>
            <a:r>
              <a:rPr lang="ru-RU" dirty="0" smtClean="0"/>
              <a:t>Положение </a:t>
            </a:r>
            <a:r>
              <a:rPr lang="ru-RU" dirty="0"/>
              <a:t>о системе наставничества </a:t>
            </a:r>
            <a:endParaRPr lang="ru-RU" dirty="0" smtClean="0"/>
          </a:p>
          <a:p>
            <a:pPr marL="514350" indent="-514350" algn="just">
              <a:buAutoNum type="arabicPeriod"/>
            </a:pPr>
            <a:r>
              <a:rPr lang="ru-RU" dirty="0" smtClean="0"/>
              <a:t>Дорожная </a:t>
            </a:r>
            <a:r>
              <a:rPr lang="ru-RU" dirty="0"/>
              <a:t>карта (план мероприятий) по реализации системы наставничества</a:t>
            </a:r>
            <a:endPar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25909613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716" y="343994"/>
            <a:ext cx="10711542" cy="779463"/>
          </a:xfrm>
        </p:spPr>
        <p:txBody>
          <a:bodyPr>
            <a:normAutofit fontScale="90000"/>
          </a:bodyPr>
          <a:lstStyle/>
          <a:p>
            <a:pPr algn="ctr"/>
            <a:r>
              <a:rPr lang="ru-RU" dirty="0" smtClean="0">
                <a:solidFill>
                  <a:srgbClr val="002060"/>
                </a:solidFill>
                <a:latin typeface="Arial" panose="020B0604020202020204" pitchFamily="34" charset="0"/>
                <a:cs typeface="Arial" panose="020B0604020202020204" pitchFamily="34" charset="0"/>
              </a:rPr>
              <a:t>2. Участие в реализации                                     Целевой модели наставничества</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400082"/>
            <a:ext cx="10853058" cy="5713412"/>
          </a:xfrm>
        </p:spPr>
        <p:txBody>
          <a:bodyPr>
            <a:normAutofit/>
          </a:bodyPr>
          <a:lstStyle/>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2.2. Участие в реализации Целевой модели наставничества в образовательной организации в качестве наставника</a:t>
            </a:r>
          </a:p>
          <a:p>
            <a:pPr marL="0" indent="0" algn="just">
              <a:buNone/>
            </a:pPr>
            <a:r>
              <a:rPr lang="ru-RU" dirty="0"/>
              <a:t>Копия локального акта образовательной организации о закреплении педагога в качестве наставника наставнических пар/групп, заверенная работодателем, </a:t>
            </a:r>
            <a:r>
              <a:rPr lang="ru-RU" dirty="0">
                <a:solidFill>
                  <a:srgbClr val="FF0000"/>
                </a:solidFill>
              </a:rPr>
              <a:t>за период не менее 3-х лет (</a:t>
            </a:r>
            <a:r>
              <a:rPr lang="ru-RU" u="sng" dirty="0">
                <a:solidFill>
                  <a:srgbClr val="FF0000"/>
                </a:solidFill>
              </a:rPr>
              <a:t>системность</a:t>
            </a:r>
            <a:r>
              <a:rPr lang="ru-RU" dirty="0">
                <a:solidFill>
                  <a:srgbClr val="FF0000"/>
                </a:solidFill>
              </a:rPr>
              <a:t>) </a:t>
            </a:r>
            <a:r>
              <a:rPr lang="ru-RU" dirty="0"/>
              <a:t>(обязательно</a:t>
            </a:r>
            <a:r>
              <a:rPr lang="ru-RU" dirty="0" smtClean="0"/>
              <a:t>)</a:t>
            </a:r>
          </a:p>
          <a:p>
            <a:pPr algn="just"/>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2.3. Разработка персонализированной программы наставничества или индивидуального плана наставничества</a:t>
            </a:r>
          </a:p>
          <a:p>
            <a:pPr marL="0" indent="0" algn="just">
              <a:buNone/>
            </a:pPr>
            <a:r>
              <a:rPr lang="ru-RU" dirty="0"/>
              <a:t>Персонализированная программа наставничества или Индивидуальный план наставничества, утвержденный локальным актом образовательной организации, заверенным работодателем, </a:t>
            </a:r>
            <a:r>
              <a:rPr lang="ru-RU" dirty="0">
                <a:solidFill>
                  <a:srgbClr val="FF0000"/>
                </a:solidFill>
              </a:rPr>
              <a:t>за период не менее 3-х лет (</a:t>
            </a:r>
            <a:r>
              <a:rPr lang="ru-RU" u="sng" dirty="0">
                <a:solidFill>
                  <a:srgbClr val="FF0000"/>
                </a:solidFill>
              </a:rPr>
              <a:t>системность</a:t>
            </a:r>
            <a:r>
              <a:rPr lang="ru-RU" dirty="0">
                <a:solidFill>
                  <a:srgbClr val="FF0000"/>
                </a:solidFill>
              </a:rPr>
              <a:t>)</a:t>
            </a:r>
            <a:r>
              <a:rPr lang="ru-RU" dirty="0"/>
              <a:t> (обязательно)</a:t>
            </a:r>
            <a:endPar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3447307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716" y="343994"/>
            <a:ext cx="10711542" cy="779463"/>
          </a:xfrm>
        </p:spPr>
        <p:txBody>
          <a:bodyPr>
            <a:normAutofit fontScale="90000"/>
          </a:bodyPr>
          <a:lstStyle/>
          <a:p>
            <a:pPr algn="ctr"/>
            <a:r>
              <a:rPr lang="ru-RU" dirty="0" smtClean="0">
                <a:solidFill>
                  <a:srgbClr val="002060"/>
                </a:solidFill>
                <a:latin typeface="Arial" panose="020B0604020202020204" pitchFamily="34" charset="0"/>
                <a:cs typeface="Arial" panose="020B0604020202020204" pitchFamily="34" charset="0"/>
              </a:rPr>
              <a:t>2. Участие в реализации                                     Целевой модели наставничества</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400082"/>
            <a:ext cx="10853058" cy="5713412"/>
          </a:xfrm>
        </p:spPr>
        <p:txBody>
          <a:bodyPr>
            <a:normAutofit/>
          </a:bodyPr>
          <a:lstStyle/>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2.4. Руководство практической подготовкой студентов</a:t>
            </a:r>
          </a:p>
          <a:p>
            <a:pPr marL="0" indent="0" algn="just">
              <a:buNone/>
            </a:pPr>
            <a:r>
              <a:rPr lang="ru-RU" dirty="0"/>
              <a:t>Копия локального акта образовательной организации о назначении руководителем практической подготовкой студентов, заверенная работодателем </a:t>
            </a:r>
            <a:endParaRPr lang="ru-RU" dirty="0" smtClean="0"/>
          </a:p>
        </p:txBody>
      </p:sp>
    </p:spTree>
    <p:extLst>
      <p:ext uri="{BB962C8B-B14F-4D97-AF65-F5344CB8AC3E}">
        <p14:creationId xmlns:p14="http://schemas.microsoft.com/office/powerpoint/2010/main" val="276816794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633" y="343994"/>
            <a:ext cx="10711542" cy="779463"/>
          </a:xfrm>
        </p:spPr>
        <p:txBody>
          <a:bodyPr>
            <a:normAutofit fontScale="90000"/>
          </a:bodyPr>
          <a:lstStyle/>
          <a:p>
            <a:pPr algn="ctr"/>
            <a:r>
              <a:rPr lang="ru-RU" dirty="0">
                <a:solidFill>
                  <a:srgbClr val="002060"/>
                </a:solidFill>
                <a:latin typeface="Arial" panose="020B0604020202020204" pitchFamily="34" charset="0"/>
                <a:cs typeface="Arial" panose="020B0604020202020204" pitchFamily="34" charset="0"/>
              </a:rPr>
              <a:t>3</a:t>
            </a:r>
            <a:r>
              <a:rPr lang="ru-RU" dirty="0" smtClean="0">
                <a:solidFill>
                  <a:srgbClr val="002060"/>
                </a:solidFill>
                <a:latin typeface="Arial" panose="020B0604020202020204" pitchFamily="34" charset="0"/>
                <a:cs typeface="Arial" panose="020B0604020202020204" pitchFamily="34" charset="0"/>
              </a:rPr>
              <a:t>. Материалы, подтверждающие результаты наставничества</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400082"/>
            <a:ext cx="10853058" cy="5713412"/>
          </a:xfrm>
        </p:spPr>
        <p:txBody>
          <a:bodyPr>
            <a:normAutofit lnSpcReduction="10000"/>
          </a:bodyPr>
          <a:lstStyle/>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3.1. Повышение квалификации наставника </a:t>
            </a:r>
            <a:r>
              <a:rPr lang="ru-RU"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 вопросам организационно-методического сопровождения педагогических работников</a:t>
            </a:r>
            <a:endPar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just">
              <a:buNone/>
            </a:pPr>
            <a:r>
              <a:rPr lang="ru-RU" dirty="0"/>
              <a:t>Копия удостоверения государственного образца о повышении </a:t>
            </a:r>
            <a:r>
              <a:rPr lang="ru-RU" dirty="0" smtClean="0"/>
              <a:t>квалификации</a:t>
            </a:r>
          </a:p>
          <a:p>
            <a:pPr algn="just"/>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3.2.Результативность подготовки </a:t>
            </a:r>
            <a:r>
              <a:rPr lang="ru-RU"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наставляемого/наставляемых к участию в конкурсах профессионального (педагогического) мастерства: </a:t>
            </a:r>
            <a:r>
              <a:rPr lang="ru-RU" dirty="0"/>
              <a:t>победитель конкурса муниципального уровня, проводимого исполнительными органами местного самоуправления призер, победитель конкурса регионального (межрегионального) уровня, проводимого отраслевыми ОИВ призер, победитель конкурса всероссийского уровня, проводимого отраслевыми ОИВ призер, победитель всероссийского конкурса, проводимого Министерством просвещения Российской Федерации</a:t>
            </a:r>
            <a:endParaRPr lang="ru-RU" dirty="0" smtClean="0"/>
          </a:p>
        </p:txBody>
      </p:sp>
    </p:spTree>
    <p:extLst>
      <p:ext uri="{BB962C8B-B14F-4D97-AF65-F5344CB8AC3E}">
        <p14:creationId xmlns:p14="http://schemas.microsoft.com/office/powerpoint/2010/main" val="171142250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633" y="343994"/>
            <a:ext cx="10711542" cy="779463"/>
          </a:xfrm>
        </p:spPr>
        <p:txBody>
          <a:bodyPr>
            <a:normAutofit fontScale="90000"/>
          </a:bodyPr>
          <a:lstStyle/>
          <a:p>
            <a:pPr algn="ctr"/>
            <a:r>
              <a:rPr lang="ru-RU" dirty="0">
                <a:solidFill>
                  <a:srgbClr val="002060"/>
                </a:solidFill>
                <a:latin typeface="Arial" panose="020B0604020202020204" pitchFamily="34" charset="0"/>
                <a:cs typeface="Arial" panose="020B0604020202020204" pitchFamily="34" charset="0"/>
              </a:rPr>
              <a:t>3</a:t>
            </a:r>
            <a:r>
              <a:rPr lang="ru-RU" dirty="0" smtClean="0">
                <a:solidFill>
                  <a:srgbClr val="002060"/>
                </a:solidFill>
                <a:latin typeface="Arial" panose="020B0604020202020204" pitchFamily="34" charset="0"/>
                <a:cs typeface="Arial" panose="020B0604020202020204" pitchFamily="34" charset="0"/>
              </a:rPr>
              <a:t>. Материалы, подтверждающие результаты наставничества</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400082"/>
            <a:ext cx="10853058" cy="5713412"/>
          </a:xfrm>
        </p:spPr>
        <p:txBody>
          <a:bodyPr>
            <a:normAutofit/>
          </a:bodyPr>
          <a:lstStyle/>
          <a:p>
            <a:pPr algn="just"/>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3.3. </a:t>
            </a:r>
            <a:r>
              <a:rPr lang="ru-RU"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Отзыв(ы) наставляемого/наставляемых о взаимодействии с наставником в ходе реализации программы наставничества </a:t>
            </a:r>
            <a:endPar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buNone/>
            </a:pPr>
            <a:r>
              <a:rPr lang="ru-RU" dirty="0"/>
              <a:t>Отзыв(ы) (в свободной форме) о степени эмоциональной удовлетворенности наставляемого/наставляемых </a:t>
            </a:r>
            <a:endParaRPr lang="ru-RU" dirty="0" smtClean="0"/>
          </a:p>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3.4.Аналитический </a:t>
            </a:r>
            <a:r>
              <a:rPr lang="ru-RU"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отчет наставника об эффективности программы </a:t>
            </a:r>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наставничества:</a:t>
            </a:r>
          </a:p>
          <a:p>
            <a:pPr marL="0" indent="0">
              <a:buNone/>
            </a:pPr>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lang="ru-RU" dirty="0"/>
              <a:t>Аналитический отчет должен отражать положительную динамику компетенций наставляемого/наставляемых, включая данные наблюдений, подтверждающие изменения поведения и способ действия в проблемных ситуациях</a:t>
            </a:r>
            <a:endParaRPr lang="ru-RU" dirty="0" smtClean="0"/>
          </a:p>
        </p:txBody>
      </p:sp>
    </p:spTree>
    <p:extLst>
      <p:ext uri="{BB962C8B-B14F-4D97-AF65-F5344CB8AC3E}">
        <p14:creationId xmlns:p14="http://schemas.microsoft.com/office/powerpoint/2010/main" val="3234169272"/>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127633" y="343994"/>
            <a:ext cx="10711542" cy="779463"/>
          </a:xfrm>
        </p:spPr>
        <p:txBody>
          <a:bodyPr>
            <a:normAutofit fontScale="90000"/>
          </a:bodyPr>
          <a:lstStyle/>
          <a:p>
            <a:pPr algn="ctr"/>
            <a:r>
              <a:rPr lang="ru-RU" dirty="0">
                <a:solidFill>
                  <a:srgbClr val="002060"/>
                </a:solidFill>
                <a:latin typeface="Arial" panose="020B0604020202020204" pitchFamily="34" charset="0"/>
                <a:cs typeface="Arial" panose="020B0604020202020204" pitchFamily="34" charset="0"/>
              </a:rPr>
              <a:t>3</a:t>
            </a:r>
            <a:r>
              <a:rPr lang="ru-RU" dirty="0" smtClean="0">
                <a:solidFill>
                  <a:srgbClr val="002060"/>
                </a:solidFill>
                <a:latin typeface="Arial" panose="020B0604020202020204" pitchFamily="34" charset="0"/>
                <a:cs typeface="Arial" panose="020B0604020202020204" pitchFamily="34" charset="0"/>
              </a:rPr>
              <a:t>. Материалы, подтверждающие результаты наставничества</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400082"/>
            <a:ext cx="10853058" cy="5713412"/>
          </a:xfrm>
        </p:spPr>
        <p:txBody>
          <a:bodyPr>
            <a:normAutofit/>
          </a:bodyPr>
          <a:lstStyle/>
          <a:p>
            <a:pPr algn="just"/>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3.5. Результативность программы наставничества для образовательной организации</a:t>
            </a:r>
          </a:p>
          <a:p>
            <a:pPr marL="0" indent="0">
              <a:buNone/>
            </a:pPr>
            <a:r>
              <a:rPr lang="ru-RU" dirty="0"/>
              <a:t>Справка ОО, подтверждающая результативность программы наставничества, заверенная руководителем ОО (отражение динамики изменений работы наставляемых, показатели результативности выполнения профессиональных обязанностей) </a:t>
            </a:r>
            <a:endParaRPr lang="ru-RU" dirty="0" smtClean="0"/>
          </a:p>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3.6. Участие в программах обучения наставников в качестве преподавателя, </a:t>
            </a:r>
            <a:r>
              <a:rPr lang="ru-RU" i="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тьютора</a:t>
            </a:r>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тренера:</a:t>
            </a:r>
          </a:p>
          <a:p>
            <a:pPr marL="0" indent="0">
              <a:buNone/>
            </a:pPr>
            <a:r>
              <a:rPr lang="ru-RU" dirty="0"/>
              <a:t>Копии приказов, локальных нормативных актов, подтверждающих участие в программах обучения наставников в качестве преподавателя, </a:t>
            </a:r>
            <a:r>
              <a:rPr lang="ru-RU" dirty="0" err="1"/>
              <a:t>тьютора</a:t>
            </a:r>
            <a:r>
              <a:rPr lang="ru-RU" dirty="0"/>
              <a:t>, тренера</a:t>
            </a:r>
            <a:endParaRPr lang="ru-RU" dirty="0" smtClean="0"/>
          </a:p>
        </p:txBody>
      </p:sp>
    </p:spTree>
    <p:extLst>
      <p:ext uri="{BB962C8B-B14F-4D97-AF65-F5344CB8AC3E}">
        <p14:creationId xmlns:p14="http://schemas.microsoft.com/office/powerpoint/2010/main" val="4025765007"/>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0458" y="343994"/>
            <a:ext cx="10711542" cy="779463"/>
          </a:xfrm>
        </p:spPr>
        <p:txBody>
          <a:bodyPr>
            <a:normAutofit/>
          </a:bodyPr>
          <a:lstStyle/>
          <a:p>
            <a:pPr algn="ctr"/>
            <a:r>
              <a:rPr lang="ru-RU" sz="4000" dirty="0" smtClean="0">
                <a:solidFill>
                  <a:srgbClr val="002060"/>
                </a:solidFill>
                <a:latin typeface="Arial" panose="020B0604020202020204" pitchFamily="34" charset="0"/>
                <a:cs typeface="Arial" panose="020B0604020202020204" pitchFamily="34" charset="0"/>
              </a:rPr>
              <a:t>4. Трансляция опыта наставничества</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400082"/>
            <a:ext cx="10853058" cy="5713412"/>
          </a:xfrm>
        </p:spPr>
        <p:txBody>
          <a:bodyPr>
            <a:normAutofit/>
          </a:bodyPr>
          <a:lstStyle/>
          <a:p>
            <a:pPr algn="just"/>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4.1. Опубликованные статьи, научные публикации по наставничеству (включая публикации в электронных журналах, индексирующихся в РИНЦ)</a:t>
            </a:r>
          </a:p>
          <a:p>
            <a:pPr marL="0" indent="0">
              <a:buNone/>
            </a:pPr>
            <a:r>
              <a:rPr lang="ru-RU" dirty="0"/>
              <a:t>Титульный лист печатного издания, страница «содержание» сборника, в котором помещена публикация, интернет-адрес. </a:t>
            </a:r>
            <a:endParaRPr lang="ru-RU" dirty="0" smtClean="0"/>
          </a:p>
          <a:p>
            <a:pPr marL="0" indent="0">
              <a:buNone/>
            </a:pPr>
            <a:r>
              <a:rPr lang="ru-RU" dirty="0" smtClean="0"/>
              <a:t>Ссылка </a:t>
            </a:r>
            <a:r>
              <a:rPr lang="ru-RU" dirty="0"/>
              <a:t>на электронный журнал, индексирующийся в РИНЦ. Интернет-адрес. </a:t>
            </a:r>
            <a:endParaRPr lang="ru-RU" dirty="0" smtClean="0"/>
          </a:p>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4.2. Публикации в СМИ, демонстрирующий опыт наставничества:</a:t>
            </a:r>
          </a:p>
          <a:p>
            <a:pPr marL="0" indent="0">
              <a:buNone/>
            </a:pPr>
            <a:r>
              <a:rPr lang="ru-RU" dirty="0"/>
              <a:t>Ссылки на публикации (для электронных СМИ), выходные данные публикаций (для печатных СМИ)</a:t>
            </a:r>
            <a:endParaRPr lang="ru-RU" dirty="0" smtClean="0"/>
          </a:p>
        </p:txBody>
      </p:sp>
    </p:spTree>
    <p:extLst>
      <p:ext uri="{BB962C8B-B14F-4D97-AF65-F5344CB8AC3E}">
        <p14:creationId xmlns:p14="http://schemas.microsoft.com/office/powerpoint/2010/main" val="37360437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0458" y="343994"/>
            <a:ext cx="10711542" cy="779463"/>
          </a:xfrm>
        </p:spPr>
        <p:txBody>
          <a:bodyPr>
            <a:normAutofit/>
          </a:bodyPr>
          <a:lstStyle/>
          <a:p>
            <a:pPr algn="ctr"/>
            <a:r>
              <a:rPr lang="ru-RU" sz="4000" dirty="0" smtClean="0">
                <a:solidFill>
                  <a:srgbClr val="002060"/>
                </a:solidFill>
                <a:latin typeface="Arial" panose="020B0604020202020204" pitchFamily="34" charset="0"/>
                <a:cs typeface="Arial" panose="020B0604020202020204" pitchFamily="34" charset="0"/>
              </a:rPr>
              <a:t>4. Трансляция опыта наставничества</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400082"/>
            <a:ext cx="10853058" cy="5713412"/>
          </a:xfrm>
        </p:spPr>
        <p:txBody>
          <a:bodyPr>
            <a:normAutofit/>
          </a:bodyPr>
          <a:lstStyle/>
          <a:p>
            <a:pPr algn="just"/>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4.3. Выступления на научно-практических конференциях, семинарах, секциях</a:t>
            </a:r>
          </a:p>
          <a:p>
            <a:pPr marL="0" indent="0">
              <a:buNone/>
            </a:pPr>
            <a:r>
              <a:rPr lang="ru-RU" dirty="0"/>
              <a:t>Программа мероприятия или сертификат с указанием темы выступления, заверенные работодателем. </a:t>
            </a:r>
            <a:endParaRPr lang="ru-RU" dirty="0" smtClean="0"/>
          </a:p>
          <a:p>
            <a:pPr marL="0" indent="0">
              <a:buNone/>
            </a:pPr>
            <a:endParaRPr lang="ru-RU"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4.4. Совместное участие наставника и наставляемого в мероприятиях по наставничеству (форумы, конкурсы, фестивали):</a:t>
            </a:r>
          </a:p>
          <a:p>
            <a:pPr marL="0" indent="0">
              <a:buNone/>
            </a:pPr>
            <a:r>
              <a:rPr lang="ru-RU" dirty="0"/>
              <a:t>Программа мероприятия или сертификат с указанием статуса участия, заверенные работодателем.</a:t>
            </a:r>
            <a:endParaRPr lang="ru-RU" dirty="0" smtClean="0"/>
          </a:p>
        </p:txBody>
      </p:sp>
    </p:spTree>
    <p:extLst>
      <p:ext uri="{BB962C8B-B14F-4D97-AF65-F5344CB8AC3E}">
        <p14:creationId xmlns:p14="http://schemas.microsoft.com/office/powerpoint/2010/main" val="110802904"/>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480458" y="343994"/>
            <a:ext cx="10711542" cy="779463"/>
          </a:xfrm>
        </p:spPr>
        <p:txBody>
          <a:bodyPr>
            <a:normAutofit/>
          </a:bodyPr>
          <a:lstStyle/>
          <a:p>
            <a:pPr algn="ctr"/>
            <a:r>
              <a:rPr lang="ru-RU" sz="4000" dirty="0" smtClean="0">
                <a:solidFill>
                  <a:srgbClr val="002060"/>
                </a:solidFill>
                <a:latin typeface="Arial" panose="020B0604020202020204" pitchFamily="34" charset="0"/>
                <a:cs typeface="Arial" panose="020B0604020202020204" pitchFamily="34" charset="0"/>
              </a:rPr>
              <a:t>4. Трансляция опыта наставничества</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146944"/>
            <a:ext cx="10853058" cy="5713412"/>
          </a:xfrm>
        </p:spPr>
        <p:txBody>
          <a:bodyPr>
            <a:normAutofit lnSpcReduction="10000"/>
          </a:bodyPr>
          <a:lstStyle/>
          <a:p>
            <a:pPr algn="just"/>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4.5. Опубликованные методические разработки по наставничеству (включая интернет-публикации)</a:t>
            </a:r>
          </a:p>
          <a:p>
            <a:pPr marL="0" indent="0">
              <a:buNone/>
            </a:pPr>
            <a:r>
              <a:rPr lang="ru-RU" dirty="0"/>
              <a:t>Копии титульного листа печатного издания и страницы с выходными данными, заверенные работодателем. </a:t>
            </a:r>
            <a:endParaRPr lang="ru-RU" dirty="0" smtClean="0"/>
          </a:p>
          <a:p>
            <a:pPr marL="0" indent="0">
              <a:buNone/>
            </a:pPr>
            <a:r>
              <a:rPr lang="ru-RU" dirty="0" smtClean="0"/>
              <a:t>Интернет-публикации </a:t>
            </a:r>
            <a:r>
              <a:rPr lang="ru-RU" dirty="0"/>
              <a:t>на порталах, имеющих регистрацию в Федеральной службе по надзору в сфере связи, информационных технологий и массовых коммуникаций. </a:t>
            </a:r>
            <a:endParaRPr lang="ru-RU" dirty="0" smtClean="0"/>
          </a:p>
          <a:p>
            <a:pPr marL="0" indent="0">
              <a:buNone/>
            </a:pPr>
            <a:r>
              <a:rPr lang="ru-RU" dirty="0" smtClean="0"/>
              <a:t>Интернет-адрес</a:t>
            </a:r>
            <a:r>
              <a:rPr lang="ru-RU" dirty="0"/>
              <a:t>, скриншот или сертификат.</a:t>
            </a:r>
            <a:endParaRPr lang="ru-RU"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4.6. Организация/проведение семинаров, </a:t>
            </a:r>
            <a:r>
              <a:rPr lang="ru-RU" i="1" dirty="0" err="1"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вебинаров</a:t>
            </a:r>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круглых столов, мастерских и других мероприятий, направленных на трансляцию опыта наставничества в образовательной организации:</a:t>
            </a:r>
          </a:p>
          <a:p>
            <a:pPr marL="0" indent="0">
              <a:buNone/>
            </a:pPr>
            <a:r>
              <a:rPr lang="ru-RU" dirty="0"/>
              <a:t>Копия локального акта образовательной организации о назначении ответственным за проведение мероприятия по наставничеству.</a:t>
            </a:r>
            <a:endParaRPr lang="ru-RU" dirty="0" smtClean="0"/>
          </a:p>
        </p:txBody>
      </p:sp>
    </p:spTree>
    <p:extLst>
      <p:ext uri="{BB962C8B-B14F-4D97-AF65-F5344CB8AC3E}">
        <p14:creationId xmlns:p14="http://schemas.microsoft.com/office/powerpoint/2010/main" val="77026124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063620" y="3328"/>
            <a:ext cx="7174394" cy="690574"/>
          </a:xfrm>
          <a:prstGeom prst="rect">
            <a:avLst/>
          </a:prstGeom>
        </p:spPr>
        <p:txBody>
          <a:bodyPr vert="horz" wrap="square" lIns="0" tIns="13335" rIns="0" bIns="0" rtlCol="0">
            <a:spAutoFit/>
          </a:bodyPr>
          <a:lstStyle/>
          <a:p>
            <a:pPr marL="12700" algn="ctr">
              <a:lnSpc>
                <a:spcPct val="100000"/>
              </a:lnSpc>
              <a:spcBef>
                <a:spcPts val="105"/>
              </a:spcBef>
            </a:pPr>
            <a:r>
              <a:rPr sz="4400" b="1" spc="-25" dirty="0">
                <a:solidFill>
                  <a:srgbClr val="002060"/>
                </a:solidFill>
                <a:latin typeface="+mn-lt"/>
              </a:rPr>
              <a:t>Зачем</a:t>
            </a:r>
            <a:r>
              <a:rPr sz="4400" b="1" spc="-120" dirty="0">
                <a:solidFill>
                  <a:srgbClr val="002060"/>
                </a:solidFill>
                <a:latin typeface="+mn-lt"/>
              </a:rPr>
              <a:t> </a:t>
            </a:r>
            <a:r>
              <a:rPr sz="4400" b="1" spc="-20" dirty="0">
                <a:solidFill>
                  <a:srgbClr val="002060"/>
                </a:solidFill>
                <a:latin typeface="+mn-lt"/>
              </a:rPr>
              <a:t>нам</a:t>
            </a:r>
            <a:r>
              <a:rPr sz="4400" b="1" spc="-90" dirty="0">
                <a:solidFill>
                  <a:srgbClr val="002060"/>
                </a:solidFill>
                <a:latin typeface="+mn-lt"/>
              </a:rPr>
              <a:t> </a:t>
            </a:r>
            <a:r>
              <a:rPr sz="4400" b="1" spc="-15" dirty="0">
                <a:solidFill>
                  <a:srgbClr val="002060"/>
                </a:solidFill>
                <a:latin typeface="+mn-lt"/>
              </a:rPr>
              <a:t>это</a:t>
            </a:r>
            <a:r>
              <a:rPr sz="4400" b="1" spc="-100" dirty="0">
                <a:solidFill>
                  <a:srgbClr val="002060"/>
                </a:solidFill>
                <a:latin typeface="+mn-lt"/>
              </a:rPr>
              <a:t> </a:t>
            </a:r>
            <a:r>
              <a:rPr sz="4400" b="1" spc="-20" dirty="0">
                <a:solidFill>
                  <a:srgbClr val="002060"/>
                </a:solidFill>
                <a:latin typeface="+mn-lt"/>
              </a:rPr>
              <a:t>все</a:t>
            </a:r>
            <a:r>
              <a:rPr sz="4400" b="1" spc="-85" dirty="0">
                <a:solidFill>
                  <a:srgbClr val="002060"/>
                </a:solidFill>
                <a:latin typeface="+mn-lt"/>
              </a:rPr>
              <a:t> </a:t>
            </a:r>
            <a:r>
              <a:rPr sz="4400" b="1" spc="-30" dirty="0">
                <a:solidFill>
                  <a:srgbClr val="002060"/>
                </a:solidFill>
                <a:latin typeface="+mn-lt"/>
              </a:rPr>
              <a:t>нужно?</a:t>
            </a:r>
            <a:endParaRPr sz="4400" b="1" dirty="0">
              <a:solidFill>
                <a:srgbClr val="002060"/>
              </a:solidFill>
              <a:latin typeface="+mn-lt"/>
            </a:endParaRPr>
          </a:p>
        </p:txBody>
      </p:sp>
      <p:pic>
        <p:nvPicPr>
          <p:cNvPr id="3" name="object 3"/>
          <p:cNvPicPr/>
          <p:nvPr/>
        </p:nvPicPr>
        <p:blipFill>
          <a:blip r:embed="rId2" cstate="print"/>
          <a:stretch>
            <a:fillRect/>
          </a:stretch>
        </p:blipFill>
        <p:spPr>
          <a:xfrm>
            <a:off x="867105" y="782948"/>
            <a:ext cx="10684020" cy="5292103"/>
          </a:xfrm>
          <a:prstGeom prst="rect">
            <a:avLst/>
          </a:prstGeom>
        </p:spPr>
      </p:pic>
      <p:sp>
        <p:nvSpPr>
          <p:cNvPr id="4" name="object 4"/>
          <p:cNvSpPr txBox="1"/>
          <p:nvPr/>
        </p:nvSpPr>
        <p:spPr>
          <a:xfrm>
            <a:off x="251256" y="6037275"/>
            <a:ext cx="11689080" cy="570230"/>
          </a:xfrm>
          <a:prstGeom prst="rect">
            <a:avLst/>
          </a:prstGeom>
        </p:spPr>
        <p:txBody>
          <a:bodyPr vert="horz" wrap="square" lIns="0" tIns="15240" rIns="0" bIns="0" rtlCol="0">
            <a:spAutoFit/>
          </a:bodyPr>
          <a:lstStyle/>
          <a:p>
            <a:pPr marL="411480" marR="5080" indent="-399415">
              <a:lnSpc>
                <a:spcPct val="98800"/>
              </a:lnSpc>
              <a:spcBef>
                <a:spcPts val="120"/>
              </a:spcBef>
            </a:pPr>
            <a:r>
              <a:rPr sz="1600" spc="-10" dirty="0">
                <a:solidFill>
                  <a:srgbClr val="002060"/>
                </a:solidFill>
                <a:latin typeface="Calibri"/>
                <a:cs typeface="Calibri"/>
              </a:rPr>
              <a:t>Распоряжение</a:t>
            </a:r>
            <a:r>
              <a:rPr sz="1600" spc="40" dirty="0">
                <a:solidFill>
                  <a:srgbClr val="002060"/>
                </a:solidFill>
                <a:latin typeface="Calibri"/>
                <a:cs typeface="Calibri"/>
              </a:rPr>
              <a:t> </a:t>
            </a:r>
            <a:r>
              <a:rPr sz="1600" spc="-10" dirty="0">
                <a:solidFill>
                  <a:srgbClr val="002060"/>
                </a:solidFill>
                <a:latin typeface="Calibri"/>
                <a:cs typeface="Calibri"/>
              </a:rPr>
              <a:t>Правительства</a:t>
            </a:r>
            <a:r>
              <a:rPr sz="1600" spc="10" dirty="0">
                <a:solidFill>
                  <a:srgbClr val="002060"/>
                </a:solidFill>
                <a:latin typeface="Calibri"/>
                <a:cs typeface="Calibri"/>
              </a:rPr>
              <a:t> </a:t>
            </a:r>
            <a:r>
              <a:rPr sz="1600" spc="-15" dirty="0">
                <a:solidFill>
                  <a:srgbClr val="002060"/>
                </a:solidFill>
                <a:latin typeface="Calibri"/>
                <a:cs typeface="Calibri"/>
              </a:rPr>
              <a:t>Российской</a:t>
            </a:r>
            <a:r>
              <a:rPr sz="1600" spc="35" dirty="0">
                <a:solidFill>
                  <a:srgbClr val="002060"/>
                </a:solidFill>
                <a:latin typeface="Calibri"/>
                <a:cs typeface="Calibri"/>
              </a:rPr>
              <a:t> </a:t>
            </a:r>
            <a:r>
              <a:rPr sz="1600" spc="-10" dirty="0">
                <a:solidFill>
                  <a:srgbClr val="002060"/>
                </a:solidFill>
                <a:latin typeface="Calibri"/>
                <a:cs typeface="Calibri"/>
              </a:rPr>
              <a:t>Федерации</a:t>
            </a:r>
            <a:r>
              <a:rPr sz="1600" spc="15" dirty="0">
                <a:solidFill>
                  <a:srgbClr val="002060"/>
                </a:solidFill>
                <a:latin typeface="Calibri"/>
                <a:cs typeface="Calibri"/>
              </a:rPr>
              <a:t> </a:t>
            </a:r>
            <a:r>
              <a:rPr sz="1600" spc="-10" dirty="0">
                <a:solidFill>
                  <a:srgbClr val="002060"/>
                </a:solidFill>
                <a:latin typeface="Calibri"/>
                <a:cs typeface="Calibri"/>
              </a:rPr>
              <a:t>от</a:t>
            </a:r>
            <a:r>
              <a:rPr sz="1600" spc="30" dirty="0">
                <a:solidFill>
                  <a:srgbClr val="002060"/>
                </a:solidFill>
                <a:latin typeface="Calibri"/>
                <a:cs typeface="Calibri"/>
              </a:rPr>
              <a:t> </a:t>
            </a:r>
            <a:r>
              <a:rPr sz="1600" spc="-5" dirty="0">
                <a:solidFill>
                  <a:srgbClr val="002060"/>
                </a:solidFill>
                <a:latin typeface="Calibri"/>
                <a:cs typeface="Calibri"/>
              </a:rPr>
              <a:t>31</a:t>
            </a:r>
            <a:r>
              <a:rPr sz="1600" spc="35" dirty="0">
                <a:solidFill>
                  <a:srgbClr val="002060"/>
                </a:solidFill>
                <a:latin typeface="Calibri"/>
                <a:cs typeface="Calibri"/>
              </a:rPr>
              <a:t> </a:t>
            </a:r>
            <a:r>
              <a:rPr sz="1600" spc="-10" dirty="0">
                <a:solidFill>
                  <a:srgbClr val="002060"/>
                </a:solidFill>
                <a:latin typeface="Calibri"/>
                <a:cs typeface="Calibri"/>
              </a:rPr>
              <a:t>декабря</a:t>
            </a:r>
            <a:r>
              <a:rPr sz="1600" spc="15" dirty="0">
                <a:solidFill>
                  <a:srgbClr val="002060"/>
                </a:solidFill>
                <a:latin typeface="Calibri"/>
                <a:cs typeface="Calibri"/>
              </a:rPr>
              <a:t> </a:t>
            </a:r>
            <a:r>
              <a:rPr sz="1600" spc="-10" dirty="0">
                <a:solidFill>
                  <a:srgbClr val="002060"/>
                </a:solidFill>
                <a:latin typeface="Calibri"/>
                <a:cs typeface="Calibri"/>
              </a:rPr>
              <a:t>2019</a:t>
            </a:r>
            <a:r>
              <a:rPr sz="1600" spc="45" dirty="0">
                <a:solidFill>
                  <a:srgbClr val="002060"/>
                </a:solidFill>
                <a:latin typeface="Calibri"/>
                <a:cs typeface="Calibri"/>
              </a:rPr>
              <a:t> </a:t>
            </a:r>
            <a:r>
              <a:rPr sz="1600" spc="-40" dirty="0">
                <a:solidFill>
                  <a:srgbClr val="002060"/>
                </a:solidFill>
                <a:latin typeface="Calibri"/>
                <a:cs typeface="Calibri"/>
              </a:rPr>
              <a:t>г.</a:t>
            </a:r>
            <a:r>
              <a:rPr sz="1600" spc="5" dirty="0">
                <a:solidFill>
                  <a:srgbClr val="002060"/>
                </a:solidFill>
                <a:latin typeface="Calibri"/>
                <a:cs typeface="Calibri"/>
              </a:rPr>
              <a:t> </a:t>
            </a:r>
            <a:r>
              <a:rPr sz="1600" spc="-5" dirty="0">
                <a:solidFill>
                  <a:srgbClr val="002060"/>
                </a:solidFill>
                <a:latin typeface="Calibri"/>
                <a:cs typeface="Calibri"/>
              </a:rPr>
              <a:t>№</a:t>
            </a:r>
            <a:r>
              <a:rPr sz="1600" spc="25" dirty="0">
                <a:solidFill>
                  <a:srgbClr val="002060"/>
                </a:solidFill>
                <a:latin typeface="Calibri"/>
                <a:cs typeface="Calibri"/>
              </a:rPr>
              <a:t> </a:t>
            </a:r>
            <a:r>
              <a:rPr sz="1600" spc="-5" dirty="0">
                <a:solidFill>
                  <a:srgbClr val="002060"/>
                </a:solidFill>
                <a:latin typeface="Calibri"/>
                <a:cs typeface="Calibri"/>
              </a:rPr>
              <a:t>3273-р</a:t>
            </a:r>
            <a:r>
              <a:rPr sz="1600" spc="40" dirty="0">
                <a:solidFill>
                  <a:srgbClr val="002060"/>
                </a:solidFill>
                <a:latin typeface="Calibri"/>
                <a:cs typeface="Calibri"/>
              </a:rPr>
              <a:t> </a:t>
            </a:r>
            <a:r>
              <a:rPr sz="1600" spc="-5" dirty="0">
                <a:solidFill>
                  <a:srgbClr val="002060"/>
                </a:solidFill>
                <a:latin typeface="Calibri"/>
                <a:cs typeface="Calibri"/>
              </a:rPr>
              <a:t>(в</a:t>
            </a:r>
            <a:r>
              <a:rPr sz="1600" spc="20" dirty="0">
                <a:solidFill>
                  <a:srgbClr val="002060"/>
                </a:solidFill>
                <a:latin typeface="Calibri"/>
                <a:cs typeface="Calibri"/>
              </a:rPr>
              <a:t> </a:t>
            </a:r>
            <a:r>
              <a:rPr sz="1600" spc="-15" dirty="0">
                <a:solidFill>
                  <a:srgbClr val="002060"/>
                </a:solidFill>
                <a:latin typeface="Calibri"/>
                <a:cs typeface="Calibri"/>
              </a:rPr>
              <a:t>ред.</a:t>
            </a:r>
            <a:r>
              <a:rPr sz="1600" spc="15" dirty="0">
                <a:solidFill>
                  <a:srgbClr val="002060"/>
                </a:solidFill>
                <a:latin typeface="Calibri"/>
                <a:cs typeface="Calibri"/>
              </a:rPr>
              <a:t> </a:t>
            </a:r>
            <a:r>
              <a:rPr sz="1600" spc="-10" dirty="0">
                <a:solidFill>
                  <a:srgbClr val="002060"/>
                </a:solidFill>
                <a:latin typeface="Calibri"/>
                <a:cs typeface="Calibri"/>
              </a:rPr>
              <a:t>распоряжения</a:t>
            </a:r>
            <a:r>
              <a:rPr sz="1600" spc="35" dirty="0">
                <a:solidFill>
                  <a:srgbClr val="002060"/>
                </a:solidFill>
                <a:latin typeface="Calibri"/>
                <a:cs typeface="Calibri"/>
              </a:rPr>
              <a:t> </a:t>
            </a:r>
            <a:r>
              <a:rPr sz="1600" spc="-10" dirty="0">
                <a:solidFill>
                  <a:srgbClr val="002060"/>
                </a:solidFill>
                <a:latin typeface="Calibri"/>
                <a:cs typeface="Calibri"/>
              </a:rPr>
              <a:t>Правительства</a:t>
            </a:r>
            <a:r>
              <a:rPr sz="1600" spc="15" dirty="0">
                <a:solidFill>
                  <a:srgbClr val="002060"/>
                </a:solidFill>
                <a:latin typeface="Calibri"/>
                <a:cs typeface="Calibri"/>
              </a:rPr>
              <a:t> </a:t>
            </a:r>
            <a:r>
              <a:rPr sz="1600" spc="-15" dirty="0">
                <a:solidFill>
                  <a:srgbClr val="002060"/>
                </a:solidFill>
                <a:latin typeface="Calibri"/>
                <a:cs typeface="Calibri"/>
              </a:rPr>
              <a:t>Российской </a:t>
            </a:r>
            <a:r>
              <a:rPr sz="1600" spc="-345" dirty="0">
                <a:solidFill>
                  <a:srgbClr val="002060"/>
                </a:solidFill>
                <a:latin typeface="Calibri"/>
                <a:cs typeface="Calibri"/>
              </a:rPr>
              <a:t> </a:t>
            </a:r>
            <a:r>
              <a:rPr sz="1600" spc="-10" dirty="0">
                <a:solidFill>
                  <a:srgbClr val="002060"/>
                </a:solidFill>
                <a:latin typeface="Calibri"/>
                <a:cs typeface="Calibri"/>
              </a:rPr>
              <a:t>Федерации</a:t>
            </a:r>
            <a:r>
              <a:rPr sz="1600" dirty="0">
                <a:solidFill>
                  <a:srgbClr val="002060"/>
                </a:solidFill>
                <a:latin typeface="Calibri"/>
                <a:cs typeface="Calibri"/>
              </a:rPr>
              <a:t> </a:t>
            </a:r>
            <a:r>
              <a:rPr sz="1600" spc="-10" dirty="0">
                <a:solidFill>
                  <a:srgbClr val="002060"/>
                </a:solidFill>
                <a:latin typeface="Calibri"/>
                <a:cs typeface="Calibri"/>
              </a:rPr>
              <a:t>от</a:t>
            </a:r>
            <a:r>
              <a:rPr sz="1600" spc="15" dirty="0">
                <a:solidFill>
                  <a:srgbClr val="002060"/>
                </a:solidFill>
                <a:latin typeface="Calibri"/>
                <a:cs typeface="Calibri"/>
              </a:rPr>
              <a:t> </a:t>
            </a:r>
            <a:r>
              <a:rPr sz="1600" spc="-5" dirty="0">
                <a:solidFill>
                  <a:srgbClr val="002060"/>
                </a:solidFill>
                <a:latin typeface="Calibri"/>
                <a:cs typeface="Calibri"/>
              </a:rPr>
              <a:t>7</a:t>
            </a:r>
            <a:r>
              <a:rPr sz="1600" dirty="0">
                <a:solidFill>
                  <a:srgbClr val="002060"/>
                </a:solidFill>
                <a:latin typeface="Calibri"/>
                <a:cs typeface="Calibri"/>
              </a:rPr>
              <a:t> </a:t>
            </a:r>
            <a:r>
              <a:rPr sz="1600" spc="-5" dirty="0">
                <a:solidFill>
                  <a:srgbClr val="002060"/>
                </a:solidFill>
                <a:latin typeface="Calibri"/>
                <a:cs typeface="Calibri"/>
              </a:rPr>
              <a:t>октября</a:t>
            </a:r>
            <a:r>
              <a:rPr sz="1600" spc="15" dirty="0">
                <a:solidFill>
                  <a:srgbClr val="002060"/>
                </a:solidFill>
                <a:latin typeface="Calibri"/>
                <a:cs typeface="Calibri"/>
              </a:rPr>
              <a:t> </a:t>
            </a:r>
            <a:r>
              <a:rPr sz="1600" spc="-10" dirty="0">
                <a:solidFill>
                  <a:srgbClr val="002060"/>
                </a:solidFill>
                <a:latin typeface="Calibri"/>
                <a:cs typeface="Calibri"/>
              </a:rPr>
              <a:t>2020</a:t>
            </a:r>
            <a:r>
              <a:rPr sz="1600" spc="25" dirty="0">
                <a:solidFill>
                  <a:srgbClr val="002060"/>
                </a:solidFill>
                <a:latin typeface="Calibri"/>
                <a:cs typeface="Calibri"/>
              </a:rPr>
              <a:t> </a:t>
            </a:r>
            <a:r>
              <a:rPr sz="1600" spc="-40" dirty="0">
                <a:solidFill>
                  <a:srgbClr val="002060"/>
                </a:solidFill>
                <a:latin typeface="Calibri"/>
                <a:cs typeface="Calibri"/>
              </a:rPr>
              <a:t>г.</a:t>
            </a:r>
            <a:r>
              <a:rPr sz="1600" spc="5" dirty="0">
                <a:solidFill>
                  <a:srgbClr val="002060"/>
                </a:solidFill>
                <a:latin typeface="Calibri"/>
                <a:cs typeface="Calibri"/>
              </a:rPr>
              <a:t> </a:t>
            </a:r>
            <a:r>
              <a:rPr sz="1600" spc="-5" dirty="0">
                <a:solidFill>
                  <a:srgbClr val="002060"/>
                </a:solidFill>
                <a:latin typeface="Calibri"/>
                <a:cs typeface="Calibri"/>
              </a:rPr>
              <a:t>№ 2580-р)</a:t>
            </a:r>
            <a:r>
              <a:rPr sz="1600" spc="30" dirty="0">
                <a:solidFill>
                  <a:srgbClr val="002060"/>
                </a:solidFill>
                <a:latin typeface="Calibri"/>
                <a:cs typeface="Calibri"/>
              </a:rPr>
              <a:t> </a:t>
            </a:r>
            <a:r>
              <a:rPr sz="1800" dirty="0">
                <a:solidFill>
                  <a:srgbClr val="002060"/>
                </a:solidFill>
                <a:latin typeface="Calibri"/>
                <a:cs typeface="Calibri"/>
              </a:rPr>
              <a:t>–</a:t>
            </a:r>
            <a:r>
              <a:rPr sz="1800" spc="20" dirty="0">
                <a:solidFill>
                  <a:srgbClr val="002060"/>
                </a:solidFill>
                <a:latin typeface="Calibri"/>
                <a:cs typeface="Calibri"/>
              </a:rPr>
              <a:t> </a:t>
            </a:r>
            <a:r>
              <a:rPr sz="2000" b="1" spc="-10" dirty="0">
                <a:solidFill>
                  <a:srgbClr val="C00000"/>
                </a:solidFill>
                <a:latin typeface="Calibri"/>
                <a:cs typeface="Calibri"/>
              </a:rPr>
              <a:t>Система</a:t>
            </a:r>
            <a:r>
              <a:rPr sz="2000" b="1" spc="-15" dirty="0">
                <a:solidFill>
                  <a:srgbClr val="C00000"/>
                </a:solidFill>
                <a:latin typeface="Calibri"/>
                <a:cs typeface="Calibri"/>
              </a:rPr>
              <a:t> </a:t>
            </a:r>
            <a:r>
              <a:rPr sz="2000" b="1" spc="-5" dirty="0">
                <a:solidFill>
                  <a:srgbClr val="C00000"/>
                </a:solidFill>
                <a:latin typeface="Calibri"/>
                <a:cs typeface="Calibri"/>
              </a:rPr>
              <a:t>профессионального</a:t>
            </a:r>
            <a:r>
              <a:rPr sz="2000" b="1" spc="-35" dirty="0">
                <a:solidFill>
                  <a:srgbClr val="C00000"/>
                </a:solidFill>
                <a:latin typeface="Calibri"/>
                <a:cs typeface="Calibri"/>
              </a:rPr>
              <a:t> </a:t>
            </a:r>
            <a:r>
              <a:rPr sz="2000" b="1" dirty="0">
                <a:solidFill>
                  <a:srgbClr val="C00000"/>
                </a:solidFill>
                <a:latin typeface="Calibri"/>
                <a:cs typeface="Calibri"/>
              </a:rPr>
              <a:t>роста</a:t>
            </a:r>
            <a:r>
              <a:rPr sz="2000" b="1" spc="-10" dirty="0">
                <a:solidFill>
                  <a:srgbClr val="C00000"/>
                </a:solidFill>
                <a:latin typeface="Calibri"/>
                <a:cs typeface="Calibri"/>
              </a:rPr>
              <a:t> </a:t>
            </a:r>
            <a:r>
              <a:rPr sz="2000" b="1" spc="-5" dirty="0">
                <a:solidFill>
                  <a:srgbClr val="C00000"/>
                </a:solidFill>
                <a:latin typeface="Calibri"/>
                <a:cs typeface="Calibri"/>
              </a:rPr>
              <a:t>педагогических</a:t>
            </a:r>
            <a:r>
              <a:rPr sz="2000" b="1" spc="-25" dirty="0">
                <a:solidFill>
                  <a:srgbClr val="C00000"/>
                </a:solidFill>
                <a:latin typeface="Calibri"/>
                <a:cs typeface="Calibri"/>
              </a:rPr>
              <a:t> </a:t>
            </a:r>
            <a:r>
              <a:rPr sz="2000" b="1" spc="-5" dirty="0">
                <a:solidFill>
                  <a:srgbClr val="C00000"/>
                </a:solidFill>
                <a:latin typeface="Calibri"/>
                <a:cs typeface="Calibri"/>
              </a:rPr>
              <a:t>работников</a:t>
            </a:r>
            <a:endParaRPr sz="2000" dirty="0">
              <a:latin typeface="Calibri"/>
              <a:cs typeface="Calibri"/>
            </a:endParaRPr>
          </a:p>
        </p:txBody>
      </p:sp>
      <p:pic>
        <p:nvPicPr>
          <p:cNvPr id="7" name="Рисунок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1079157" cy="1079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26352727"/>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6477" y="332924"/>
            <a:ext cx="7280275" cy="627736"/>
          </a:xfrm>
          <a:prstGeom prst="rect">
            <a:avLst/>
          </a:prstGeom>
        </p:spPr>
        <p:txBody>
          <a:bodyPr vert="horz" wrap="square" lIns="0" tIns="12065" rIns="0" bIns="0" rtlCol="0">
            <a:spAutoFit/>
          </a:bodyPr>
          <a:lstStyle/>
          <a:p>
            <a:pPr marL="12700" algn="ctr">
              <a:lnSpc>
                <a:spcPct val="100000"/>
              </a:lnSpc>
              <a:spcBef>
                <a:spcPts val="95"/>
              </a:spcBef>
            </a:pPr>
            <a:r>
              <a:rPr lang="ru-RU" sz="4000" b="1" spc="-35" dirty="0" smtClean="0">
                <a:solidFill>
                  <a:srgbClr val="002060"/>
                </a:solidFill>
                <a:latin typeface="+mn-lt"/>
              </a:rPr>
              <a:t>Практика наставничества</a:t>
            </a:r>
            <a:endParaRPr sz="4000" b="1" dirty="0">
              <a:solidFill>
                <a:srgbClr val="002060"/>
              </a:solidFill>
              <a:latin typeface="+mn-lt"/>
            </a:endParaRPr>
          </a:p>
        </p:txBody>
      </p:sp>
      <p:sp>
        <p:nvSpPr>
          <p:cNvPr id="3" name="object 3"/>
          <p:cNvSpPr txBox="1"/>
          <p:nvPr/>
        </p:nvSpPr>
        <p:spPr>
          <a:xfrm>
            <a:off x="881742" y="1734910"/>
            <a:ext cx="10678887" cy="2046714"/>
          </a:xfrm>
          <a:prstGeom prst="rect">
            <a:avLst/>
          </a:prstGeom>
        </p:spPr>
        <p:txBody>
          <a:bodyPr vert="horz" wrap="square" lIns="0" tIns="12700" rIns="0" bIns="0" rtlCol="0">
            <a:spAutoFit/>
          </a:bodyPr>
          <a:lstStyle/>
          <a:p>
            <a:pPr marL="12065" algn="ctr">
              <a:lnSpc>
                <a:spcPct val="100000"/>
              </a:lnSpc>
              <a:spcBef>
                <a:spcPts val="100"/>
              </a:spcBef>
              <a:tabLst>
                <a:tab pos="527685" algn="l"/>
                <a:tab pos="528320" algn="l"/>
              </a:tabLst>
            </a:pPr>
            <a:r>
              <a:rPr lang="ru-RU" sz="2800" b="1" u="sng" dirty="0" smtClean="0">
                <a:solidFill>
                  <a:srgbClr val="002060"/>
                </a:solidFill>
                <a:latin typeface="Arial" panose="020B0604020202020204" pitchFamily="34" charset="0"/>
                <a:cs typeface="Arial" panose="020B0604020202020204" pitchFamily="34" charset="0"/>
              </a:rPr>
              <a:t>Примерная структура практики наставничества:</a:t>
            </a:r>
          </a:p>
          <a:p>
            <a:pPr marL="469265" indent="-457200" algn="just">
              <a:lnSpc>
                <a:spcPct val="100000"/>
              </a:lnSpc>
              <a:spcBef>
                <a:spcPts val="100"/>
              </a:spcBef>
              <a:buAutoNum type="arabicPeriod"/>
              <a:tabLst>
                <a:tab pos="527685" algn="l"/>
                <a:tab pos="528320" algn="l"/>
              </a:tabLst>
            </a:pPr>
            <a:r>
              <a:rPr lang="ru-RU" sz="2000" b="1" i="1" dirty="0" smtClean="0">
                <a:solidFill>
                  <a:srgbClr val="002060"/>
                </a:solidFill>
                <a:latin typeface="Arial" panose="020B0604020202020204" pitchFamily="34" charset="0"/>
                <a:cs typeface="Arial" panose="020B0604020202020204" pitchFamily="34" charset="0"/>
              </a:rPr>
              <a:t>Титульный лист</a:t>
            </a:r>
          </a:p>
          <a:p>
            <a:pPr marL="469265" indent="-457200" algn="just">
              <a:lnSpc>
                <a:spcPct val="100000"/>
              </a:lnSpc>
              <a:spcBef>
                <a:spcPts val="100"/>
              </a:spcBef>
              <a:buAutoNum type="arabicPeriod"/>
              <a:tabLst>
                <a:tab pos="527685" algn="l"/>
                <a:tab pos="528320" algn="l"/>
              </a:tabLst>
            </a:pPr>
            <a:r>
              <a:rPr lang="ru-RU" sz="2000" b="1" i="1" dirty="0" smtClean="0">
                <a:solidFill>
                  <a:srgbClr val="002060"/>
                </a:solidFill>
                <a:latin typeface="Arial" panose="020B0604020202020204" pitchFamily="34" charset="0"/>
                <a:cs typeface="Arial" panose="020B0604020202020204" pitchFamily="34" charset="0"/>
              </a:rPr>
              <a:t>Пояснительная записка</a:t>
            </a:r>
          </a:p>
          <a:p>
            <a:pPr marL="469265" indent="-457200" algn="just">
              <a:lnSpc>
                <a:spcPct val="100000"/>
              </a:lnSpc>
              <a:spcBef>
                <a:spcPts val="100"/>
              </a:spcBef>
              <a:buAutoNum type="arabicPeriod"/>
              <a:tabLst>
                <a:tab pos="527685" algn="l"/>
                <a:tab pos="528320" algn="l"/>
              </a:tabLst>
            </a:pPr>
            <a:r>
              <a:rPr lang="ru-RU" sz="2000" b="1" i="1" dirty="0" smtClean="0">
                <a:solidFill>
                  <a:srgbClr val="002060"/>
                </a:solidFill>
                <a:latin typeface="Arial" panose="020B0604020202020204" pitchFamily="34" charset="0"/>
                <a:cs typeface="Arial" panose="020B0604020202020204" pitchFamily="34" charset="0"/>
              </a:rPr>
              <a:t>Основная </a:t>
            </a:r>
            <a:r>
              <a:rPr lang="ru-RU" sz="2000" b="1" i="1" dirty="0">
                <a:solidFill>
                  <a:srgbClr val="002060"/>
                </a:solidFill>
                <a:latin typeface="Arial" panose="020B0604020202020204" pitchFamily="34" charset="0"/>
                <a:cs typeface="Arial" panose="020B0604020202020204" pitchFamily="34" charset="0"/>
              </a:rPr>
              <a:t>часть (суть практики</a:t>
            </a:r>
            <a:r>
              <a:rPr lang="ru-RU" sz="2000" b="1" i="1" dirty="0" smtClean="0">
                <a:solidFill>
                  <a:srgbClr val="002060"/>
                </a:solidFill>
                <a:latin typeface="Arial" panose="020B0604020202020204" pitchFamily="34" charset="0"/>
                <a:cs typeface="Arial" panose="020B0604020202020204" pitchFamily="34" charset="0"/>
              </a:rPr>
              <a:t>)</a:t>
            </a:r>
          </a:p>
          <a:p>
            <a:pPr marL="469265" indent="-457200" algn="just">
              <a:lnSpc>
                <a:spcPct val="100000"/>
              </a:lnSpc>
              <a:spcBef>
                <a:spcPts val="100"/>
              </a:spcBef>
              <a:buAutoNum type="arabicPeriod"/>
              <a:tabLst>
                <a:tab pos="527685" algn="l"/>
                <a:tab pos="528320" algn="l"/>
              </a:tabLst>
            </a:pPr>
            <a:r>
              <a:rPr lang="ru-RU" sz="2000" b="1" i="1" dirty="0" smtClean="0">
                <a:solidFill>
                  <a:srgbClr val="002060"/>
                </a:solidFill>
                <a:latin typeface="Arial" panose="020B0604020202020204" pitchFamily="34" charset="0"/>
                <a:cs typeface="Arial" panose="020B0604020202020204" pitchFamily="34" charset="0"/>
              </a:rPr>
              <a:t>Перечень использованных источников</a:t>
            </a:r>
          </a:p>
          <a:p>
            <a:pPr marL="469265" indent="-457200" algn="just">
              <a:lnSpc>
                <a:spcPct val="100000"/>
              </a:lnSpc>
              <a:spcBef>
                <a:spcPts val="100"/>
              </a:spcBef>
              <a:buAutoNum type="arabicPeriod"/>
              <a:tabLst>
                <a:tab pos="527685" algn="l"/>
                <a:tab pos="528320" algn="l"/>
              </a:tabLst>
            </a:pPr>
            <a:r>
              <a:rPr lang="ru-RU" sz="2000" b="1" i="1" dirty="0" smtClean="0">
                <a:solidFill>
                  <a:srgbClr val="002060"/>
                </a:solidFill>
                <a:latin typeface="Arial" panose="020B0604020202020204" pitchFamily="34" charset="0"/>
                <a:cs typeface="Arial" panose="020B0604020202020204" pitchFamily="34" charset="0"/>
              </a:rPr>
              <a:t>Дополнительные материалы</a:t>
            </a:r>
            <a:endParaRPr sz="2000" b="1" i="1" dirty="0">
              <a:solidFill>
                <a:srgbClr val="00206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131806"/>
            <a:ext cx="1079157" cy="1079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287671694"/>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716" y="200303"/>
            <a:ext cx="10711542" cy="779463"/>
          </a:xfrm>
        </p:spPr>
        <p:txBody>
          <a:bodyPr>
            <a:normAutofit/>
          </a:bodyPr>
          <a:lstStyle/>
          <a:p>
            <a:pPr algn="ctr"/>
            <a:r>
              <a:rPr lang="ru-RU" sz="4000" dirty="0" smtClean="0">
                <a:solidFill>
                  <a:srgbClr val="002060"/>
                </a:solidFill>
                <a:latin typeface="Arial" panose="020B0604020202020204" pitchFamily="34" charset="0"/>
                <a:cs typeface="Arial" panose="020B0604020202020204" pitchFamily="34" charset="0"/>
              </a:rPr>
              <a:t>1. Титульный лист</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146944"/>
            <a:ext cx="10853058" cy="5713412"/>
          </a:xfrm>
        </p:spPr>
        <p:txBody>
          <a:bodyPr>
            <a:normAutofit/>
          </a:bodyPr>
          <a:lstStyle/>
          <a:p>
            <a:pPr algn="just"/>
            <a:r>
              <a:rPr lang="ru-RU" dirty="0"/>
              <a:t>Название практики/опыта наставничества </a:t>
            </a:r>
            <a:endParaRPr lang="ru-RU" dirty="0" smtClean="0"/>
          </a:p>
          <a:p>
            <a:pPr algn="just"/>
            <a:r>
              <a:rPr lang="ru-RU" dirty="0" smtClean="0"/>
              <a:t>Полное </a:t>
            </a:r>
            <a:r>
              <a:rPr lang="ru-RU" dirty="0"/>
              <a:t>наименование (по Уставу) образовательного </a:t>
            </a:r>
            <a:r>
              <a:rPr lang="ru-RU" dirty="0" smtClean="0"/>
              <a:t>учреждения</a:t>
            </a:r>
          </a:p>
          <a:p>
            <a:pPr algn="just"/>
            <a:r>
              <a:rPr lang="ru-RU" dirty="0" smtClean="0"/>
              <a:t>Сведения </a:t>
            </a:r>
            <a:r>
              <a:rPr lang="ru-RU" dirty="0"/>
              <a:t>об авторе (ФИО полностью, место работы, должность) </a:t>
            </a:r>
            <a:endParaRPr lang="ru-RU" dirty="0" smtClean="0"/>
          </a:p>
          <a:p>
            <a:pPr algn="just"/>
            <a:r>
              <a:rPr lang="ru-RU" dirty="0" smtClean="0"/>
              <a:t>Год </a:t>
            </a:r>
            <a:r>
              <a:rPr lang="ru-RU" dirty="0"/>
              <a:t>выполнения работы</a:t>
            </a:r>
            <a:endParaRPr lang="ru-RU" dirty="0" smtClean="0"/>
          </a:p>
        </p:txBody>
      </p:sp>
    </p:spTree>
    <p:extLst>
      <p:ext uri="{BB962C8B-B14F-4D97-AF65-F5344CB8AC3E}">
        <p14:creationId xmlns:p14="http://schemas.microsoft.com/office/powerpoint/2010/main" val="5997069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979716" y="200303"/>
            <a:ext cx="10711542" cy="779463"/>
          </a:xfrm>
        </p:spPr>
        <p:txBody>
          <a:bodyPr>
            <a:normAutofit/>
          </a:bodyPr>
          <a:lstStyle/>
          <a:p>
            <a:pPr algn="ctr"/>
            <a:r>
              <a:rPr lang="ru-RU" sz="4000" dirty="0">
                <a:solidFill>
                  <a:srgbClr val="002060"/>
                </a:solidFill>
                <a:latin typeface="Arial" panose="020B0604020202020204" pitchFamily="34" charset="0"/>
                <a:cs typeface="Arial" panose="020B0604020202020204" pitchFamily="34" charset="0"/>
              </a:rPr>
              <a:t>2</a:t>
            </a:r>
            <a:r>
              <a:rPr lang="ru-RU" sz="4000" dirty="0" smtClean="0">
                <a:solidFill>
                  <a:srgbClr val="002060"/>
                </a:solidFill>
                <a:latin typeface="Arial" panose="020B0604020202020204" pitchFamily="34" charset="0"/>
                <a:cs typeface="Arial" panose="020B0604020202020204" pitchFamily="34" charset="0"/>
              </a:rPr>
              <a:t>. Пояснительная записка</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146944"/>
            <a:ext cx="10853058" cy="5713412"/>
          </a:xfrm>
        </p:spPr>
        <p:txBody>
          <a:bodyPr>
            <a:normAutofit/>
          </a:bodyPr>
          <a:lstStyle/>
          <a:p>
            <a:pPr algn="just"/>
            <a:r>
              <a:rPr lang="ru-RU" dirty="0"/>
              <a:t>Проблема, на решение которой направлены практика </a:t>
            </a:r>
            <a:endParaRPr lang="ru-RU" dirty="0" smtClean="0"/>
          </a:p>
          <a:p>
            <a:pPr algn="just"/>
            <a:r>
              <a:rPr lang="ru-RU" dirty="0" smtClean="0"/>
              <a:t>Форма </a:t>
            </a:r>
            <a:r>
              <a:rPr lang="ru-RU" dirty="0"/>
              <a:t>наставничества, используемая в практике </a:t>
            </a:r>
            <a:endParaRPr lang="ru-RU" dirty="0" smtClean="0"/>
          </a:p>
          <a:p>
            <a:pPr algn="just"/>
            <a:r>
              <a:rPr lang="ru-RU" dirty="0" smtClean="0"/>
              <a:t>Вид </a:t>
            </a:r>
            <a:r>
              <a:rPr lang="ru-RU" dirty="0"/>
              <a:t>наставничества, используемый в практике </a:t>
            </a:r>
            <a:endParaRPr lang="ru-RU" dirty="0" smtClean="0"/>
          </a:p>
          <a:p>
            <a:pPr algn="just"/>
            <a:r>
              <a:rPr lang="ru-RU" dirty="0" smtClean="0"/>
              <a:t>Участники </a:t>
            </a:r>
            <a:r>
              <a:rPr lang="ru-RU" dirty="0"/>
              <a:t>практики </a:t>
            </a:r>
            <a:endParaRPr lang="ru-RU" dirty="0" smtClean="0"/>
          </a:p>
          <a:p>
            <a:pPr algn="just"/>
            <a:r>
              <a:rPr lang="ru-RU" dirty="0" smtClean="0"/>
              <a:t>Период </a:t>
            </a:r>
            <a:r>
              <a:rPr lang="ru-RU" dirty="0"/>
              <a:t>реализации практики </a:t>
            </a:r>
            <a:endParaRPr lang="ru-RU" dirty="0" smtClean="0"/>
          </a:p>
          <a:p>
            <a:pPr algn="just"/>
            <a:r>
              <a:rPr lang="ru-RU" dirty="0" smtClean="0"/>
              <a:t>Цель </a:t>
            </a:r>
            <a:r>
              <a:rPr lang="ru-RU" dirty="0"/>
              <a:t>практики </a:t>
            </a:r>
            <a:endParaRPr lang="ru-RU" dirty="0" smtClean="0"/>
          </a:p>
          <a:p>
            <a:pPr algn="just"/>
            <a:r>
              <a:rPr lang="ru-RU" dirty="0" smtClean="0"/>
              <a:t>Концептуальная </a:t>
            </a:r>
            <a:r>
              <a:rPr lang="ru-RU" dirty="0"/>
              <a:t>идея практики / новизна </a:t>
            </a:r>
            <a:endParaRPr lang="ru-RU" dirty="0" smtClean="0"/>
          </a:p>
          <a:p>
            <a:pPr algn="just"/>
            <a:r>
              <a:rPr lang="ru-RU" dirty="0" smtClean="0"/>
              <a:t>Нормативное </a:t>
            </a:r>
            <a:r>
              <a:rPr lang="ru-RU" dirty="0"/>
              <a:t>подкрепление практики </a:t>
            </a:r>
            <a:endParaRPr lang="ru-RU" dirty="0" smtClean="0"/>
          </a:p>
          <a:p>
            <a:pPr algn="just"/>
            <a:r>
              <a:rPr lang="ru-RU" dirty="0" smtClean="0"/>
              <a:t>Формируемые </a:t>
            </a:r>
            <a:r>
              <a:rPr lang="ru-RU" dirty="0"/>
              <a:t>компетенции (психолого-педагогические, коммуникативные, предметные, методические, ИКТ)</a:t>
            </a:r>
            <a:endParaRPr lang="ru-RU" dirty="0" smtClean="0"/>
          </a:p>
        </p:txBody>
      </p:sp>
    </p:spTree>
    <p:extLst>
      <p:ext uri="{BB962C8B-B14F-4D97-AF65-F5344CB8AC3E}">
        <p14:creationId xmlns:p14="http://schemas.microsoft.com/office/powerpoint/2010/main" val="4286386249"/>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050474" y="367481"/>
            <a:ext cx="10711542" cy="779463"/>
          </a:xfrm>
        </p:spPr>
        <p:txBody>
          <a:bodyPr>
            <a:normAutofit/>
          </a:bodyPr>
          <a:lstStyle/>
          <a:p>
            <a:pPr algn="ctr"/>
            <a:r>
              <a:rPr lang="ru-RU" sz="4000" dirty="0" smtClean="0">
                <a:solidFill>
                  <a:srgbClr val="002060"/>
                </a:solidFill>
                <a:latin typeface="Arial" panose="020B0604020202020204" pitchFamily="34" charset="0"/>
                <a:cs typeface="Arial" panose="020B0604020202020204" pitchFamily="34" charset="0"/>
              </a:rPr>
              <a:t>3. Основная часть (суть практики)</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146944"/>
            <a:ext cx="10853058" cy="5713412"/>
          </a:xfrm>
        </p:spPr>
        <p:txBody>
          <a:bodyPr>
            <a:normAutofit/>
          </a:bodyPr>
          <a:lstStyle/>
          <a:p>
            <a:pPr algn="just"/>
            <a:r>
              <a:rPr lang="ru-RU" dirty="0"/>
              <a:t>Суть практики – описание практики в свободной форме, из которого эксперт может получить полное представление о практике наставничества </a:t>
            </a:r>
            <a:endParaRPr lang="ru-RU" dirty="0" smtClean="0"/>
          </a:p>
          <a:p>
            <a:pPr algn="just"/>
            <a:r>
              <a:rPr lang="ru-RU" dirty="0" smtClean="0"/>
              <a:t>Этапы </a:t>
            </a:r>
            <a:r>
              <a:rPr lang="ru-RU" dirty="0"/>
              <a:t>реализации практики наставничества </a:t>
            </a:r>
            <a:endParaRPr lang="ru-RU" dirty="0" smtClean="0"/>
          </a:p>
          <a:p>
            <a:pPr algn="just"/>
            <a:r>
              <a:rPr lang="ru-RU" dirty="0" smtClean="0"/>
              <a:t>Основные </a:t>
            </a:r>
            <a:r>
              <a:rPr lang="ru-RU" dirty="0"/>
              <a:t>мероприятия практики </a:t>
            </a:r>
            <a:endParaRPr lang="ru-RU" dirty="0" smtClean="0"/>
          </a:p>
          <a:p>
            <a:pPr algn="just"/>
            <a:r>
              <a:rPr lang="ru-RU" dirty="0" smtClean="0"/>
              <a:t>Средства</a:t>
            </a:r>
            <a:r>
              <a:rPr lang="ru-RU" dirty="0"/>
              <a:t>, формы и методы реализации практики </a:t>
            </a:r>
            <a:endParaRPr lang="ru-RU" dirty="0" smtClean="0"/>
          </a:p>
          <a:p>
            <a:pPr algn="just"/>
            <a:r>
              <a:rPr lang="ru-RU" dirty="0" smtClean="0"/>
              <a:t>Условия </a:t>
            </a:r>
            <a:r>
              <a:rPr lang="ru-RU" dirty="0"/>
              <a:t>применения практики </a:t>
            </a:r>
            <a:endParaRPr lang="ru-RU" dirty="0" smtClean="0"/>
          </a:p>
          <a:p>
            <a:pPr algn="just"/>
            <a:r>
              <a:rPr lang="ru-RU" dirty="0" smtClean="0"/>
              <a:t>Необходимые </a:t>
            </a:r>
            <a:r>
              <a:rPr lang="ru-RU" dirty="0"/>
              <a:t>ресурсы для реализации практики </a:t>
            </a:r>
            <a:endParaRPr lang="ru-RU" dirty="0" smtClean="0"/>
          </a:p>
          <a:p>
            <a:pPr algn="just"/>
            <a:r>
              <a:rPr lang="ru-RU" dirty="0" smtClean="0"/>
              <a:t>Результативность </a:t>
            </a:r>
            <a:r>
              <a:rPr lang="ru-RU" dirty="0"/>
              <a:t>практики </a:t>
            </a:r>
            <a:endParaRPr lang="ru-RU" dirty="0" smtClean="0"/>
          </a:p>
          <a:p>
            <a:pPr algn="just"/>
            <a:r>
              <a:rPr lang="ru-RU" dirty="0" smtClean="0"/>
              <a:t>Эффективность </a:t>
            </a:r>
            <a:r>
              <a:rPr lang="ru-RU" dirty="0"/>
              <a:t>практики </a:t>
            </a:r>
            <a:endParaRPr lang="ru-RU" dirty="0" smtClean="0"/>
          </a:p>
          <a:p>
            <a:pPr algn="just"/>
            <a:r>
              <a:rPr lang="ru-RU" dirty="0" err="1" smtClean="0"/>
              <a:t>Тиражируемость</a:t>
            </a:r>
            <a:r>
              <a:rPr lang="ru-RU" dirty="0" smtClean="0"/>
              <a:t> </a:t>
            </a:r>
            <a:r>
              <a:rPr lang="ru-RU" dirty="0"/>
              <a:t>практики</a:t>
            </a:r>
            <a:endParaRPr lang="ru-RU" dirty="0" smtClean="0"/>
          </a:p>
        </p:txBody>
      </p:sp>
    </p:spTree>
    <p:extLst>
      <p:ext uri="{BB962C8B-B14F-4D97-AF65-F5344CB8AC3E}">
        <p14:creationId xmlns:p14="http://schemas.microsoft.com/office/powerpoint/2010/main" val="3372546861"/>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5243" y="367481"/>
            <a:ext cx="10711542" cy="779463"/>
          </a:xfrm>
        </p:spPr>
        <p:txBody>
          <a:bodyPr>
            <a:normAutofit/>
          </a:bodyPr>
          <a:lstStyle/>
          <a:p>
            <a:pPr algn="ctr"/>
            <a:r>
              <a:rPr lang="ru-RU" sz="4000" dirty="0">
                <a:solidFill>
                  <a:srgbClr val="002060"/>
                </a:solidFill>
                <a:latin typeface="Arial" panose="020B0604020202020204" pitchFamily="34" charset="0"/>
                <a:cs typeface="Arial" panose="020B0604020202020204" pitchFamily="34" charset="0"/>
              </a:rPr>
              <a:t>4</a:t>
            </a:r>
            <a:r>
              <a:rPr lang="ru-RU" sz="4000" dirty="0" smtClean="0">
                <a:solidFill>
                  <a:srgbClr val="002060"/>
                </a:solidFill>
                <a:latin typeface="Arial" panose="020B0604020202020204" pitchFamily="34" charset="0"/>
                <a:cs typeface="Arial" panose="020B0604020202020204" pitchFamily="34" charset="0"/>
              </a:rPr>
              <a:t>. Перечень использованных источников</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146944"/>
            <a:ext cx="10853058" cy="5713412"/>
          </a:xfrm>
        </p:spPr>
        <p:txBody>
          <a:bodyPr>
            <a:normAutofit/>
          </a:bodyPr>
          <a:lstStyle/>
          <a:p>
            <a:pPr algn="just"/>
            <a:r>
              <a:rPr lang="ru-RU" dirty="0"/>
              <a:t>Перечень использованных источников (электронных ресурсов и литературы) должны содержать все </a:t>
            </a:r>
            <a:r>
              <a:rPr lang="ru-RU" dirty="0" smtClean="0"/>
              <a:t>реквизиты.  Список </a:t>
            </a:r>
            <a:r>
              <a:rPr lang="ru-RU" dirty="0"/>
              <a:t>литературы: составляется в алфавитном порядке в соответствии с требованиями библиографического описания. используемые при реализации практики</a:t>
            </a:r>
            <a:endParaRPr lang="ru-RU" dirty="0" smtClean="0"/>
          </a:p>
        </p:txBody>
      </p:sp>
    </p:spTree>
    <p:extLst>
      <p:ext uri="{BB962C8B-B14F-4D97-AF65-F5344CB8AC3E}">
        <p14:creationId xmlns:p14="http://schemas.microsoft.com/office/powerpoint/2010/main" val="402179341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5243" y="367481"/>
            <a:ext cx="10711542" cy="779463"/>
          </a:xfrm>
        </p:spPr>
        <p:txBody>
          <a:bodyPr>
            <a:normAutofit/>
          </a:bodyPr>
          <a:lstStyle/>
          <a:p>
            <a:pPr algn="ctr"/>
            <a:r>
              <a:rPr lang="ru-RU" sz="4000" dirty="0" smtClean="0">
                <a:solidFill>
                  <a:srgbClr val="002060"/>
                </a:solidFill>
                <a:latin typeface="Arial" panose="020B0604020202020204" pitchFamily="34" charset="0"/>
                <a:cs typeface="Arial" panose="020B0604020202020204" pitchFamily="34" charset="0"/>
              </a:rPr>
              <a:t>5. Дополнительные материалы</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146944"/>
            <a:ext cx="10853058" cy="5713412"/>
          </a:xfrm>
        </p:spPr>
        <p:txBody>
          <a:bodyPr>
            <a:normAutofit/>
          </a:bodyPr>
          <a:lstStyle/>
          <a:p>
            <a:pPr marL="0" indent="0" algn="just">
              <a:buNone/>
            </a:pPr>
            <a:r>
              <a:rPr lang="ru-RU" dirty="0"/>
              <a:t>Дополнительно могут быть представлены материалы, отражающие процесс реализации практики: </a:t>
            </a:r>
            <a:endParaRPr lang="ru-RU" dirty="0" smtClean="0"/>
          </a:p>
          <a:p>
            <a:pPr algn="just"/>
            <a:r>
              <a:rPr lang="ru-RU" dirty="0" smtClean="0"/>
              <a:t>Отзывы </a:t>
            </a:r>
            <a:r>
              <a:rPr lang="ru-RU" dirty="0"/>
              <a:t>наставляемых. </a:t>
            </a:r>
            <a:endParaRPr lang="ru-RU" dirty="0" smtClean="0"/>
          </a:p>
          <a:p>
            <a:pPr algn="just"/>
            <a:r>
              <a:rPr lang="ru-RU" dirty="0" smtClean="0"/>
              <a:t>Дополнительные </a:t>
            </a:r>
            <a:r>
              <a:rPr lang="ru-RU" dirty="0"/>
              <a:t>методические материалы. </a:t>
            </a:r>
            <a:endParaRPr lang="ru-RU" dirty="0" smtClean="0"/>
          </a:p>
          <a:p>
            <a:pPr algn="just"/>
            <a:r>
              <a:rPr lang="ru-RU" dirty="0" smtClean="0"/>
              <a:t>Сертификаты</a:t>
            </a:r>
            <a:r>
              <a:rPr lang="ru-RU" dirty="0"/>
              <a:t>, дипломы и иные документы, подтверждающие участие в иных мероприятиях по итогам практики наставничества и др. </a:t>
            </a:r>
            <a:endParaRPr lang="ru-RU" dirty="0" smtClean="0"/>
          </a:p>
          <a:p>
            <a:pPr algn="just"/>
            <a:r>
              <a:rPr lang="ru-RU" dirty="0" smtClean="0"/>
              <a:t>Фото-</a:t>
            </a:r>
            <a:r>
              <a:rPr lang="ru-RU" dirty="0"/>
              <a:t>, видео- и аудиоматериалы (ссылки). </a:t>
            </a:r>
            <a:endParaRPr lang="ru-RU" dirty="0" smtClean="0"/>
          </a:p>
          <a:p>
            <a:pPr algn="just"/>
            <a:r>
              <a:rPr lang="ru-RU" dirty="0" smtClean="0"/>
              <a:t>Мультимедийные </a:t>
            </a:r>
            <a:r>
              <a:rPr lang="ru-RU" dirty="0"/>
              <a:t>презентации. </a:t>
            </a:r>
            <a:endParaRPr lang="ru-RU" dirty="0" smtClean="0"/>
          </a:p>
          <a:p>
            <a:pPr algn="just"/>
            <a:r>
              <a:rPr lang="ru-RU" dirty="0" smtClean="0"/>
              <a:t>Выходные </a:t>
            </a:r>
            <a:r>
              <a:rPr lang="ru-RU" dirty="0"/>
              <a:t>данные публикаций, описывающих практику наставничества.</a:t>
            </a:r>
            <a:endParaRPr lang="ru-RU" dirty="0" smtClean="0"/>
          </a:p>
        </p:txBody>
      </p:sp>
    </p:spTree>
    <p:extLst>
      <p:ext uri="{BB962C8B-B14F-4D97-AF65-F5344CB8AC3E}">
        <p14:creationId xmlns:p14="http://schemas.microsoft.com/office/powerpoint/2010/main" val="3084548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5243" y="367481"/>
            <a:ext cx="10711542" cy="779463"/>
          </a:xfrm>
        </p:spPr>
        <p:txBody>
          <a:bodyPr>
            <a:normAutofit fontScale="90000"/>
          </a:bodyPr>
          <a:lstStyle/>
          <a:p>
            <a:pPr algn="ctr"/>
            <a:r>
              <a:rPr lang="ru-RU" sz="4000" dirty="0" smtClean="0">
                <a:solidFill>
                  <a:srgbClr val="002060"/>
                </a:solidFill>
                <a:latin typeface="Arial" panose="020B0604020202020204" pitchFamily="34" charset="0"/>
                <a:cs typeface="Arial" panose="020B0604020202020204" pitchFamily="34" charset="0"/>
              </a:rPr>
              <a:t>Требования к оформлению практики наставничества</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146944"/>
            <a:ext cx="10853058" cy="5713412"/>
          </a:xfrm>
        </p:spPr>
        <p:txBody>
          <a:bodyPr>
            <a:normAutofit/>
          </a:bodyPr>
          <a:lstStyle/>
          <a:p>
            <a:pPr marL="0" indent="0" algn="just">
              <a:buNone/>
            </a:pPr>
            <a:r>
              <a:rPr lang="ru-RU" dirty="0"/>
              <a:t>Практика наставничества может быть представлена в следующих форматах (на выбор) </a:t>
            </a:r>
            <a:r>
              <a:rPr lang="ru-RU" b="1" dirty="0">
                <a:solidFill>
                  <a:srgbClr val="FF0000"/>
                </a:solidFill>
              </a:rPr>
              <a:t>не более 15 страниц: </a:t>
            </a:r>
            <a:endParaRPr lang="ru-RU" b="1" dirty="0" smtClean="0">
              <a:solidFill>
                <a:srgbClr val="FF0000"/>
              </a:solidFill>
            </a:endParaRPr>
          </a:p>
          <a:p>
            <a:pPr marL="514350" indent="-514350" algn="just">
              <a:buAutoNum type="arabicPeriod"/>
            </a:pPr>
            <a:r>
              <a:rPr lang="ru-RU" b="1" dirty="0" smtClean="0">
                <a:solidFill>
                  <a:srgbClr val="002060"/>
                </a:solidFill>
              </a:rPr>
              <a:t>В </a:t>
            </a:r>
            <a:r>
              <a:rPr lang="ru-RU" b="1" dirty="0">
                <a:solidFill>
                  <a:srgbClr val="002060"/>
                </a:solidFill>
              </a:rPr>
              <a:t>формате </a:t>
            </a:r>
            <a:r>
              <a:rPr lang="ru-RU" b="1" dirty="0" err="1">
                <a:solidFill>
                  <a:srgbClr val="002060"/>
                </a:solidFill>
              </a:rPr>
              <a:t>Word</a:t>
            </a:r>
            <a:r>
              <a:rPr lang="ru-RU" b="1" dirty="0">
                <a:solidFill>
                  <a:srgbClr val="002060"/>
                </a:solidFill>
              </a:rPr>
              <a:t> </a:t>
            </a:r>
            <a:r>
              <a:rPr lang="ru-RU" dirty="0"/>
              <a:t>(</a:t>
            </a:r>
            <a:r>
              <a:rPr lang="ru-RU" dirty="0" err="1"/>
              <a:t>doc</a:t>
            </a:r>
            <a:r>
              <a:rPr lang="ru-RU" dirty="0"/>
              <a:t> или </a:t>
            </a:r>
            <a:r>
              <a:rPr lang="ru-RU" dirty="0" err="1"/>
              <a:t>docx</a:t>
            </a:r>
            <a:r>
              <a:rPr lang="ru-RU" dirty="0"/>
              <a:t>) размер бумаги А4; </a:t>
            </a:r>
            <a:endParaRPr lang="ru-RU" dirty="0" smtClean="0"/>
          </a:p>
          <a:p>
            <a:pPr marL="0" indent="0" algn="just">
              <a:buNone/>
            </a:pPr>
            <a:r>
              <a:rPr lang="ru-RU" dirty="0" smtClean="0"/>
              <a:t>шрифт </a:t>
            </a:r>
            <a:r>
              <a:rPr lang="ru-RU" dirty="0" err="1"/>
              <a:t>Times</a:t>
            </a:r>
            <a:r>
              <a:rPr lang="ru-RU" dirty="0"/>
              <a:t> </a:t>
            </a:r>
            <a:r>
              <a:rPr lang="ru-RU" dirty="0" err="1"/>
              <a:t>New</a:t>
            </a:r>
            <a:r>
              <a:rPr lang="ru-RU" dirty="0"/>
              <a:t> </a:t>
            </a:r>
            <a:r>
              <a:rPr lang="ru-RU" dirty="0" err="1"/>
              <a:t>Roman</a:t>
            </a:r>
            <a:r>
              <a:rPr lang="ru-RU" dirty="0"/>
              <a:t>, обычный; </a:t>
            </a:r>
            <a:endParaRPr lang="ru-RU" dirty="0" smtClean="0"/>
          </a:p>
          <a:p>
            <a:pPr marL="0" indent="0" algn="just">
              <a:buNone/>
            </a:pPr>
            <a:r>
              <a:rPr lang="ru-RU" dirty="0" smtClean="0"/>
              <a:t>размер </a:t>
            </a:r>
            <a:r>
              <a:rPr lang="ru-RU" dirty="0"/>
              <a:t>шрифта 14; </a:t>
            </a:r>
            <a:endParaRPr lang="ru-RU" dirty="0" smtClean="0"/>
          </a:p>
          <a:p>
            <a:pPr marL="0" indent="0" algn="just">
              <a:buNone/>
            </a:pPr>
            <a:r>
              <a:rPr lang="ru-RU" dirty="0" smtClean="0"/>
              <a:t>интервал </a:t>
            </a:r>
            <a:r>
              <a:rPr lang="ru-RU" dirty="0"/>
              <a:t>1,5; </a:t>
            </a:r>
            <a:endParaRPr lang="ru-RU" dirty="0" smtClean="0"/>
          </a:p>
          <a:p>
            <a:pPr marL="0" indent="0" algn="just">
              <a:buNone/>
            </a:pPr>
            <a:r>
              <a:rPr lang="ru-RU" dirty="0" smtClean="0"/>
              <a:t>выравнивание </a:t>
            </a:r>
            <a:r>
              <a:rPr lang="ru-RU" dirty="0"/>
              <a:t>– по ширине страницы; </a:t>
            </a:r>
            <a:endParaRPr lang="ru-RU" dirty="0" smtClean="0"/>
          </a:p>
          <a:p>
            <a:pPr marL="0" indent="0" algn="just">
              <a:buNone/>
            </a:pPr>
            <a:r>
              <a:rPr lang="ru-RU" dirty="0" smtClean="0"/>
              <a:t>отступ </a:t>
            </a:r>
            <a:r>
              <a:rPr lang="ru-RU" dirty="0"/>
              <a:t>– 1,25; </a:t>
            </a:r>
            <a:endParaRPr lang="ru-RU" dirty="0" smtClean="0"/>
          </a:p>
          <a:p>
            <a:pPr marL="0" indent="0" algn="just">
              <a:buNone/>
            </a:pPr>
            <a:r>
              <a:rPr lang="ru-RU" dirty="0" smtClean="0"/>
              <a:t>размеры </a:t>
            </a:r>
            <a:r>
              <a:rPr lang="ru-RU" dirty="0"/>
              <a:t>полей: слева 3, справа 1,5, сверху 2, </a:t>
            </a:r>
            <a:r>
              <a:rPr lang="ru-RU" dirty="0" smtClean="0"/>
              <a:t>снизу</a:t>
            </a:r>
          </a:p>
        </p:txBody>
      </p:sp>
    </p:spTree>
    <p:extLst>
      <p:ext uri="{BB962C8B-B14F-4D97-AF65-F5344CB8AC3E}">
        <p14:creationId xmlns:p14="http://schemas.microsoft.com/office/powerpoint/2010/main" val="104758140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1625243" y="367481"/>
            <a:ext cx="10711542" cy="779463"/>
          </a:xfrm>
        </p:spPr>
        <p:txBody>
          <a:bodyPr>
            <a:normAutofit fontScale="90000"/>
          </a:bodyPr>
          <a:lstStyle/>
          <a:p>
            <a:pPr algn="ctr"/>
            <a:r>
              <a:rPr lang="ru-RU" sz="4000" dirty="0" smtClean="0">
                <a:solidFill>
                  <a:srgbClr val="002060"/>
                </a:solidFill>
                <a:latin typeface="Arial" panose="020B0604020202020204" pitchFamily="34" charset="0"/>
                <a:cs typeface="Arial" panose="020B0604020202020204" pitchFamily="34" charset="0"/>
              </a:rPr>
              <a:t>Требования к оформлению практики наставничества</a:t>
            </a:r>
            <a:endParaRPr lang="ru-RU" sz="40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908958" y="1146944"/>
            <a:ext cx="10853058" cy="5713412"/>
          </a:xfrm>
        </p:spPr>
        <p:txBody>
          <a:bodyPr>
            <a:normAutofit/>
          </a:bodyPr>
          <a:lstStyle/>
          <a:p>
            <a:pPr marL="0" indent="0" algn="just">
              <a:buNone/>
            </a:pPr>
            <a:r>
              <a:rPr lang="ru-RU" dirty="0"/>
              <a:t>Практика наставничества может быть представлена в следующих форматах (на выбор) </a:t>
            </a:r>
            <a:r>
              <a:rPr lang="ru-RU" b="1" dirty="0">
                <a:solidFill>
                  <a:srgbClr val="FF0000"/>
                </a:solidFill>
              </a:rPr>
              <a:t>не более 15 страниц: </a:t>
            </a:r>
            <a:endParaRPr lang="ru-RU" b="1" dirty="0" smtClean="0">
              <a:solidFill>
                <a:srgbClr val="FF0000"/>
              </a:solidFill>
            </a:endParaRPr>
          </a:p>
          <a:p>
            <a:pPr marL="0" indent="0" algn="just">
              <a:buNone/>
            </a:pPr>
            <a:r>
              <a:rPr lang="ru-RU" dirty="0"/>
              <a:t>2. </a:t>
            </a:r>
            <a:r>
              <a:rPr lang="ru-RU" b="1" dirty="0" smtClean="0">
                <a:solidFill>
                  <a:srgbClr val="002060"/>
                </a:solidFill>
              </a:rPr>
              <a:t>В </a:t>
            </a:r>
            <a:r>
              <a:rPr lang="ru-RU" b="1" dirty="0">
                <a:solidFill>
                  <a:srgbClr val="002060"/>
                </a:solidFill>
              </a:rPr>
              <a:t>формате PDF </a:t>
            </a:r>
            <a:r>
              <a:rPr lang="ru-RU" dirty="0"/>
              <a:t>размер бумаги А4; </a:t>
            </a:r>
            <a:endParaRPr lang="ru-RU" dirty="0" smtClean="0"/>
          </a:p>
          <a:p>
            <a:pPr marL="0" indent="0" algn="just">
              <a:buNone/>
            </a:pPr>
            <a:r>
              <a:rPr lang="ru-RU" dirty="0" smtClean="0"/>
              <a:t>шрифт </a:t>
            </a:r>
            <a:r>
              <a:rPr lang="ru-RU" dirty="0" err="1"/>
              <a:t>Times</a:t>
            </a:r>
            <a:r>
              <a:rPr lang="ru-RU" dirty="0"/>
              <a:t> </a:t>
            </a:r>
            <a:r>
              <a:rPr lang="ru-RU" dirty="0" err="1"/>
              <a:t>New</a:t>
            </a:r>
            <a:r>
              <a:rPr lang="ru-RU" dirty="0"/>
              <a:t> </a:t>
            </a:r>
            <a:r>
              <a:rPr lang="ru-RU" dirty="0" err="1"/>
              <a:t>Roman</a:t>
            </a:r>
            <a:r>
              <a:rPr lang="ru-RU" dirty="0"/>
              <a:t>, обычный; </a:t>
            </a:r>
            <a:endParaRPr lang="ru-RU" dirty="0" smtClean="0"/>
          </a:p>
          <a:p>
            <a:pPr marL="0" indent="0" algn="just">
              <a:buNone/>
            </a:pPr>
            <a:r>
              <a:rPr lang="ru-RU" dirty="0" smtClean="0"/>
              <a:t>размер </a:t>
            </a:r>
            <a:r>
              <a:rPr lang="ru-RU" dirty="0"/>
              <a:t>шрифта 14; </a:t>
            </a:r>
            <a:endParaRPr lang="ru-RU" dirty="0" smtClean="0"/>
          </a:p>
          <a:p>
            <a:pPr marL="0" indent="0" algn="just">
              <a:buNone/>
            </a:pPr>
            <a:r>
              <a:rPr lang="ru-RU" dirty="0" smtClean="0"/>
              <a:t>интервал </a:t>
            </a:r>
            <a:r>
              <a:rPr lang="ru-RU" dirty="0"/>
              <a:t>1,5; </a:t>
            </a:r>
            <a:endParaRPr lang="ru-RU" dirty="0" smtClean="0"/>
          </a:p>
          <a:p>
            <a:pPr marL="0" indent="0" algn="just">
              <a:buNone/>
            </a:pPr>
            <a:r>
              <a:rPr lang="ru-RU" dirty="0" smtClean="0"/>
              <a:t>выравнивание </a:t>
            </a:r>
            <a:r>
              <a:rPr lang="ru-RU" dirty="0"/>
              <a:t>– по ширине страницы; </a:t>
            </a:r>
            <a:endParaRPr lang="ru-RU" dirty="0" smtClean="0"/>
          </a:p>
          <a:p>
            <a:pPr marL="0" indent="0" algn="just">
              <a:buNone/>
            </a:pPr>
            <a:r>
              <a:rPr lang="ru-RU" dirty="0" smtClean="0"/>
              <a:t>отступ </a:t>
            </a:r>
            <a:r>
              <a:rPr lang="ru-RU" dirty="0"/>
              <a:t>– 1,25; размеры полей: слева 3, справа 1,5, сверху 2, </a:t>
            </a:r>
            <a:r>
              <a:rPr lang="ru-RU" dirty="0" smtClean="0"/>
              <a:t>снизу</a:t>
            </a:r>
            <a:endParaRPr lang="ru-RU" dirty="0"/>
          </a:p>
        </p:txBody>
      </p:sp>
    </p:spTree>
    <p:extLst>
      <p:ext uri="{BB962C8B-B14F-4D97-AF65-F5344CB8AC3E}">
        <p14:creationId xmlns:p14="http://schemas.microsoft.com/office/powerpoint/2010/main" val="368342549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a:xfrm>
            <a:off x="2030191" y="-115848"/>
            <a:ext cx="10711542" cy="779463"/>
          </a:xfrm>
        </p:spPr>
        <p:txBody>
          <a:bodyPr>
            <a:normAutofit/>
          </a:bodyPr>
          <a:lstStyle/>
          <a:p>
            <a:pPr algn="ctr"/>
            <a:r>
              <a:rPr lang="ru-RU" sz="2800" dirty="0" smtClean="0">
                <a:solidFill>
                  <a:srgbClr val="002060"/>
                </a:solidFill>
                <a:latin typeface="Arial" panose="020B0604020202020204" pitchFamily="34" charset="0"/>
                <a:cs typeface="Arial" panose="020B0604020202020204" pitchFamily="34" charset="0"/>
              </a:rPr>
              <a:t>Требования к оформлению практики наставничества</a:t>
            </a:r>
            <a:endParaRPr lang="ru-RU" sz="2800"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a:xfrm>
            <a:off x="222069" y="546053"/>
            <a:ext cx="11775078" cy="6181318"/>
          </a:xfrm>
        </p:spPr>
        <p:txBody>
          <a:bodyPr>
            <a:normAutofit fontScale="85000" lnSpcReduction="20000"/>
          </a:bodyPr>
          <a:lstStyle/>
          <a:p>
            <a:pPr marL="0" indent="0" algn="just">
              <a:buNone/>
            </a:pPr>
            <a:r>
              <a:rPr lang="ru-RU" dirty="0"/>
              <a:t>Практика наставничества может быть представлена в следующих форматах (на выбор) </a:t>
            </a:r>
            <a:r>
              <a:rPr lang="ru-RU" b="1" dirty="0">
                <a:solidFill>
                  <a:srgbClr val="FF0000"/>
                </a:solidFill>
              </a:rPr>
              <a:t>не более 15 страниц: </a:t>
            </a:r>
            <a:endParaRPr lang="ru-RU" b="1" dirty="0" smtClean="0">
              <a:solidFill>
                <a:srgbClr val="FF0000"/>
              </a:solidFill>
            </a:endParaRPr>
          </a:p>
          <a:p>
            <a:pPr marL="0" indent="0" algn="just">
              <a:buNone/>
            </a:pPr>
            <a:r>
              <a:rPr lang="ru-RU" dirty="0" smtClean="0"/>
              <a:t>3</a:t>
            </a:r>
            <a:r>
              <a:rPr lang="ru-RU" dirty="0"/>
              <a:t>. </a:t>
            </a:r>
            <a:r>
              <a:rPr lang="ru-RU" b="1" dirty="0">
                <a:solidFill>
                  <a:srgbClr val="002060"/>
                </a:solidFill>
              </a:rPr>
              <a:t>Стендовый доклад (постер) </a:t>
            </a:r>
            <a:r>
              <a:rPr lang="ru-RU" dirty="0"/>
              <a:t>с аннотацией </a:t>
            </a:r>
            <a:endParaRPr lang="ru-RU" dirty="0" smtClean="0"/>
          </a:p>
          <a:p>
            <a:pPr marL="0" indent="0" algn="just">
              <a:buNone/>
            </a:pPr>
            <a:r>
              <a:rPr lang="ru-RU" dirty="0" smtClean="0"/>
              <a:t>Размер </a:t>
            </a:r>
            <a:r>
              <a:rPr lang="ru-RU" dirty="0"/>
              <a:t>бумаги А1 </a:t>
            </a:r>
            <a:endParaRPr lang="ru-RU" dirty="0" smtClean="0"/>
          </a:p>
          <a:p>
            <a:pPr marL="0" indent="0" algn="just">
              <a:buNone/>
            </a:pPr>
            <a:r>
              <a:rPr lang="ru-RU" dirty="0" smtClean="0"/>
              <a:t>Наглядность</a:t>
            </a:r>
            <a:r>
              <a:rPr lang="ru-RU" dirty="0"/>
              <a:t>. </a:t>
            </a:r>
            <a:endParaRPr lang="ru-RU" dirty="0" smtClean="0"/>
          </a:p>
          <a:p>
            <a:pPr marL="0" indent="0" algn="just">
              <a:buNone/>
            </a:pPr>
            <a:r>
              <a:rPr lang="ru-RU" dirty="0" smtClean="0"/>
              <a:t>При </a:t>
            </a:r>
            <a:r>
              <a:rPr lang="ru-RU" dirty="0"/>
              <a:t>беглом просмотре стенда у зрителя должно возникнуть представление о тематике и характере выполненной работы</a:t>
            </a:r>
            <a:r>
              <a:rPr lang="ru-RU" dirty="0" smtClean="0"/>
              <a:t>.</a:t>
            </a:r>
          </a:p>
          <a:p>
            <a:pPr marL="0" indent="0" algn="just">
              <a:buNone/>
            </a:pPr>
            <a:r>
              <a:rPr lang="ru-RU" dirty="0"/>
              <a:t>Соотношение иллюстративного (фотографии, диаграммы, графики, блок-схемы и т. д.) и текстового материала устанавливается примерно 1:1. </a:t>
            </a:r>
            <a:endParaRPr lang="ru-RU" dirty="0" smtClean="0"/>
          </a:p>
          <a:p>
            <a:pPr marL="0" indent="0" algn="just">
              <a:buNone/>
            </a:pPr>
            <a:r>
              <a:rPr lang="ru-RU" dirty="0" smtClean="0"/>
              <a:t>При </a:t>
            </a:r>
            <a:r>
              <a:rPr lang="ru-RU" dirty="0"/>
              <a:t>этом текст должен быть выполнен шрифтом, свободно читаемым с расстояния 50 см. </a:t>
            </a:r>
            <a:endParaRPr lang="ru-RU" dirty="0" smtClean="0"/>
          </a:p>
          <a:p>
            <a:pPr marL="0" indent="0" algn="just">
              <a:buNone/>
            </a:pPr>
            <a:r>
              <a:rPr lang="ru-RU" dirty="0" smtClean="0"/>
              <a:t>Информативность </a:t>
            </a:r>
            <a:r>
              <a:rPr lang="ru-RU" dirty="0"/>
              <a:t>и убедительность предоставляемого материала зависит от качества иллюстративного материала (т.е. графиков, таблиц, рисунков и фотографий). </a:t>
            </a:r>
            <a:endParaRPr lang="ru-RU" dirty="0" smtClean="0"/>
          </a:p>
          <a:p>
            <a:pPr marL="0" indent="0" algn="just">
              <a:buNone/>
            </a:pPr>
            <a:r>
              <a:rPr lang="ru-RU" dirty="0" smtClean="0"/>
              <a:t>Таблицы </a:t>
            </a:r>
            <a:r>
              <a:rPr lang="ru-RU" dirty="0"/>
              <a:t>не должны быть перегружены цифровым материалом. Рисунки и графики должны иметь поясняющие подписи. Уместно использование цветной графики. Фотографии должны нести конкретную информационную нагрузку. </a:t>
            </a:r>
            <a:r>
              <a:rPr lang="ru-RU" b="1" dirty="0">
                <a:solidFill>
                  <a:srgbClr val="FF0000"/>
                </a:solidFill>
              </a:rPr>
              <a:t>Использование не более 3-х цветов </a:t>
            </a:r>
            <a:r>
              <a:rPr lang="ru-RU" dirty="0"/>
              <a:t>(рекомендация). Полная информация должна содержаться в аннотации. Аннотация должна соответствовать описанной выше характеристике структурных компонентов практики наставничества</a:t>
            </a:r>
            <a:endParaRPr lang="ru-RU" dirty="0"/>
          </a:p>
        </p:txBody>
      </p:sp>
    </p:spTree>
    <p:extLst>
      <p:ext uri="{BB962C8B-B14F-4D97-AF65-F5344CB8AC3E}">
        <p14:creationId xmlns:p14="http://schemas.microsoft.com/office/powerpoint/2010/main" val="210667084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633697" y="145444"/>
            <a:ext cx="4924606" cy="689932"/>
          </a:xfrm>
          <a:prstGeom prst="rect">
            <a:avLst/>
          </a:prstGeom>
        </p:spPr>
        <p:txBody>
          <a:bodyPr vert="horz" wrap="square" lIns="0" tIns="12700" rIns="0" bIns="0" rtlCol="0">
            <a:spAutoFit/>
          </a:bodyPr>
          <a:lstStyle/>
          <a:p>
            <a:pPr marL="12700" algn="ctr">
              <a:lnSpc>
                <a:spcPct val="100000"/>
              </a:lnSpc>
              <a:spcBef>
                <a:spcPts val="100"/>
              </a:spcBef>
            </a:pPr>
            <a:r>
              <a:rPr b="1" spc="-30" dirty="0">
                <a:solidFill>
                  <a:srgbClr val="002060"/>
                </a:solidFill>
                <a:latin typeface="+mn-lt"/>
              </a:rPr>
              <a:t>Ваши</a:t>
            </a:r>
            <a:r>
              <a:rPr b="1" spc="-145" dirty="0">
                <a:solidFill>
                  <a:srgbClr val="002060"/>
                </a:solidFill>
                <a:latin typeface="+mn-lt"/>
              </a:rPr>
              <a:t> </a:t>
            </a:r>
            <a:r>
              <a:rPr b="1" spc="-40" dirty="0">
                <a:solidFill>
                  <a:srgbClr val="002060"/>
                </a:solidFill>
                <a:latin typeface="+mn-lt"/>
              </a:rPr>
              <a:t>вопросы?</a:t>
            </a:r>
          </a:p>
        </p:txBody>
      </p:sp>
      <p:pic>
        <p:nvPicPr>
          <p:cNvPr id="3" name="object 3"/>
          <p:cNvPicPr/>
          <p:nvPr/>
        </p:nvPicPr>
        <p:blipFill>
          <a:blip r:embed="rId2" cstate="print"/>
          <a:stretch>
            <a:fillRect/>
          </a:stretch>
        </p:blipFill>
        <p:spPr>
          <a:xfrm>
            <a:off x="1871472" y="949452"/>
            <a:ext cx="8449056" cy="5574792"/>
          </a:xfrm>
          <a:prstGeom prst="rect">
            <a:avLst/>
          </a:prstGeom>
        </p:spPr>
      </p:pic>
      <p:pic>
        <p:nvPicPr>
          <p:cNvPr id="6" name="Рисунок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68" y="131806"/>
            <a:ext cx="1079157" cy="1079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48784283"/>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119495" y="305648"/>
            <a:ext cx="8553195" cy="443711"/>
          </a:xfrm>
          <a:prstGeom prst="rect">
            <a:avLst/>
          </a:prstGeom>
        </p:spPr>
        <p:txBody>
          <a:bodyPr vert="horz" wrap="square" lIns="0" tIns="12700" rIns="0" bIns="0" rtlCol="0">
            <a:spAutoFit/>
          </a:bodyPr>
          <a:lstStyle/>
          <a:p>
            <a:pPr marL="12700" algn="ctr">
              <a:lnSpc>
                <a:spcPct val="100000"/>
              </a:lnSpc>
              <a:spcBef>
                <a:spcPts val="100"/>
              </a:spcBef>
            </a:pPr>
            <a:r>
              <a:rPr sz="2800" b="1" spc="-30" dirty="0">
                <a:solidFill>
                  <a:srgbClr val="002060"/>
                </a:solidFill>
                <a:latin typeface="Arial" panose="020B0604020202020204" pitchFamily="34" charset="0"/>
                <a:cs typeface="Arial" panose="020B0604020202020204" pitchFamily="34" charset="0"/>
              </a:rPr>
              <a:t>Новая</a:t>
            </a:r>
            <a:r>
              <a:rPr sz="2800" b="1" spc="-75" dirty="0">
                <a:solidFill>
                  <a:srgbClr val="002060"/>
                </a:solidFill>
                <a:latin typeface="Arial" panose="020B0604020202020204" pitchFamily="34" charset="0"/>
                <a:cs typeface="Arial" panose="020B0604020202020204" pitchFamily="34" charset="0"/>
              </a:rPr>
              <a:t> </a:t>
            </a:r>
            <a:r>
              <a:rPr sz="2800" b="1" spc="-30" dirty="0">
                <a:solidFill>
                  <a:srgbClr val="002060"/>
                </a:solidFill>
                <a:latin typeface="Arial" panose="020B0604020202020204" pitchFamily="34" charset="0"/>
                <a:cs typeface="Arial" panose="020B0604020202020204" pitchFamily="34" charset="0"/>
              </a:rPr>
              <a:t>основа</a:t>
            </a:r>
            <a:r>
              <a:rPr sz="2800" b="1" spc="-85" dirty="0">
                <a:solidFill>
                  <a:srgbClr val="002060"/>
                </a:solidFill>
                <a:latin typeface="Arial" panose="020B0604020202020204" pitchFamily="34" charset="0"/>
                <a:cs typeface="Arial" panose="020B0604020202020204" pitchFamily="34" charset="0"/>
              </a:rPr>
              <a:t> </a:t>
            </a:r>
            <a:r>
              <a:rPr sz="2800" b="1" spc="-30" dirty="0">
                <a:solidFill>
                  <a:srgbClr val="002060"/>
                </a:solidFill>
                <a:latin typeface="Arial" panose="020B0604020202020204" pitchFamily="34" charset="0"/>
                <a:cs typeface="Arial" panose="020B0604020202020204" pitchFamily="34" charset="0"/>
              </a:rPr>
              <a:t>Ваших</a:t>
            </a:r>
            <a:r>
              <a:rPr sz="2800" b="1" spc="-75" dirty="0">
                <a:solidFill>
                  <a:srgbClr val="002060"/>
                </a:solidFill>
                <a:latin typeface="Arial" panose="020B0604020202020204" pitchFamily="34" charset="0"/>
                <a:cs typeface="Arial" panose="020B0604020202020204" pitchFamily="34" charset="0"/>
              </a:rPr>
              <a:t> </a:t>
            </a:r>
            <a:r>
              <a:rPr sz="2800" b="1" spc="-30" dirty="0">
                <a:solidFill>
                  <a:srgbClr val="002060"/>
                </a:solidFill>
                <a:latin typeface="Arial" panose="020B0604020202020204" pitchFamily="34" charset="0"/>
                <a:cs typeface="Arial" panose="020B0604020202020204" pitchFamily="34" charset="0"/>
              </a:rPr>
              <a:t>действий</a:t>
            </a:r>
            <a:r>
              <a:rPr sz="2800" b="1" spc="-80" dirty="0">
                <a:solidFill>
                  <a:srgbClr val="002060"/>
                </a:solidFill>
                <a:latin typeface="Arial" panose="020B0604020202020204" pitchFamily="34" charset="0"/>
                <a:cs typeface="Arial" panose="020B0604020202020204" pitchFamily="34" charset="0"/>
              </a:rPr>
              <a:t> </a:t>
            </a:r>
            <a:r>
              <a:rPr sz="2800" b="1" dirty="0">
                <a:solidFill>
                  <a:srgbClr val="002060"/>
                </a:solidFill>
                <a:latin typeface="Arial" panose="020B0604020202020204" pitchFamily="34" charset="0"/>
                <a:cs typeface="Arial" panose="020B0604020202020204" pitchFamily="34" charset="0"/>
              </a:rPr>
              <a:t>в</a:t>
            </a:r>
            <a:r>
              <a:rPr sz="2800" b="1" spc="-45" dirty="0">
                <a:solidFill>
                  <a:srgbClr val="002060"/>
                </a:solidFill>
                <a:latin typeface="Arial" panose="020B0604020202020204" pitchFamily="34" charset="0"/>
                <a:cs typeface="Arial" panose="020B0604020202020204" pitchFamily="34" charset="0"/>
              </a:rPr>
              <a:t> </a:t>
            </a:r>
            <a:r>
              <a:rPr sz="2800" b="1" spc="-30" dirty="0">
                <a:solidFill>
                  <a:srgbClr val="002060"/>
                </a:solidFill>
                <a:latin typeface="Arial" panose="020B0604020202020204" pitchFamily="34" charset="0"/>
                <a:cs typeface="Arial" panose="020B0604020202020204" pitchFamily="34" charset="0"/>
              </a:rPr>
              <a:t>аттестации:</a:t>
            </a:r>
            <a:endParaRPr sz="2800" b="1" dirty="0">
              <a:solidFill>
                <a:srgbClr val="002060"/>
              </a:solidFill>
              <a:latin typeface="Arial" panose="020B0604020202020204" pitchFamily="34" charset="0"/>
              <a:cs typeface="Arial" panose="020B0604020202020204" pitchFamily="34" charset="0"/>
            </a:endParaRPr>
          </a:p>
        </p:txBody>
      </p:sp>
      <p:pic>
        <p:nvPicPr>
          <p:cNvPr id="4" name="Рисунок 3"/>
          <p:cNvPicPr>
            <a:picLocks noChangeAspect="1"/>
          </p:cNvPicPr>
          <p:nvPr/>
        </p:nvPicPr>
        <p:blipFill>
          <a:blip r:embed="rId2">
            <a:clrChange>
              <a:clrFrom>
                <a:srgbClr val="FFFFFF"/>
              </a:clrFrom>
              <a:clrTo>
                <a:srgbClr val="FFFFFF">
                  <a:alpha val="0"/>
                </a:srgbClr>
              </a:clrTo>
            </a:clrChange>
            <a:extLst>
              <a:ext uri="{28A0092B-C50C-407E-A947-70E740481C1C}">
                <a14:useLocalDpi xmlns:a14="http://schemas.microsoft.com/office/drawing/2010/main" val="0"/>
              </a:ext>
            </a:extLst>
          </a:blip>
          <a:stretch>
            <a:fillRect/>
          </a:stretch>
        </p:blipFill>
        <p:spPr>
          <a:xfrm>
            <a:off x="0" y="5191363"/>
            <a:ext cx="1409700" cy="1409700"/>
          </a:xfrm>
          <a:prstGeom prst="rect">
            <a:avLst/>
          </a:prstGeom>
        </p:spPr>
      </p:pic>
      <p:sp>
        <p:nvSpPr>
          <p:cNvPr id="6" name="Прямоугольник 5"/>
          <p:cNvSpPr/>
          <p:nvPr/>
        </p:nvSpPr>
        <p:spPr>
          <a:xfrm>
            <a:off x="1502229" y="890106"/>
            <a:ext cx="9418320" cy="4095406"/>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ru-RU"/>
          </a:p>
        </p:txBody>
      </p:sp>
      <p:sp>
        <p:nvSpPr>
          <p:cNvPr id="7" name="object 3"/>
          <p:cNvSpPr txBox="1"/>
          <p:nvPr/>
        </p:nvSpPr>
        <p:spPr>
          <a:xfrm>
            <a:off x="1502229" y="1027759"/>
            <a:ext cx="9287691" cy="3852337"/>
          </a:xfrm>
          <a:prstGeom prst="rect">
            <a:avLst/>
          </a:prstGeom>
        </p:spPr>
        <p:txBody>
          <a:bodyPr vert="horz" wrap="square" lIns="0" tIns="12700" rIns="0" bIns="0" rtlCol="0">
            <a:spAutoFit/>
          </a:bodyPr>
          <a:lstStyle/>
          <a:p>
            <a:pPr marL="4445" algn="ctr">
              <a:lnSpc>
                <a:spcPts val="2820"/>
              </a:lnSpc>
              <a:spcBef>
                <a:spcPts val="100"/>
              </a:spcBef>
            </a:pPr>
            <a:r>
              <a:rPr sz="2000" spc="-10" dirty="0">
                <a:solidFill>
                  <a:srgbClr val="002060"/>
                </a:solidFill>
                <a:latin typeface="Calibri"/>
                <a:cs typeface="Calibri"/>
              </a:rPr>
              <a:t>Приказ</a:t>
            </a:r>
            <a:r>
              <a:rPr sz="2000" spc="-20" dirty="0">
                <a:solidFill>
                  <a:srgbClr val="002060"/>
                </a:solidFill>
                <a:latin typeface="Calibri"/>
                <a:cs typeface="Calibri"/>
              </a:rPr>
              <a:t> </a:t>
            </a:r>
            <a:r>
              <a:rPr sz="2000" spc="-5" dirty="0">
                <a:solidFill>
                  <a:srgbClr val="002060"/>
                </a:solidFill>
                <a:latin typeface="Calibri"/>
                <a:cs typeface="Calibri"/>
              </a:rPr>
              <a:t>Министерства</a:t>
            </a:r>
            <a:r>
              <a:rPr sz="2000" spc="-10" dirty="0">
                <a:solidFill>
                  <a:srgbClr val="002060"/>
                </a:solidFill>
                <a:latin typeface="Calibri"/>
                <a:cs typeface="Calibri"/>
              </a:rPr>
              <a:t> </a:t>
            </a:r>
            <a:r>
              <a:rPr sz="2000" spc="-5" dirty="0">
                <a:solidFill>
                  <a:srgbClr val="002060"/>
                </a:solidFill>
                <a:latin typeface="Calibri"/>
                <a:cs typeface="Calibri"/>
              </a:rPr>
              <a:t>просвещения</a:t>
            </a:r>
            <a:r>
              <a:rPr sz="2000" spc="-10" dirty="0">
                <a:solidFill>
                  <a:srgbClr val="002060"/>
                </a:solidFill>
                <a:latin typeface="Calibri"/>
                <a:cs typeface="Calibri"/>
              </a:rPr>
              <a:t> России</a:t>
            </a:r>
            <a:endParaRPr sz="2000" dirty="0">
              <a:solidFill>
                <a:srgbClr val="002060"/>
              </a:solidFill>
              <a:latin typeface="Calibri"/>
              <a:cs typeface="Calibri"/>
            </a:endParaRPr>
          </a:p>
          <a:p>
            <a:pPr marL="1270" algn="ctr">
              <a:lnSpc>
                <a:spcPts val="3660"/>
              </a:lnSpc>
            </a:pPr>
            <a:r>
              <a:rPr sz="2000" b="1" spc="-5" dirty="0">
                <a:solidFill>
                  <a:srgbClr val="002060"/>
                </a:solidFill>
                <a:latin typeface="Calibri"/>
                <a:cs typeface="Calibri"/>
              </a:rPr>
              <a:t>№</a:t>
            </a:r>
            <a:r>
              <a:rPr sz="2000" b="1" spc="-25" dirty="0">
                <a:solidFill>
                  <a:srgbClr val="002060"/>
                </a:solidFill>
                <a:latin typeface="Calibri"/>
                <a:cs typeface="Calibri"/>
              </a:rPr>
              <a:t> </a:t>
            </a:r>
            <a:r>
              <a:rPr sz="2000" b="1" spc="-5" dirty="0">
                <a:solidFill>
                  <a:srgbClr val="002060"/>
                </a:solidFill>
                <a:latin typeface="Calibri"/>
                <a:cs typeface="Calibri"/>
              </a:rPr>
              <a:t>196</a:t>
            </a:r>
            <a:r>
              <a:rPr sz="2000" b="1" spc="-10" dirty="0">
                <a:solidFill>
                  <a:srgbClr val="002060"/>
                </a:solidFill>
                <a:latin typeface="Calibri"/>
                <a:cs typeface="Calibri"/>
              </a:rPr>
              <a:t> от</a:t>
            </a:r>
            <a:r>
              <a:rPr sz="2000" b="1" spc="-15" dirty="0">
                <a:solidFill>
                  <a:srgbClr val="002060"/>
                </a:solidFill>
                <a:latin typeface="Calibri"/>
                <a:cs typeface="Calibri"/>
              </a:rPr>
              <a:t> </a:t>
            </a:r>
            <a:r>
              <a:rPr sz="2000" b="1" spc="-5" dirty="0">
                <a:solidFill>
                  <a:srgbClr val="002060"/>
                </a:solidFill>
                <a:latin typeface="Calibri"/>
                <a:cs typeface="Calibri"/>
              </a:rPr>
              <a:t>24.03.2023</a:t>
            </a:r>
            <a:endParaRPr sz="2000" dirty="0">
              <a:solidFill>
                <a:srgbClr val="002060"/>
              </a:solidFill>
              <a:latin typeface="Calibri"/>
              <a:cs typeface="Calibri"/>
            </a:endParaRPr>
          </a:p>
          <a:p>
            <a:pPr marL="12065" marR="5080" indent="5715" algn="ctr">
              <a:lnSpc>
                <a:spcPct val="70000"/>
              </a:lnSpc>
              <a:spcBef>
                <a:spcPts val="1000"/>
              </a:spcBef>
            </a:pPr>
            <a:r>
              <a:rPr sz="2000" spc="-5" dirty="0">
                <a:solidFill>
                  <a:srgbClr val="002060"/>
                </a:solidFill>
                <a:latin typeface="Calibri"/>
                <a:cs typeface="Calibri"/>
              </a:rPr>
              <a:t>«Об утверждении </a:t>
            </a:r>
            <a:r>
              <a:rPr sz="2000" spc="-10" dirty="0">
                <a:solidFill>
                  <a:srgbClr val="002060"/>
                </a:solidFill>
                <a:latin typeface="Calibri"/>
                <a:cs typeface="Calibri"/>
              </a:rPr>
              <a:t>Порядка проведения </a:t>
            </a:r>
            <a:r>
              <a:rPr sz="2000" spc="-5" dirty="0">
                <a:solidFill>
                  <a:srgbClr val="002060"/>
                </a:solidFill>
                <a:latin typeface="Calibri"/>
                <a:cs typeface="Calibri"/>
              </a:rPr>
              <a:t>аттестации </a:t>
            </a:r>
            <a:r>
              <a:rPr sz="2000" spc="-10" dirty="0">
                <a:solidFill>
                  <a:srgbClr val="002060"/>
                </a:solidFill>
                <a:latin typeface="Calibri"/>
                <a:cs typeface="Calibri"/>
              </a:rPr>
              <a:t>педагогических </a:t>
            </a:r>
            <a:r>
              <a:rPr sz="2000" spc="-5" dirty="0">
                <a:solidFill>
                  <a:srgbClr val="002060"/>
                </a:solidFill>
                <a:latin typeface="Calibri"/>
                <a:cs typeface="Calibri"/>
              </a:rPr>
              <a:t> </a:t>
            </a:r>
            <a:r>
              <a:rPr sz="2000" spc="-10" dirty="0">
                <a:solidFill>
                  <a:srgbClr val="002060"/>
                </a:solidFill>
                <a:latin typeface="Calibri"/>
                <a:cs typeface="Calibri"/>
              </a:rPr>
              <a:t>работников</a:t>
            </a:r>
            <a:r>
              <a:rPr sz="2000" spc="-20" dirty="0">
                <a:solidFill>
                  <a:srgbClr val="002060"/>
                </a:solidFill>
                <a:latin typeface="Calibri"/>
                <a:cs typeface="Calibri"/>
              </a:rPr>
              <a:t> </a:t>
            </a:r>
            <a:r>
              <a:rPr sz="2000" spc="-5" dirty="0">
                <a:solidFill>
                  <a:srgbClr val="002060"/>
                </a:solidFill>
                <a:latin typeface="Calibri"/>
                <a:cs typeface="Calibri"/>
              </a:rPr>
              <a:t>организаций,</a:t>
            </a:r>
            <a:r>
              <a:rPr sz="2000" spc="-20" dirty="0">
                <a:solidFill>
                  <a:srgbClr val="002060"/>
                </a:solidFill>
                <a:latin typeface="Calibri"/>
                <a:cs typeface="Calibri"/>
              </a:rPr>
              <a:t> </a:t>
            </a:r>
            <a:r>
              <a:rPr sz="2000" spc="-5" dirty="0">
                <a:solidFill>
                  <a:srgbClr val="002060"/>
                </a:solidFill>
                <a:latin typeface="Calibri"/>
                <a:cs typeface="Calibri"/>
              </a:rPr>
              <a:t>осуществляющих</a:t>
            </a:r>
            <a:r>
              <a:rPr sz="2000" spc="-25" dirty="0">
                <a:solidFill>
                  <a:srgbClr val="002060"/>
                </a:solidFill>
                <a:latin typeface="Calibri"/>
                <a:cs typeface="Calibri"/>
              </a:rPr>
              <a:t> </a:t>
            </a:r>
            <a:r>
              <a:rPr sz="2000" spc="-10" dirty="0">
                <a:solidFill>
                  <a:srgbClr val="002060"/>
                </a:solidFill>
                <a:latin typeface="Calibri"/>
                <a:cs typeface="Calibri"/>
              </a:rPr>
              <a:t>образовательную</a:t>
            </a:r>
            <a:r>
              <a:rPr sz="2000" spc="-30" dirty="0">
                <a:solidFill>
                  <a:srgbClr val="002060"/>
                </a:solidFill>
                <a:latin typeface="Calibri"/>
                <a:cs typeface="Calibri"/>
              </a:rPr>
              <a:t> </a:t>
            </a:r>
            <a:r>
              <a:rPr sz="2000" spc="-15" dirty="0">
                <a:solidFill>
                  <a:srgbClr val="002060"/>
                </a:solidFill>
                <a:latin typeface="Calibri"/>
                <a:cs typeface="Calibri"/>
              </a:rPr>
              <a:t>деятельность»</a:t>
            </a:r>
            <a:endParaRPr sz="2000" dirty="0">
              <a:solidFill>
                <a:srgbClr val="002060"/>
              </a:solidFill>
              <a:latin typeface="Calibri"/>
              <a:cs typeface="Calibri"/>
            </a:endParaRPr>
          </a:p>
          <a:p>
            <a:pPr marL="5715" algn="ctr">
              <a:lnSpc>
                <a:spcPct val="100000"/>
              </a:lnSpc>
              <a:spcBef>
                <a:spcPts val="35"/>
              </a:spcBef>
            </a:pPr>
            <a:r>
              <a:rPr sz="2000" dirty="0">
                <a:solidFill>
                  <a:srgbClr val="002060"/>
                </a:solidFill>
                <a:latin typeface="Calibri"/>
                <a:cs typeface="Calibri"/>
              </a:rPr>
              <a:t>+</a:t>
            </a:r>
          </a:p>
          <a:p>
            <a:pPr marL="67310" marR="62865" algn="ctr">
              <a:lnSpc>
                <a:spcPct val="68800"/>
              </a:lnSpc>
              <a:spcBef>
                <a:spcPts val="1040"/>
              </a:spcBef>
            </a:pPr>
            <a:r>
              <a:rPr lang="ru-RU" sz="2000" b="1" spc="-10" dirty="0" smtClean="0">
                <a:solidFill>
                  <a:srgbClr val="002060"/>
                </a:solidFill>
                <a:latin typeface="Calibri"/>
                <a:cs typeface="Calibri"/>
              </a:rPr>
              <a:t>Приказ министерства образования и науки Нижегородской области от 18.09.2023г.№316-01-63-2541/23 «Об организации аттестации педагогических работников государственных, муниципальных и частных организаций, осуществляющих образовательную деятельность на территории Нижегородской области»</a:t>
            </a:r>
            <a:endParaRPr sz="2000" dirty="0">
              <a:solidFill>
                <a:srgbClr val="002060"/>
              </a:solidFill>
              <a:latin typeface="Calibri"/>
              <a:cs typeface="Calibri"/>
            </a:endParaRPr>
          </a:p>
          <a:p>
            <a:pPr marL="3810" algn="ctr">
              <a:lnSpc>
                <a:spcPct val="100000"/>
              </a:lnSpc>
              <a:spcBef>
                <a:spcPts val="60"/>
              </a:spcBef>
            </a:pPr>
            <a:r>
              <a:rPr lang="ru-RU" sz="2000" i="1" dirty="0" smtClean="0">
                <a:solidFill>
                  <a:srgbClr val="002060"/>
                </a:solidFill>
                <a:latin typeface="Calibri"/>
                <a:cs typeface="Calibri"/>
              </a:rPr>
              <a:t>Разъяснения</a:t>
            </a:r>
            <a:r>
              <a:rPr sz="2000" dirty="0" smtClean="0">
                <a:solidFill>
                  <a:srgbClr val="002060"/>
                </a:solidFill>
                <a:latin typeface="Calibri"/>
                <a:cs typeface="Calibri"/>
              </a:rPr>
              <a:t>:</a:t>
            </a:r>
            <a:endParaRPr lang="ru-RU" sz="2000" dirty="0" smtClean="0">
              <a:solidFill>
                <a:srgbClr val="002060"/>
              </a:solidFill>
              <a:latin typeface="Calibri"/>
              <a:cs typeface="Calibri"/>
            </a:endParaRPr>
          </a:p>
          <a:p>
            <a:pPr marL="3810" algn="ctr">
              <a:lnSpc>
                <a:spcPct val="100000"/>
              </a:lnSpc>
              <a:spcBef>
                <a:spcPts val="60"/>
              </a:spcBef>
            </a:pPr>
            <a:r>
              <a:rPr lang="ru-RU" sz="2000" spc="-10" dirty="0">
                <a:solidFill>
                  <a:srgbClr val="002060"/>
                </a:solidFill>
                <a:cs typeface="Calibri"/>
              </a:rPr>
              <a:t>Порядка проведения </a:t>
            </a:r>
            <a:r>
              <a:rPr lang="ru-RU" sz="2000" spc="-5" dirty="0">
                <a:solidFill>
                  <a:srgbClr val="002060"/>
                </a:solidFill>
                <a:cs typeface="Calibri"/>
              </a:rPr>
              <a:t>аттестации </a:t>
            </a:r>
            <a:r>
              <a:rPr lang="ru-RU" sz="2000" spc="-10" dirty="0">
                <a:solidFill>
                  <a:srgbClr val="002060"/>
                </a:solidFill>
                <a:cs typeface="Calibri"/>
              </a:rPr>
              <a:t>педагогических </a:t>
            </a:r>
            <a:r>
              <a:rPr lang="ru-RU" sz="2000" spc="-5" dirty="0">
                <a:solidFill>
                  <a:srgbClr val="002060"/>
                </a:solidFill>
                <a:cs typeface="Calibri"/>
              </a:rPr>
              <a:t> </a:t>
            </a:r>
            <a:r>
              <a:rPr lang="ru-RU" sz="2000" spc="-10" dirty="0">
                <a:solidFill>
                  <a:srgbClr val="002060"/>
                </a:solidFill>
                <a:cs typeface="Calibri"/>
              </a:rPr>
              <a:t>работников</a:t>
            </a:r>
            <a:r>
              <a:rPr lang="ru-RU" sz="2000" spc="-20" dirty="0">
                <a:solidFill>
                  <a:srgbClr val="002060"/>
                </a:solidFill>
                <a:cs typeface="Calibri"/>
              </a:rPr>
              <a:t> </a:t>
            </a:r>
            <a:r>
              <a:rPr lang="ru-RU" sz="2000" spc="-5" dirty="0">
                <a:solidFill>
                  <a:srgbClr val="002060"/>
                </a:solidFill>
                <a:cs typeface="Calibri"/>
              </a:rPr>
              <a:t>организаций,</a:t>
            </a:r>
            <a:r>
              <a:rPr lang="ru-RU" sz="2000" spc="-20" dirty="0">
                <a:solidFill>
                  <a:srgbClr val="002060"/>
                </a:solidFill>
                <a:cs typeface="Calibri"/>
              </a:rPr>
              <a:t> </a:t>
            </a:r>
            <a:r>
              <a:rPr lang="ru-RU" sz="2000" spc="-5" dirty="0">
                <a:solidFill>
                  <a:srgbClr val="002060"/>
                </a:solidFill>
                <a:cs typeface="Calibri"/>
              </a:rPr>
              <a:t>осуществляющих</a:t>
            </a:r>
            <a:r>
              <a:rPr lang="ru-RU" sz="2000" spc="-25" dirty="0">
                <a:solidFill>
                  <a:srgbClr val="002060"/>
                </a:solidFill>
                <a:cs typeface="Calibri"/>
              </a:rPr>
              <a:t> </a:t>
            </a:r>
            <a:r>
              <a:rPr lang="ru-RU" sz="2000" spc="-10" dirty="0">
                <a:solidFill>
                  <a:srgbClr val="002060"/>
                </a:solidFill>
                <a:cs typeface="Calibri"/>
              </a:rPr>
              <a:t>образовательную</a:t>
            </a:r>
            <a:r>
              <a:rPr lang="ru-RU" sz="2000" spc="-30" dirty="0">
                <a:solidFill>
                  <a:srgbClr val="002060"/>
                </a:solidFill>
                <a:cs typeface="Calibri"/>
              </a:rPr>
              <a:t> </a:t>
            </a:r>
            <a:r>
              <a:rPr lang="ru-RU" sz="2000" spc="-15" dirty="0">
                <a:solidFill>
                  <a:srgbClr val="002060"/>
                </a:solidFill>
                <a:cs typeface="Calibri"/>
              </a:rPr>
              <a:t>деятельность</a:t>
            </a:r>
            <a:endParaRPr sz="2000" dirty="0">
              <a:solidFill>
                <a:srgbClr val="002060"/>
              </a:solidFill>
              <a:latin typeface="Calibri"/>
              <a:cs typeface="Calibri"/>
            </a:endParaRPr>
          </a:p>
        </p:txBody>
      </p:sp>
      <p:sp>
        <p:nvSpPr>
          <p:cNvPr id="8" name="Прямоугольник 7"/>
          <p:cNvSpPr/>
          <p:nvPr/>
        </p:nvSpPr>
        <p:spPr>
          <a:xfrm>
            <a:off x="1502229" y="4880096"/>
            <a:ext cx="9418320" cy="1720967"/>
          </a:xfrm>
          <a:prstGeom prst="rect">
            <a:avLst/>
          </a:prstGeom>
        </p:spPr>
        <p:style>
          <a:lnRef idx="2">
            <a:schemeClr val="accent6"/>
          </a:lnRef>
          <a:fillRef idx="1">
            <a:schemeClr val="lt1"/>
          </a:fillRef>
          <a:effectRef idx="0">
            <a:schemeClr val="accent6"/>
          </a:effectRef>
          <a:fontRef idx="minor">
            <a:schemeClr val="dk1"/>
          </a:fontRef>
        </p:style>
        <p:txBody>
          <a:bodyPr rtlCol="0" anchor="ctr"/>
          <a:lstStyle/>
          <a:p>
            <a:pPr algn="ctr"/>
            <a:r>
              <a:rPr lang="ru-RU" b="1" dirty="0" smtClean="0">
                <a:solidFill>
                  <a:srgbClr val="002060"/>
                </a:solidFill>
                <a:latin typeface="Arial" panose="020B0604020202020204" pitchFamily="34" charset="0"/>
                <a:cs typeface="Arial" panose="020B0604020202020204" pitchFamily="34" charset="0"/>
              </a:rPr>
              <a:t>Устав образовательной организации, коллективный договор, правила внутреннего распорядка, трудовой договор работника с работодателем</a:t>
            </a:r>
            <a:endParaRPr lang="ru-RU" b="1" dirty="0">
              <a:solidFill>
                <a:srgbClr val="00206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193053945"/>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Прямоугольник 6"/>
          <p:cNvSpPr/>
          <p:nvPr/>
        </p:nvSpPr>
        <p:spPr>
          <a:xfrm>
            <a:off x="2133600" y="1981200"/>
            <a:ext cx="8001000" cy="3151632"/>
          </a:xfrm>
          <a:prstGeom prst="rect">
            <a:avLst/>
          </a:prstGeom>
        </p:spPr>
        <p:txBody>
          <a:bodyPr>
            <a:spAutoFit/>
          </a:bodyPr>
          <a:lstStyle/>
          <a:p>
            <a:pPr algn="ctr" eaLnBrk="0" fontAlgn="base" hangingPunct="0">
              <a:lnSpc>
                <a:spcPct val="90000"/>
              </a:lnSpc>
              <a:spcBef>
                <a:spcPct val="20000"/>
              </a:spcBef>
              <a:spcAft>
                <a:spcPct val="0"/>
              </a:spcAft>
              <a:buClr>
                <a:srgbClr val="003366"/>
              </a:buClr>
              <a:buSzPct val="75000"/>
              <a:defRPr/>
            </a:pPr>
            <a:r>
              <a:rPr lang="ru-RU" sz="2800" b="1" kern="0" dirty="0" err="1" smtClean="0">
                <a:solidFill>
                  <a:srgbClr val="002060"/>
                </a:solidFill>
                <a:cs typeface="Times New Roman" pitchFamily="18" charset="0"/>
              </a:rPr>
              <a:t>Клёсова</a:t>
            </a:r>
            <a:r>
              <a:rPr lang="ru-RU" sz="2800" b="1" kern="0" dirty="0" smtClean="0">
                <a:solidFill>
                  <a:srgbClr val="002060"/>
                </a:solidFill>
                <a:cs typeface="Times New Roman" pitchFamily="18" charset="0"/>
              </a:rPr>
              <a:t> Елена Анатольевна, </a:t>
            </a:r>
            <a:endParaRPr lang="ru-RU" sz="2800" b="1" kern="0" dirty="0">
              <a:solidFill>
                <a:srgbClr val="002060"/>
              </a:solidFill>
              <a:cs typeface="Times New Roman" pitchFamily="18" charset="0"/>
            </a:endParaRPr>
          </a:p>
          <a:p>
            <a:pPr algn="ctr" eaLnBrk="0" fontAlgn="base" hangingPunct="0">
              <a:lnSpc>
                <a:spcPct val="90000"/>
              </a:lnSpc>
              <a:spcBef>
                <a:spcPct val="20000"/>
              </a:spcBef>
              <a:spcAft>
                <a:spcPct val="0"/>
              </a:spcAft>
              <a:buClr>
                <a:srgbClr val="003366"/>
              </a:buClr>
              <a:buSzPct val="75000"/>
              <a:defRPr/>
            </a:pPr>
            <a:r>
              <a:rPr lang="ru-RU" sz="2800" b="1" kern="0" dirty="0" smtClean="0">
                <a:solidFill>
                  <a:srgbClr val="002060"/>
                </a:solidFill>
                <a:cs typeface="Times New Roman" pitchFamily="18" charset="0"/>
              </a:rPr>
              <a:t>Муниципальный координатор ЦМН, </a:t>
            </a:r>
            <a:endParaRPr lang="ru-RU" sz="2800" b="1" kern="0" dirty="0">
              <a:solidFill>
                <a:srgbClr val="002060"/>
              </a:solidFill>
              <a:cs typeface="Times New Roman" pitchFamily="18" charset="0"/>
            </a:endParaRPr>
          </a:p>
          <a:p>
            <a:pPr algn="ctr" eaLnBrk="0" fontAlgn="base" hangingPunct="0">
              <a:lnSpc>
                <a:spcPct val="90000"/>
              </a:lnSpc>
              <a:spcBef>
                <a:spcPct val="20000"/>
              </a:spcBef>
              <a:spcAft>
                <a:spcPct val="0"/>
              </a:spcAft>
              <a:buClr>
                <a:srgbClr val="003366"/>
              </a:buClr>
              <a:buSzPct val="75000"/>
              <a:defRPr/>
            </a:pPr>
            <a:r>
              <a:rPr lang="ru-RU" sz="2800" b="1" kern="0" dirty="0">
                <a:solidFill>
                  <a:srgbClr val="002060"/>
                </a:solidFill>
                <a:cs typeface="Times New Roman" pitchFamily="18" charset="0"/>
              </a:rPr>
              <a:t>методист МБУ ДПО «Центр экспертизы, мониторинга и информационно-методического сопровождения»</a:t>
            </a:r>
          </a:p>
          <a:p>
            <a:pPr algn="ctr" eaLnBrk="0" fontAlgn="base" hangingPunct="0">
              <a:lnSpc>
                <a:spcPct val="90000"/>
              </a:lnSpc>
              <a:spcBef>
                <a:spcPct val="20000"/>
              </a:spcBef>
              <a:spcAft>
                <a:spcPct val="0"/>
              </a:spcAft>
              <a:buClr>
                <a:srgbClr val="003366"/>
              </a:buClr>
              <a:buSzPct val="75000"/>
              <a:defRPr/>
            </a:pPr>
            <a:r>
              <a:rPr lang="ru-RU" sz="2800" b="1" kern="0" dirty="0">
                <a:solidFill>
                  <a:srgbClr val="002060"/>
                </a:solidFill>
                <a:cs typeface="Times New Roman" pitchFamily="18" charset="0"/>
              </a:rPr>
              <a:t>Тел.: </a:t>
            </a:r>
            <a:r>
              <a:rPr lang="ru-RU" sz="2800" b="1" kern="0" dirty="0" smtClean="0">
                <a:solidFill>
                  <a:srgbClr val="002060"/>
                </a:solidFill>
                <a:cs typeface="Times New Roman" pitchFamily="18" charset="0"/>
              </a:rPr>
              <a:t>8(8313)25-05-01,</a:t>
            </a:r>
            <a:endParaRPr lang="en-US" sz="2800" b="1" kern="0" dirty="0" smtClean="0">
              <a:solidFill>
                <a:srgbClr val="002060"/>
              </a:solidFill>
              <a:cs typeface="Times New Roman" pitchFamily="18" charset="0"/>
            </a:endParaRPr>
          </a:p>
          <a:p>
            <a:pPr algn="ctr" eaLnBrk="0" fontAlgn="base" hangingPunct="0">
              <a:lnSpc>
                <a:spcPct val="90000"/>
              </a:lnSpc>
              <a:spcBef>
                <a:spcPct val="20000"/>
              </a:spcBef>
              <a:spcAft>
                <a:spcPct val="0"/>
              </a:spcAft>
              <a:buClr>
                <a:srgbClr val="003366"/>
              </a:buClr>
              <a:buSzPct val="75000"/>
              <a:defRPr/>
            </a:pPr>
            <a:r>
              <a:rPr lang="en-US" sz="2800" b="1" kern="0" dirty="0" smtClean="0">
                <a:solidFill>
                  <a:srgbClr val="002060"/>
                </a:solidFill>
                <a:cs typeface="Times New Roman" pitchFamily="18" charset="0"/>
                <a:hlinkClick r:id="rId2"/>
              </a:rPr>
              <a:t>elenka.klesova@mail.ru</a:t>
            </a:r>
            <a:r>
              <a:rPr lang="en-US" sz="2800" b="1" kern="0" dirty="0" smtClean="0">
                <a:solidFill>
                  <a:srgbClr val="002060"/>
                </a:solidFill>
                <a:cs typeface="Times New Roman" pitchFamily="18" charset="0"/>
              </a:rPr>
              <a:t> </a:t>
            </a:r>
            <a:endParaRPr lang="ru-RU" sz="2800" b="1" kern="0" dirty="0">
              <a:solidFill>
                <a:srgbClr val="002060"/>
              </a:solidFill>
              <a:cs typeface="Times New Roman" pitchFamily="18" charset="0"/>
            </a:endParaRPr>
          </a:p>
        </p:txBody>
      </p:sp>
      <p:pic>
        <p:nvPicPr>
          <p:cNvPr id="4" name="Рисунок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68" y="131806"/>
            <a:ext cx="1079157" cy="1079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92938226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58058" y="32710"/>
            <a:ext cx="4588129" cy="566822"/>
          </a:xfrm>
          <a:prstGeom prst="rect">
            <a:avLst/>
          </a:prstGeom>
        </p:spPr>
        <p:txBody>
          <a:bodyPr vert="horz" wrap="square" lIns="0" tIns="12700" rIns="0" bIns="0" rtlCol="0">
            <a:spAutoFit/>
          </a:bodyPr>
          <a:lstStyle/>
          <a:p>
            <a:pPr marL="12700" algn="ctr">
              <a:lnSpc>
                <a:spcPct val="100000"/>
              </a:lnSpc>
              <a:spcBef>
                <a:spcPts val="100"/>
              </a:spcBef>
            </a:pPr>
            <a:r>
              <a:rPr sz="3600" b="1" spc="-25" dirty="0">
                <a:solidFill>
                  <a:srgbClr val="002060"/>
                </a:solidFill>
                <a:latin typeface="+mn-lt"/>
              </a:rPr>
              <a:t>Про</a:t>
            </a:r>
            <a:r>
              <a:rPr sz="3600" b="1" spc="-135" dirty="0">
                <a:solidFill>
                  <a:srgbClr val="002060"/>
                </a:solidFill>
                <a:latin typeface="+mn-lt"/>
              </a:rPr>
              <a:t> </a:t>
            </a:r>
            <a:r>
              <a:rPr sz="3600" b="1" spc="-35" dirty="0">
                <a:solidFill>
                  <a:srgbClr val="002060"/>
                </a:solidFill>
                <a:latin typeface="+mn-lt"/>
              </a:rPr>
              <a:t>НАСТАВНИКов</a:t>
            </a:r>
            <a:endParaRPr sz="3600" b="1" dirty="0">
              <a:solidFill>
                <a:srgbClr val="002060"/>
              </a:solidFill>
              <a:latin typeface="+mn-lt"/>
            </a:endParaRPr>
          </a:p>
        </p:txBody>
      </p:sp>
      <p:sp>
        <p:nvSpPr>
          <p:cNvPr id="3" name="object 3"/>
          <p:cNvSpPr txBox="1"/>
          <p:nvPr/>
        </p:nvSpPr>
        <p:spPr>
          <a:xfrm>
            <a:off x="242570" y="620267"/>
            <a:ext cx="11706860" cy="1680210"/>
          </a:xfrm>
          <a:prstGeom prst="rect">
            <a:avLst/>
          </a:prstGeom>
        </p:spPr>
        <p:txBody>
          <a:bodyPr vert="horz" wrap="square" lIns="0" tIns="155575" rIns="0" bIns="0" rtlCol="0">
            <a:spAutoFit/>
          </a:bodyPr>
          <a:lstStyle/>
          <a:p>
            <a:pPr marL="12700" algn="ctr">
              <a:lnSpc>
                <a:spcPct val="100000"/>
              </a:lnSpc>
              <a:spcBef>
                <a:spcPts val="1225"/>
              </a:spcBef>
            </a:pPr>
            <a:r>
              <a:rPr sz="2800" b="1" spc="-25" dirty="0">
                <a:solidFill>
                  <a:srgbClr val="002060"/>
                </a:solidFill>
                <a:latin typeface="Calibri"/>
                <a:cs typeface="Calibri"/>
              </a:rPr>
              <a:t>Условия</a:t>
            </a:r>
            <a:r>
              <a:rPr sz="2800" b="1" spc="-30" dirty="0">
                <a:solidFill>
                  <a:srgbClr val="002060"/>
                </a:solidFill>
                <a:latin typeface="Calibri"/>
                <a:cs typeface="Calibri"/>
              </a:rPr>
              <a:t> </a:t>
            </a:r>
            <a:r>
              <a:rPr sz="2800" b="1" spc="-10" dirty="0">
                <a:solidFill>
                  <a:srgbClr val="002060"/>
                </a:solidFill>
                <a:latin typeface="Calibri"/>
                <a:cs typeface="Calibri"/>
              </a:rPr>
              <a:t>получения:</a:t>
            </a:r>
            <a:endParaRPr sz="2800" dirty="0">
              <a:solidFill>
                <a:srgbClr val="002060"/>
              </a:solidFill>
              <a:latin typeface="Calibri"/>
              <a:cs typeface="Calibri"/>
            </a:endParaRPr>
          </a:p>
          <a:p>
            <a:pPr marL="241300" indent="-229235">
              <a:lnSpc>
                <a:spcPct val="100000"/>
              </a:lnSpc>
              <a:spcBef>
                <a:spcPts val="810"/>
              </a:spcBef>
              <a:buFont typeface="Wingdings"/>
              <a:buChar char=""/>
              <a:tabLst>
                <a:tab pos="241935" algn="l"/>
              </a:tabLst>
            </a:pPr>
            <a:r>
              <a:rPr sz="2000" dirty="0">
                <a:solidFill>
                  <a:srgbClr val="002060"/>
                </a:solidFill>
                <a:latin typeface="Calibri"/>
                <a:cs typeface="Calibri"/>
              </a:rPr>
              <a:t>Высшая</a:t>
            </a:r>
            <a:r>
              <a:rPr sz="2000" spc="-5" dirty="0">
                <a:solidFill>
                  <a:srgbClr val="002060"/>
                </a:solidFill>
                <a:latin typeface="Calibri"/>
                <a:cs typeface="Calibri"/>
              </a:rPr>
              <a:t> квалификационная</a:t>
            </a:r>
            <a:r>
              <a:rPr sz="2000" dirty="0">
                <a:solidFill>
                  <a:srgbClr val="002060"/>
                </a:solidFill>
                <a:latin typeface="Calibri"/>
                <a:cs typeface="Calibri"/>
              </a:rPr>
              <a:t> </a:t>
            </a:r>
            <a:r>
              <a:rPr sz="2000" spc="-10" dirty="0">
                <a:solidFill>
                  <a:srgbClr val="002060"/>
                </a:solidFill>
                <a:latin typeface="Calibri"/>
                <a:cs typeface="Calibri"/>
              </a:rPr>
              <a:t>категория;</a:t>
            </a:r>
            <a:endParaRPr sz="2000" dirty="0">
              <a:solidFill>
                <a:srgbClr val="002060"/>
              </a:solidFill>
              <a:latin typeface="Calibri"/>
              <a:cs typeface="Calibri"/>
            </a:endParaRPr>
          </a:p>
          <a:p>
            <a:pPr marL="241300" indent="-229235">
              <a:lnSpc>
                <a:spcPts val="2280"/>
              </a:lnSpc>
              <a:spcBef>
                <a:spcPts val="770"/>
              </a:spcBef>
              <a:buFont typeface="Wingdings"/>
              <a:buChar char=""/>
              <a:tabLst>
                <a:tab pos="241935" algn="l"/>
              </a:tabLst>
            </a:pPr>
            <a:r>
              <a:rPr sz="2000" spc="-10" dirty="0">
                <a:solidFill>
                  <a:srgbClr val="002060"/>
                </a:solidFill>
                <a:latin typeface="Calibri"/>
                <a:cs typeface="Calibri"/>
              </a:rPr>
              <a:t>Деятельность</a:t>
            </a:r>
            <a:r>
              <a:rPr sz="2000" spc="350" dirty="0">
                <a:solidFill>
                  <a:srgbClr val="002060"/>
                </a:solidFill>
                <a:latin typeface="Calibri"/>
                <a:cs typeface="Calibri"/>
              </a:rPr>
              <a:t> </a:t>
            </a:r>
            <a:r>
              <a:rPr sz="2000" dirty="0">
                <a:solidFill>
                  <a:srgbClr val="002060"/>
                </a:solidFill>
                <a:latin typeface="Calibri"/>
                <a:cs typeface="Calibri"/>
              </a:rPr>
              <a:t>в</a:t>
            </a:r>
            <a:r>
              <a:rPr sz="2000" spc="360" dirty="0">
                <a:solidFill>
                  <a:srgbClr val="002060"/>
                </a:solidFill>
                <a:latin typeface="Calibri"/>
                <a:cs typeface="Calibri"/>
              </a:rPr>
              <a:t> </a:t>
            </a:r>
            <a:r>
              <a:rPr sz="2000" spc="-5" dirty="0">
                <a:solidFill>
                  <a:srgbClr val="002060"/>
                </a:solidFill>
                <a:latin typeface="Calibri"/>
                <a:cs typeface="Calibri"/>
              </a:rPr>
              <a:t>качестве</a:t>
            </a:r>
            <a:r>
              <a:rPr sz="2000" spc="370" dirty="0">
                <a:solidFill>
                  <a:srgbClr val="002060"/>
                </a:solidFill>
                <a:latin typeface="Calibri"/>
                <a:cs typeface="Calibri"/>
              </a:rPr>
              <a:t> </a:t>
            </a:r>
            <a:r>
              <a:rPr sz="2000" spc="-5" dirty="0">
                <a:solidFill>
                  <a:srgbClr val="002060"/>
                </a:solidFill>
                <a:latin typeface="Calibri"/>
                <a:cs typeface="Calibri"/>
              </a:rPr>
              <a:t>наставника</a:t>
            </a:r>
            <a:r>
              <a:rPr sz="2000" spc="375" dirty="0">
                <a:solidFill>
                  <a:srgbClr val="002060"/>
                </a:solidFill>
                <a:latin typeface="Calibri"/>
                <a:cs typeface="Calibri"/>
              </a:rPr>
              <a:t> </a:t>
            </a:r>
            <a:r>
              <a:rPr sz="2000" b="1" u="heavy" spc="-5" dirty="0">
                <a:solidFill>
                  <a:srgbClr val="002060"/>
                </a:solidFill>
                <a:uFill>
                  <a:solidFill>
                    <a:srgbClr val="000000"/>
                  </a:solidFill>
                </a:uFill>
                <a:latin typeface="Calibri"/>
                <a:cs typeface="Calibri"/>
              </a:rPr>
              <a:t>НЕ</a:t>
            </a:r>
            <a:r>
              <a:rPr sz="2000" b="1" u="heavy" spc="365" dirty="0">
                <a:solidFill>
                  <a:srgbClr val="002060"/>
                </a:solidFill>
                <a:uFill>
                  <a:solidFill>
                    <a:srgbClr val="000000"/>
                  </a:solidFill>
                </a:uFill>
                <a:latin typeface="Calibri"/>
                <a:cs typeface="Calibri"/>
              </a:rPr>
              <a:t> </a:t>
            </a:r>
            <a:r>
              <a:rPr sz="2000" b="1" u="heavy" spc="-30" dirty="0">
                <a:solidFill>
                  <a:srgbClr val="002060"/>
                </a:solidFill>
                <a:uFill>
                  <a:solidFill>
                    <a:srgbClr val="000000"/>
                  </a:solidFill>
                </a:uFill>
                <a:latin typeface="Calibri"/>
                <a:cs typeface="Calibri"/>
              </a:rPr>
              <a:t>ВХОДИТ</a:t>
            </a:r>
            <a:r>
              <a:rPr sz="2000" b="1" u="heavy" spc="365" dirty="0">
                <a:solidFill>
                  <a:srgbClr val="002060"/>
                </a:solidFill>
                <a:uFill>
                  <a:solidFill>
                    <a:srgbClr val="000000"/>
                  </a:solidFill>
                </a:uFill>
                <a:latin typeface="Calibri"/>
                <a:cs typeface="Calibri"/>
              </a:rPr>
              <a:t> </a:t>
            </a:r>
            <a:r>
              <a:rPr sz="2000" b="1" u="heavy" dirty="0">
                <a:solidFill>
                  <a:srgbClr val="002060"/>
                </a:solidFill>
                <a:uFill>
                  <a:solidFill>
                    <a:srgbClr val="000000"/>
                  </a:solidFill>
                </a:uFill>
                <a:latin typeface="Calibri"/>
                <a:cs typeface="Calibri"/>
              </a:rPr>
              <a:t>в</a:t>
            </a:r>
            <a:r>
              <a:rPr sz="2000" b="1" u="heavy" spc="360" dirty="0">
                <a:solidFill>
                  <a:srgbClr val="002060"/>
                </a:solidFill>
                <a:uFill>
                  <a:solidFill>
                    <a:srgbClr val="000000"/>
                  </a:solidFill>
                </a:uFill>
                <a:latin typeface="Calibri"/>
                <a:cs typeface="Calibri"/>
              </a:rPr>
              <a:t> </a:t>
            </a:r>
            <a:r>
              <a:rPr sz="2000" b="1" u="heavy" spc="-10" dirty="0">
                <a:solidFill>
                  <a:srgbClr val="002060"/>
                </a:solidFill>
                <a:uFill>
                  <a:solidFill>
                    <a:srgbClr val="000000"/>
                  </a:solidFill>
                </a:uFill>
                <a:latin typeface="Calibri"/>
                <a:cs typeface="Calibri"/>
              </a:rPr>
              <a:t>должностные</a:t>
            </a:r>
            <a:r>
              <a:rPr sz="2000" b="1" u="heavy" spc="360" dirty="0">
                <a:solidFill>
                  <a:srgbClr val="002060"/>
                </a:solidFill>
                <a:uFill>
                  <a:solidFill>
                    <a:srgbClr val="000000"/>
                  </a:solidFill>
                </a:uFill>
                <a:latin typeface="Calibri"/>
                <a:cs typeface="Calibri"/>
              </a:rPr>
              <a:t> </a:t>
            </a:r>
            <a:r>
              <a:rPr sz="2000" b="1" u="heavy" spc="-5" dirty="0">
                <a:solidFill>
                  <a:srgbClr val="002060"/>
                </a:solidFill>
                <a:uFill>
                  <a:solidFill>
                    <a:srgbClr val="000000"/>
                  </a:solidFill>
                </a:uFill>
                <a:latin typeface="Calibri"/>
                <a:cs typeface="Calibri"/>
              </a:rPr>
              <a:t>обязанности</a:t>
            </a:r>
            <a:r>
              <a:rPr sz="2000" b="1" u="heavy" spc="340" dirty="0">
                <a:solidFill>
                  <a:srgbClr val="002060"/>
                </a:solidFill>
                <a:uFill>
                  <a:solidFill>
                    <a:srgbClr val="000000"/>
                  </a:solidFill>
                </a:uFill>
                <a:latin typeface="Calibri"/>
                <a:cs typeface="Calibri"/>
              </a:rPr>
              <a:t> </a:t>
            </a:r>
            <a:r>
              <a:rPr sz="2000" dirty="0">
                <a:solidFill>
                  <a:srgbClr val="002060"/>
                </a:solidFill>
                <a:latin typeface="Calibri"/>
                <a:cs typeface="Calibri"/>
              </a:rPr>
              <a:t>по</a:t>
            </a:r>
            <a:r>
              <a:rPr sz="2000" spc="365" dirty="0">
                <a:solidFill>
                  <a:srgbClr val="002060"/>
                </a:solidFill>
                <a:latin typeface="Calibri"/>
                <a:cs typeface="Calibri"/>
              </a:rPr>
              <a:t> </a:t>
            </a:r>
            <a:r>
              <a:rPr sz="2000" spc="-5" dirty="0">
                <a:solidFill>
                  <a:srgbClr val="002060"/>
                </a:solidFill>
                <a:latin typeface="Calibri"/>
                <a:cs typeface="Calibri"/>
              </a:rPr>
              <a:t>занимаемой</a:t>
            </a:r>
            <a:r>
              <a:rPr sz="2000" spc="355" dirty="0">
                <a:solidFill>
                  <a:srgbClr val="002060"/>
                </a:solidFill>
                <a:latin typeface="Calibri"/>
                <a:cs typeface="Calibri"/>
              </a:rPr>
              <a:t> </a:t>
            </a:r>
            <a:r>
              <a:rPr sz="2000" dirty="0">
                <a:solidFill>
                  <a:srgbClr val="002060"/>
                </a:solidFill>
                <a:latin typeface="Calibri"/>
                <a:cs typeface="Calibri"/>
              </a:rPr>
              <a:t>в</a:t>
            </a:r>
            <a:r>
              <a:rPr sz="2000" spc="360" dirty="0">
                <a:solidFill>
                  <a:srgbClr val="002060"/>
                </a:solidFill>
                <a:latin typeface="Calibri"/>
                <a:cs typeface="Calibri"/>
              </a:rPr>
              <a:t> </a:t>
            </a:r>
            <a:r>
              <a:rPr sz="2000" spc="-15" dirty="0" smtClean="0">
                <a:solidFill>
                  <a:srgbClr val="002060"/>
                </a:solidFill>
                <a:latin typeface="Calibri"/>
                <a:cs typeface="Calibri"/>
              </a:rPr>
              <a:t>ОО</a:t>
            </a:r>
            <a:endParaRPr sz="2000" dirty="0">
              <a:solidFill>
                <a:srgbClr val="002060"/>
              </a:solidFill>
              <a:latin typeface="Calibri"/>
              <a:cs typeface="Calibri"/>
            </a:endParaRPr>
          </a:p>
          <a:p>
            <a:pPr marL="241300">
              <a:lnSpc>
                <a:spcPts val="2280"/>
              </a:lnSpc>
            </a:pPr>
            <a:r>
              <a:rPr sz="2000" spc="-10" dirty="0">
                <a:solidFill>
                  <a:srgbClr val="002060"/>
                </a:solidFill>
                <a:latin typeface="Calibri"/>
                <a:cs typeface="Calibri"/>
              </a:rPr>
              <a:t>должности.</a:t>
            </a:r>
            <a:endParaRPr sz="2000" dirty="0">
              <a:solidFill>
                <a:srgbClr val="002060"/>
              </a:solidFill>
              <a:latin typeface="Calibri"/>
              <a:cs typeface="Calibri"/>
            </a:endParaRPr>
          </a:p>
        </p:txBody>
      </p:sp>
      <p:sp>
        <p:nvSpPr>
          <p:cNvPr id="4" name="object 4"/>
          <p:cNvSpPr/>
          <p:nvPr/>
        </p:nvSpPr>
        <p:spPr>
          <a:xfrm>
            <a:off x="1409446" y="5573903"/>
            <a:ext cx="8380730" cy="20320"/>
          </a:xfrm>
          <a:custGeom>
            <a:avLst/>
            <a:gdLst/>
            <a:ahLst/>
            <a:cxnLst/>
            <a:rect l="l" t="t" r="r" b="b"/>
            <a:pathLst>
              <a:path w="8380730" h="20320">
                <a:moveTo>
                  <a:pt x="8380476" y="0"/>
                </a:moveTo>
                <a:lnTo>
                  <a:pt x="0" y="0"/>
                </a:lnTo>
                <a:lnTo>
                  <a:pt x="0" y="19824"/>
                </a:lnTo>
                <a:lnTo>
                  <a:pt x="8380476" y="19824"/>
                </a:lnTo>
                <a:lnTo>
                  <a:pt x="8380476" y="0"/>
                </a:lnTo>
                <a:close/>
              </a:path>
            </a:pathLst>
          </a:custGeom>
          <a:solidFill>
            <a:srgbClr val="000000"/>
          </a:solidFill>
        </p:spPr>
        <p:txBody>
          <a:bodyPr wrap="square" lIns="0" tIns="0" rIns="0" bIns="0" rtlCol="0"/>
          <a:lstStyle/>
          <a:p>
            <a:endParaRPr/>
          </a:p>
        </p:txBody>
      </p:sp>
      <p:sp>
        <p:nvSpPr>
          <p:cNvPr id="5" name="object 5"/>
          <p:cNvSpPr txBox="1"/>
          <p:nvPr/>
        </p:nvSpPr>
        <p:spPr>
          <a:xfrm>
            <a:off x="7955660" y="5222494"/>
            <a:ext cx="3983990" cy="391160"/>
          </a:xfrm>
          <a:prstGeom prst="rect">
            <a:avLst/>
          </a:prstGeom>
        </p:spPr>
        <p:txBody>
          <a:bodyPr vert="horz" wrap="square" lIns="0" tIns="12700" rIns="0" bIns="0" rtlCol="0">
            <a:spAutoFit/>
          </a:bodyPr>
          <a:lstStyle/>
          <a:p>
            <a:pPr marL="12700">
              <a:lnSpc>
                <a:spcPct val="100000"/>
              </a:lnSpc>
              <a:spcBef>
                <a:spcPts val="100"/>
              </a:spcBef>
              <a:tabLst>
                <a:tab pos="2179955" algn="l"/>
                <a:tab pos="3843020" algn="l"/>
              </a:tabLst>
            </a:pPr>
            <a:r>
              <a:rPr sz="2400" b="1" dirty="0">
                <a:solidFill>
                  <a:srgbClr val="002060"/>
                </a:solidFill>
                <a:latin typeface="Calibri"/>
                <a:cs typeface="Calibri"/>
              </a:rPr>
              <a:t>обязаннос</a:t>
            </a:r>
            <a:r>
              <a:rPr sz="2400" b="1" spc="-15" dirty="0">
                <a:solidFill>
                  <a:srgbClr val="002060"/>
                </a:solidFill>
                <a:latin typeface="Calibri"/>
                <a:cs typeface="Calibri"/>
              </a:rPr>
              <a:t>т</a:t>
            </a:r>
            <a:r>
              <a:rPr sz="2400" b="1" spc="-5" dirty="0">
                <a:solidFill>
                  <a:srgbClr val="002060"/>
                </a:solidFill>
                <a:latin typeface="Calibri"/>
                <a:cs typeface="Calibri"/>
              </a:rPr>
              <a:t>е</a:t>
            </a:r>
            <a:r>
              <a:rPr sz="2400" b="1" spc="-10" dirty="0">
                <a:solidFill>
                  <a:srgbClr val="002060"/>
                </a:solidFill>
                <a:latin typeface="Calibri"/>
                <a:cs typeface="Calibri"/>
              </a:rPr>
              <a:t>й</a:t>
            </a:r>
            <a:r>
              <a:rPr sz="2400" b="1" dirty="0">
                <a:solidFill>
                  <a:srgbClr val="002060"/>
                </a:solidFill>
                <a:latin typeface="Calibri"/>
                <a:cs typeface="Calibri"/>
              </a:rPr>
              <a:t>,	</a:t>
            </a:r>
            <a:r>
              <a:rPr sz="2400" b="1" spc="-5" dirty="0">
                <a:solidFill>
                  <a:srgbClr val="002060"/>
                </a:solidFill>
                <a:latin typeface="Calibri"/>
                <a:cs typeface="Calibri"/>
              </a:rPr>
              <a:t>с</a:t>
            </a:r>
            <a:r>
              <a:rPr sz="2400" b="1" spc="-25" dirty="0">
                <a:solidFill>
                  <a:srgbClr val="002060"/>
                </a:solidFill>
                <a:latin typeface="Calibri"/>
                <a:cs typeface="Calibri"/>
              </a:rPr>
              <a:t>в</a:t>
            </a:r>
            <a:r>
              <a:rPr sz="2400" b="1" spc="-5" dirty="0">
                <a:solidFill>
                  <a:srgbClr val="002060"/>
                </a:solidFill>
                <a:latin typeface="Calibri"/>
                <a:cs typeface="Calibri"/>
              </a:rPr>
              <a:t>я</a:t>
            </a:r>
            <a:r>
              <a:rPr sz="2400" b="1" spc="-15" dirty="0">
                <a:solidFill>
                  <a:srgbClr val="002060"/>
                </a:solidFill>
                <a:latin typeface="Calibri"/>
                <a:cs typeface="Calibri"/>
              </a:rPr>
              <a:t>з</a:t>
            </a:r>
            <a:r>
              <a:rPr sz="2400" b="1" dirty="0">
                <a:solidFill>
                  <a:srgbClr val="002060"/>
                </a:solidFill>
                <a:latin typeface="Calibri"/>
                <a:cs typeface="Calibri"/>
              </a:rPr>
              <a:t>ан</a:t>
            </a:r>
            <a:r>
              <a:rPr sz="2400" b="1" spc="10" dirty="0">
                <a:solidFill>
                  <a:srgbClr val="002060"/>
                </a:solidFill>
                <a:latin typeface="Calibri"/>
                <a:cs typeface="Calibri"/>
              </a:rPr>
              <a:t>н</a:t>
            </a:r>
            <a:r>
              <a:rPr sz="2400" b="1" dirty="0">
                <a:solidFill>
                  <a:srgbClr val="002060"/>
                </a:solidFill>
                <a:latin typeface="Calibri"/>
                <a:cs typeface="Calibri"/>
              </a:rPr>
              <a:t>ых	с</a:t>
            </a:r>
            <a:endParaRPr sz="2400" dirty="0">
              <a:solidFill>
                <a:srgbClr val="002060"/>
              </a:solidFill>
              <a:latin typeface="Calibri"/>
              <a:cs typeface="Calibri"/>
            </a:endParaRPr>
          </a:p>
        </p:txBody>
      </p:sp>
      <p:sp>
        <p:nvSpPr>
          <p:cNvPr id="6" name="object 6"/>
          <p:cNvSpPr txBox="1"/>
          <p:nvPr/>
        </p:nvSpPr>
        <p:spPr>
          <a:xfrm>
            <a:off x="235407" y="4422394"/>
            <a:ext cx="7680959" cy="1520825"/>
          </a:xfrm>
          <a:prstGeom prst="rect">
            <a:avLst/>
          </a:prstGeom>
        </p:spPr>
        <p:txBody>
          <a:bodyPr vert="horz" wrap="square" lIns="0" tIns="163195" rIns="0" bIns="0" rtlCol="0">
            <a:spAutoFit/>
          </a:bodyPr>
          <a:lstStyle/>
          <a:p>
            <a:pPr marL="12700">
              <a:lnSpc>
                <a:spcPct val="100000"/>
              </a:lnSpc>
              <a:spcBef>
                <a:spcPts val="1285"/>
              </a:spcBef>
            </a:pPr>
            <a:r>
              <a:rPr sz="3600" b="1" dirty="0">
                <a:solidFill>
                  <a:srgbClr val="C00000"/>
                </a:solidFill>
                <a:latin typeface="Calibri"/>
                <a:cs typeface="Calibri"/>
              </a:rPr>
              <a:t>!</a:t>
            </a:r>
            <a:r>
              <a:rPr sz="3600" b="1" spc="5" dirty="0">
                <a:solidFill>
                  <a:srgbClr val="C00000"/>
                </a:solidFill>
                <a:latin typeface="Calibri"/>
                <a:cs typeface="Calibri"/>
              </a:rPr>
              <a:t> </a:t>
            </a:r>
            <a:r>
              <a:rPr sz="3600" b="1" spc="-5" dirty="0">
                <a:solidFill>
                  <a:srgbClr val="C00000"/>
                </a:solidFill>
                <a:latin typeface="Calibri"/>
                <a:cs typeface="Calibri"/>
              </a:rPr>
              <a:t>Важно:</a:t>
            </a:r>
            <a:r>
              <a:rPr sz="3600" b="1" spc="-20" dirty="0">
                <a:solidFill>
                  <a:srgbClr val="C00000"/>
                </a:solidFill>
                <a:latin typeface="Calibri"/>
                <a:cs typeface="Calibri"/>
              </a:rPr>
              <a:t> </a:t>
            </a:r>
            <a:r>
              <a:rPr sz="2400" b="1" spc="-5" dirty="0">
                <a:solidFill>
                  <a:srgbClr val="002060"/>
                </a:solidFill>
                <a:latin typeface="Calibri"/>
                <a:cs typeface="Calibri"/>
              </a:rPr>
              <a:t>оплата</a:t>
            </a:r>
            <a:r>
              <a:rPr sz="2400" b="1" dirty="0">
                <a:solidFill>
                  <a:srgbClr val="002060"/>
                </a:solidFill>
                <a:latin typeface="Calibri"/>
                <a:cs typeface="Calibri"/>
              </a:rPr>
              <a:t> </a:t>
            </a:r>
            <a:r>
              <a:rPr sz="2400" b="1" spc="-5" dirty="0">
                <a:solidFill>
                  <a:srgbClr val="002060"/>
                </a:solidFill>
                <a:latin typeface="Calibri"/>
                <a:cs typeface="Calibri"/>
              </a:rPr>
              <a:t>за</a:t>
            </a:r>
            <a:r>
              <a:rPr sz="2400" b="1" dirty="0">
                <a:solidFill>
                  <a:srgbClr val="002060"/>
                </a:solidFill>
                <a:latin typeface="Calibri"/>
                <a:cs typeface="Calibri"/>
              </a:rPr>
              <a:t> </a:t>
            </a:r>
            <a:r>
              <a:rPr sz="2400" b="1" spc="-5" dirty="0">
                <a:solidFill>
                  <a:srgbClr val="002060"/>
                </a:solidFill>
                <a:latin typeface="Calibri"/>
                <a:cs typeface="Calibri"/>
              </a:rPr>
              <a:t>новую</a:t>
            </a:r>
            <a:r>
              <a:rPr sz="2400" b="1" spc="-10" dirty="0">
                <a:solidFill>
                  <a:srgbClr val="002060"/>
                </a:solidFill>
                <a:latin typeface="Calibri"/>
                <a:cs typeface="Calibri"/>
              </a:rPr>
              <a:t> </a:t>
            </a:r>
            <a:r>
              <a:rPr sz="2400" b="1" spc="-15" dirty="0">
                <a:solidFill>
                  <a:srgbClr val="002060"/>
                </a:solidFill>
                <a:latin typeface="Calibri"/>
                <a:cs typeface="Calibri"/>
              </a:rPr>
              <a:t>категорию</a:t>
            </a:r>
            <a:r>
              <a:rPr sz="2400" b="1" spc="10" dirty="0">
                <a:solidFill>
                  <a:srgbClr val="002060"/>
                </a:solidFill>
                <a:latin typeface="Calibri"/>
                <a:cs typeface="Calibri"/>
              </a:rPr>
              <a:t> </a:t>
            </a:r>
            <a:r>
              <a:rPr sz="2400" b="1" spc="-5" dirty="0">
                <a:solidFill>
                  <a:srgbClr val="002060"/>
                </a:solidFill>
                <a:latin typeface="Calibri"/>
                <a:cs typeface="Calibri"/>
              </a:rPr>
              <a:t>НЕ</a:t>
            </a:r>
            <a:r>
              <a:rPr sz="2400" b="1" spc="-10" dirty="0">
                <a:solidFill>
                  <a:srgbClr val="002060"/>
                </a:solidFill>
                <a:latin typeface="Calibri"/>
                <a:cs typeface="Calibri"/>
              </a:rPr>
              <a:t> ПОСТОЯННА:</a:t>
            </a:r>
            <a:endParaRPr sz="2400" dirty="0">
              <a:solidFill>
                <a:srgbClr val="002060"/>
              </a:solidFill>
              <a:latin typeface="Calibri"/>
              <a:cs typeface="Calibri"/>
            </a:endParaRPr>
          </a:p>
          <a:p>
            <a:pPr marL="12700" marR="206375">
              <a:lnSpc>
                <a:spcPts val="2590"/>
              </a:lnSpc>
              <a:spcBef>
                <a:spcPts val="1120"/>
              </a:spcBef>
              <a:tabLst>
                <a:tab pos="1174115" algn="l"/>
                <a:tab pos="1934210" algn="l"/>
                <a:tab pos="3283585" algn="l"/>
                <a:tab pos="5207000" algn="l"/>
              </a:tabLst>
            </a:pPr>
            <a:r>
              <a:rPr sz="2400" b="1" spc="-25" dirty="0">
                <a:solidFill>
                  <a:srgbClr val="002060"/>
                </a:solidFill>
                <a:latin typeface="Calibri"/>
                <a:cs typeface="Calibri"/>
              </a:rPr>
              <a:t>т</a:t>
            </a:r>
            <a:r>
              <a:rPr sz="2400" b="1" spc="-35" dirty="0">
                <a:solidFill>
                  <a:srgbClr val="002060"/>
                </a:solidFill>
                <a:latin typeface="Calibri"/>
                <a:cs typeface="Calibri"/>
              </a:rPr>
              <a:t>о</a:t>
            </a:r>
            <a:r>
              <a:rPr sz="2400" b="1" dirty="0">
                <a:solidFill>
                  <a:srgbClr val="002060"/>
                </a:solidFill>
                <a:latin typeface="Calibri"/>
                <a:cs typeface="Calibri"/>
              </a:rPr>
              <a:t>ль</a:t>
            </a:r>
            <a:r>
              <a:rPr sz="2400" b="1" spc="-55" dirty="0">
                <a:solidFill>
                  <a:srgbClr val="002060"/>
                </a:solidFill>
                <a:latin typeface="Calibri"/>
                <a:cs typeface="Calibri"/>
              </a:rPr>
              <a:t>к</a:t>
            </a:r>
            <a:r>
              <a:rPr sz="2400" b="1" dirty="0">
                <a:solidFill>
                  <a:srgbClr val="002060"/>
                </a:solidFill>
                <a:latin typeface="Calibri"/>
                <a:cs typeface="Calibri"/>
              </a:rPr>
              <a:t>о	</a:t>
            </a:r>
            <a:r>
              <a:rPr sz="2400" b="1" spc="-5" dirty="0">
                <a:solidFill>
                  <a:srgbClr val="002060"/>
                </a:solidFill>
                <a:latin typeface="Calibri"/>
                <a:cs typeface="Calibri"/>
              </a:rPr>
              <a:t>пр</a:t>
            </a:r>
            <a:r>
              <a:rPr sz="2400" b="1" dirty="0">
                <a:solidFill>
                  <a:srgbClr val="002060"/>
                </a:solidFill>
                <a:latin typeface="Calibri"/>
                <a:cs typeface="Calibri"/>
              </a:rPr>
              <a:t>и	</a:t>
            </a:r>
            <a:r>
              <a:rPr sz="2400" b="1" spc="-10" dirty="0">
                <a:solidFill>
                  <a:srgbClr val="002060"/>
                </a:solidFill>
                <a:latin typeface="Calibri"/>
                <a:cs typeface="Calibri"/>
              </a:rPr>
              <a:t>у</a:t>
            </a:r>
            <a:r>
              <a:rPr sz="2400" b="1" spc="-5" dirty="0">
                <a:solidFill>
                  <a:srgbClr val="002060"/>
                </a:solidFill>
                <a:latin typeface="Calibri"/>
                <a:cs typeface="Calibri"/>
              </a:rPr>
              <a:t>слови</a:t>
            </a:r>
            <a:r>
              <a:rPr sz="2400" b="1" dirty="0">
                <a:solidFill>
                  <a:srgbClr val="002060"/>
                </a:solidFill>
                <a:latin typeface="Calibri"/>
                <a:cs typeface="Calibri"/>
              </a:rPr>
              <a:t>и	вып</a:t>
            </a:r>
            <a:r>
              <a:rPr sz="2400" b="1" spc="-35" dirty="0">
                <a:solidFill>
                  <a:srgbClr val="002060"/>
                </a:solidFill>
                <a:latin typeface="Calibri"/>
                <a:cs typeface="Calibri"/>
              </a:rPr>
              <a:t>о</a:t>
            </a:r>
            <a:r>
              <a:rPr sz="2400" b="1" dirty="0">
                <a:solidFill>
                  <a:srgbClr val="002060"/>
                </a:solidFill>
                <a:latin typeface="Calibri"/>
                <a:cs typeface="Calibri"/>
              </a:rPr>
              <a:t>лнения	</a:t>
            </a:r>
            <a:r>
              <a:rPr sz="2400" b="1" spc="-30" dirty="0">
                <a:solidFill>
                  <a:srgbClr val="002060"/>
                </a:solidFill>
                <a:latin typeface="Calibri"/>
                <a:cs typeface="Calibri"/>
              </a:rPr>
              <a:t>д</a:t>
            </a:r>
            <a:r>
              <a:rPr sz="2400" b="1" dirty="0">
                <a:solidFill>
                  <a:srgbClr val="002060"/>
                </a:solidFill>
                <a:latin typeface="Calibri"/>
                <a:cs typeface="Calibri"/>
              </a:rPr>
              <a:t>о</a:t>
            </a:r>
            <a:r>
              <a:rPr sz="2400" b="1" spc="5" dirty="0">
                <a:solidFill>
                  <a:srgbClr val="002060"/>
                </a:solidFill>
                <a:latin typeface="Calibri"/>
                <a:cs typeface="Calibri"/>
              </a:rPr>
              <a:t>п</a:t>
            </a:r>
            <a:r>
              <a:rPr sz="2400" b="1" spc="-35" dirty="0">
                <a:solidFill>
                  <a:srgbClr val="002060"/>
                </a:solidFill>
                <a:latin typeface="Calibri"/>
                <a:cs typeface="Calibri"/>
              </a:rPr>
              <a:t>о</a:t>
            </a:r>
            <a:r>
              <a:rPr sz="2400" b="1" dirty="0">
                <a:solidFill>
                  <a:srgbClr val="002060"/>
                </a:solidFill>
                <a:latin typeface="Calibri"/>
                <a:cs typeface="Calibri"/>
              </a:rPr>
              <a:t>лн</a:t>
            </a:r>
            <a:r>
              <a:rPr sz="2400" b="1" spc="-10" dirty="0">
                <a:solidFill>
                  <a:srgbClr val="002060"/>
                </a:solidFill>
                <a:latin typeface="Calibri"/>
                <a:cs typeface="Calibri"/>
              </a:rPr>
              <a:t>и</a:t>
            </a:r>
            <a:r>
              <a:rPr sz="2400" b="1" spc="-15" dirty="0">
                <a:solidFill>
                  <a:srgbClr val="002060"/>
                </a:solidFill>
                <a:latin typeface="Calibri"/>
                <a:cs typeface="Calibri"/>
              </a:rPr>
              <a:t>т</a:t>
            </a:r>
            <a:r>
              <a:rPr sz="2400" b="1" spc="-35" dirty="0">
                <a:solidFill>
                  <a:srgbClr val="002060"/>
                </a:solidFill>
                <a:latin typeface="Calibri"/>
                <a:cs typeface="Calibri"/>
              </a:rPr>
              <a:t>е</a:t>
            </a:r>
            <a:r>
              <a:rPr sz="2400" b="1" dirty="0">
                <a:solidFill>
                  <a:srgbClr val="002060"/>
                </a:solidFill>
                <a:latin typeface="Calibri"/>
                <a:cs typeface="Calibri"/>
              </a:rPr>
              <a:t>ль</a:t>
            </a:r>
            <a:r>
              <a:rPr sz="2400" b="1" spc="5" dirty="0">
                <a:solidFill>
                  <a:srgbClr val="002060"/>
                </a:solidFill>
                <a:latin typeface="Calibri"/>
                <a:cs typeface="Calibri"/>
              </a:rPr>
              <a:t>н</a:t>
            </a:r>
            <a:r>
              <a:rPr sz="2400" b="1" dirty="0">
                <a:solidFill>
                  <a:srgbClr val="002060"/>
                </a:solidFill>
                <a:latin typeface="Calibri"/>
                <a:cs typeface="Calibri"/>
              </a:rPr>
              <a:t>ых  </a:t>
            </a:r>
            <a:r>
              <a:rPr sz="2400" b="1" spc="-10" dirty="0">
                <a:solidFill>
                  <a:srgbClr val="002060"/>
                </a:solidFill>
                <a:latin typeface="Calibri"/>
                <a:cs typeface="Calibri"/>
              </a:rPr>
              <a:t>наставнической </a:t>
            </a:r>
            <a:r>
              <a:rPr sz="2400" b="1" spc="-5" dirty="0">
                <a:solidFill>
                  <a:srgbClr val="002060"/>
                </a:solidFill>
                <a:latin typeface="Calibri"/>
                <a:cs typeface="Calibri"/>
              </a:rPr>
              <a:t>деятельностью.</a:t>
            </a:r>
            <a:endParaRPr sz="2400" dirty="0">
              <a:solidFill>
                <a:srgbClr val="002060"/>
              </a:solidFill>
              <a:latin typeface="Calibri"/>
              <a:cs typeface="Calibri"/>
            </a:endParaRPr>
          </a:p>
        </p:txBody>
      </p:sp>
      <p:graphicFrame>
        <p:nvGraphicFramePr>
          <p:cNvPr id="7" name="object 7"/>
          <p:cNvGraphicFramePr>
            <a:graphicFrameLocks noGrp="1"/>
          </p:cNvGraphicFramePr>
          <p:nvPr>
            <p:extLst>
              <p:ext uri="{D42A27DB-BD31-4B8C-83A1-F6EECF244321}">
                <p14:modId xmlns:p14="http://schemas.microsoft.com/office/powerpoint/2010/main" val="1280998234"/>
              </p:ext>
            </p:extLst>
          </p:nvPr>
        </p:nvGraphicFramePr>
        <p:xfrm>
          <a:off x="255638" y="2300477"/>
          <a:ext cx="11773535" cy="1854196"/>
        </p:xfrm>
        <a:graphic>
          <a:graphicData uri="http://schemas.openxmlformats.org/drawingml/2006/table">
            <a:tbl>
              <a:tblPr firstRow="1" bandRow="1">
                <a:tableStyleId>{2D5ABB26-0587-4C30-8999-92F81FD0307C}</a:tableStyleId>
              </a:tblPr>
              <a:tblGrid>
                <a:gridCol w="11773535">
                  <a:extLst>
                    <a:ext uri="{9D8B030D-6E8A-4147-A177-3AD203B41FA5}">
                      <a16:colId xmlns:a16="http://schemas.microsoft.com/office/drawing/2014/main" val="20000"/>
                    </a:ext>
                  </a:extLst>
                </a:gridCol>
              </a:tblGrid>
              <a:tr h="370839">
                <a:tc>
                  <a:txBody>
                    <a:bodyPr/>
                    <a:lstStyle/>
                    <a:p>
                      <a:pPr marL="91440">
                        <a:lnSpc>
                          <a:spcPct val="100000"/>
                        </a:lnSpc>
                        <a:spcBef>
                          <a:spcPts val="240"/>
                        </a:spcBef>
                      </a:pPr>
                      <a:r>
                        <a:rPr sz="1800" b="1" spc="-10" dirty="0">
                          <a:solidFill>
                            <a:srgbClr val="FFFFFF"/>
                          </a:solidFill>
                          <a:latin typeface="Calibri"/>
                          <a:cs typeface="Calibri"/>
                        </a:rPr>
                        <a:t>Показатели</a:t>
                      </a:r>
                      <a:r>
                        <a:rPr sz="1800" b="1" spc="-50" dirty="0">
                          <a:solidFill>
                            <a:srgbClr val="FFFFFF"/>
                          </a:solidFill>
                          <a:latin typeface="Calibri"/>
                          <a:cs typeface="Calibri"/>
                        </a:rPr>
                        <a:t> </a:t>
                      </a:r>
                      <a:r>
                        <a:rPr sz="1800" b="1" spc="-5" dirty="0">
                          <a:solidFill>
                            <a:srgbClr val="FFFFFF"/>
                          </a:solidFill>
                          <a:latin typeface="Calibri"/>
                          <a:cs typeface="Calibri"/>
                        </a:rPr>
                        <a:t>деятельности:</a:t>
                      </a:r>
                      <a:endParaRPr sz="1800" dirty="0">
                        <a:latin typeface="Calibri"/>
                        <a:cs typeface="Calibri"/>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4471C4"/>
                    </a:solidFill>
                  </a:tcPr>
                </a:tc>
                <a:extLst>
                  <a:ext uri="{0D108BD9-81ED-4DB2-BD59-A6C34878D82A}">
                    <a16:rowId xmlns:a16="http://schemas.microsoft.com/office/drawing/2014/main" val="10000"/>
                  </a:ext>
                </a:extLst>
              </a:tr>
              <a:tr h="370840">
                <a:tc>
                  <a:txBody>
                    <a:bodyPr/>
                    <a:lstStyle/>
                    <a:p>
                      <a:pPr marL="91440">
                        <a:lnSpc>
                          <a:spcPct val="100000"/>
                        </a:lnSpc>
                        <a:spcBef>
                          <a:spcPts val="245"/>
                        </a:spcBef>
                      </a:pPr>
                      <a:r>
                        <a:rPr sz="1800" dirty="0">
                          <a:latin typeface="Calibri"/>
                          <a:cs typeface="Calibri"/>
                        </a:rPr>
                        <a:t>1.</a:t>
                      </a:r>
                      <a:r>
                        <a:rPr sz="1800" spc="-5" dirty="0">
                          <a:latin typeface="Calibri"/>
                          <a:cs typeface="Calibri"/>
                        </a:rPr>
                        <a:t> </a:t>
                      </a:r>
                      <a:r>
                        <a:rPr sz="1800" spc="-15" dirty="0">
                          <a:latin typeface="Calibri"/>
                          <a:cs typeface="Calibri"/>
                        </a:rPr>
                        <a:t>Руководство</a:t>
                      </a:r>
                      <a:r>
                        <a:rPr sz="1800" spc="-10" dirty="0">
                          <a:latin typeface="Calibri"/>
                          <a:cs typeface="Calibri"/>
                        </a:rPr>
                        <a:t> </a:t>
                      </a:r>
                      <a:r>
                        <a:rPr sz="1800" spc="-5" dirty="0">
                          <a:latin typeface="Calibri"/>
                          <a:cs typeface="Calibri"/>
                        </a:rPr>
                        <a:t>практикой</a:t>
                      </a:r>
                      <a:r>
                        <a:rPr sz="1800" dirty="0">
                          <a:latin typeface="Calibri"/>
                          <a:cs typeface="Calibri"/>
                        </a:rPr>
                        <a:t> </a:t>
                      </a:r>
                      <a:r>
                        <a:rPr sz="1800" spc="-15" dirty="0">
                          <a:latin typeface="Calibri"/>
                          <a:cs typeface="Calibri"/>
                        </a:rPr>
                        <a:t>студентов</a:t>
                      </a:r>
                      <a:r>
                        <a:rPr sz="1800" spc="5" dirty="0">
                          <a:latin typeface="Calibri"/>
                          <a:cs typeface="Calibri"/>
                        </a:rPr>
                        <a:t> </a:t>
                      </a:r>
                      <a:r>
                        <a:rPr sz="1800" spc="-5" dirty="0">
                          <a:latin typeface="Calibri"/>
                          <a:cs typeface="Calibri"/>
                        </a:rPr>
                        <a:t>ВУЗов</a:t>
                      </a:r>
                      <a:r>
                        <a:rPr sz="1800" spc="-20" dirty="0">
                          <a:latin typeface="Calibri"/>
                          <a:cs typeface="Calibri"/>
                        </a:rPr>
                        <a:t> </a:t>
                      </a:r>
                      <a:r>
                        <a:rPr sz="1800" dirty="0">
                          <a:latin typeface="Calibri"/>
                          <a:cs typeface="Calibri"/>
                        </a:rPr>
                        <a:t>/</a:t>
                      </a:r>
                      <a:r>
                        <a:rPr sz="1800" spc="25" dirty="0">
                          <a:latin typeface="Calibri"/>
                          <a:cs typeface="Calibri"/>
                        </a:rPr>
                        <a:t> </a:t>
                      </a:r>
                      <a:r>
                        <a:rPr sz="1800" spc="-5" dirty="0">
                          <a:latin typeface="Calibri"/>
                          <a:cs typeface="Calibri"/>
                        </a:rPr>
                        <a:t>СУЗов</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1"/>
                  </a:ext>
                </a:extLst>
              </a:tr>
              <a:tr h="370839">
                <a:tc>
                  <a:txBody>
                    <a:bodyPr/>
                    <a:lstStyle/>
                    <a:p>
                      <a:pPr marL="91440">
                        <a:lnSpc>
                          <a:spcPct val="100000"/>
                        </a:lnSpc>
                        <a:spcBef>
                          <a:spcPts val="245"/>
                        </a:spcBef>
                      </a:pPr>
                      <a:r>
                        <a:rPr sz="1800" dirty="0">
                          <a:latin typeface="Calibri"/>
                          <a:cs typeface="Calibri"/>
                        </a:rPr>
                        <a:t>2. </a:t>
                      </a:r>
                      <a:r>
                        <a:rPr sz="1800" spc="-5" dirty="0">
                          <a:latin typeface="Calibri"/>
                          <a:cs typeface="Calibri"/>
                        </a:rPr>
                        <a:t>Наставничество</a:t>
                      </a:r>
                      <a:r>
                        <a:rPr sz="1800" spc="45" dirty="0">
                          <a:latin typeface="Calibri"/>
                          <a:cs typeface="Calibri"/>
                        </a:rPr>
                        <a:t> </a:t>
                      </a:r>
                      <a:r>
                        <a:rPr sz="1800" dirty="0">
                          <a:latin typeface="Calibri"/>
                          <a:cs typeface="Calibri"/>
                        </a:rPr>
                        <a:t>в</a:t>
                      </a:r>
                      <a:r>
                        <a:rPr sz="1800" spc="-5" dirty="0">
                          <a:latin typeface="Calibri"/>
                          <a:cs typeface="Calibri"/>
                        </a:rPr>
                        <a:t> отношении</a:t>
                      </a:r>
                      <a:r>
                        <a:rPr sz="1800" spc="20" dirty="0">
                          <a:latin typeface="Calibri"/>
                          <a:cs typeface="Calibri"/>
                        </a:rPr>
                        <a:t> </a:t>
                      </a:r>
                      <a:r>
                        <a:rPr sz="1800" spc="-10" dirty="0" err="1">
                          <a:latin typeface="Calibri"/>
                          <a:cs typeface="Calibri"/>
                        </a:rPr>
                        <a:t>работников</a:t>
                      </a:r>
                      <a:r>
                        <a:rPr sz="1800" spc="10" dirty="0">
                          <a:latin typeface="Calibri"/>
                          <a:cs typeface="Calibri"/>
                        </a:rPr>
                        <a:t> </a:t>
                      </a:r>
                      <a:r>
                        <a:rPr sz="1800" spc="-20" dirty="0" smtClean="0">
                          <a:latin typeface="Calibri"/>
                          <a:cs typeface="Calibri"/>
                        </a:rPr>
                        <a:t>ОО</a:t>
                      </a:r>
                      <a:r>
                        <a:rPr sz="1800" spc="-20" dirty="0">
                          <a:latin typeface="Calibri"/>
                          <a:cs typeface="Calibri"/>
                        </a:rPr>
                        <a:t>,</a:t>
                      </a:r>
                      <a:r>
                        <a:rPr sz="1800" spc="10" dirty="0">
                          <a:latin typeface="Calibri"/>
                          <a:cs typeface="Calibri"/>
                        </a:rPr>
                        <a:t> </a:t>
                      </a:r>
                      <a:r>
                        <a:rPr sz="1800" spc="-5" dirty="0">
                          <a:latin typeface="Calibri"/>
                          <a:cs typeface="Calibri"/>
                        </a:rPr>
                        <a:t>активное</a:t>
                      </a:r>
                      <a:r>
                        <a:rPr sz="1800" spc="5" dirty="0">
                          <a:latin typeface="Calibri"/>
                          <a:cs typeface="Calibri"/>
                        </a:rPr>
                        <a:t> </a:t>
                      </a:r>
                      <a:r>
                        <a:rPr sz="1800" spc="-5" dirty="0">
                          <a:latin typeface="Calibri"/>
                          <a:cs typeface="Calibri"/>
                        </a:rPr>
                        <a:t>сопровождение</a:t>
                      </a:r>
                      <a:r>
                        <a:rPr sz="1800" spc="15" dirty="0">
                          <a:latin typeface="Calibri"/>
                          <a:cs typeface="Calibri"/>
                        </a:rPr>
                        <a:t> </a:t>
                      </a:r>
                      <a:r>
                        <a:rPr sz="1800" dirty="0">
                          <a:latin typeface="Calibri"/>
                          <a:cs typeface="Calibri"/>
                        </a:rPr>
                        <a:t>их </a:t>
                      </a:r>
                      <a:r>
                        <a:rPr sz="1800" spc="-5" dirty="0">
                          <a:latin typeface="Calibri"/>
                          <a:cs typeface="Calibri"/>
                        </a:rPr>
                        <a:t>профессионального</a:t>
                      </a:r>
                      <a:r>
                        <a:rPr sz="1800" spc="30" dirty="0">
                          <a:latin typeface="Calibri"/>
                          <a:cs typeface="Calibri"/>
                        </a:rPr>
                        <a:t> </a:t>
                      </a:r>
                      <a:r>
                        <a:rPr sz="1800" spc="-5" dirty="0">
                          <a:latin typeface="Calibri"/>
                          <a:cs typeface="Calibri"/>
                        </a:rPr>
                        <a:t>развития</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2"/>
                  </a:ext>
                </a:extLst>
              </a:tr>
              <a:tr h="370839">
                <a:tc>
                  <a:txBody>
                    <a:bodyPr/>
                    <a:lstStyle/>
                    <a:p>
                      <a:pPr marL="91440">
                        <a:lnSpc>
                          <a:spcPct val="100000"/>
                        </a:lnSpc>
                        <a:spcBef>
                          <a:spcPts val="245"/>
                        </a:spcBef>
                      </a:pPr>
                      <a:r>
                        <a:rPr sz="1800" dirty="0">
                          <a:latin typeface="Calibri"/>
                          <a:cs typeface="Calibri"/>
                        </a:rPr>
                        <a:t>3. </a:t>
                      </a:r>
                      <a:r>
                        <a:rPr sz="1800" spc="-10" dirty="0">
                          <a:latin typeface="Calibri"/>
                          <a:cs typeface="Calibri"/>
                        </a:rPr>
                        <a:t>Содействие</a:t>
                      </a:r>
                      <a:r>
                        <a:rPr sz="1800" spc="15" dirty="0">
                          <a:latin typeface="Calibri"/>
                          <a:cs typeface="Calibri"/>
                        </a:rPr>
                        <a:t> </a:t>
                      </a:r>
                      <a:r>
                        <a:rPr sz="1800" dirty="0">
                          <a:latin typeface="Calibri"/>
                          <a:cs typeface="Calibri"/>
                        </a:rPr>
                        <a:t>в</a:t>
                      </a:r>
                      <a:r>
                        <a:rPr sz="1800" spc="-5" dirty="0">
                          <a:latin typeface="Calibri"/>
                          <a:cs typeface="Calibri"/>
                        </a:rPr>
                        <a:t> </a:t>
                      </a:r>
                      <a:r>
                        <a:rPr sz="1800" spc="-15" dirty="0">
                          <a:latin typeface="Calibri"/>
                          <a:cs typeface="Calibri"/>
                        </a:rPr>
                        <a:t>подготовке</a:t>
                      </a:r>
                      <a:r>
                        <a:rPr sz="1800" spc="20" dirty="0">
                          <a:latin typeface="Calibri"/>
                          <a:cs typeface="Calibri"/>
                        </a:rPr>
                        <a:t> </a:t>
                      </a:r>
                      <a:r>
                        <a:rPr sz="1800" spc="-10" dirty="0" err="1">
                          <a:latin typeface="Calibri"/>
                          <a:cs typeface="Calibri"/>
                        </a:rPr>
                        <a:t>педагогов</a:t>
                      </a:r>
                      <a:r>
                        <a:rPr sz="1800" spc="10" dirty="0">
                          <a:latin typeface="Calibri"/>
                          <a:cs typeface="Calibri"/>
                        </a:rPr>
                        <a:t> </a:t>
                      </a:r>
                      <a:r>
                        <a:rPr sz="1800" spc="-10" dirty="0" smtClean="0">
                          <a:latin typeface="Calibri"/>
                          <a:cs typeface="Calibri"/>
                        </a:rPr>
                        <a:t>ОО</a:t>
                      </a:r>
                      <a:r>
                        <a:rPr sz="1800" spc="-5" dirty="0" smtClean="0">
                          <a:latin typeface="Calibri"/>
                          <a:cs typeface="Calibri"/>
                        </a:rPr>
                        <a:t> </a:t>
                      </a:r>
                      <a:r>
                        <a:rPr sz="1800" dirty="0">
                          <a:latin typeface="Calibri"/>
                          <a:cs typeface="Calibri"/>
                        </a:rPr>
                        <a:t>к </a:t>
                      </a:r>
                      <a:r>
                        <a:rPr sz="1800" spc="-5" dirty="0">
                          <a:latin typeface="Calibri"/>
                          <a:cs typeface="Calibri"/>
                        </a:rPr>
                        <a:t>профессиональным</a:t>
                      </a:r>
                      <a:r>
                        <a:rPr sz="1800" spc="20" dirty="0">
                          <a:latin typeface="Calibri"/>
                          <a:cs typeface="Calibri"/>
                        </a:rPr>
                        <a:t> </a:t>
                      </a:r>
                      <a:r>
                        <a:rPr sz="1800" spc="-10" dirty="0">
                          <a:latin typeface="Calibri"/>
                          <a:cs typeface="Calibri"/>
                        </a:rPr>
                        <a:t>конкурсам</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CFD4EA"/>
                    </a:solidFill>
                  </a:tcPr>
                </a:tc>
                <a:extLst>
                  <a:ext uri="{0D108BD9-81ED-4DB2-BD59-A6C34878D82A}">
                    <a16:rowId xmlns:a16="http://schemas.microsoft.com/office/drawing/2014/main" val="10003"/>
                  </a:ext>
                </a:extLst>
              </a:tr>
              <a:tr h="370839">
                <a:tc>
                  <a:txBody>
                    <a:bodyPr/>
                    <a:lstStyle/>
                    <a:p>
                      <a:pPr marL="91440">
                        <a:lnSpc>
                          <a:spcPct val="100000"/>
                        </a:lnSpc>
                        <a:spcBef>
                          <a:spcPts val="245"/>
                        </a:spcBef>
                      </a:pPr>
                      <a:r>
                        <a:rPr sz="1800" dirty="0">
                          <a:latin typeface="Calibri"/>
                          <a:cs typeface="Calibri"/>
                        </a:rPr>
                        <a:t>4.</a:t>
                      </a:r>
                      <a:r>
                        <a:rPr sz="1800" spc="10" dirty="0">
                          <a:latin typeface="Calibri"/>
                          <a:cs typeface="Calibri"/>
                        </a:rPr>
                        <a:t> </a:t>
                      </a:r>
                      <a:r>
                        <a:rPr sz="1800" spc="-5" dirty="0">
                          <a:latin typeface="Calibri"/>
                          <a:cs typeface="Calibri"/>
                        </a:rPr>
                        <a:t>Распространение</a:t>
                      </a:r>
                      <a:r>
                        <a:rPr sz="1800" spc="50" dirty="0">
                          <a:latin typeface="Calibri"/>
                          <a:cs typeface="Calibri"/>
                        </a:rPr>
                        <a:t> </a:t>
                      </a:r>
                      <a:r>
                        <a:rPr sz="1800" spc="-10" dirty="0">
                          <a:latin typeface="Calibri"/>
                          <a:cs typeface="Calibri"/>
                        </a:rPr>
                        <a:t>авторских</a:t>
                      </a:r>
                      <a:r>
                        <a:rPr sz="1800" spc="25" dirty="0">
                          <a:latin typeface="Calibri"/>
                          <a:cs typeface="Calibri"/>
                        </a:rPr>
                        <a:t> </a:t>
                      </a:r>
                      <a:r>
                        <a:rPr sz="1800" spc="-20" dirty="0">
                          <a:latin typeface="Calibri"/>
                          <a:cs typeface="Calibri"/>
                        </a:rPr>
                        <a:t>подходов</a:t>
                      </a:r>
                      <a:r>
                        <a:rPr sz="1800" spc="-15" dirty="0">
                          <a:latin typeface="Calibri"/>
                          <a:cs typeface="Calibri"/>
                        </a:rPr>
                        <a:t> </a:t>
                      </a:r>
                      <a:r>
                        <a:rPr sz="1800" dirty="0">
                          <a:latin typeface="Calibri"/>
                          <a:cs typeface="Calibri"/>
                        </a:rPr>
                        <a:t>и</a:t>
                      </a:r>
                      <a:r>
                        <a:rPr sz="1800" spc="25" dirty="0">
                          <a:latin typeface="Calibri"/>
                          <a:cs typeface="Calibri"/>
                        </a:rPr>
                        <a:t> </a:t>
                      </a:r>
                      <a:r>
                        <a:rPr sz="1800" spc="-15" dirty="0">
                          <a:latin typeface="Calibri"/>
                          <a:cs typeface="Calibri"/>
                        </a:rPr>
                        <a:t>методических</a:t>
                      </a:r>
                      <a:r>
                        <a:rPr sz="1800" spc="35" dirty="0">
                          <a:latin typeface="Calibri"/>
                          <a:cs typeface="Calibri"/>
                        </a:rPr>
                        <a:t> </a:t>
                      </a:r>
                      <a:r>
                        <a:rPr sz="1800" spc="-10" dirty="0">
                          <a:latin typeface="Calibri"/>
                          <a:cs typeface="Calibri"/>
                        </a:rPr>
                        <a:t>разработок</a:t>
                      </a:r>
                      <a:r>
                        <a:rPr sz="1800" spc="35" dirty="0">
                          <a:latin typeface="Calibri"/>
                          <a:cs typeface="Calibri"/>
                        </a:rPr>
                        <a:t> </a:t>
                      </a:r>
                      <a:r>
                        <a:rPr sz="1800" dirty="0">
                          <a:latin typeface="Calibri"/>
                          <a:cs typeface="Calibri"/>
                        </a:rPr>
                        <a:t>в</a:t>
                      </a:r>
                      <a:r>
                        <a:rPr sz="1800" spc="10" dirty="0">
                          <a:latin typeface="Calibri"/>
                          <a:cs typeface="Calibri"/>
                        </a:rPr>
                        <a:t> </a:t>
                      </a:r>
                      <a:r>
                        <a:rPr sz="1800" spc="-10" dirty="0">
                          <a:latin typeface="Calibri"/>
                          <a:cs typeface="Calibri"/>
                        </a:rPr>
                        <a:t>области</a:t>
                      </a:r>
                      <a:r>
                        <a:rPr sz="1800" spc="20" dirty="0">
                          <a:latin typeface="Calibri"/>
                          <a:cs typeface="Calibri"/>
                        </a:rPr>
                        <a:t> </a:t>
                      </a:r>
                      <a:r>
                        <a:rPr sz="1800" spc="-10" dirty="0">
                          <a:latin typeface="Calibri"/>
                          <a:cs typeface="Calibri"/>
                        </a:rPr>
                        <a:t>наставнической</a:t>
                      </a:r>
                      <a:r>
                        <a:rPr sz="1800" spc="40" dirty="0">
                          <a:latin typeface="Calibri"/>
                          <a:cs typeface="Calibri"/>
                        </a:rPr>
                        <a:t> </a:t>
                      </a:r>
                      <a:r>
                        <a:rPr sz="1800" spc="-5" dirty="0">
                          <a:latin typeface="Calibri"/>
                          <a:cs typeface="Calibri"/>
                        </a:rPr>
                        <a:t>деятельности</a:t>
                      </a:r>
                      <a:r>
                        <a:rPr sz="1800" spc="10" dirty="0">
                          <a:latin typeface="Calibri"/>
                          <a:cs typeface="Calibri"/>
                        </a:rPr>
                        <a:t> </a:t>
                      </a:r>
                      <a:r>
                        <a:rPr sz="1800" dirty="0">
                          <a:latin typeface="Calibri"/>
                          <a:cs typeface="Calibri"/>
                        </a:rPr>
                        <a:t>в</a:t>
                      </a:r>
                      <a:r>
                        <a:rPr sz="1800" spc="10" dirty="0">
                          <a:latin typeface="Calibri"/>
                          <a:cs typeface="Calibri"/>
                        </a:rPr>
                        <a:t> </a:t>
                      </a:r>
                      <a:r>
                        <a:rPr sz="1800" spc="-10" dirty="0" smtClean="0">
                          <a:latin typeface="Calibri"/>
                          <a:cs typeface="Calibri"/>
                        </a:rPr>
                        <a:t>ОО</a:t>
                      </a:r>
                      <a:endParaRPr sz="1800" dirty="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9EBF5"/>
                    </a:solidFill>
                  </a:tcPr>
                </a:tc>
                <a:extLst>
                  <a:ext uri="{0D108BD9-81ED-4DB2-BD59-A6C34878D82A}">
                    <a16:rowId xmlns:a16="http://schemas.microsoft.com/office/drawing/2014/main" val="10004"/>
                  </a:ext>
                </a:extLst>
              </a:tr>
            </a:tbl>
          </a:graphicData>
        </a:graphic>
      </p:graphicFrame>
      <p:pic>
        <p:nvPicPr>
          <p:cNvPr id="9" name="Рисунок 8"/>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131806"/>
            <a:ext cx="1079157" cy="1079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270666618"/>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976788" y="279224"/>
            <a:ext cx="6385920" cy="627736"/>
          </a:xfrm>
          <a:prstGeom prst="rect">
            <a:avLst/>
          </a:prstGeom>
        </p:spPr>
        <p:txBody>
          <a:bodyPr vert="horz" wrap="square" lIns="0" tIns="12065" rIns="0" bIns="0" rtlCol="0">
            <a:spAutoFit/>
          </a:bodyPr>
          <a:lstStyle/>
          <a:p>
            <a:pPr marL="12700" algn="ctr">
              <a:lnSpc>
                <a:spcPct val="100000"/>
              </a:lnSpc>
              <a:spcBef>
                <a:spcPts val="95"/>
              </a:spcBef>
            </a:pPr>
            <a:r>
              <a:rPr sz="4000" b="1" spc="-35" dirty="0">
                <a:solidFill>
                  <a:srgbClr val="002060"/>
                </a:solidFill>
                <a:latin typeface="+mn-lt"/>
              </a:rPr>
              <a:t>Документы</a:t>
            </a:r>
            <a:r>
              <a:rPr sz="4000" b="1" spc="-175" dirty="0">
                <a:solidFill>
                  <a:srgbClr val="002060"/>
                </a:solidFill>
                <a:latin typeface="+mn-lt"/>
              </a:rPr>
              <a:t> </a:t>
            </a:r>
            <a:r>
              <a:rPr sz="4000" b="1" spc="-30" dirty="0">
                <a:solidFill>
                  <a:srgbClr val="002060"/>
                </a:solidFill>
                <a:latin typeface="+mn-lt"/>
              </a:rPr>
              <a:t>аттестуемого:</a:t>
            </a:r>
            <a:endParaRPr sz="4000" b="1" dirty="0">
              <a:solidFill>
                <a:srgbClr val="002060"/>
              </a:solidFill>
              <a:latin typeface="+mn-lt"/>
            </a:endParaRPr>
          </a:p>
        </p:txBody>
      </p:sp>
      <p:sp>
        <p:nvSpPr>
          <p:cNvPr id="3" name="object 3"/>
          <p:cNvSpPr txBox="1"/>
          <p:nvPr/>
        </p:nvSpPr>
        <p:spPr>
          <a:xfrm>
            <a:off x="366166" y="1646631"/>
            <a:ext cx="11607165" cy="2311400"/>
          </a:xfrm>
          <a:prstGeom prst="rect">
            <a:avLst/>
          </a:prstGeom>
        </p:spPr>
        <p:txBody>
          <a:bodyPr vert="horz" wrap="square" lIns="0" tIns="13335" rIns="0" bIns="0" rtlCol="0">
            <a:spAutoFit/>
          </a:bodyPr>
          <a:lstStyle/>
          <a:p>
            <a:pPr marL="241300" indent="-228600">
              <a:lnSpc>
                <a:spcPts val="3679"/>
              </a:lnSpc>
              <a:spcBef>
                <a:spcPts val="105"/>
              </a:spcBef>
              <a:buFont typeface="Microsoft Sans Serif"/>
              <a:buChar char="•"/>
              <a:tabLst>
                <a:tab pos="241300" algn="l"/>
              </a:tabLst>
            </a:pPr>
            <a:r>
              <a:rPr sz="3200" b="1" spc="-5" dirty="0">
                <a:solidFill>
                  <a:srgbClr val="002060"/>
                </a:solidFill>
                <a:latin typeface="Calibri"/>
                <a:cs typeface="Calibri"/>
              </a:rPr>
              <a:t>Заявление</a:t>
            </a:r>
            <a:r>
              <a:rPr sz="3200" b="1" spc="-65" dirty="0">
                <a:solidFill>
                  <a:srgbClr val="002060"/>
                </a:solidFill>
                <a:latin typeface="Calibri"/>
                <a:cs typeface="Calibri"/>
              </a:rPr>
              <a:t> </a:t>
            </a:r>
            <a:r>
              <a:rPr sz="2400" spc="-5" dirty="0">
                <a:solidFill>
                  <a:srgbClr val="002060"/>
                </a:solidFill>
                <a:latin typeface="Calibri"/>
                <a:cs typeface="Calibri"/>
              </a:rPr>
              <a:t>(уровень</a:t>
            </a:r>
            <a:r>
              <a:rPr sz="2400" spc="-10" dirty="0">
                <a:solidFill>
                  <a:srgbClr val="002060"/>
                </a:solidFill>
                <a:latin typeface="Calibri"/>
                <a:cs typeface="Calibri"/>
              </a:rPr>
              <a:t> </a:t>
            </a:r>
            <a:r>
              <a:rPr sz="2400" spc="-5" dirty="0">
                <a:solidFill>
                  <a:srgbClr val="002060"/>
                </a:solidFill>
                <a:latin typeface="Calibri"/>
                <a:cs typeface="Calibri"/>
              </a:rPr>
              <a:t>образования</a:t>
            </a:r>
            <a:r>
              <a:rPr sz="2400" spc="-10" dirty="0">
                <a:solidFill>
                  <a:srgbClr val="002060"/>
                </a:solidFill>
                <a:latin typeface="Calibri"/>
                <a:cs typeface="Calibri"/>
              </a:rPr>
              <a:t> </a:t>
            </a:r>
            <a:r>
              <a:rPr sz="2400" dirty="0">
                <a:solidFill>
                  <a:srgbClr val="002060"/>
                </a:solidFill>
                <a:latin typeface="Calibri"/>
                <a:cs typeface="Calibri"/>
              </a:rPr>
              <a:t>/ </a:t>
            </a:r>
            <a:r>
              <a:rPr sz="2400" spc="-5" dirty="0">
                <a:solidFill>
                  <a:srgbClr val="002060"/>
                </a:solidFill>
                <a:latin typeface="Calibri"/>
                <a:cs typeface="Calibri"/>
              </a:rPr>
              <a:t>квалификации</a:t>
            </a:r>
            <a:r>
              <a:rPr sz="2400" spc="5" dirty="0">
                <a:solidFill>
                  <a:srgbClr val="002060"/>
                </a:solidFill>
                <a:latin typeface="Calibri"/>
                <a:cs typeface="Calibri"/>
              </a:rPr>
              <a:t> </a:t>
            </a:r>
            <a:r>
              <a:rPr sz="2400" dirty="0">
                <a:solidFill>
                  <a:srgbClr val="002060"/>
                </a:solidFill>
                <a:latin typeface="Calibri"/>
                <a:cs typeface="Calibri"/>
              </a:rPr>
              <a:t>+</a:t>
            </a:r>
            <a:r>
              <a:rPr sz="2400" spc="10" dirty="0">
                <a:solidFill>
                  <a:srgbClr val="002060"/>
                </a:solidFill>
                <a:latin typeface="Calibri"/>
                <a:cs typeface="Calibri"/>
              </a:rPr>
              <a:t> </a:t>
            </a:r>
            <a:r>
              <a:rPr sz="2400" spc="-25" dirty="0">
                <a:solidFill>
                  <a:srgbClr val="002060"/>
                </a:solidFill>
                <a:latin typeface="Calibri"/>
                <a:cs typeface="Calibri"/>
              </a:rPr>
              <a:t>результаты</a:t>
            </a:r>
            <a:r>
              <a:rPr sz="2400" spc="-20" dirty="0">
                <a:solidFill>
                  <a:srgbClr val="002060"/>
                </a:solidFill>
                <a:latin typeface="Calibri"/>
                <a:cs typeface="Calibri"/>
              </a:rPr>
              <a:t> </a:t>
            </a:r>
            <a:r>
              <a:rPr sz="2400" spc="-5" dirty="0">
                <a:solidFill>
                  <a:srgbClr val="002060"/>
                </a:solidFill>
                <a:latin typeface="Calibri"/>
                <a:cs typeface="Calibri"/>
              </a:rPr>
              <a:t>наставнической</a:t>
            </a:r>
            <a:endParaRPr sz="2400" dirty="0">
              <a:solidFill>
                <a:srgbClr val="002060"/>
              </a:solidFill>
              <a:latin typeface="Calibri"/>
              <a:cs typeface="Calibri"/>
            </a:endParaRPr>
          </a:p>
          <a:p>
            <a:pPr marL="241300">
              <a:lnSpc>
                <a:spcPts val="3200"/>
              </a:lnSpc>
            </a:pPr>
            <a:r>
              <a:rPr sz="2400" spc="-10" dirty="0">
                <a:solidFill>
                  <a:srgbClr val="002060"/>
                </a:solidFill>
                <a:latin typeface="Calibri"/>
                <a:cs typeface="Calibri"/>
              </a:rPr>
              <a:t>деятельности</a:t>
            </a:r>
            <a:r>
              <a:rPr sz="2400" spc="-30" dirty="0">
                <a:solidFill>
                  <a:srgbClr val="002060"/>
                </a:solidFill>
                <a:latin typeface="Calibri"/>
                <a:cs typeface="Calibri"/>
              </a:rPr>
              <a:t> </a:t>
            </a:r>
            <a:r>
              <a:rPr sz="2400" dirty="0">
                <a:solidFill>
                  <a:srgbClr val="002060"/>
                </a:solidFill>
                <a:latin typeface="Calibri"/>
                <a:cs typeface="Calibri"/>
              </a:rPr>
              <a:t>+</a:t>
            </a:r>
            <a:r>
              <a:rPr sz="2400" spc="-5" dirty="0">
                <a:solidFill>
                  <a:srgbClr val="002060"/>
                </a:solidFill>
                <a:latin typeface="Calibri"/>
                <a:cs typeface="Calibri"/>
              </a:rPr>
              <a:t> </a:t>
            </a:r>
            <a:r>
              <a:rPr sz="2400" dirty="0">
                <a:solidFill>
                  <a:srgbClr val="002060"/>
                </a:solidFill>
                <a:latin typeface="Calibri"/>
                <a:cs typeface="Calibri"/>
              </a:rPr>
              <a:t>имеющаяся</a:t>
            </a:r>
            <a:r>
              <a:rPr sz="2400" spc="-5" dirty="0">
                <a:solidFill>
                  <a:srgbClr val="002060"/>
                </a:solidFill>
                <a:latin typeface="Calibri"/>
                <a:cs typeface="Calibri"/>
              </a:rPr>
              <a:t> </a:t>
            </a:r>
            <a:r>
              <a:rPr sz="2400" dirty="0">
                <a:solidFill>
                  <a:srgbClr val="002060"/>
                </a:solidFill>
                <a:latin typeface="Calibri"/>
                <a:cs typeface="Calibri"/>
              </a:rPr>
              <a:t>высшая</a:t>
            </a:r>
            <a:r>
              <a:rPr sz="2400" spc="-15" dirty="0">
                <a:solidFill>
                  <a:srgbClr val="002060"/>
                </a:solidFill>
                <a:latin typeface="Calibri"/>
                <a:cs typeface="Calibri"/>
              </a:rPr>
              <a:t> категория</a:t>
            </a:r>
            <a:r>
              <a:rPr sz="2400" spc="-5" dirty="0">
                <a:solidFill>
                  <a:srgbClr val="002060"/>
                </a:solidFill>
                <a:latin typeface="Calibri"/>
                <a:cs typeface="Calibri"/>
              </a:rPr>
              <a:t> </a:t>
            </a:r>
            <a:r>
              <a:rPr sz="2400" dirty="0">
                <a:solidFill>
                  <a:srgbClr val="002060"/>
                </a:solidFill>
                <a:latin typeface="Calibri"/>
                <a:cs typeface="Calibri"/>
              </a:rPr>
              <a:t>+</a:t>
            </a:r>
            <a:r>
              <a:rPr sz="2400" spc="-5" dirty="0">
                <a:solidFill>
                  <a:srgbClr val="002060"/>
                </a:solidFill>
                <a:latin typeface="Calibri"/>
                <a:cs typeface="Calibri"/>
              </a:rPr>
              <a:t> указание</a:t>
            </a:r>
            <a:r>
              <a:rPr sz="2400" spc="-15" dirty="0">
                <a:solidFill>
                  <a:srgbClr val="002060"/>
                </a:solidFill>
                <a:latin typeface="Calibri"/>
                <a:cs typeface="Calibri"/>
              </a:rPr>
              <a:t> желаемой</a:t>
            </a:r>
            <a:r>
              <a:rPr sz="2400" spc="-25" dirty="0">
                <a:solidFill>
                  <a:srgbClr val="002060"/>
                </a:solidFill>
                <a:latin typeface="Calibri"/>
                <a:cs typeface="Calibri"/>
              </a:rPr>
              <a:t> </a:t>
            </a:r>
            <a:r>
              <a:rPr sz="2400" spc="-10" dirty="0">
                <a:solidFill>
                  <a:srgbClr val="002060"/>
                </a:solidFill>
                <a:latin typeface="Calibri"/>
                <a:cs typeface="Calibri"/>
              </a:rPr>
              <a:t>категории)</a:t>
            </a:r>
            <a:r>
              <a:rPr sz="2800" spc="-10" dirty="0">
                <a:solidFill>
                  <a:srgbClr val="002060"/>
                </a:solidFill>
                <a:latin typeface="Calibri"/>
                <a:cs typeface="Calibri"/>
              </a:rPr>
              <a:t>;</a:t>
            </a:r>
            <a:endParaRPr sz="2800" dirty="0">
              <a:solidFill>
                <a:srgbClr val="002060"/>
              </a:solidFill>
              <a:latin typeface="Calibri"/>
              <a:cs typeface="Calibri"/>
            </a:endParaRPr>
          </a:p>
          <a:p>
            <a:pPr>
              <a:lnSpc>
                <a:spcPct val="100000"/>
              </a:lnSpc>
              <a:spcBef>
                <a:spcPts val="35"/>
              </a:spcBef>
            </a:pPr>
            <a:endParaRPr sz="3750" dirty="0">
              <a:solidFill>
                <a:srgbClr val="002060"/>
              </a:solidFill>
              <a:latin typeface="Calibri"/>
              <a:cs typeface="Calibri"/>
            </a:endParaRPr>
          </a:p>
          <a:p>
            <a:pPr marL="241300" indent="-228600">
              <a:lnSpc>
                <a:spcPts val="3725"/>
              </a:lnSpc>
              <a:spcBef>
                <a:spcPts val="5"/>
              </a:spcBef>
              <a:buFont typeface="Microsoft Sans Serif"/>
              <a:buChar char="•"/>
              <a:tabLst>
                <a:tab pos="241300" algn="l"/>
                <a:tab pos="2664460" algn="l"/>
                <a:tab pos="5311775" algn="l"/>
                <a:tab pos="7595234" algn="l"/>
                <a:tab pos="9834245" algn="l"/>
              </a:tabLst>
            </a:pPr>
            <a:r>
              <a:rPr sz="3200" b="1" spc="-65" dirty="0">
                <a:solidFill>
                  <a:srgbClr val="002060"/>
                </a:solidFill>
                <a:latin typeface="Calibri"/>
                <a:cs typeface="Calibri"/>
              </a:rPr>
              <a:t>Х</a:t>
            </a:r>
            <a:r>
              <a:rPr sz="3200" b="1" spc="-80" dirty="0">
                <a:solidFill>
                  <a:srgbClr val="002060"/>
                </a:solidFill>
                <a:latin typeface="Calibri"/>
                <a:cs typeface="Calibri"/>
              </a:rPr>
              <a:t>о</a:t>
            </a:r>
            <a:r>
              <a:rPr sz="3200" b="1" spc="-5" dirty="0">
                <a:solidFill>
                  <a:srgbClr val="002060"/>
                </a:solidFill>
                <a:latin typeface="Calibri"/>
                <a:cs typeface="Calibri"/>
              </a:rPr>
              <a:t>д</a:t>
            </a:r>
            <a:r>
              <a:rPr sz="3200" b="1" spc="-20" dirty="0">
                <a:solidFill>
                  <a:srgbClr val="002060"/>
                </a:solidFill>
                <a:latin typeface="Calibri"/>
                <a:cs typeface="Calibri"/>
              </a:rPr>
              <a:t>а</a:t>
            </a:r>
            <a:r>
              <a:rPr sz="3200" b="1" dirty="0">
                <a:solidFill>
                  <a:srgbClr val="002060"/>
                </a:solidFill>
                <a:latin typeface="Calibri"/>
                <a:cs typeface="Calibri"/>
              </a:rPr>
              <a:t>та</a:t>
            </a:r>
            <a:r>
              <a:rPr sz="3200" b="1" spc="-15" dirty="0">
                <a:solidFill>
                  <a:srgbClr val="002060"/>
                </a:solidFill>
                <a:latin typeface="Calibri"/>
                <a:cs typeface="Calibri"/>
              </a:rPr>
              <a:t>й</a:t>
            </a:r>
            <a:r>
              <a:rPr sz="3200" b="1" spc="-5" dirty="0">
                <a:solidFill>
                  <a:srgbClr val="002060"/>
                </a:solidFill>
                <a:latin typeface="Calibri"/>
                <a:cs typeface="Calibri"/>
              </a:rPr>
              <a:t>ств</a:t>
            </a:r>
            <a:r>
              <a:rPr sz="3200" b="1" dirty="0">
                <a:solidFill>
                  <a:srgbClr val="002060"/>
                </a:solidFill>
                <a:latin typeface="Calibri"/>
                <a:cs typeface="Calibri"/>
              </a:rPr>
              <a:t>о	р</a:t>
            </a:r>
            <a:r>
              <a:rPr sz="3200" b="1" spc="-20" dirty="0">
                <a:solidFill>
                  <a:srgbClr val="002060"/>
                </a:solidFill>
                <a:latin typeface="Calibri"/>
                <a:cs typeface="Calibri"/>
              </a:rPr>
              <a:t>а</a:t>
            </a:r>
            <a:r>
              <a:rPr sz="3200" b="1" spc="-5" dirty="0">
                <a:solidFill>
                  <a:srgbClr val="002060"/>
                </a:solidFill>
                <a:latin typeface="Calibri"/>
                <a:cs typeface="Calibri"/>
              </a:rPr>
              <a:t>б</a:t>
            </a:r>
            <a:r>
              <a:rPr sz="3200" b="1" spc="-15" dirty="0">
                <a:solidFill>
                  <a:srgbClr val="002060"/>
                </a:solidFill>
                <a:latin typeface="Calibri"/>
                <a:cs typeface="Calibri"/>
              </a:rPr>
              <a:t>о</a:t>
            </a:r>
            <a:r>
              <a:rPr sz="3200" b="1" spc="-25" dirty="0">
                <a:solidFill>
                  <a:srgbClr val="002060"/>
                </a:solidFill>
                <a:latin typeface="Calibri"/>
                <a:cs typeface="Calibri"/>
              </a:rPr>
              <a:t>т</a:t>
            </a:r>
            <a:r>
              <a:rPr sz="3200" b="1" spc="-80" dirty="0">
                <a:solidFill>
                  <a:srgbClr val="002060"/>
                </a:solidFill>
                <a:latin typeface="Calibri"/>
                <a:cs typeface="Calibri"/>
              </a:rPr>
              <a:t>о</a:t>
            </a:r>
            <a:r>
              <a:rPr sz="3200" b="1" spc="-5" dirty="0">
                <a:solidFill>
                  <a:srgbClr val="002060"/>
                </a:solidFill>
                <a:latin typeface="Calibri"/>
                <a:cs typeface="Calibri"/>
              </a:rPr>
              <a:t>д</a:t>
            </a:r>
            <a:r>
              <a:rPr sz="3200" b="1" spc="-20" dirty="0">
                <a:solidFill>
                  <a:srgbClr val="002060"/>
                </a:solidFill>
                <a:latin typeface="Calibri"/>
                <a:cs typeface="Calibri"/>
              </a:rPr>
              <a:t>а</a:t>
            </a:r>
            <a:r>
              <a:rPr sz="3200" b="1" spc="-40" dirty="0">
                <a:solidFill>
                  <a:srgbClr val="002060"/>
                </a:solidFill>
                <a:latin typeface="Calibri"/>
                <a:cs typeface="Calibri"/>
              </a:rPr>
              <a:t>т</a:t>
            </a:r>
            <a:r>
              <a:rPr sz="3200" b="1" spc="-55" dirty="0">
                <a:solidFill>
                  <a:srgbClr val="002060"/>
                </a:solidFill>
                <a:latin typeface="Calibri"/>
                <a:cs typeface="Calibri"/>
              </a:rPr>
              <a:t>е</a:t>
            </a:r>
            <a:r>
              <a:rPr sz="3200" b="1" dirty="0">
                <a:solidFill>
                  <a:srgbClr val="002060"/>
                </a:solidFill>
                <a:latin typeface="Calibri"/>
                <a:cs typeface="Calibri"/>
              </a:rPr>
              <a:t>ля	</a:t>
            </a:r>
            <a:r>
              <a:rPr sz="2400" spc="-5" dirty="0">
                <a:solidFill>
                  <a:srgbClr val="002060"/>
                </a:solidFill>
                <a:latin typeface="Calibri"/>
                <a:cs typeface="Calibri"/>
              </a:rPr>
              <a:t>(</a:t>
            </a:r>
            <a:r>
              <a:rPr sz="2400" dirty="0">
                <a:solidFill>
                  <a:srgbClr val="002060"/>
                </a:solidFill>
                <a:latin typeface="Calibri"/>
                <a:cs typeface="Calibri"/>
              </a:rPr>
              <a:t>харак</a:t>
            </a:r>
            <a:r>
              <a:rPr sz="2400" spc="-30" dirty="0">
                <a:solidFill>
                  <a:srgbClr val="002060"/>
                </a:solidFill>
                <a:latin typeface="Calibri"/>
                <a:cs typeface="Calibri"/>
              </a:rPr>
              <a:t>т</a:t>
            </a:r>
            <a:r>
              <a:rPr sz="2400" dirty="0">
                <a:solidFill>
                  <a:srgbClr val="002060"/>
                </a:solidFill>
                <a:latin typeface="Calibri"/>
                <a:cs typeface="Calibri"/>
              </a:rPr>
              <a:t>еристи</a:t>
            </a:r>
            <a:r>
              <a:rPr sz="2400" spc="-40" dirty="0">
                <a:solidFill>
                  <a:srgbClr val="002060"/>
                </a:solidFill>
                <a:latin typeface="Calibri"/>
                <a:cs typeface="Calibri"/>
              </a:rPr>
              <a:t>к</a:t>
            </a:r>
            <a:r>
              <a:rPr sz="2400" dirty="0">
                <a:solidFill>
                  <a:srgbClr val="002060"/>
                </a:solidFill>
                <a:latin typeface="Calibri"/>
                <a:cs typeface="Calibri"/>
              </a:rPr>
              <a:t>а	наставни</a:t>
            </a:r>
            <a:r>
              <a:rPr sz="2400" spc="-15" dirty="0">
                <a:solidFill>
                  <a:srgbClr val="002060"/>
                </a:solidFill>
                <a:latin typeface="Calibri"/>
                <a:cs typeface="Calibri"/>
              </a:rPr>
              <a:t>ч</a:t>
            </a:r>
            <a:r>
              <a:rPr sz="2400" dirty="0">
                <a:solidFill>
                  <a:srgbClr val="002060"/>
                </a:solidFill>
                <a:latin typeface="Calibri"/>
                <a:cs typeface="Calibri"/>
              </a:rPr>
              <a:t>е</a:t>
            </a:r>
            <a:r>
              <a:rPr sz="2400" spc="5" dirty="0">
                <a:solidFill>
                  <a:srgbClr val="002060"/>
                </a:solidFill>
                <a:latin typeface="Calibri"/>
                <a:cs typeface="Calibri"/>
              </a:rPr>
              <a:t>с</a:t>
            </a:r>
            <a:r>
              <a:rPr sz="2400" spc="-35" dirty="0">
                <a:solidFill>
                  <a:srgbClr val="002060"/>
                </a:solidFill>
                <a:latin typeface="Calibri"/>
                <a:cs typeface="Calibri"/>
              </a:rPr>
              <a:t>к</a:t>
            </a:r>
            <a:r>
              <a:rPr sz="2400" spc="-5" dirty="0">
                <a:solidFill>
                  <a:srgbClr val="002060"/>
                </a:solidFill>
                <a:latin typeface="Calibri"/>
                <a:cs typeface="Calibri"/>
              </a:rPr>
              <a:t>о</a:t>
            </a:r>
            <a:r>
              <a:rPr sz="2400" dirty="0">
                <a:solidFill>
                  <a:srgbClr val="002060"/>
                </a:solidFill>
                <a:latin typeface="Calibri"/>
                <a:cs typeface="Calibri"/>
              </a:rPr>
              <a:t>й	</a:t>
            </a:r>
            <a:r>
              <a:rPr sz="2400" spc="-25" dirty="0">
                <a:solidFill>
                  <a:srgbClr val="002060"/>
                </a:solidFill>
                <a:latin typeface="Calibri"/>
                <a:cs typeface="Calibri"/>
              </a:rPr>
              <a:t>д</a:t>
            </a:r>
            <a:r>
              <a:rPr sz="2400" dirty="0">
                <a:solidFill>
                  <a:srgbClr val="002060"/>
                </a:solidFill>
                <a:latin typeface="Calibri"/>
                <a:cs typeface="Calibri"/>
              </a:rPr>
              <a:t>ея</a:t>
            </a:r>
            <a:r>
              <a:rPr sz="2400" spc="-35" dirty="0">
                <a:solidFill>
                  <a:srgbClr val="002060"/>
                </a:solidFill>
                <a:latin typeface="Calibri"/>
                <a:cs typeface="Calibri"/>
              </a:rPr>
              <a:t>те</a:t>
            </a:r>
            <a:r>
              <a:rPr sz="2400" spc="-5" dirty="0">
                <a:solidFill>
                  <a:srgbClr val="002060"/>
                </a:solidFill>
                <a:latin typeface="Calibri"/>
                <a:cs typeface="Calibri"/>
              </a:rPr>
              <a:t>льн</a:t>
            </a:r>
            <a:r>
              <a:rPr sz="2400" spc="-15" dirty="0">
                <a:solidFill>
                  <a:srgbClr val="002060"/>
                </a:solidFill>
                <a:latin typeface="Calibri"/>
                <a:cs typeface="Calibri"/>
              </a:rPr>
              <a:t>о</a:t>
            </a:r>
            <a:r>
              <a:rPr sz="2400" dirty="0">
                <a:solidFill>
                  <a:srgbClr val="002060"/>
                </a:solidFill>
                <a:latin typeface="Calibri"/>
                <a:cs typeface="Calibri"/>
              </a:rPr>
              <a:t>сти</a:t>
            </a:r>
          </a:p>
          <a:p>
            <a:pPr marL="241300">
              <a:lnSpc>
                <a:spcPts val="2765"/>
              </a:lnSpc>
            </a:pPr>
            <a:r>
              <a:rPr sz="2400" spc="-15" dirty="0">
                <a:solidFill>
                  <a:srgbClr val="002060"/>
                </a:solidFill>
                <a:latin typeface="Calibri"/>
                <a:cs typeface="Calibri"/>
              </a:rPr>
              <a:t>аттестуемого</a:t>
            </a:r>
            <a:r>
              <a:rPr sz="2400" spc="-10" dirty="0">
                <a:solidFill>
                  <a:srgbClr val="002060"/>
                </a:solidFill>
                <a:latin typeface="Calibri"/>
                <a:cs typeface="Calibri"/>
              </a:rPr>
              <a:t> </a:t>
            </a:r>
            <a:r>
              <a:rPr sz="2400" spc="-5" dirty="0">
                <a:solidFill>
                  <a:srgbClr val="002060"/>
                </a:solidFill>
                <a:latin typeface="Calibri"/>
                <a:cs typeface="Calibri"/>
              </a:rPr>
              <a:t>непосредственно</a:t>
            </a:r>
            <a:r>
              <a:rPr sz="2400" spc="-10" dirty="0">
                <a:solidFill>
                  <a:srgbClr val="002060"/>
                </a:solidFill>
                <a:latin typeface="Calibri"/>
                <a:cs typeface="Calibri"/>
              </a:rPr>
              <a:t> </a:t>
            </a:r>
            <a:r>
              <a:rPr sz="2400" dirty="0">
                <a:solidFill>
                  <a:srgbClr val="002060"/>
                </a:solidFill>
                <a:latin typeface="Calibri"/>
                <a:cs typeface="Calibri"/>
              </a:rPr>
              <a:t>в</a:t>
            </a:r>
            <a:r>
              <a:rPr sz="2400" spc="-20" dirty="0">
                <a:solidFill>
                  <a:srgbClr val="002060"/>
                </a:solidFill>
                <a:latin typeface="Calibri"/>
                <a:cs typeface="Calibri"/>
              </a:rPr>
              <a:t> </a:t>
            </a:r>
            <a:r>
              <a:rPr sz="2400" spc="-10" dirty="0" smtClean="0">
                <a:solidFill>
                  <a:srgbClr val="002060"/>
                </a:solidFill>
                <a:latin typeface="Calibri"/>
                <a:cs typeface="Calibri"/>
              </a:rPr>
              <a:t>ОО</a:t>
            </a:r>
            <a:r>
              <a:rPr sz="2400" spc="-10" dirty="0">
                <a:solidFill>
                  <a:srgbClr val="002060"/>
                </a:solidFill>
                <a:latin typeface="Calibri"/>
                <a:cs typeface="Calibri"/>
              </a:rPr>
              <a:t>).</a:t>
            </a:r>
            <a:endParaRPr sz="2400" dirty="0">
              <a:solidFill>
                <a:srgbClr val="002060"/>
              </a:solidFill>
              <a:latin typeface="Calibri"/>
              <a:cs typeface="Calibri"/>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131806"/>
            <a:ext cx="1079157" cy="1079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42560368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140963" y="103783"/>
            <a:ext cx="5907786" cy="627736"/>
          </a:xfrm>
          <a:prstGeom prst="rect">
            <a:avLst/>
          </a:prstGeom>
        </p:spPr>
        <p:txBody>
          <a:bodyPr vert="horz" wrap="square" lIns="0" tIns="12065" rIns="0" bIns="0" rtlCol="0">
            <a:spAutoFit/>
          </a:bodyPr>
          <a:lstStyle/>
          <a:p>
            <a:pPr marL="12700" algn="ctr">
              <a:lnSpc>
                <a:spcPct val="100000"/>
              </a:lnSpc>
              <a:spcBef>
                <a:spcPts val="95"/>
              </a:spcBef>
            </a:pPr>
            <a:r>
              <a:rPr sz="4000" b="1" spc="-30" dirty="0">
                <a:solidFill>
                  <a:srgbClr val="002060"/>
                </a:solidFill>
                <a:latin typeface="+mn-lt"/>
              </a:rPr>
              <a:t>Готовим</a:t>
            </a:r>
            <a:r>
              <a:rPr sz="4000" b="1" spc="-120" dirty="0">
                <a:solidFill>
                  <a:srgbClr val="002060"/>
                </a:solidFill>
                <a:latin typeface="+mn-lt"/>
              </a:rPr>
              <a:t> </a:t>
            </a:r>
            <a:r>
              <a:rPr sz="4000" b="1" spc="-40" dirty="0">
                <a:solidFill>
                  <a:srgbClr val="002060"/>
                </a:solidFill>
                <a:latin typeface="+mn-lt"/>
              </a:rPr>
              <a:t>документы:</a:t>
            </a:r>
            <a:endParaRPr sz="4000" b="1" dirty="0">
              <a:solidFill>
                <a:srgbClr val="002060"/>
              </a:solidFill>
              <a:latin typeface="+mn-lt"/>
            </a:endParaRPr>
          </a:p>
        </p:txBody>
      </p:sp>
      <p:pic>
        <p:nvPicPr>
          <p:cNvPr id="3" name="object 3"/>
          <p:cNvPicPr/>
          <p:nvPr/>
        </p:nvPicPr>
        <p:blipFill>
          <a:blip r:embed="rId2" cstate="print"/>
          <a:stretch>
            <a:fillRect/>
          </a:stretch>
        </p:blipFill>
        <p:spPr>
          <a:xfrm>
            <a:off x="1574291" y="731519"/>
            <a:ext cx="9041130" cy="6102858"/>
          </a:xfrm>
          <a:prstGeom prst="rect">
            <a:avLst/>
          </a:prstGeom>
        </p:spPr>
      </p:pic>
      <p:pic>
        <p:nvPicPr>
          <p:cNvPr id="5" name="Рисунок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23568" y="131806"/>
            <a:ext cx="1079157" cy="1079157"/>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03959742"/>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 name="object 7"/>
          <p:cNvGraphicFramePr>
            <a:graphicFrameLocks noGrp="1"/>
          </p:cNvGraphicFramePr>
          <p:nvPr>
            <p:extLst>
              <p:ext uri="{D42A27DB-BD31-4B8C-83A1-F6EECF244321}">
                <p14:modId xmlns:p14="http://schemas.microsoft.com/office/powerpoint/2010/main" val="1823298591"/>
              </p:ext>
            </p:extLst>
          </p:nvPr>
        </p:nvGraphicFramePr>
        <p:xfrm>
          <a:off x="483326" y="378824"/>
          <a:ext cx="11220994" cy="6204856"/>
        </p:xfrm>
        <a:graphic>
          <a:graphicData uri="http://schemas.openxmlformats.org/drawingml/2006/table">
            <a:tbl>
              <a:tblPr firstRow="1" bandRow="1">
                <a:tableStyleId>{2D5ABB26-0587-4C30-8999-92F81FD0307C}</a:tableStyleId>
              </a:tblPr>
              <a:tblGrid>
                <a:gridCol w="5610497">
                  <a:extLst>
                    <a:ext uri="{9D8B030D-6E8A-4147-A177-3AD203B41FA5}">
                      <a16:colId xmlns:a16="http://schemas.microsoft.com/office/drawing/2014/main" val="20000"/>
                    </a:ext>
                  </a:extLst>
                </a:gridCol>
                <a:gridCol w="5610497">
                  <a:extLst>
                    <a:ext uri="{9D8B030D-6E8A-4147-A177-3AD203B41FA5}">
                      <a16:colId xmlns:a16="http://schemas.microsoft.com/office/drawing/2014/main" val="1935849914"/>
                    </a:ext>
                  </a:extLst>
                </a:gridCol>
              </a:tblGrid>
              <a:tr h="1027384">
                <a:tc>
                  <a:txBody>
                    <a:bodyPr/>
                    <a:lstStyle/>
                    <a:p>
                      <a:pPr marL="91440">
                        <a:lnSpc>
                          <a:spcPct val="100000"/>
                        </a:lnSpc>
                        <a:spcBef>
                          <a:spcPts val="240"/>
                        </a:spcBef>
                      </a:pPr>
                      <a:r>
                        <a:rPr sz="1800" b="1" spc="-1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Показатели</a:t>
                      </a:r>
                      <a:r>
                        <a:rPr sz="1800" b="1" spc="-50"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 </a:t>
                      </a:r>
                      <a:r>
                        <a:rPr sz="1800" b="1" spc="-5" dirty="0">
                          <a:solidFill>
                            <a:srgbClr val="FFFFFF"/>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деятельности:</a:t>
                      </a:r>
                      <a:endParaRPr sz="1800" dirty="0">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0" marR="0" marT="30480"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38100">
                      <a:solidFill>
                        <a:srgbClr val="FFFFFF"/>
                      </a:solidFill>
                      <a:prstDash val="solid"/>
                    </a:lnB>
                    <a:solidFill>
                      <a:srgbClr val="4471C4"/>
                    </a:solidFill>
                  </a:tcPr>
                </a:tc>
                <a:tc>
                  <a:txBody>
                    <a:bodyPr/>
                    <a:lstStyle/>
                    <a:p>
                      <a:pPr marL="91440">
                        <a:lnSpc>
                          <a:spcPct val="100000"/>
                        </a:lnSpc>
                        <a:spcBef>
                          <a:spcPts val="240"/>
                        </a:spcBef>
                      </a:pPr>
                      <a:r>
                        <a:rPr lang="ru-RU" sz="1800" b="1" dirty="0" smtClean="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Варианты форм представления результатов профессиональной деятельности</a:t>
                      </a:r>
                      <a:endParaRPr sz="1800" b="1" dirty="0">
                        <a:solidFill>
                          <a:schemeClr val="bg1"/>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txBody>
                  <a:tcPr marL="0" marR="0" marT="30480" marB="0">
                    <a:lnL w="12700">
                      <a:solidFill>
                        <a:srgbClr val="FFFFFF"/>
                      </a:solidFill>
                      <a:prstDash val="solid"/>
                    </a:lnL>
                    <a:lnR w="12700">
                      <a:solidFill>
                        <a:srgbClr val="FFFFFF"/>
                      </a:solidFill>
                      <a:prstDash val="solid"/>
                    </a:lnR>
                    <a:lnT w="12700">
                      <a:solidFill>
                        <a:srgbClr val="FFFFFF"/>
                      </a:solidFill>
                      <a:prstDash val="solid"/>
                    </a:lnT>
                    <a:lnB w="38100" cap="flat" cmpd="sng" algn="ctr">
                      <a:solidFill>
                        <a:srgbClr val="FFFFFF"/>
                      </a:solidFill>
                      <a:prstDash val="solid"/>
                      <a:round/>
                      <a:headEnd type="none" w="med" len="med"/>
                      <a:tailEnd type="none" w="med" len="med"/>
                    </a:lnB>
                    <a:solidFill>
                      <a:srgbClr val="4471C4"/>
                    </a:solidFill>
                  </a:tcPr>
                </a:tc>
                <a:extLst>
                  <a:ext uri="{0D108BD9-81ED-4DB2-BD59-A6C34878D82A}">
                    <a16:rowId xmlns:a16="http://schemas.microsoft.com/office/drawing/2014/main" val="10000"/>
                  </a:ext>
                </a:extLst>
              </a:tr>
              <a:tr h="1028510">
                <a:tc>
                  <a:txBody>
                    <a:bodyPr/>
                    <a:lstStyle/>
                    <a:p>
                      <a:pPr marL="91440">
                        <a:lnSpc>
                          <a:spcPct val="100000"/>
                        </a:lnSpc>
                        <a:spcBef>
                          <a:spcPts val="245"/>
                        </a:spcBef>
                      </a:pPr>
                      <a:r>
                        <a:rPr sz="1800" dirty="0">
                          <a:solidFill>
                            <a:srgbClr val="002060"/>
                          </a:solidFill>
                          <a:latin typeface="Arial" panose="020B0604020202020204" pitchFamily="34" charset="0"/>
                          <a:cs typeface="Arial" panose="020B0604020202020204" pitchFamily="34" charset="0"/>
                        </a:rPr>
                        <a:t>1.</a:t>
                      </a:r>
                      <a:r>
                        <a:rPr sz="1800" spc="-5" dirty="0">
                          <a:solidFill>
                            <a:srgbClr val="002060"/>
                          </a:solidFill>
                          <a:latin typeface="Arial" panose="020B0604020202020204" pitchFamily="34" charset="0"/>
                          <a:cs typeface="Arial" panose="020B0604020202020204" pitchFamily="34" charset="0"/>
                        </a:rPr>
                        <a:t> </a:t>
                      </a:r>
                      <a:r>
                        <a:rPr sz="1800" spc="-15" dirty="0">
                          <a:solidFill>
                            <a:srgbClr val="002060"/>
                          </a:solidFill>
                          <a:latin typeface="Arial" panose="020B0604020202020204" pitchFamily="34" charset="0"/>
                          <a:cs typeface="Arial" panose="020B0604020202020204" pitchFamily="34" charset="0"/>
                        </a:rPr>
                        <a:t>Руководство</a:t>
                      </a:r>
                      <a:r>
                        <a:rPr sz="1800" spc="-10" dirty="0">
                          <a:solidFill>
                            <a:srgbClr val="002060"/>
                          </a:solidFill>
                          <a:latin typeface="Arial" panose="020B0604020202020204" pitchFamily="34" charset="0"/>
                          <a:cs typeface="Arial" panose="020B0604020202020204" pitchFamily="34" charset="0"/>
                        </a:rPr>
                        <a:t> </a:t>
                      </a:r>
                      <a:r>
                        <a:rPr sz="1800" spc="-5" dirty="0">
                          <a:solidFill>
                            <a:srgbClr val="002060"/>
                          </a:solidFill>
                          <a:latin typeface="Arial" panose="020B0604020202020204" pitchFamily="34" charset="0"/>
                          <a:cs typeface="Arial" panose="020B0604020202020204" pitchFamily="34" charset="0"/>
                        </a:rPr>
                        <a:t>практикой</a:t>
                      </a:r>
                      <a:r>
                        <a:rPr sz="1800" dirty="0">
                          <a:solidFill>
                            <a:srgbClr val="002060"/>
                          </a:solidFill>
                          <a:latin typeface="Arial" panose="020B0604020202020204" pitchFamily="34" charset="0"/>
                          <a:cs typeface="Arial" panose="020B0604020202020204" pitchFamily="34" charset="0"/>
                        </a:rPr>
                        <a:t> </a:t>
                      </a:r>
                      <a:r>
                        <a:rPr sz="1800" spc="-15" dirty="0">
                          <a:solidFill>
                            <a:srgbClr val="002060"/>
                          </a:solidFill>
                          <a:latin typeface="Arial" panose="020B0604020202020204" pitchFamily="34" charset="0"/>
                          <a:cs typeface="Arial" panose="020B0604020202020204" pitchFamily="34" charset="0"/>
                        </a:rPr>
                        <a:t>студентов</a:t>
                      </a:r>
                      <a:r>
                        <a:rPr sz="1800" spc="5" dirty="0">
                          <a:solidFill>
                            <a:srgbClr val="002060"/>
                          </a:solidFill>
                          <a:latin typeface="Arial" panose="020B0604020202020204" pitchFamily="34" charset="0"/>
                          <a:cs typeface="Arial" panose="020B0604020202020204" pitchFamily="34" charset="0"/>
                        </a:rPr>
                        <a:t> </a:t>
                      </a:r>
                      <a:r>
                        <a:rPr sz="1800" spc="-5" dirty="0">
                          <a:solidFill>
                            <a:srgbClr val="002060"/>
                          </a:solidFill>
                          <a:latin typeface="Arial" panose="020B0604020202020204" pitchFamily="34" charset="0"/>
                          <a:cs typeface="Arial" panose="020B0604020202020204" pitchFamily="34" charset="0"/>
                        </a:rPr>
                        <a:t>ВУЗов</a:t>
                      </a:r>
                      <a:r>
                        <a:rPr sz="1800" spc="-20" dirty="0">
                          <a:solidFill>
                            <a:srgbClr val="002060"/>
                          </a:solidFill>
                          <a:latin typeface="Arial" panose="020B0604020202020204" pitchFamily="34" charset="0"/>
                          <a:cs typeface="Arial" panose="020B0604020202020204" pitchFamily="34" charset="0"/>
                        </a:rPr>
                        <a:t> </a:t>
                      </a:r>
                      <a:r>
                        <a:rPr sz="1800" dirty="0">
                          <a:solidFill>
                            <a:srgbClr val="002060"/>
                          </a:solidFill>
                          <a:latin typeface="Arial" panose="020B0604020202020204" pitchFamily="34" charset="0"/>
                          <a:cs typeface="Arial" panose="020B0604020202020204" pitchFamily="34" charset="0"/>
                        </a:rPr>
                        <a:t>/</a:t>
                      </a:r>
                      <a:r>
                        <a:rPr sz="1800" spc="25" dirty="0">
                          <a:solidFill>
                            <a:srgbClr val="002060"/>
                          </a:solidFill>
                          <a:latin typeface="Arial" panose="020B0604020202020204" pitchFamily="34" charset="0"/>
                          <a:cs typeface="Arial" panose="020B0604020202020204" pitchFamily="34" charset="0"/>
                        </a:rPr>
                        <a:t> </a:t>
                      </a:r>
                      <a:r>
                        <a:rPr sz="1800" spc="-5" dirty="0">
                          <a:solidFill>
                            <a:srgbClr val="002060"/>
                          </a:solidFill>
                          <a:latin typeface="Arial" panose="020B0604020202020204" pitchFamily="34" charset="0"/>
                          <a:cs typeface="Arial" panose="020B0604020202020204" pitchFamily="34" charset="0"/>
                        </a:rPr>
                        <a:t>СУЗов</a:t>
                      </a:r>
                      <a:endParaRPr sz="1800" dirty="0">
                        <a:solidFill>
                          <a:srgbClr val="002060"/>
                        </a:solidFill>
                        <a:latin typeface="Arial" panose="020B0604020202020204" pitchFamily="34" charset="0"/>
                        <a:cs typeface="Arial" panose="020B0604020202020204" pitchFamily="34" charset="0"/>
                      </a:endParaRPr>
                    </a:p>
                  </a:txBody>
                  <a:tcPr marL="0" marR="0" marT="31115" marB="0">
                    <a:lnL w="12700">
                      <a:solidFill>
                        <a:srgbClr val="FFFFFF"/>
                      </a:solidFill>
                      <a:prstDash val="solid"/>
                    </a:lnL>
                    <a:lnR w="12700" cap="flat" cmpd="sng" algn="ctr">
                      <a:solidFill>
                        <a:srgbClr val="FFFFFF"/>
                      </a:solidFill>
                      <a:prstDash val="solid"/>
                      <a:round/>
                      <a:headEnd type="none" w="med" len="med"/>
                      <a:tailEnd type="none" w="med" len="med"/>
                    </a:lnR>
                    <a:lnT w="381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45"/>
                        </a:spcBef>
                      </a:pPr>
                      <a:r>
                        <a:rPr lang="ru-RU" sz="1800" dirty="0" smtClean="0">
                          <a:solidFill>
                            <a:srgbClr val="002060"/>
                          </a:solidFill>
                          <a:latin typeface="Arial" panose="020B0604020202020204" pitchFamily="34" charset="0"/>
                          <a:cs typeface="Arial" panose="020B0604020202020204" pitchFamily="34" charset="0"/>
                        </a:rPr>
                        <a:t>1.Индивидуальная карта наставника с доказательной базой (справки подтверждения, акты и др.)</a:t>
                      </a:r>
                      <a:endParaRPr sz="1800" dirty="0">
                        <a:solidFill>
                          <a:srgbClr val="002060"/>
                        </a:solidFill>
                        <a:latin typeface="Arial" panose="020B0604020202020204" pitchFamily="34" charset="0"/>
                        <a:cs typeface="Arial" panose="020B0604020202020204" pitchFamily="34" charset="0"/>
                      </a:endParaRPr>
                    </a:p>
                  </a:txBody>
                  <a:tcPr marL="0" marR="0" marT="31115" marB="0">
                    <a:lnL w="12700">
                      <a:solidFill>
                        <a:srgbClr val="FFFFFF"/>
                      </a:solidFill>
                      <a:prstDash val="solid"/>
                    </a:lnL>
                    <a:lnR w="12700">
                      <a:solidFill>
                        <a:srgbClr val="FFFFFF"/>
                      </a:solidFill>
                      <a:prstDash val="solid"/>
                    </a:lnR>
                    <a:lnT w="381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A"/>
                    </a:solidFill>
                  </a:tcPr>
                </a:tc>
                <a:extLst>
                  <a:ext uri="{0D108BD9-81ED-4DB2-BD59-A6C34878D82A}">
                    <a16:rowId xmlns:a16="http://schemas.microsoft.com/office/drawing/2014/main" val="10001"/>
                  </a:ext>
                </a:extLst>
              </a:tr>
              <a:tr h="1560226">
                <a:tc>
                  <a:txBody>
                    <a:bodyPr/>
                    <a:lstStyle/>
                    <a:p>
                      <a:pPr marL="91440">
                        <a:lnSpc>
                          <a:spcPct val="100000"/>
                        </a:lnSpc>
                        <a:spcBef>
                          <a:spcPts val="245"/>
                        </a:spcBef>
                      </a:pPr>
                      <a:r>
                        <a:rPr sz="1800" dirty="0">
                          <a:solidFill>
                            <a:srgbClr val="002060"/>
                          </a:solidFill>
                          <a:latin typeface="Arial" panose="020B0604020202020204" pitchFamily="34" charset="0"/>
                          <a:cs typeface="Arial" panose="020B0604020202020204" pitchFamily="34" charset="0"/>
                        </a:rPr>
                        <a:t>2. </a:t>
                      </a:r>
                      <a:r>
                        <a:rPr sz="1800" spc="-5" dirty="0">
                          <a:solidFill>
                            <a:srgbClr val="002060"/>
                          </a:solidFill>
                          <a:latin typeface="Arial" panose="020B0604020202020204" pitchFamily="34" charset="0"/>
                          <a:cs typeface="Arial" panose="020B0604020202020204" pitchFamily="34" charset="0"/>
                        </a:rPr>
                        <a:t>Наставничество</a:t>
                      </a:r>
                      <a:r>
                        <a:rPr sz="1800" spc="45" dirty="0">
                          <a:solidFill>
                            <a:srgbClr val="002060"/>
                          </a:solidFill>
                          <a:latin typeface="Arial" panose="020B0604020202020204" pitchFamily="34" charset="0"/>
                          <a:cs typeface="Arial" panose="020B0604020202020204" pitchFamily="34" charset="0"/>
                        </a:rPr>
                        <a:t> </a:t>
                      </a:r>
                      <a:r>
                        <a:rPr sz="1800" dirty="0">
                          <a:solidFill>
                            <a:srgbClr val="002060"/>
                          </a:solidFill>
                          <a:latin typeface="Arial" panose="020B0604020202020204" pitchFamily="34" charset="0"/>
                          <a:cs typeface="Arial" panose="020B0604020202020204" pitchFamily="34" charset="0"/>
                        </a:rPr>
                        <a:t>в</a:t>
                      </a:r>
                      <a:r>
                        <a:rPr sz="1800" spc="-5" dirty="0">
                          <a:solidFill>
                            <a:srgbClr val="002060"/>
                          </a:solidFill>
                          <a:latin typeface="Arial" panose="020B0604020202020204" pitchFamily="34" charset="0"/>
                          <a:cs typeface="Arial" panose="020B0604020202020204" pitchFamily="34" charset="0"/>
                        </a:rPr>
                        <a:t> отношении</a:t>
                      </a:r>
                      <a:r>
                        <a:rPr sz="1800" spc="20" dirty="0">
                          <a:solidFill>
                            <a:srgbClr val="002060"/>
                          </a:solidFill>
                          <a:latin typeface="Arial" panose="020B0604020202020204" pitchFamily="34" charset="0"/>
                          <a:cs typeface="Arial" panose="020B0604020202020204" pitchFamily="34" charset="0"/>
                        </a:rPr>
                        <a:t> </a:t>
                      </a:r>
                      <a:r>
                        <a:rPr sz="1800" spc="-10" dirty="0" err="1">
                          <a:solidFill>
                            <a:srgbClr val="002060"/>
                          </a:solidFill>
                          <a:latin typeface="Arial" panose="020B0604020202020204" pitchFamily="34" charset="0"/>
                          <a:cs typeface="Arial" panose="020B0604020202020204" pitchFamily="34" charset="0"/>
                        </a:rPr>
                        <a:t>работников</a:t>
                      </a:r>
                      <a:r>
                        <a:rPr sz="1800" spc="10" dirty="0">
                          <a:solidFill>
                            <a:srgbClr val="002060"/>
                          </a:solidFill>
                          <a:latin typeface="Arial" panose="020B0604020202020204" pitchFamily="34" charset="0"/>
                          <a:cs typeface="Arial" panose="020B0604020202020204" pitchFamily="34" charset="0"/>
                        </a:rPr>
                        <a:t> </a:t>
                      </a:r>
                      <a:r>
                        <a:rPr sz="1800" spc="-20" dirty="0" smtClean="0">
                          <a:solidFill>
                            <a:srgbClr val="002060"/>
                          </a:solidFill>
                          <a:latin typeface="Arial" panose="020B0604020202020204" pitchFamily="34" charset="0"/>
                          <a:cs typeface="Arial" panose="020B0604020202020204" pitchFamily="34" charset="0"/>
                        </a:rPr>
                        <a:t>ОО</a:t>
                      </a:r>
                      <a:r>
                        <a:rPr sz="1800" spc="-20" dirty="0">
                          <a:solidFill>
                            <a:srgbClr val="002060"/>
                          </a:solidFill>
                          <a:latin typeface="Arial" panose="020B0604020202020204" pitchFamily="34" charset="0"/>
                          <a:cs typeface="Arial" panose="020B0604020202020204" pitchFamily="34" charset="0"/>
                        </a:rPr>
                        <a:t>,</a:t>
                      </a:r>
                      <a:r>
                        <a:rPr sz="1800" spc="10" dirty="0">
                          <a:solidFill>
                            <a:srgbClr val="002060"/>
                          </a:solidFill>
                          <a:latin typeface="Arial" panose="020B0604020202020204" pitchFamily="34" charset="0"/>
                          <a:cs typeface="Arial" panose="020B0604020202020204" pitchFamily="34" charset="0"/>
                        </a:rPr>
                        <a:t> </a:t>
                      </a:r>
                      <a:r>
                        <a:rPr sz="1800" spc="-5" dirty="0">
                          <a:solidFill>
                            <a:srgbClr val="002060"/>
                          </a:solidFill>
                          <a:latin typeface="Arial" panose="020B0604020202020204" pitchFamily="34" charset="0"/>
                          <a:cs typeface="Arial" panose="020B0604020202020204" pitchFamily="34" charset="0"/>
                        </a:rPr>
                        <a:t>активное</a:t>
                      </a:r>
                      <a:r>
                        <a:rPr sz="1800" spc="5" dirty="0">
                          <a:solidFill>
                            <a:srgbClr val="002060"/>
                          </a:solidFill>
                          <a:latin typeface="Arial" panose="020B0604020202020204" pitchFamily="34" charset="0"/>
                          <a:cs typeface="Arial" panose="020B0604020202020204" pitchFamily="34" charset="0"/>
                        </a:rPr>
                        <a:t> </a:t>
                      </a:r>
                      <a:r>
                        <a:rPr sz="1800" spc="-5" dirty="0">
                          <a:solidFill>
                            <a:srgbClr val="002060"/>
                          </a:solidFill>
                          <a:latin typeface="Arial" panose="020B0604020202020204" pitchFamily="34" charset="0"/>
                          <a:cs typeface="Arial" panose="020B0604020202020204" pitchFamily="34" charset="0"/>
                        </a:rPr>
                        <a:t>сопровождение</a:t>
                      </a:r>
                      <a:r>
                        <a:rPr sz="1800" spc="15" dirty="0">
                          <a:solidFill>
                            <a:srgbClr val="002060"/>
                          </a:solidFill>
                          <a:latin typeface="Arial" panose="020B0604020202020204" pitchFamily="34" charset="0"/>
                          <a:cs typeface="Arial" panose="020B0604020202020204" pitchFamily="34" charset="0"/>
                        </a:rPr>
                        <a:t> </a:t>
                      </a:r>
                      <a:r>
                        <a:rPr sz="1800" dirty="0">
                          <a:solidFill>
                            <a:srgbClr val="002060"/>
                          </a:solidFill>
                          <a:latin typeface="Arial" panose="020B0604020202020204" pitchFamily="34" charset="0"/>
                          <a:cs typeface="Arial" panose="020B0604020202020204" pitchFamily="34" charset="0"/>
                        </a:rPr>
                        <a:t>их </a:t>
                      </a:r>
                      <a:r>
                        <a:rPr sz="1800" spc="-5" dirty="0">
                          <a:solidFill>
                            <a:srgbClr val="002060"/>
                          </a:solidFill>
                          <a:latin typeface="Arial" panose="020B0604020202020204" pitchFamily="34" charset="0"/>
                          <a:cs typeface="Arial" panose="020B0604020202020204" pitchFamily="34" charset="0"/>
                        </a:rPr>
                        <a:t>профессионального</a:t>
                      </a:r>
                      <a:r>
                        <a:rPr sz="1800" spc="30" dirty="0">
                          <a:solidFill>
                            <a:srgbClr val="002060"/>
                          </a:solidFill>
                          <a:latin typeface="Arial" panose="020B0604020202020204" pitchFamily="34" charset="0"/>
                          <a:cs typeface="Arial" panose="020B0604020202020204" pitchFamily="34" charset="0"/>
                        </a:rPr>
                        <a:t> </a:t>
                      </a:r>
                      <a:r>
                        <a:rPr sz="1800" spc="-5" dirty="0">
                          <a:solidFill>
                            <a:srgbClr val="002060"/>
                          </a:solidFill>
                          <a:latin typeface="Arial" panose="020B0604020202020204" pitchFamily="34" charset="0"/>
                          <a:cs typeface="Arial" panose="020B0604020202020204" pitchFamily="34" charset="0"/>
                        </a:rPr>
                        <a:t>развития</a:t>
                      </a:r>
                      <a:endParaRPr sz="1800" dirty="0">
                        <a:solidFill>
                          <a:srgbClr val="002060"/>
                        </a:solidFill>
                        <a:latin typeface="Arial" panose="020B0604020202020204" pitchFamily="34" charset="0"/>
                        <a:cs typeface="Arial" panose="020B0604020202020204" pitchFamily="34" charset="0"/>
                      </a:endParaRPr>
                    </a:p>
                  </a:txBody>
                  <a:tcPr marL="0" marR="0" marT="3111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45"/>
                        </a:spcBef>
                      </a:pPr>
                      <a:r>
                        <a:rPr lang="ru-RU" sz="1800" dirty="0" smtClean="0">
                          <a:solidFill>
                            <a:srgbClr val="002060"/>
                          </a:solidFill>
                          <a:latin typeface="Arial" panose="020B0604020202020204" pitchFamily="34" charset="0"/>
                          <a:cs typeface="Arial" panose="020B0604020202020204" pitchFamily="34" charset="0"/>
                        </a:rPr>
                        <a:t>1.Индивидуальная карта наставника с доказательной базой (справки подтверждения, акты и др.)</a:t>
                      </a:r>
                    </a:p>
                    <a:p>
                      <a:pPr marL="91440">
                        <a:lnSpc>
                          <a:spcPct val="100000"/>
                        </a:lnSpc>
                        <a:spcBef>
                          <a:spcPts val="245"/>
                        </a:spcBef>
                      </a:pPr>
                      <a:r>
                        <a:rPr lang="ru-RU" sz="1800" b="1" dirty="0" smtClean="0">
                          <a:solidFill>
                            <a:srgbClr val="002060"/>
                          </a:solidFill>
                          <a:latin typeface="Arial" panose="020B0604020202020204" pitchFamily="34" charset="0"/>
                          <a:cs typeface="Arial" panose="020B0604020202020204" pitchFamily="34" charset="0"/>
                        </a:rPr>
                        <a:t>2. Практика наставничества</a:t>
                      </a:r>
                      <a:endParaRPr sz="1800" b="1" dirty="0">
                        <a:solidFill>
                          <a:srgbClr val="002060"/>
                        </a:solidFill>
                        <a:latin typeface="Arial" panose="020B0604020202020204" pitchFamily="34" charset="0"/>
                        <a:cs typeface="Arial" panose="020B0604020202020204" pitchFamily="34" charset="0"/>
                      </a:endParaRPr>
                    </a:p>
                  </a:txBody>
                  <a:tcPr marL="0" marR="0" marT="3111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E9EBF5"/>
                    </a:solidFill>
                  </a:tcPr>
                </a:tc>
                <a:extLst>
                  <a:ext uri="{0D108BD9-81ED-4DB2-BD59-A6C34878D82A}">
                    <a16:rowId xmlns:a16="http://schemas.microsoft.com/office/drawing/2014/main" val="10002"/>
                  </a:ext>
                </a:extLst>
              </a:tr>
              <a:tr h="1028510">
                <a:tc>
                  <a:txBody>
                    <a:bodyPr/>
                    <a:lstStyle/>
                    <a:p>
                      <a:pPr marL="91440">
                        <a:lnSpc>
                          <a:spcPct val="100000"/>
                        </a:lnSpc>
                        <a:spcBef>
                          <a:spcPts val="245"/>
                        </a:spcBef>
                      </a:pPr>
                      <a:r>
                        <a:rPr sz="1800" dirty="0">
                          <a:solidFill>
                            <a:srgbClr val="002060"/>
                          </a:solidFill>
                          <a:latin typeface="Arial" panose="020B0604020202020204" pitchFamily="34" charset="0"/>
                          <a:cs typeface="Arial" panose="020B0604020202020204" pitchFamily="34" charset="0"/>
                        </a:rPr>
                        <a:t>3. </a:t>
                      </a:r>
                      <a:r>
                        <a:rPr sz="1800" spc="-10" dirty="0">
                          <a:solidFill>
                            <a:srgbClr val="002060"/>
                          </a:solidFill>
                          <a:latin typeface="Arial" panose="020B0604020202020204" pitchFamily="34" charset="0"/>
                          <a:cs typeface="Arial" panose="020B0604020202020204" pitchFamily="34" charset="0"/>
                        </a:rPr>
                        <a:t>Содействие</a:t>
                      </a:r>
                      <a:r>
                        <a:rPr sz="1800" spc="15" dirty="0">
                          <a:solidFill>
                            <a:srgbClr val="002060"/>
                          </a:solidFill>
                          <a:latin typeface="Arial" panose="020B0604020202020204" pitchFamily="34" charset="0"/>
                          <a:cs typeface="Arial" panose="020B0604020202020204" pitchFamily="34" charset="0"/>
                        </a:rPr>
                        <a:t> </a:t>
                      </a:r>
                      <a:r>
                        <a:rPr sz="1800" dirty="0">
                          <a:solidFill>
                            <a:srgbClr val="002060"/>
                          </a:solidFill>
                          <a:latin typeface="Arial" panose="020B0604020202020204" pitchFamily="34" charset="0"/>
                          <a:cs typeface="Arial" panose="020B0604020202020204" pitchFamily="34" charset="0"/>
                        </a:rPr>
                        <a:t>в</a:t>
                      </a:r>
                      <a:r>
                        <a:rPr sz="1800" spc="-5" dirty="0">
                          <a:solidFill>
                            <a:srgbClr val="002060"/>
                          </a:solidFill>
                          <a:latin typeface="Arial" panose="020B0604020202020204" pitchFamily="34" charset="0"/>
                          <a:cs typeface="Arial" panose="020B0604020202020204" pitchFamily="34" charset="0"/>
                        </a:rPr>
                        <a:t> </a:t>
                      </a:r>
                      <a:r>
                        <a:rPr sz="1800" spc="-15" dirty="0">
                          <a:solidFill>
                            <a:srgbClr val="002060"/>
                          </a:solidFill>
                          <a:latin typeface="Arial" panose="020B0604020202020204" pitchFamily="34" charset="0"/>
                          <a:cs typeface="Arial" panose="020B0604020202020204" pitchFamily="34" charset="0"/>
                        </a:rPr>
                        <a:t>подготовке</a:t>
                      </a:r>
                      <a:r>
                        <a:rPr sz="1800" spc="20" dirty="0">
                          <a:solidFill>
                            <a:srgbClr val="002060"/>
                          </a:solidFill>
                          <a:latin typeface="Arial" panose="020B0604020202020204" pitchFamily="34" charset="0"/>
                          <a:cs typeface="Arial" panose="020B0604020202020204" pitchFamily="34" charset="0"/>
                        </a:rPr>
                        <a:t> </a:t>
                      </a:r>
                      <a:r>
                        <a:rPr sz="1800" spc="-10" dirty="0" err="1">
                          <a:solidFill>
                            <a:srgbClr val="002060"/>
                          </a:solidFill>
                          <a:latin typeface="Arial" panose="020B0604020202020204" pitchFamily="34" charset="0"/>
                          <a:cs typeface="Arial" panose="020B0604020202020204" pitchFamily="34" charset="0"/>
                        </a:rPr>
                        <a:t>педагогов</a:t>
                      </a:r>
                      <a:r>
                        <a:rPr sz="1800" spc="10" dirty="0">
                          <a:solidFill>
                            <a:srgbClr val="002060"/>
                          </a:solidFill>
                          <a:latin typeface="Arial" panose="020B0604020202020204" pitchFamily="34" charset="0"/>
                          <a:cs typeface="Arial" panose="020B0604020202020204" pitchFamily="34" charset="0"/>
                        </a:rPr>
                        <a:t> </a:t>
                      </a:r>
                      <a:r>
                        <a:rPr sz="1800" spc="-10" dirty="0" smtClean="0">
                          <a:solidFill>
                            <a:srgbClr val="002060"/>
                          </a:solidFill>
                          <a:latin typeface="Arial" panose="020B0604020202020204" pitchFamily="34" charset="0"/>
                          <a:cs typeface="Arial" panose="020B0604020202020204" pitchFamily="34" charset="0"/>
                        </a:rPr>
                        <a:t>ОО</a:t>
                      </a:r>
                      <a:r>
                        <a:rPr sz="1800" spc="-5" dirty="0" smtClean="0">
                          <a:solidFill>
                            <a:srgbClr val="002060"/>
                          </a:solidFill>
                          <a:latin typeface="Arial" panose="020B0604020202020204" pitchFamily="34" charset="0"/>
                          <a:cs typeface="Arial" panose="020B0604020202020204" pitchFamily="34" charset="0"/>
                        </a:rPr>
                        <a:t> </a:t>
                      </a:r>
                      <a:r>
                        <a:rPr sz="1800" dirty="0">
                          <a:solidFill>
                            <a:srgbClr val="002060"/>
                          </a:solidFill>
                          <a:latin typeface="Arial" panose="020B0604020202020204" pitchFamily="34" charset="0"/>
                          <a:cs typeface="Arial" panose="020B0604020202020204" pitchFamily="34" charset="0"/>
                        </a:rPr>
                        <a:t>к </a:t>
                      </a:r>
                      <a:r>
                        <a:rPr sz="1800" spc="-5" dirty="0">
                          <a:solidFill>
                            <a:srgbClr val="002060"/>
                          </a:solidFill>
                          <a:latin typeface="Arial" panose="020B0604020202020204" pitchFamily="34" charset="0"/>
                          <a:cs typeface="Arial" panose="020B0604020202020204" pitchFamily="34" charset="0"/>
                        </a:rPr>
                        <a:t>профессиональным</a:t>
                      </a:r>
                      <a:r>
                        <a:rPr sz="1800" spc="20" dirty="0">
                          <a:solidFill>
                            <a:srgbClr val="002060"/>
                          </a:solidFill>
                          <a:latin typeface="Arial" panose="020B0604020202020204" pitchFamily="34" charset="0"/>
                          <a:cs typeface="Arial" panose="020B0604020202020204" pitchFamily="34" charset="0"/>
                        </a:rPr>
                        <a:t> </a:t>
                      </a:r>
                      <a:r>
                        <a:rPr sz="1800" spc="-10" dirty="0">
                          <a:solidFill>
                            <a:srgbClr val="002060"/>
                          </a:solidFill>
                          <a:latin typeface="Arial" panose="020B0604020202020204" pitchFamily="34" charset="0"/>
                          <a:cs typeface="Arial" panose="020B0604020202020204" pitchFamily="34" charset="0"/>
                        </a:rPr>
                        <a:t>конкурсам</a:t>
                      </a:r>
                      <a:endParaRPr sz="1800" dirty="0">
                        <a:solidFill>
                          <a:srgbClr val="002060"/>
                        </a:solidFill>
                        <a:latin typeface="Arial" panose="020B0604020202020204" pitchFamily="34" charset="0"/>
                        <a:cs typeface="Arial" panose="020B0604020202020204" pitchFamily="34" charset="0"/>
                      </a:endParaRPr>
                    </a:p>
                  </a:txBody>
                  <a:tcPr marL="0" marR="0" marT="3111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CFD4EA"/>
                    </a:solidFill>
                  </a:tcPr>
                </a:tc>
                <a:tc>
                  <a:txBody>
                    <a:bodyPr/>
                    <a:lstStyle/>
                    <a:p>
                      <a:pPr marL="91440">
                        <a:lnSpc>
                          <a:spcPct val="100000"/>
                        </a:lnSpc>
                        <a:spcBef>
                          <a:spcPts val="245"/>
                        </a:spcBef>
                      </a:pPr>
                      <a:r>
                        <a:rPr lang="ru-RU" sz="1800" dirty="0" smtClean="0">
                          <a:solidFill>
                            <a:srgbClr val="002060"/>
                          </a:solidFill>
                          <a:latin typeface="Arial" panose="020B0604020202020204" pitchFamily="34" charset="0"/>
                          <a:cs typeface="Arial" panose="020B0604020202020204" pitchFamily="34" charset="0"/>
                        </a:rPr>
                        <a:t>1.Индивидуальная карта наставника с доказательной базой (справки подтверждения, акты и др.)</a:t>
                      </a:r>
                      <a:endParaRPr sz="1800" dirty="0">
                        <a:solidFill>
                          <a:srgbClr val="002060"/>
                        </a:solidFill>
                        <a:latin typeface="Arial" panose="020B0604020202020204" pitchFamily="34" charset="0"/>
                        <a:cs typeface="Arial" panose="020B0604020202020204" pitchFamily="34" charset="0"/>
                      </a:endParaRPr>
                    </a:p>
                  </a:txBody>
                  <a:tcPr marL="0" marR="0" marT="3111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cap="flat" cmpd="sng" algn="ctr">
                      <a:solidFill>
                        <a:srgbClr val="FFFFFF"/>
                      </a:solidFill>
                      <a:prstDash val="solid"/>
                      <a:round/>
                      <a:headEnd type="none" w="med" len="med"/>
                      <a:tailEnd type="none" w="med" len="med"/>
                    </a:lnB>
                    <a:solidFill>
                      <a:srgbClr val="CFD4EA"/>
                    </a:solidFill>
                  </a:tcPr>
                </a:tc>
                <a:extLst>
                  <a:ext uri="{0D108BD9-81ED-4DB2-BD59-A6C34878D82A}">
                    <a16:rowId xmlns:a16="http://schemas.microsoft.com/office/drawing/2014/main" val="10003"/>
                  </a:ext>
                </a:extLst>
              </a:tr>
              <a:tr h="1560226">
                <a:tc>
                  <a:txBody>
                    <a:bodyPr/>
                    <a:lstStyle/>
                    <a:p>
                      <a:pPr marL="91440">
                        <a:lnSpc>
                          <a:spcPct val="100000"/>
                        </a:lnSpc>
                        <a:spcBef>
                          <a:spcPts val="245"/>
                        </a:spcBef>
                      </a:pPr>
                      <a:r>
                        <a:rPr sz="1800" dirty="0">
                          <a:solidFill>
                            <a:srgbClr val="002060"/>
                          </a:solidFill>
                          <a:latin typeface="Arial" panose="020B0604020202020204" pitchFamily="34" charset="0"/>
                          <a:cs typeface="Arial" panose="020B0604020202020204" pitchFamily="34" charset="0"/>
                        </a:rPr>
                        <a:t>4.</a:t>
                      </a:r>
                      <a:r>
                        <a:rPr sz="1800" spc="10" dirty="0">
                          <a:solidFill>
                            <a:srgbClr val="002060"/>
                          </a:solidFill>
                          <a:latin typeface="Arial" panose="020B0604020202020204" pitchFamily="34" charset="0"/>
                          <a:cs typeface="Arial" panose="020B0604020202020204" pitchFamily="34" charset="0"/>
                        </a:rPr>
                        <a:t> </a:t>
                      </a:r>
                      <a:r>
                        <a:rPr sz="1800" spc="-5" dirty="0">
                          <a:solidFill>
                            <a:srgbClr val="002060"/>
                          </a:solidFill>
                          <a:latin typeface="Arial" panose="020B0604020202020204" pitchFamily="34" charset="0"/>
                          <a:cs typeface="Arial" panose="020B0604020202020204" pitchFamily="34" charset="0"/>
                        </a:rPr>
                        <a:t>Распространение</a:t>
                      </a:r>
                      <a:r>
                        <a:rPr sz="1800" spc="50" dirty="0">
                          <a:solidFill>
                            <a:srgbClr val="002060"/>
                          </a:solidFill>
                          <a:latin typeface="Arial" panose="020B0604020202020204" pitchFamily="34" charset="0"/>
                          <a:cs typeface="Arial" panose="020B0604020202020204" pitchFamily="34" charset="0"/>
                        </a:rPr>
                        <a:t> </a:t>
                      </a:r>
                      <a:r>
                        <a:rPr sz="1800" spc="-10" dirty="0">
                          <a:solidFill>
                            <a:srgbClr val="002060"/>
                          </a:solidFill>
                          <a:latin typeface="Arial" panose="020B0604020202020204" pitchFamily="34" charset="0"/>
                          <a:cs typeface="Arial" panose="020B0604020202020204" pitchFamily="34" charset="0"/>
                        </a:rPr>
                        <a:t>авторских</a:t>
                      </a:r>
                      <a:r>
                        <a:rPr sz="1800" spc="25" dirty="0">
                          <a:solidFill>
                            <a:srgbClr val="002060"/>
                          </a:solidFill>
                          <a:latin typeface="Arial" panose="020B0604020202020204" pitchFamily="34" charset="0"/>
                          <a:cs typeface="Arial" panose="020B0604020202020204" pitchFamily="34" charset="0"/>
                        </a:rPr>
                        <a:t> </a:t>
                      </a:r>
                      <a:r>
                        <a:rPr sz="1800" spc="-20" dirty="0">
                          <a:solidFill>
                            <a:srgbClr val="002060"/>
                          </a:solidFill>
                          <a:latin typeface="Arial" panose="020B0604020202020204" pitchFamily="34" charset="0"/>
                          <a:cs typeface="Arial" panose="020B0604020202020204" pitchFamily="34" charset="0"/>
                        </a:rPr>
                        <a:t>подходов</a:t>
                      </a:r>
                      <a:r>
                        <a:rPr sz="1800" spc="-15" dirty="0">
                          <a:solidFill>
                            <a:srgbClr val="002060"/>
                          </a:solidFill>
                          <a:latin typeface="Arial" panose="020B0604020202020204" pitchFamily="34" charset="0"/>
                          <a:cs typeface="Arial" panose="020B0604020202020204" pitchFamily="34" charset="0"/>
                        </a:rPr>
                        <a:t> </a:t>
                      </a:r>
                      <a:r>
                        <a:rPr sz="1800" dirty="0">
                          <a:solidFill>
                            <a:srgbClr val="002060"/>
                          </a:solidFill>
                          <a:latin typeface="Arial" panose="020B0604020202020204" pitchFamily="34" charset="0"/>
                          <a:cs typeface="Arial" panose="020B0604020202020204" pitchFamily="34" charset="0"/>
                        </a:rPr>
                        <a:t>и</a:t>
                      </a:r>
                      <a:r>
                        <a:rPr sz="1800" spc="25" dirty="0">
                          <a:solidFill>
                            <a:srgbClr val="002060"/>
                          </a:solidFill>
                          <a:latin typeface="Arial" panose="020B0604020202020204" pitchFamily="34" charset="0"/>
                          <a:cs typeface="Arial" panose="020B0604020202020204" pitchFamily="34" charset="0"/>
                        </a:rPr>
                        <a:t> </a:t>
                      </a:r>
                      <a:r>
                        <a:rPr sz="1800" spc="-15" dirty="0">
                          <a:solidFill>
                            <a:srgbClr val="002060"/>
                          </a:solidFill>
                          <a:latin typeface="Arial" panose="020B0604020202020204" pitchFamily="34" charset="0"/>
                          <a:cs typeface="Arial" panose="020B0604020202020204" pitchFamily="34" charset="0"/>
                        </a:rPr>
                        <a:t>методических</a:t>
                      </a:r>
                      <a:r>
                        <a:rPr sz="1800" spc="35" dirty="0">
                          <a:solidFill>
                            <a:srgbClr val="002060"/>
                          </a:solidFill>
                          <a:latin typeface="Arial" panose="020B0604020202020204" pitchFamily="34" charset="0"/>
                          <a:cs typeface="Arial" panose="020B0604020202020204" pitchFamily="34" charset="0"/>
                        </a:rPr>
                        <a:t> </a:t>
                      </a:r>
                      <a:r>
                        <a:rPr sz="1800" spc="-10" dirty="0">
                          <a:solidFill>
                            <a:srgbClr val="002060"/>
                          </a:solidFill>
                          <a:latin typeface="Arial" panose="020B0604020202020204" pitchFamily="34" charset="0"/>
                          <a:cs typeface="Arial" panose="020B0604020202020204" pitchFamily="34" charset="0"/>
                        </a:rPr>
                        <a:t>разработок</a:t>
                      </a:r>
                      <a:r>
                        <a:rPr sz="1800" spc="35" dirty="0">
                          <a:solidFill>
                            <a:srgbClr val="002060"/>
                          </a:solidFill>
                          <a:latin typeface="Arial" panose="020B0604020202020204" pitchFamily="34" charset="0"/>
                          <a:cs typeface="Arial" panose="020B0604020202020204" pitchFamily="34" charset="0"/>
                        </a:rPr>
                        <a:t> </a:t>
                      </a:r>
                      <a:r>
                        <a:rPr sz="1800" dirty="0">
                          <a:solidFill>
                            <a:srgbClr val="002060"/>
                          </a:solidFill>
                          <a:latin typeface="Arial" panose="020B0604020202020204" pitchFamily="34" charset="0"/>
                          <a:cs typeface="Arial" panose="020B0604020202020204" pitchFamily="34" charset="0"/>
                        </a:rPr>
                        <a:t>в</a:t>
                      </a:r>
                      <a:r>
                        <a:rPr sz="1800" spc="10" dirty="0">
                          <a:solidFill>
                            <a:srgbClr val="002060"/>
                          </a:solidFill>
                          <a:latin typeface="Arial" panose="020B0604020202020204" pitchFamily="34" charset="0"/>
                          <a:cs typeface="Arial" panose="020B0604020202020204" pitchFamily="34" charset="0"/>
                        </a:rPr>
                        <a:t> </a:t>
                      </a:r>
                      <a:r>
                        <a:rPr sz="1800" spc="-10" dirty="0">
                          <a:solidFill>
                            <a:srgbClr val="002060"/>
                          </a:solidFill>
                          <a:latin typeface="Arial" panose="020B0604020202020204" pitchFamily="34" charset="0"/>
                          <a:cs typeface="Arial" panose="020B0604020202020204" pitchFamily="34" charset="0"/>
                        </a:rPr>
                        <a:t>области</a:t>
                      </a:r>
                      <a:r>
                        <a:rPr sz="1800" spc="20" dirty="0">
                          <a:solidFill>
                            <a:srgbClr val="002060"/>
                          </a:solidFill>
                          <a:latin typeface="Arial" panose="020B0604020202020204" pitchFamily="34" charset="0"/>
                          <a:cs typeface="Arial" panose="020B0604020202020204" pitchFamily="34" charset="0"/>
                        </a:rPr>
                        <a:t> </a:t>
                      </a:r>
                      <a:r>
                        <a:rPr sz="1800" spc="-10" dirty="0">
                          <a:solidFill>
                            <a:srgbClr val="002060"/>
                          </a:solidFill>
                          <a:latin typeface="Arial" panose="020B0604020202020204" pitchFamily="34" charset="0"/>
                          <a:cs typeface="Arial" panose="020B0604020202020204" pitchFamily="34" charset="0"/>
                        </a:rPr>
                        <a:t>наставнической</a:t>
                      </a:r>
                      <a:r>
                        <a:rPr sz="1800" spc="40" dirty="0">
                          <a:solidFill>
                            <a:srgbClr val="002060"/>
                          </a:solidFill>
                          <a:latin typeface="Arial" panose="020B0604020202020204" pitchFamily="34" charset="0"/>
                          <a:cs typeface="Arial" panose="020B0604020202020204" pitchFamily="34" charset="0"/>
                        </a:rPr>
                        <a:t> </a:t>
                      </a:r>
                      <a:r>
                        <a:rPr sz="1800" spc="-5" dirty="0">
                          <a:solidFill>
                            <a:srgbClr val="002060"/>
                          </a:solidFill>
                          <a:latin typeface="Arial" panose="020B0604020202020204" pitchFamily="34" charset="0"/>
                          <a:cs typeface="Arial" panose="020B0604020202020204" pitchFamily="34" charset="0"/>
                        </a:rPr>
                        <a:t>деятельности</a:t>
                      </a:r>
                      <a:r>
                        <a:rPr sz="1800" spc="10" dirty="0">
                          <a:solidFill>
                            <a:srgbClr val="002060"/>
                          </a:solidFill>
                          <a:latin typeface="Arial" panose="020B0604020202020204" pitchFamily="34" charset="0"/>
                          <a:cs typeface="Arial" panose="020B0604020202020204" pitchFamily="34" charset="0"/>
                        </a:rPr>
                        <a:t> </a:t>
                      </a:r>
                      <a:r>
                        <a:rPr sz="1800" dirty="0">
                          <a:solidFill>
                            <a:srgbClr val="002060"/>
                          </a:solidFill>
                          <a:latin typeface="Arial" panose="020B0604020202020204" pitchFamily="34" charset="0"/>
                          <a:cs typeface="Arial" panose="020B0604020202020204" pitchFamily="34" charset="0"/>
                        </a:rPr>
                        <a:t>в</a:t>
                      </a:r>
                      <a:r>
                        <a:rPr sz="1800" spc="10" dirty="0">
                          <a:solidFill>
                            <a:srgbClr val="002060"/>
                          </a:solidFill>
                          <a:latin typeface="Arial" panose="020B0604020202020204" pitchFamily="34" charset="0"/>
                          <a:cs typeface="Arial" panose="020B0604020202020204" pitchFamily="34" charset="0"/>
                        </a:rPr>
                        <a:t> </a:t>
                      </a:r>
                      <a:r>
                        <a:rPr sz="1800" spc="-10" dirty="0" smtClean="0">
                          <a:solidFill>
                            <a:srgbClr val="002060"/>
                          </a:solidFill>
                          <a:latin typeface="Arial" panose="020B0604020202020204" pitchFamily="34" charset="0"/>
                          <a:cs typeface="Arial" panose="020B0604020202020204" pitchFamily="34" charset="0"/>
                        </a:rPr>
                        <a:t>ОО</a:t>
                      </a:r>
                      <a:endParaRPr sz="1800" dirty="0">
                        <a:solidFill>
                          <a:srgbClr val="002060"/>
                        </a:solidFill>
                        <a:latin typeface="Arial" panose="020B0604020202020204" pitchFamily="34" charset="0"/>
                        <a:cs typeface="Arial" panose="020B0604020202020204" pitchFamily="34" charset="0"/>
                      </a:endParaRPr>
                    </a:p>
                  </a:txBody>
                  <a:tcPr marL="0" marR="0" marT="31115" marB="0">
                    <a:lnL w="12700">
                      <a:solidFill>
                        <a:srgbClr val="FFFFFF"/>
                      </a:solidFill>
                      <a:prstDash val="solid"/>
                    </a:lnL>
                    <a:lnR w="12700" cap="flat" cmpd="sng" algn="ctr">
                      <a:solidFill>
                        <a:srgbClr val="FFFFFF"/>
                      </a:solidFill>
                      <a:prstDash val="solid"/>
                      <a:round/>
                      <a:headEnd type="none" w="med" len="med"/>
                      <a:tailEnd type="none" w="med" len="med"/>
                    </a:lnR>
                    <a:lnT w="12700">
                      <a:solidFill>
                        <a:srgbClr val="FFFFFF"/>
                      </a:solidFill>
                      <a:prstDash val="solid"/>
                    </a:lnT>
                    <a:lnB w="12700">
                      <a:solidFill>
                        <a:srgbClr val="FFFFFF"/>
                      </a:solidFill>
                      <a:prstDash val="solid"/>
                    </a:lnB>
                    <a:solidFill>
                      <a:srgbClr val="E9EBF5"/>
                    </a:solidFill>
                  </a:tcPr>
                </a:tc>
                <a:tc>
                  <a:txBody>
                    <a:bodyPr/>
                    <a:lstStyle/>
                    <a:p>
                      <a:pPr marL="91440">
                        <a:lnSpc>
                          <a:spcPct val="100000"/>
                        </a:lnSpc>
                        <a:spcBef>
                          <a:spcPts val="245"/>
                        </a:spcBef>
                      </a:pPr>
                      <a:r>
                        <a:rPr lang="ru-RU" sz="1800" dirty="0" smtClean="0">
                          <a:solidFill>
                            <a:srgbClr val="002060"/>
                          </a:solidFill>
                          <a:latin typeface="Arial" panose="020B0604020202020204" pitchFamily="34" charset="0"/>
                          <a:cs typeface="Arial" panose="020B0604020202020204" pitchFamily="34" charset="0"/>
                        </a:rPr>
                        <a:t>1.Индивидуальная карта наставника с доказательной базой (справки подтверждения, акты и др.)</a:t>
                      </a:r>
                    </a:p>
                    <a:p>
                      <a:pPr marL="91440">
                        <a:lnSpc>
                          <a:spcPct val="100000"/>
                        </a:lnSpc>
                        <a:spcBef>
                          <a:spcPts val="245"/>
                        </a:spcBef>
                      </a:pPr>
                      <a:r>
                        <a:rPr lang="ru-RU" sz="1800" b="1" dirty="0" smtClean="0">
                          <a:solidFill>
                            <a:srgbClr val="002060"/>
                          </a:solidFill>
                          <a:latin typeface="Arial" panose="020B0604020202020204" pitchFamily="34" charset="0"/>
                          <a:cs typeface="Arial" panose="020B0604020202020204" pitchFamily="34" charset="0"/>
                        </a:rPr>
                        <a:t>2.Практика наставничества</a:t>
                      </a:r>
                      <a:endParaRPr sz="1800" b="1" dirty="0">
                        <a:solidFill>
                          <a:srgbClr val="002060"/>
                        </a:solidFill>
                        <a:latin typeface="Arial" panose="020B0604020202020204" pitchFamily="34" charset="0"/>
                        <a:cs typeface="Arial" panose="020B0604020202020204" pitchFamily="34" charset="0"/>
                      </a:endParaRPr>
                    </a:p>
                  </a:txBody>
                  <a:tcPr marL="0" marR="0" marT="31115" marB="0">
                    <a:lnL w="12700">
                      <a:solidFill>
                        <a:srgbClr val="FFFFFF"/>
                      </a:solidFill>
                      <a:prstDash val="solid"/>
                    </a:lnL>
                    <a:lnR w="12700">
                      <a:solidFill>
                        <a:srgbClr val="FFFFFF"/>
                      </a:solidFill>
                      <a:prstDash val="solid"/>
                    </a:lnR>
                    <a:lnT w="12700" cap="flat" cmpd="sng" algn="ctr">
                      <a:solidFill>
                        <a:srgbClr val="FFFFFF"/>
                      </a:solidFill>
                      <a:prstDash val="solid"/>
                      <a:round/>
                      <a:headEnd type="none" w="med" len="med"/>
                      <a:tailEnd type="none" w="med" len="med"/>
                    </a:lnT>
                    <a:lnB w="12700">
                      <a:solidFill>
                        <a:srgbClr val="FFFFFF"/>
                      </a:solidFill>
                      <a:prstDash val="solid"/>
                    </a:lnB>
                    <a:solidFill>
                      <a:srgbClr val="E9EBF5"/>
                    </a:solidFill>
                  </a:tcPr>
                </a:tc>
                <a:extLst>
                  <a:ext uri="{0D108BD9-81ED-4DB2-BD59-A6C34878D82A}">
                    <a16:rowId xmlns:a16="http://schemas.microsoft.com/office/drawing/2014/main" val="10004"/>
                  </a:ext>
                </a:extLst>
              </a:tr>
            </a:tbl>
          </a:graphicData>
        </a:graphic>
      </p:graphicFrame>
    </p:spTree>
    <p:extLst>
      <p:ext uri="{BB962C8B-B14F-4D97-AF65-F5344CB8AC3E}">
        <p14:creationId xmlns:p14="http://schemas.microsoft.com/office/powerpoint/2010/main" val="308814214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2656477" y="25148"/>
            <a:ext cx="7280275" cy="1243289"/>
          </a:xfrm>
          <a:prstGeom prst="rect">
            <a:avLst/>
          </a:prstGeom>
        </p:spPr>
        <p:txBody>
          <a:bodyPr vert="horz" wrap="square" lIns="0" tIns="12065" rIns="0" bIns="0" rtlCol="0">
            <a:spAutoFit/>
          </a:bodyPr>
          <a:lstStyle/>
          <a:p>
            <a:pPr marL="12700" algn="ctr">
              <a:lnSpc>
                <a:spcPct val="100000"/>
              </a:lnSpc>
              <a:spcBef>
                <a:spcPts val="95"/>
              </a:spcBef>
            </a:pPr>
            <a:r>
              <a:rPr lang="ru-RU" sz="4000" b="1" spc="-35" dirty="0" smtClean="0">
                <a:solidFill>
                  <a:srgbClr val="002060"/>
                </a:solidFill>
                <a:latin typeface="+mn-lt"/>
              </a:rPr>
              <a:t>Индивидуальная карта наставника</a:t>
            </a:r>
            <a:endParaRPr sz="4000" b="1" dirty="0">
              <a:solidFill>
                <a:srgbClr val="002060"/>
              </a:solidFill>
              <a:latin typeface="+mn-lt"/>
            </a:endParaRPr>
          </a:p>
        </p:txBody>
      </p:sp>
      <p:sp>
        <p:nvSpPr>
          <p:cNvPr id="3" name="object 3"/>
          <p:cNvSpPr txBox="1"/>
          <p:nvPr/>
        </p:nvSpPr>
        <p:spPr>
          <a:xfrm>
            <a:off x="881742" y="1734910"/>
            <a:ext cx="10678887" cy="2033890"/>
          </a:xfrm>
          <a:prstGeom prst="rect">
            <a:avLst/>
          </a:prstGeom>
        </p:spPr>
        <p:txBody>
          <a:bodyPr vert="horz" wrap="square" lIns="0" tIns="12700" rIns="0" bIns="0" rtlCol="0">
            <a:spAutoFit/>
          </a:bodyPr>
          <a:lstStyle/>
          <a:p>
            <a:pPr marL="12065" algn="ctr">
              <a:lnSpc>
                <a:spcPct val="100000"/>
              </a:lnSpc>
              <a:spcBef>
                <a:spcPts val="100"/>
              </a:spcBef>
              <a:tabLst>
                <a:tab pos="527685" algn="l"/>
                <a:tab pos="528320" algn="l"/>
              </a:tabLst>
            </a:pPr>
            <a:r>
              <a:rPr lang="ru-RU" sz="2800" b="1" u="sng" dirty="0" smtClean="0">
                <a:solidFill>
                  <a:srgbClr val="002060"/>
                </a:solidFill>
                <a:latin typeface="Arial" panose="020B0604020202020204" pitchFamily="34" charset="0"/>
                <a:cs typeface="Arial" panose="020B0604020202020204" pitchFamily="34" charset="0"/>
              </a:rPr>
              <a:t>Структура индивидуальной карты педагога-наставника:</a:t>
            </a:r>
          </a:p>
          <a:p>
            <a:pPr marL="469265" indent="-457200" algn="just">
              <a:lnSpc>
                <a:spcPct val="100000"/>
              </a:lnSpc>
              <a:spcBef>
                <a:spcPts val="100"/>
              </a:spcBef>
              <a:buAutoNum type="arabicPeriod"/>
              <a:tabLst>
                <a:tab pos="527685" algn="l"/>
                <a:tab pos="528320" algn="l"/>
              </a:tabLst>
            </a:pPr>
            <a:r>
              <a:rPr lang="ru-RU" sz="2000" b="1" i="1" dirty="0" smtClean="0">
                <a:solidFill>
                  <a:srgbClr val="002060"/>
                </a:solidFill>
                <a:latin typeface="Arial" panose="020B0604020202020204" pitchFamily="34" charset="0"/>
                <a:cs typeface="Arial" panose="020B0604020202020204" pitchFamily="34" charset="0"/>
              </a:rPr>
              <a:t>Профессиональный статус </a:t>
            </a:r>
          </a:p>
          <a:p>
            <a:pPr marL="469265" indent="-457200" algn="just">
              <a:lnSpc>
                <a:spcPct val="100000"/>
              </a:lnSpc>
              <a:spcBef>
                <a:spcPts val="100"/>
              </a:spcBef>
              <a:buAutoNum type="arabicPeriod"/>
              <a:tabLst>
                <a:tab pos="527685" algn="l"/>
                <a:tab pos="528320" algn="l"/>
              </a:tabLst>
            </a:pPr>
            <a:r>
              <a:rPr lang="ru-RU" sz="2000" b="1" i="1" dirty="0" smtClean="0">
                <a:solidFill>
                  <a:srgbClr val="002060"/>
                </a:solidFill>
                <a:latin typeface="Arial" panose="020B0604020202020204" pitchFamily="34" charset="0"/>
                <a:cs typeface="Arial" panose="020B0604020202020204" pitchFamily="34" charset="0"/>
              </a:rPr>
              <a:t>Участие в реализации Целевой модели наставничества</a:t>
            </a:r>
          </a:p>
          <a:p>
            <a:pPr marL="469265" indent="-457200" algn="just">
              <a:lnSpc>
                <a:spcPct val="100000"/>
              </a:lnSpc>
              <a:spcBef>
                <a:spcPts val="100"/>
              </a:spcBef>
              <a:buAutoNum type="arabicPeriod"/>
              <a:tabLst>
                <a:tab pos="527685" algn="l"/>
                <a:tab pos="528320" algn="l"/>
              </a:tabLst>
            </a:pPr>
            <a:r>
              <a:rPr lang="ru-RU" sz="2000" b="1" i="1" dirty="0" smtClean="0">
                <a:solidFill>
                  <a:srgbClr val="002060"/>
                </a:solidFill>
                <a:latin typeface="Arial" panose="020B0604020202020204" pitchFamily="34" charset="0"/>
                <a:cs typeface="Arial" panose="020B0604020202020204" pitchFamily="34" charset="0"/>
              </a:rPr>
              <a:t>Материалы, подтверждающие результаты наставничества</a:t>
            </a:r>
          </a:p>
          <a:p>
            <a:pPr marL="469265" indent="-457200" algn="just">
              <a:lnSpc>
                <a:spcPct val="100000"/>
              </a:lnSpc>
              <a:spcBef>
                <a:spcPts val="100"/>
              </a:spcBef>
              <a:buAutoNum type="arabicPeriod"/>
              <a:tabLst>
                <a:tab pos="527685" algn="l"/>
                <a:tab pos="528320" algn="l"/>
              </a:tabLst>
            </a:pPr>
            <a:r>
              <a:rPr lang="ru-RU" sz="2000" b="1" i="1" dirty="0" smtClean="0">
                <a:solidFill>
                  <a:srgbClr val="002060"/>
                </a:solidFill>
                <a:latin typeface="Arial" panose="020B0604020202020204" pitchFamily="34" charset="0"/>
                <a:cs typeface="Arial" panose="020B0604020202020204" pitchFamily="34" charset="0"/>
              </a:rPr>
              <a:t>Трансляция опыта наставничества</a:t>
            </a:r>
            <a:endParaRPr lang="ru-RU" sz="2000" b="1" i="1" dirty="0" smtClean="0">
              <a:solidFill>
                <a:srgbClr val="002060"/>
              </a:solidFill>
              <a:latin typeface="Arial" panose="020B0604020202020204" pitchFamily="34" charset="0"/>
              <a:cs typeface="Arial" panose="020B0604020202020204" pitchFamily="34" charset="0"/>
            </a:endParaRPr>
          </a:p>
          <a:p>
            <a:pPr marL="12065" algn="ctr">
              <a:lnSpc>
                <a:spcPct val="100000"/>
              </a:lnSpc>
              <a:spcBef>
                <a:spcPts val="100"/>
              </a:spcBef>
              <a:tabLst>
                <a:tab pos="527685" algn="l"/>
                <a:tab pos="528320" algn="l"/>
              </a:tabLst>
            </a:pPr>
            <a:endParaRPr sz="2000" b="1" dirty="0">
              <a:solidFill>
                <a:srgbClr val="FF0000"/>
              </a:solidFill>
              <a:latin typeface="Arial" panose="020B0604020202020204" pitchFamily="34" charset="0"/>
              <a:cs typeface="Arial" panose="020B0604020202020204" pitchFamily="34" charset="0"/>
            </a:endParaRPr>
          </a:p>
        </p:txBody>
      </p:sp>
      <p:pic>
        <p:nvPicPr>
          <p:cNvPr id="5" name="Рисунок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123568" y="131806"/>
            <a:ext cx="1079157" cy="1079157"/>
          </a:xfrm>
          <a:prstGeom prst="rect">
            <a:avLst/>
          </a:prstGeom>
          <a:ln>
            <a:noFill/>
          </a:ln>
          <a:effectLst>
            <a:outerShdw blurRad="292100" dist="139700" dir="2700000" algn="tl" rotWithShape="0">
              <a:srgbClr val="333333">
                <a:alpha val="65000"/>
              </a:srgbClr>
            </a:outerShdw>
          </a:effectLst>
        </p:spPr>
      </p:pic>
      <p:sp>
        <p:nvSpPr>
          <p:cNvPr id="4" name="Прямоугольник 3"/>
          <p:cNvSpPr/>
          <p:nvPr/>
        </p:nvSpPr>
        <p:spPr>
          <a:xfrm>
            <a:off x="1382423" y="5412768"/>
            <a:ext cx="9318641" cy="523220"/>
          </a:xfrm>
          <a:prstGeom prst="rect">
            <a:avLst/>
          </a:prstGeom>
        </p:spPr>
        <p:txBody>
          <a:bodyPr wrap="none">
            <a:spAutoFit/>
          </a:bodyPr>
          <a:lstStyle/>
          <a:p>
            <a:r>
              <a:rPr lang="ru-RU" sz="2800" b="1" dirty="0">
                <a:solidFill>
                  <a:srgbClr val="FF0000"/>
                </a:solidFill>
                <a:latin typeface="Arial" panose="020B0604020202020204" pitchFamily="34" charset="0"/>
                <a:cs typeface="Arial" panose="020B0604020202020204" pitchFamily="34" charset="0"/>
              </a:rPr>
              <a:t>Материалы, разработанные не ранее, чем за 5 </a:t>
            </a:r>
            <a:r>
              <a:rPr lang="ru-RU" sz="2800" b="1" dirty="0" smtClean="0">
                <a:solidFill>
                  <a:srgbClr val="FF0000"/>
                </a:solidFill>
                <a:latin typeface="Arial" panose="020B0604020202020204" pitchFamily="34" charset="0"/>
                <a:cs typeface="Arial" panose="020B0604020202020204" pitchFamily="34" charset="0"/>
              </a:rPr>
              <a:t>лет!</a:t>
            </a:r>
            <a:endParaRPr lang="ru-RU" sz="2800" dirty="0"/>
          </a:p>
        </p:txBody>
      </p:sp>
    </p:spTree>
    <p:extLst>
      <p:ext uri="{BB962C8B-B14F-4D97-AF65-F5344CB8AC3E}">
        <p14:creationId xmlns:p14="http://schemas.microsoft.com/office/powerpoint/2010/main" val="2625732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Заголовок 1"/>
          <p:cNvSpPr>
            <a:spLocks noGrp="1"/>
          </p:cNvSpPr>
          <p:nvPr>
            <p:ph type="title"/>
          </p:nvPr>
        </p:nvSpPr>
        <p:spPr/>
        <p:txBody>
          <a:bodyPr/>
          <a:lstStyle/>
          <a:p>
            <a:r>
              <a:rPr lang="ru-RU" dirty="0" smtClean="0">
                <a:solidFill>
                  <a:srgbClr val="002060"/>
                </a:solidFill>
                <a:latin typeface="Arial" panose="020B0604020202020204" pitchFamily="34" charset="0"/>
                <a:cs typeface="Arial" panose="020B0604020202020204" pitchFamily="34" charset="0"/>
              </a:rPr>
              <a:t>1. Профессиональный статус</a:t>
            </a:r>
            <a:endParaRPr lang="ru-RU" dirty="0">
              <a:solidFill>
                <a:srgbClr val="002060"/>
              </a:solidFill>
              <a:latin typeface="Arial" panose="020B0604020202020204" pitchFamily="34" charset="0"/>
              <a:cs typeface="Arial" panose="020B0604020202020204" pitchFamily="34" charset="0"/>
            </a:endParaRPr>
          </a:p>
        </p:txBody>
      </p:sp>
      <p:sp>
        <p:nvSpPr>
          <p:cNvPr id="3" name="Объект 2"/>
          <p:cNvSpPr>
            <a:spLocks noGrp="1"/>
          </p:cNvSpPr>
          <p:nvPr>
            <p:ph idx="1"/>
          </p:nvPr>
        </p:nvSpPr>
        <p:spPr/>
        <p:txBody>
          <a:bodyPr/>
          <a:lstStyle/>
          <a:p>
            <a:r>
              <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1.1. </a:t>
            </a:r>
            <a:r>
              <a:rPr lang="ru-RU" i="1" dirty="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rPr>
              <a:t>Титульный лист </a:t>
            </a:r>
            <a:endParaRPr lang="ru-RU" i="1" dirty="0" smtClean="0">
              <a:solidFill>
                <a:srgbClr val="002060"/>
              </a:solidFill>
              <a:effectLst>
                <a:outerShdw blurRad="38100" dist="38100" dir="2700000" algn="tl">
                  <a:srgbClr val="000000">
                    <a:alpha val="43137"/>
                  </a:srgbClr>
                </a:outerShdw>
              </a:effectLst>
              <a:latin typeface="Arial" panose="020B0604020202020204" pitchFamily="34" charset="0"/>
              <a:cs typeface="Arial" panose="020B0604020202020204" pitchFamily="34" charset="0"/>
            </a:endParaRPr>
          </a:p>
          <a:p>
            <a:pPr marL="0" indent="0" algn="ctr">
              <a:buNone/>
            </a:pPr>
            <a:r>
              <a:rPr lang="ru-RU" dirty="0" smtClean="0"/>
              <a:t>(</a:t>
            </a:r>
            <a:r>
              <a:rPr lang="ru-RU" dirty="0"/>
              <a:t>Наименование учредителя, наименование образовательной организации в соответствии с Уставом (вверху) </a:t>
            </a:r>
            <a:endParaRPr lang="ru-RU" dirty="0" smtClean="0"/>
          </a:p>
          <a:p>
            <a:pPr marL="0" indent="0">
              <a:buNone/>
            </a:pPr>
            <a:endParaRPr lang="ru-RU" dirty="0" smtClean="0"/>
          </a:p>
          <a:p>
            <a:pPr marL="0" indent="0" algn="ctr">
              <a:buNone/>
            </a:pPr>
            <a:r>
              <a:rPr lang="ru-RU" dirty="0" smtClean="0"/>
              <a:t>«</a:t>
            </a:r>
            <a:r>
              <a:rPr lang="ru-RU" dirty="0"/>
              <a:t>Индивидуальная карта </a:t>
            </a:r>
            <a:r>
              <a:rPr lang="ru-RU" dirty="0" smtClean="0"/>
              <a:t>педагога-наставника </a:t>
            </a:r>
            <a:r>
              <a:rPr lang="ru-RU" dirty="0"/>
              <a:t>ФИО</a:t>
            </a:r>
            <a:r>
              <a:rPr lang="ru-RU" dirty="0" smtClean="0"/>
              <a:t>»                                               </a:t>
            </a:r>
            <a:r>
              <a:rPr lang="ru-RU" dirty="0"/>
              <a:t>(в центре листа) </a:t>
            </a:r>
            <a:endParaRPr lang="ru-RU" dirty="0" smtClean="0"/>
          </a:p>
          <a:p>
            <a:pPr marL="0" indent="0" algn="ctr">
              <a:buNone/>
            </a:pPr>
            <a:endParaRPr lang="ru-RU" dirty="0" smtClean="0"/>
          </a:p>
          <a:p>
            <a:pPr marL="0" indent="0" algn="ctr">
              <a:buNone/>
            </a:pPr>
            <a:endParaRPr lang="ru-RU" dirty="0"/>
          </a:p>
          <a:p>
            <a:pPr marL="0" indent="0" algn="ctr">
              <a:buNone/>
            </a:pPr>
            <a:r>
              <a:rPr lang="ru-RU" dirty="0" smtClean="0"/>
              <a:t>Наименование </a:t>
            </a:r>
            <a:r>
              <a:rPr lang="ru-RU" dirty="0"/>
              <a:t>населенного пункта, год (внизу))</a:t>
            </a:r>
          </a:p>
        </p:txBody>
      </p:sp>
    </p:spTree>
    <p:extLst>
      <p:ext uri="{BB962C8B-B14F-4D97-AF65-F5344CB8AC3E}">
        <p14:creationId xmlns:p14="http://schemas.microsoft.com/office/powerpoint/2010/main" val="2455152211"/>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245</TotalTime>
  <Words>1729</Words>
  <Application>Microsoft Office PowerPoint</Application>
  <PresentationFormat>Широкоэкранный</PresentationFormat>
  <Paragraphs>195</Paragraphs>
  <Slides>30</Slides>
  <Notes>0</Notes>
  <HiddenSlides>0</HiddenSlides>
  <MMClips>0</MMClips>
  <ScaleCrop>false</ScaleCrop>
  <HeadingPairs>
    <vt:vector size="6" baseType="variant">
      <vt:variant>
        <vt:lpstr>Использованные шрифты</vt:lpstr>
      </vt:variant>
      <vt:variant>
        <vt:i4>6</vt:i4>
      </vt:variant>
      <vt:variant>
        <vt:lpstr>Тема</vt:lpstr>
      </vt:variant>
      <vt:variant>
        <vt:i4>1</vt:i4>
      </vt:variant>
      <vt:variant>
        <vt:lpstr>Заголовки слайдов</vt:lpstr>
      </vt:variant>
      <vt:variant>
        <vt:i4>30</vt:i4>
      </vt:variant>
    </vt:vector>
  </HeadingPairs>
  <TitlesOfParts>
    <vt:vector size="37" baseType="lpstr">
      <vt:lpstr>Arial</vt:lpstr>
      <vt:lpstr>Calibri</vt:lpstr>
      <vt:lpstr>Calibri Light</vt:lpstr>
      <vt:lpstr>Microsoft Sans Serif</vt:lpstr>
      <vt:lpstr>Times New Roman</vt:lpstr>
      <vt:lpstr>Wingdings</vt:lpstr>
      <vt:lpstr>Office Theme</vt:lpstr>
      <vt:lpstr>Аттестация – 2024: категория  «Педагог-Наставник»</vt:lpstr>
      <vt:lpstr>Зачем нам это все нужно?</vt:lpstr>
      <vt:lpstr>Новая основа Ваших действий в аттестации:</vt:lpstr>
      <vt:lpstr>Про НАСТАВНИКов</vt:lpstr>
      <vt:lpstr>Документы аттестуемого:</vt:lpstr>
      <vt:lpstr>Готовим документы:</vt:lpstr>
      <vt:lpstr>Презентация PowerPoint</vt:lpstr>
      <vt:lpstr>Индивидуальная карта наставника</vt:lpstr>
      <vt:lpstr>1. Профессиональный статус</vt:lpstr>
      <vt:lpstr>1. Профессиональный статус</vt:lpstr>
      <vt:lpstr>2. Участие в реализации                                     Целевой модели наставничества</vt:lpstr>
      <vt:lpstr>2. Участие в реализации                                     Целевой модели наставничества</vt:lpstr>
      <vt:lpstr>2. Участие в реализации                                     Целевой модели наставничества</vt:lpstr>
      <vt:lpstr>3. Материалы, подтверждающие результаты наставничества</vt:lpstr>
      <vt:lpstr>3. Материалы, подтверждающие результаты наставничества</vt:lpstr>
      <vt:lpstr>3. Материалы, подтверждающие результаты наставничества</vt:lpstr>
      <vt:lpstr>4. Трансляция опыта наставничества</vt:lpstr>
      <vt:lpstr>4. Трансляция опыта наставничества</vt:lpstr>
      <vt:lpstr>4. Трансляция опыта наставничества</vt:lpstr>
      <vt:lpstr>Практика наставничества</vt:lpstr>
      <vt:lpstr>1. Титульный лист</vt:lpstr>
      <vt:lpstr>2. Пояснительная записка</vt:lpstr>
      <vt:lpstr>3. Основная часть (суть практики)</vt:lpstr>
      <vt:lpstr>4. Перечень использованных источников</vt:lpstr>
      <vt:lpstr>5. Дополнительные материалы</vt:lpstr>
      <vt:lpstr>Требования к оформлению практики наставничества</vt:lpstr>
      <vt:lpstr>Требования к оформлению практики наставничества</vt:lpstr>
      <vt:lpstr>Требования к оформлению практики наставничества</vt:lpstr>
      <vt:lpstr>Ваши вопросы?</vt:lpstr>
      <vt:lpstr>Презентация PowerPoint</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NAME OF PRESENTATION</dc:title>
  <dc:creator>Microsoft Office User</dc:creator>
  <cp:lastModifiedBy>User</cp:lastModifiedBy>
  <cp:revision>27</cp:revision>
  <dcterms:created xsi:type="dcterms:W3CDTF">2023-07-27T11:19:03Z</dcterms:created>
  <dcterms:modified xsi:type="dcterms:W3CDTF">2024-12-19T08:43:11Z</dcterms:modified>
</cp:coreProperties>
</file>