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8" r:id="rId9"/>
    <p:sldId id="266" r:id="rId10"/>
    <p:sldId id="273" r:id="rId1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333300"/>
    <a:srgbClr val="422C16"/>
    <a:srgbClr val="0C788E"/>
    <a:srgbClr val="025198"/>
    <a:srgbClr val="000099"/>
    <a:srgbClr val="1C1C1C"/>
    <a:srgbClr val="FFCC66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11" autoAdjust="0"/>
    <p:restoredTop sz="94652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plotArea>
      <c:layout>
        <c:manualLayout>
          <c:layoutTarget val="inner"/>
          <c:xMode val="edge"/>
          <c:yMode val="edge"/>
          <c:x val="0.33051745398353355"/>
          <c:y val="3.407134055811982E-2"/>
          <c:w val="0.56285194666157412"/>
          <c:h val="0.9559076769247864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4.3727923710955904E-3"/>
                  <c:y val="4.0083930068376267E-3"/>
                </c:manualLayout>
              </c:layout>
              <c:showVal val="1"/>
            </c:dLbl>
            <c:dLbl>
              <c:idx val="1"/>
              <c:layout>
                <c:manualLayout>
                  <c:x val="-4.3727923710955904E-3"/>
                  <c:y val="-2.0041965034188151E-3"/>
                </c:manualLayout>
              </c:layout>
              <c:showVal val="1"/>
            </c:dLbl>
            <c:dLbl>
              <c:idx val="2"/>
              <c:layout>
                <c:manualLayout>
                  <c:x val="-2.9151949140637269E-3"/>
                  <c:y val="4.0083930068376267E-3"/>
                </c:manualLayout>
              </c:layout>
              <c:showVal val="1"/>
            </c:dLbl>
            <c:dLbl>
              <c:idx val="3"/>
              <c:layout>
                <c:manualLayout>
                  <c:x val="-5.830389828127453E-3"/>
                  <c:y val="6.0125895102564365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Доля наставляемых,%</c:v>
                </c:pt>
                <c:pt idx="1">
                  <c:v>Доля наставников,%</c:v>
                </c:pt>
                <c:pt idx="2">
                  <c:v>Доля молодых педагогов,%</c:v>
                </c:pt>
                <c:pt idx="3">
                  <c:v>Доля  предприятий,%</c:v>
                </c:pt>
                <c:pt idx="4">
                  <c:v>Уровень удовлетворенности наставников,%</c:v>
                </c:pt>
                <c:pt idx="5">
                  <c:v>Уровень удовлетворенности наставляемых,%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35</c:v>
                </c:pt>
                <c:pt idx="1">
                  <c:v>6</c:v>
                </c:pt>
                <c:pt idx="2">
                  <c:v>35</c:v>
                </c:pt>
                <c:pt idx="3">
                  <c:v>10</c:v>
                </c:pt>
                <c:pt idx="4">
                  <c:v>60</c:v>
                </c:pt>
                <c:pt idx="5">
                  <c:v>60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dLbls>
            <c:dLbl>
              <c:idx val="0"/>
              <c:layout>
                <c:manualLayout>
                  <c:x val="-4.3727923710955904E-3"/>
                  <c:y val="-6.0125895102564365E-3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6.0125895102564365E-3"/>
                </c:manualLayout>
              </c:layout>
              <c:showVal val="1"/>
            </c:dLbl>
            <c:dLbl>
              <c:idx val="2"/>
              <c:layout>
                <c:manualLayout>
                  <c:x val="4.3727923710955904E-3"/>
                  <c:y val="6.0125895102564365E-3"/>
                </c:manualLayout>
              </c:layout>
              <c:showVal val="1"/>
            </c:dLbl>
            <c:dLbl>
              <c:idx val="3"/>
              <c:layout>
                <c:manualLayout>
                  <c:x val="-1.4575974570318101E-3"/>
                  <c:y val="6.0125895102564365E-3"/>
                </c:manualLayout>
              </c:layout>
              <c:showVal val="1"/>
            </c:dLbl>
            <c:dLbl>
              <c:idx val="4"/>
              <c:layout>
                <c:manualLayout>
                  <c:x val="5.830389828127453E-3"/>
                  <c:y val="6.0125895102564721E-3"/>
                </c:manualLayout>
              </c:layout>
              <c:showVal val="1"/>
            </c:dLbl>
            <c:dLbl>
              <c:idx val="5"/>
              <c:layout>
                <c:manualLayout>
                  <c:x val="5.830389828127453E-3"/>
                  <c:y val="6.0125895102564365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Доля наставляемых,%</c:v>
                </c:pt>
                <c:pt idx="1">
                  <c:v>Доля наставников,%</c:v>
                </c:pt>
                <c:pt idx="2">
                  <c:v>Доля молодых педагогов,%</c:v>
                </c:pt>
                <c:pt idx="3">
                  <c:v>Доля  предприятий,%</c:v>
                </c:pt>
                <c:pt idx="4">
                  <c:v>Уровень удовлетворенности наставников,%</c:v>
                </c:pt>
                <c:pt idx="5">
                  <c:v>Уровень удовлетворенности наставляемых,%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50</c:v>
                </c:pt>
                <c:pt idx="1">
                  <c:v>8</c:v>
                </c:pt>
                <c:pt idx="2">
                  <c:v>50</c:v>
                </c:pt>
                <c:pt idx="3">
                  <c:v>20</c:v>
                </c:pt>
                <c:pt idx="4">
                  <c:v>70</c:v>
                </c:pt>
                <c:pt idx="5">
                  <c:v>70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dLbls>
            <c:dLbl>
              <c:idx val="0"/>
              <c:layout>
                <c:manualLayout>
                  <c:x val="-4.3727923710955904E-3"/>
                  <c:y val="-1.002098251709406E-2"/>
                </c:manualLayout>
              </c:layout>
              <c:showVal val="1"/>
            </c:dLbl>
            <c:dLbl>
              <c:idx val="1"/>
              <c:layout>
                <c:manualLayout>
                  <c:x val="-4.3727923710955904E-3"/>
                  <c:y val="-2.2046161537606957E-2"/>
                </c:manualLayout>
              </c:layout>
              <c:showVal val="1"/>
            </c:dLbl>
            <c:dLbl>
              <c:idx val="2"/>
              <c:layout>
                <c:manualLayout>
                  <c:x val="2.9151949140637282E-3"/>
                  <c:y val="-1.002098251709406E-2"/>
                </c:manualLayout>
              </c:layout>
              <c:showVal val="1"/>
            </c:dLbl>
            <c:dLbl>
              <c:idx val="4"/>
              <c:layout>
                <c:manualLayout>
                  <c:x val="-1.4575974570318641E-3"/>
                  <c:y val="-1.002098251709406E-2"/>
                </c:manualLayout>
              </c:layout>
              <c:showVal val="1"/>
            </c:dLbl>
            <c:dLbl>
              <c:idx val="5"/>
              <c:layout>
                <c:manualLayout>
                  <c:x val="-1.4575974570318641E-3"/>
                  <c:y val="-8.0167860136752707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Доля наставляемых,%</c:v>
                </c:pt>
                <c:pt idx="1">
                  <c:v>Доля наставников,%</c:v>
                </c:pt>
                <c:pt idx="2">
                  <c:v>Доля молодых педагогов,%</c:v>
                </c:pt>
                <c:pt idx="3">
                  <c:v>Доля  предприятий,%</c:v>
                </c:pt>
                <c:pt idx="4">
                  <c:v>Уровень удовлетворенности наставников,%</c:v>
                </c:pt>
                <c:pt idx="5">
                  <c:v>Уровень удовлетворенности наставляемых,%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70</c:v>
                </c:pt>
                <c:pt idx="1">
                  <c:v>10</c:v>
                </c:pt>
                <c:pt idx="2">
                  <c:v>70</c:v>
                </c:pt>
                <c:pt idx="3">
                  <c:v>30</c:v>
                </c:pt>
                <c:pt idx="4">
                  <c:v>85</c:v>
                </c:pt>
                <c:pt idx="5">
                  <c:v>85</c:v>
                </c:pt>
              </c:numCache>
            </c:numRef>
          </c:val>
        </c:ser>
        <c:axId val="151193472"/>
        <c:axId val="151195008"/>
      </c:barChart>
      <c:catAx>
        <c:axId val="151193472"/>
        <c:scaling>
          <c:orientation val="minMax"/>
        </c:scaling>
        <c:axPos val="l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1195008"/>
        <c:crosses val="autoZero"/>
        <c:auto val="1"/>
        <c:lblAlgn val="ctr"/>
        <c:lblOffset val="100"/>
      </c:catAx>
      <c:valAx>
        <c:axId val="151195008"/>
        <c:scaling>
          <c:orientation val="minMax"/>
        </c:scaling>
        <c:delete val="1"/>
        <c:axPos val="b"/>
        <c:numFmt formatCode="General" sourceLinked="1"/>
        <c:tickLblPos val="none"/>
        <c:crossAx val="1511934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838706167634249"/>
          <c:y val="0.39088964862490072"/>
          <c:w val="0.1328673535814664"/>
          <c:h val="0.2182205449394512"/>
        </c:manualLayout>
      </c:layout>
      <c:txPr>
        <a:bodyPr/>
        <a:lstStyle/>
        <a:p>
          <a:pPr>
            <a:defRPr sz="1400" b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137879-2D8F-4FFB-8C44-51692A3F9C30}" type="doc">
      <dgm:prSet loTypeId="urn:microsoft.com/office/officeart/2005/8/layout/arrow3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0F67E4-2014-441F-B309-AC38B9ED81C0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/>
              <a:latin typeface="Gabriola" pitchFamily="82" charset="0"/>
            </a:rPr>
            <a:t>26,6%</a:t>
          </a:r>
          <a:endParaRPr lang="ru-RU" b="1" dirty="0">
            <a:solidFill>
              <a:srgbClr val="FF0000"/>
            </a:solidFill>
            <a:effectLst/>
            <a:latin typeface="Gabriola" pitchFamily="82" charset="0"/>
          </a:endParaRPr>
        </a:p>
      </dgm:t>
    </dgm:pt>
    <dgm:pt modelId="{E9938556-7058-4EDE-8B13-6A1BC8F2A959}" type="parTrans" cxnId="{54082326-C9D2-4CBF-8A3F-F8DB5732AC51}">
      <dgm:prSet/>
      <dgm:spPr/>
      <dgm:t>
        <a:bodyPr/>
        <a:lstStyle/>
        <a:p>
          <a:endParaRPr lang="ru-RU"/>
        </a:p>
      </dgm:t>
    </dgm:pt>
    <dgm:pt modelId="{F84800B2-095E-43E7-813C-C2F2AB45052B}" type="sibTrans" cxnId="{54082326-C9D2-4CBF-8A3F-F8DB5732AC51}">
      <dgm:prSet/>
      <dgm:spPr/>
      <dgm:t>
        <a:bodyPr/>
        <a:lstStyle/>
        <a:p>
          <a:endParaRPr lang="ru-RU"/>
        </a:p>
      </dgm:t>
    </dgm:pt>
    <dgm:pt modelId="{67023809-7DB2-42D1-8010-E423188E3237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latin typeface="Gabriola" pitchFamily="82" charset="0"/>
            </a:rPr>
            <a:t>50%</a:t>
          </a:r>
          <a:endParaRPr lang="ru-RU" b="1" dirty="0">
            <a:solidFill>
              <a:srgbClr val="00B050"/>
            </a:solidFill>
            <a:latin typeface="Gabriola" pitchFamily="82" charset="0"/>
          </a:endParaRPr>
        </a:p>
      </dgm:t>
    </dgm:pt>
    <dgm:pt modelId="{92FE5D3B-E468-4A51-878E-86317286AAD3}" type="parTrans" cxnId="{557563EF-F700-445D-9151-76A5F2C16AC0}">
      <dgm:prSet/>
      <dgm:spPr/>
      <dgm:t>
        <a:bodyPr/>
        <a:lstStyle/>
        <a:p>
          <a:endParaRPr lang="ru-RU"/>
        </a:p>
      </dgm:t>
    </dgm:pt>
    <dgm:pt modelId="{B6EDDF15-23E6-44A6-BB8D-90C57D324FF3}" type="sibTrans" cxnId="{557563EF-F700-445D-9151-76A5F2C16AC0}">
      <dgm:prSet/>
      <dgm:spPr/>
      <dgm:t>
        <a:bodyPr/>
        <a:lstStyle/>
        <a:p>
          <a:endParaRPr lang="ru-RU"/>
        </a:p>
      </dgm:t>
    </dgm:pt>
    <dgm:pt modelId="{BA721D3F-0F7F-40F6-A49D-1B3AA06C5397}" type="pres">
      <dgm:prSet presAssocID="{74137879-2D8F-4FFB-8C44-51692A3F9C3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FCF169-5695-421C-BFFF-70C99657B77A}" type="pres">
      <dgm:prSet presAssocID="{74137879-2D8F-4FFB-8C44-51692A3F9C30}" presName="divider" presStyleLbl="fgShp" presStyleIdx="0" presStyleCnt="1"/>
      <dgm:spPr/>
    </dgm:pt>
    <dgm:pt modelId="{21BE0CEE-09F4-4622-ACAF-8C0DBE0B8798}" type="pres">
      <dgm:prSet presAssocID="{F90F67E4-2014-441F-B309-AC38B9ED81C0}" presName="downArrow" presStyleLbl="node1" presStyleIdx="0" presStyleCnt="2"/>
      <dgm:spPr>
        <a:solidFill>
          <a:srgbClr val="FF0000"/>
        </a:solidFill>
      </dgm:spPr>
    </dgm:pt>
    <dgm:pt modelId="{E28360BA-9221-410A-A40E-DDC53899D215}" type="pres">
      <dgm:prSet presAssocID="{F90F67E4-2014-441F-B309-AC38B9ED81C0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15977C-ADC3-4C6B-8E9B-B11188E50F7D}" type="pres">
      <dgm:prSet presAssocID="{67023809-7DB2-42D1-8010-E423188E3237}" presName="upArrow" presStyleLbl="node1" presStyleIdx="1" presStyleCnt="2"/>
      <dgm:spPr>
        <a:solidFill>
          <a:srgbClr val="00B050"/>
        </a:solidFill>
      </dgm:spPr>
    </dgm:pt>
    <dgm:pt modelId="{06C6CDFD-4F94-48F6-8DAB-28E31B286A30}" type="pres">
      <dgm:prSet presAssocID="{67023809-7DB2-42D1-8010-E423188E3237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4EEB56-E11D-4BC1-B2FC-B7A3E915A8EC}" type="presOf" srcId="{F90F67E4-2014-441F-B309-AC38B9ED81C0}" destId="{E28360BA-9221-410A-A40E-DDC53899D215}" srcOrd="0" destOrd="0" presId="urn:microsoft.com/office/officeart/2005/8/layout/arrow3"/>
    <dgm:cxn modelId="{5FB38D7A-C4D9-49EB-8699-D73FB6C3D513}" type="presOf" srcId="{74137879-2D8F-4FFB-8C44-51692A3F9C30}" destId="{BA721D3F-0F7F-40F6-A49D-1B3AA06C5397}" srcOrd="0" destOrd="0" presId="urn:microsoft.com/office/officeart/2005/8/layout/arrow3"/>
    <dgm:cxn modelId="{2264404D-BE74-4B81-9049-E3691BFB6510}" type="presOf" srcId="{67023809-7DB2-42D1-8010-E423188E3237}" destId="{06C6CDFD-4F94-48F6-8DAB-28E31B286A30}" srcOrd="0" destOrd="0" presId="urn:microsoft.com/office/officeart/2005/8/layout/arrow3"/>
    <dgm:cxn modelId="{557563EF-F700-445D-9151-76A5F2C16AC0}" srcId="{74137879-2D8F-4FFB-8C44-51692A3F9C30}" destId="{67023809-7DB2-42D1-8010-E423188E3237}" srcOrd="1" destOrd="0" parTransId="{92FE5D3B-E468-4A51-878E-86317286AAD3}" sibTransId="{B6EDDF15-23E6-44A6-BB8D-90C57D324FF3}"/>
    <dgm:cxn modelId="{54082326-C9D2-4CBF-8A3F-F8DB5732AC51}" srcId="{74137879-2D8F-4FFB-8C44-51692A3F9C30}" destId="{F90F67E4-2014-441F-B309-AC38B9ED81C0}" srcOrd="0" destOrd="0" parTransId="{E9938556-7058-4EDE-8B13-6A1BC8F2A959}" sibTransId="{F84800B2-095E-43E7-813C-C2F2AB45052B}"/>
    <dgm:cxn modelId="{FEF9AA19-B600-4FDA-979B-CDE0CAE74920}" type="presParOf" srcId="{BA721D3F-0F7F-40F6-A49D-1B3AA06C5397}" destId="{44FCF169-5695-421C-BFFF-70C99657B77A}" srcOrd="0" destOrd="0" presId="urn:microsoft.com/office/officeart/2005/8/layout/arrow3"/>
    <dgm:cxn modelId="{E5AAA39D-3F83-4154-B632-1EB0DA998D86}" type="presParOf" srcId="{BA721D3F-0F7F-40F6-A49D-1B3AA06C5397}" destId="{21BE0CEE-09F4-4622-ACAF-8C0DBE0B8798}" srcOrd="1" destOrd="0" presId="urn:microsoft.com/office/officeart/2005/8/layout/arrow3"/>
    <dgm:cxn modelId="{9B0A5CCE-5A7E-46C1-A7F4-00514F1EC6FF}" type="presParOf" srcId="{BA721D3F-0F7F-40F6-A49D-1B3AA06C5397}" destId="{E28360BA-9221-410A-A40E-DDC53899D215}" srcOrd="2" destOrd="0" presId="urn:microsoft.com/office/officeart/2005/8/layout/arrow3"/>
    <dgm:cxn modelId="{8B8CCDDE-0019-4B27-BA5B-2A04BE70ED4C}" type="presParOf" srcId="{BA721D3F-0F7F-40F6-A49D-1B3AA06C5397}" destId="{D415977C-ADC3-4C6B-8E9B-B11188E50F7D}" srcOrd="3" destOrd="0" presId="urn:microsoft.com/office/officeart/2005/8/layout/arrow3"/>
    <dgm:cxn modelId="{AD98923A-4D77-4D78-A724-C0138D52D8B9}" type="presParOf" srcId="{BA721D3F-0F7F-40F6-A49D-1B3AA06C5397}" destId="{06C6CDFD-4F94-48F6-8DAB-28E31B286A30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21C780-EA5D-48BF-93CF-73A6EA0A8816}" type="doc">
      <dgm:prSet loTypeId="urn:microsoft.com/office/officeart/2005/8/layout/arrow4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BD0EEE-A477-42DD-B78E-2DBC6A3D03F9}">
      <dgm:prSet phldrT="[Текст]" custT="1"/>
      <dgm:spPr/>
      <dgm:t>
        <a:bodyPr/>
        <a:lstStyle/>
        <a:p>
          <a:endParaRPr lang="ru-RU" sz="1800" b="1" dirty="0" smtClean="0">
            <a:solidFill>
              <a:srgbClr val="00B050"/>
            </a:solidFill>
            <a:effectLst/>
            <a:latin typeface="Gabriola" pitchFamily="82" charset="0"/>
          </a:endParaRPr>
        </a:p>
      </dgm:t>
    </dgm:pt>
    <dgm:pt modelId="{A1EFE9D4-06CA-479D-8E90-E32266E9115B}" type="parTrans" cxnId="{12DF4868-E36C-4484-A3F1-ACB5B880EA98}">
      <dgm:prSet/>
      <dgm:spPr/>
      <dgm:t>
        <a:bodyPr/>
        <a:lstStyle/>
        <a:p>
          <a:endParaRPr lang="ru-RU"/>
        </a:p>
      </dgm:t>
    </dgm:pt>
    <dgm:pt modelId="{02BBB9D6-264B-49A9-9401-1D6427C0D7B7}" type="sibTrans" cxnId="{12DF4868-E36C-4484-A3F1-ACB5B880EA98}">
      <dgm:prSet/>
      <dgm:spPr/>
      <dgm:t>
        <a:bodyPr/>
        <a:lstStyle/>
        <a:p>
          <a:endParaRPr lang="ru-RU"/>
        </a:p>
      </dgm:t>
    </dgm:pt>
    <dgm:pt modelId="{D29D0642-4A3E-4514-A9CE-AAF9BFD05DE2}" type="pres">
      <dgm:prSet presAssocID="{1A21C780-EA5D-48BF-93CF-73A6EA0A8816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4BA8A3-1C28-4C5E-84B0-2E312FD4CE86}" type="pres">
      <dgm:prSet presAssocID="{F8BD0EEE-A477-42DD-B78E-2DBC6A3D03F9}" presName="upArrow" presStyleLbl="node1" presStyleIdx="0" presStyleCnt="1" custAng="10800000" custLinFactX="100000" custLinFactY="-47619" custLinFactNeighborX="149310" custLinFactNeighborY="-100000"/>
      <dgm:spPr>
        <a:solidFill>
          <a:srgbClr val="00B050"/>
        </a:solidFill>
      </dgm:spPr>
    </dgm:pt>
    <dgm:pt modelId="{9BE8AA81-047C-4283-A431-39A1B6F66A4E}" type="pres">
      <dgm:prSet presAssocID="{F8BD0EEE-A477-42DD-B78E-2DBC6A3D03F9}" presName="upArrowText" presStyleLbl="revTx" presStyleIdx="0" presStyleCnt="1" custScaleX="94837" custScaleY="50709" custLinFactNeighborX="15906" custLinFactNeighborY="46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DF4868-E36C-4484-A3F1-ACB5B880EA98}" srcId="{1A21C780-EA5D-48BF-93CF-73A6EA0A8816}" destId="{F8BD0EEE-A477-42DD-B78E-2DBC6A3D03F9}" srcOrd="0" destOrd="0" parTransId="{A1EFE9D4-06CA-479D-8E90-E32266E9115B}" sibTransId="{02BBB9D6-264B-49A9-9401-1D6427C0D7B7}"/>
    <dgm:cxn modelId="{CDEFE046-4DEC-473E-9FF1-59F4896BBF4D}" type="presOf" srcId="{1A21C780-EA5D-48BF-93CF-73A6EA0A8816}" destId="{D29D0642-4A3E-4514-A9CE-AAF9BFD05DE2}" srcOrd="0" destOrd="0" presId="urn:microsoft.com/office/officeart/2005/8/layout/arrow4"/>
    <dgm:cxn modelId="{6A3A92FA-59CC-4189-890D-87F122850514}" type="presOf" srcId="{F8BD0EEE-A477-42DD-B78E-2DBC6A3D03F9}" destId="{9BE8AA81-047C-4283-A431-39A1B6F66A4E}" srcOrd="0" destOrd="0" presId="urn:microsoft.com/office/officeart/2005/8/layout/arrow4"/>
    <dgm:cxn modelId="{1222CC92-09C3-4F8C-82CB-0E9453FBD856}" type="presParOf" srcId="{D29D0642-4A3E-4514-A9CE-AAF9BFD05DE2}" destId="{AF4BA8A3-1C28-4C5E-84B0-2E312FD4CE86}" srcOrd="0" destOrd="0" presId="urn:microsoft.com/office/officeart/2005/8/layout/arrow4"/>
    <dgm:cxn modelId="{3AF47D3B-B859-4788-B6E8-95014BF3AA2B}" type="presParOf" srcId="{D29D0642-4A3E-4514-A9CE-AAF9BFD05DE2}" destId="{9BE8AA81-047C-4283-A431-39A1B6F66A4E}" srcOrd="1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137879-2D8F-4FFB-8C44-51692A3F9C30}" type="doc">
      <dgm:prSet loTypeId="urn:microsoft.com/office/officeart/2005/8/layout/arrow3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0F67E4-2014-441F-B309-AC38B9ED81C0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/>
              <a:latin typeface="Gabriola" pitchFamily="82" charset="0"/>
            </a:rPr>
            <a:t>98,6%</a:t>
          </a:r>
          <a:endParaRPr lang="ru-RU" b="1" dirty="0">
            <a:solidFill>
              <a:srgbClr val="00B050"/>
            </a:solidFill>
            <a:effectLst/>
            <a:latin typeface="Gabriola" pitchFamily="82" charset="0"/>
          </a:endParaRPr>
        </a:p>
      </dgm:t>
    </dgm:pt>
    <dgm:pt modelId="{E9938556-7058-4EDE-8B13-6A1BC8F2A959}" type="parTrans" cxnId="{54082326-C9D2-4CBF-8A3F-F8DB5732AC51}">
      <dgm:prSet/>
      <dgm:spPr/>
      <dgm:t>
        <a:bodyPr/>
        <a:lstStyle/>
        <a:p>
          <a:endParaRPr lang="ru-RU"/>
        </a:p>
      </dgm:t>
    </dgm:pt>
    <dgm:pt modelId="{F84800B2-095E-43E7-813C-C2F2AB45052B}" type="sibTrans" cxnId="{54082326-C9D2-4CBF-8A3F-F8DB5732AC51}">
      <dgm:prSet/>
      <dgm:spPr/>
      <dgm:t>
        <a:bodyPr/>
        <a:lstStyle/>
        <a:p>
          <a:endParaRPr lang="ru-RU"/>
        </a:p>
      </dgm:t>
    </dgm:pt>
    <dgm:pt modelId="{67023809-7DB2-42D1-8010-E423188E3237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latin typeface="Gabriola" pitchFamily="82" charset="0"/>
            </a:rPr>
            <a:t>50%</a:t>
          </a:r>
          <a:endParaRPr lang="ru-RU" b="1" dirty="0">
            <a:solidFill>
              <a:srgbClr val="00B050"/>
            </a:solidFill>
            <a:latin typeface="Gabriola" pitchFamily="82" charset="0"/>
          </a:endParaRPr>
        </a:p>
      </dgm:t>
    </dgm:pt>
    <dgm:pt modelId="{92FE5D3B-E468-4A51-878E-86317286AAD3}" type="parTrans" cxnId="{557563EF-F700-445D-9151-76A5F2C16AC0}">
      <dgm:prSet/>
      <dgm:spPr/>
      <dgm:t>
        <a:bodyPr/>
        <a:lstStyle/>
        <a:p>
          <a:endParaRPr lang="ru-RU"/>
        </a:p>
      </dgm:t>
    </dgm:pt>
    <dgm:pt modelId="{B6EDDF15-23E6-44A6-BB8D-90C57D324FF3}" type="sibTrans" cxnId="{557563EF-F700-445D-9151-76A5F2C16AC0}">
      <dgm:prSet/>
      <dgm:spPr/>
      <dgm:t>
        <a:bodyPr/>
        <a:lstStyle/>
        <a:p>
          <a:endParaRPr lang="ru-RU"/>
        </a:p>
      </dgm:t>
    </dgm:pt>
    <dgm:pt modelId="{BA721D3F-0F7F-40F6-A49D-1B3AA06C5397}" type="pres">
      <dgm:prSet presAssocID="{74137879-2D8F-4FFB-8C44-51692A3F9C3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FCF169-5695-421C-BFFF-70C99657B77A}" type="pres">
      <dgm:prSet presAssocID="{74137879-2D8F-4FFB-8C44-51692A3F9C30}" presName="divider" presStyleLbl="fgShp" presStyleIdx="0" presStyleCnt="1"/>
      <dgm:spPr/>
    </dgm:pt>
    <dgm:pt modelId="{21BE0CEE-09F4-4622-ACAF-8C0DBE0B8798}" type="pres">
      <dgm:prSet presAssocID="{F90F67E4-2014-441F-B309-AC38B9ED81C0}" presName="downArrow" presStyleLbl="node1" presStyleIdx="0" presStyleCnt="2"/>
      <dgm:spPr>
        <a:solidFill>
          <a:srgbClr val="00B050"/>
        </a:solidFill>
      </dgm:spPr>
    </dgm:pt>
    <dgm:pt modelId="{E28360BA-9221-410A-A40E-DDC53899D215}" type="pres">
      <dgm:prSet presAssocID="{F90F67E4-2014-441F-B309-AC38B9ED81C0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15977C-ADC3-4C6B-8E9B-B11188E50F7D}" type="pres">
      <dgm:prSet presAssocID="{67023809-7DB2-42D1-8010-E423188E3237}" presName="upArrow" presStyleLbl="node1" presStyleIdx="1" presStyleCnt="2"/>
      <dgm:spPr>
        <a:solidFill>
          <a:srgbClr val="00B050"/>
        </a:solidFill>
      </dgm:spPr>
    </dgm:pt>
    <dgm:pt modelId="{06C6CDFD-4F94-48F6-8DAB-28E31B286A30}" type="pres">
      <dgm:prSet presAssocID="{67023809-7DB2-42D1-8010-E423188E3237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0D946B-6F16-4843-A303-92CCA7DA1626}" type="presOf" srcId="{F90F67E4-2014-441F-B309-AC38B9ED81C0}" destId="{E28360BA-9221-410A-A40E-DDC53899D215}" srcOrd="0" destOrd="0" presId="urn:microsoft.com/office/officeart/2005/8/layout/arrow3"/>
    <dgm:cxn modelId="{B3908062-967D-488E-B238-880EE0997779}" type="presOf" srcId="{74137879-2D8F-4FFB-8C44-51692A3F9C30}" destId="{BA721D3F-0F7F-40F6-A49D-1B3AA06C5397}" srcOrd="0" destOrd="0" presId="urn:microsoft.com/office/officeart/2005/8/layout/arrow3"/>
    <dgm:cxn modelId="{557563EF-F700-445D-9151-76A5F2C16AC0}" srcId="{74137879-2D8F-4FFB-8C44-51692A3F9C30}" destId="{67023809-7DB2-42D1-8010-E423188E3237}" srcOrd="1" destOrd="0" parTransId="{92FE5D3B-E468-4A51-878E-86317286AAD3}" sibTransId="{B6EDDF15-23E6-44A6-BB8D-90C57D324FF3}"/>
    <dgm:cxn modelId="{093F8EA5-1851-48F8-A086-CA17E36F8ACE}" type="presOf" srcId="{67023809-7DB2-42D1-8010-E423188E3237}" destId="{06C6CDFD-4F94-48F6-8DAB-28E31B286A30}" srcOrd="0" destOrd="0" presId="urn:microsoft.com/office/officeart/2005/8/layout/arrow3"/>
    <dgm:cxn modelId="{54082326-C9D2-4CBF-8A3F-F8DB5732AC51}" srcId="{74137879-2D8F-4FFB-8C44-51692A3F9C30}" destId="{F90F67E4-2014-441F-B309-AC38B9ED81C0}" srcOrd="0" destOrd="0" parTransId="{E9938556-7058-4EDE-8B13-6A1BC8F2A959}" sibTransId="{F84800B2-095E-43E7-813C-C2F2AB45052B}"/>
    <dgm:cxn modelId="{00086D73-C3BF-46C5-8DFD-AEBBD9C512B7}" type="presParOf" srcId="{BA721D3F-0F7F-40F6-A49D-1B3AA06C5397}" destId="{44FCF169-5695-421C-BFFF-70C99657B77A}" srcOrd="0" destOrd="0" presId="urn:microsoft.com/office/officeart/2005/8/layout/arrow3"/>
    <dgm:cxn modelId="{E28F6809-A3BD-4E3C-B5BC-B53F8255BB0B}" type="presParOf" srcId="{BA721D3F-0F7F-40F6-A49D-1B3AA06C5397}" destId="{21BE0CEE-09F4-4622-ACAF-8C0DBE0B8798}" srcOrd="1" destOrd="0" presId="urn:microsoft.com/office/officeart/2005/8/layout/arrow3"/>
    <dgm:cxn modelId="{FFDF6448-DE46-457E-95B1-3C8DE53C0095}" type="presParOf" srcId="{BA721D3F-0F7F-40F6-A49D-1B3AA06C5397}" destId="{E28360BA-9221-410A-A40E-DDC53899D215}" srcOrd="2" destOrd="0" presId="urn:microsoft.com/office/officeart/2005/8/layout/arrow3"/>
    <dgm:cxn modelId="{2764B143-43E1-457E-BFEF-F96D1A5D7458}" type="presParOf" srcId="{BA721D3F-0F7F-40F6-A49D-1B3AA06C5397}" destId="{D415977C-ADC3-4C6B-8E9B-B11188E50F7D}" srcOrd="3" destOrd="0" presId="urn:microsoft.com/office/officeart/2005/8/layout/arrow3"/>
    <dgm:cxn modelId="{62B477F2-C489-4778-BF60-2B278FF51BF2}" type="presParOf" srcId="{BA721D3F-0F7F-40F6-A49D-1B3AA06C5397}" destId="{06C6CDFD-4F94-48F6-8DAB-28E31B286A30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137879-2D8F-4FFB-8C44-51692A3F9C30}" type="doc">
      <dgm:prSet loTypeId="urn:microsoft.com/office/officeart/2005/8/layout/arrow3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0F67E4-2014-441F-B309-AC38B9ED81C0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/>
              <a:latin typeface="Gabriola" pitchFamily="82" charset="0"/>
            </a:rPr>
            <a:t>32 </a:t>
          </a:r>
          <a:r>
            <a:rPr lang="ru-RU" b="1" dirty="0" smtClean="0">
              <a:solidFill>
                <a:srgbClr val="00B050"/>
              </a:solidFill>
              <a:effectLst/>
              <a:latin typeface="Gabriola" pitchFamily="82" charset="0"/>
            </a:rPr>
            <a:t>%</a:t>
          </a:r>
          <a:endParaRPr lang="ru-RU" b="1" dirty="0">
            <a:solidFill>
              <a:srgbClr val="00B050"/>
            </a:solidFill>
            <a:effectLst/>
            <a:latin typeface="Gabriola" pitchFamily="82" charset="0"/>
          </a:endParaRPr>
        </a:p>
      </dgm:t>
    </dgm:pt>
    <dgm:pt modelId="{E9938556-7058-4EDE-8B13-6A1BC8F2A959}" type="parTrans" cxnId="{54082326-C9D2-4CBF-8A3F-F8DB5732AC51}">
      <dgm:prSet/>
      <dgm:spPr/>
      <dgm:t>
        <a:bodyPr/>
        <a:lstStyle/>
        <a:p>
          <a:endParaRPr lang="ru-RU"/>
        </a:p>
      </dgm:t>
    </dgm:pt>
    <dgm:pt modelId="{F84800B2-095E-43E7-813C-C2F2AB45052B}" type="sibTrans" cxnId="{54082326-C9D2-4CBF-8A3F-F8DB5732AC51}">
      <dgm:prSet/>
      <dgm:spPr/>
      <dgm:t>
        <a:bodyPr/>
        <a:lstStyle/>
        <a:p>
          <a:endParaRPr lang="ru-RU"/>
        </a:p>
      </dgm:t>
    </dgm:pt>
    <dgm:pt modelId="{67023809-7DB2-42D1-8010-E423188E3237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latin typeface="Gabriola" pitchFamily="82" charset="0"/>
            </a:rPr>
            <a:t>8 %</a:t>
          </a:r>
          <a:endParaRPr lang="ru-RU" b="1" dirty="0">
            <a:solidFill>
              <a:srgbClr val="00B050"/>
            </a:solidFill>
            <a:latin typeface="Gabriola" pitchFamily="82" charset="0"/>
          </a:endParaRPr>
        </a:p>
      </dgm:t>
    </dgm:pt>
    <dgm:pt modelId="{92FE5D3B-E468-4A51-878E-86317286AAD3}" type="parTrans" cxnId="{557563EF-F700-445D-9151-76A5F2C16AC0}">
      <dgm:prSet/>
      <dgm:spPr/>
      <dgm:t>
        <a:bodyPr/>
        <a:lstStyle/>
        <a:p>
          <a:endParaRPr lang="ru-RU"/>
        </a:p>
      </dgm:t>
    </dgm:pt>
    <dgm:pt modelId="{B6EDDF15-23E6-44A6-BB8D-90C57D324FF3}" type="sibTrans" cxnId="{557563EF-F700-445D-9151-76A5F2C16AC0}">
      <dgm:prSet/>
      <dgm:spPr/>
      <dgm:t>
        <a:bodyPr/>
        <a:lstStyle/>
        <a:p>
          <a:endParaRPr lang="ru-RU"/>
        </a:p>
      </dgm:t>
    </dgm:pt>
    <dgm:pt modelId="{BA721D3F-0F7F-40F6-A49D-1B3AA06C5397}" type="pres">
      <dgm:prSet presAssocID="{74137879-2D8F-4FFB-8C44-51692A3F9C3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FCF169-5695-421C-BFFF-70C99657B77A}" type="pres">
      <dgm:prSet presAssocID="{74137879-2D8F-4FFB-8C44-51692A3F9C30}" presName="divider" presStyleLbl="fgShp" presStyleIdx="0" presStyleCnt="1"/>
      <dgm:spPr/>
    </dgm:pt>
    <dgm:pt modelId="{21BE0CEE-09F4-4622-ACAF-8C0DBE0B8798}" type="pres">
      <dgm:prSet presAssocID="{F90F67E4-2014-441F-B309-AC38B9ED81C0}" presName="downArrow" presStyleLbl="node1" presStyleIdx="0" presStyleCnt="2"/>
      <dgm:spPr>
        <a:solidFill>
          <a:srgbClr val="00B050"/>
        </a:solidFill>
      </dgm:spPr>
    </dgm:pt>
    <dgm:pt modelId="{E28360BA-9221-410A-A40E-DDC53899D215}" type="pres">
      <dgm:prSet presAssocID="{F90F67E4-2014-441F-B309-AC38B9ED81C0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15977C-ADC3-4C6B-8E9B-B11188E50F7D}" type="pres">
      <dgm:prSet presAssocID="{67023809-7DB2-42D1-8010-E423188E3237}" presName="upArrow" presStyleLbl="node1" presStyleIdx="1" presStyleCnt="2"/>
      <dgm:spPr>
        <a:solidFill>
          <a:srgbClr val="00B050"/>
        </a:solidFill>
      </dgm:spPr>
    </dgm:pt>
    <dgm:pt modelId="{06C6CDFD-4F94-48F6-8DAB-28E31B286A30}" type="pres">
      <dgm:prSet presAssocID="{67023809-7DB2-42D1-8010-E423188E3237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58C012-2E15-42A6-906E-F383BBEA5F5F}" type="presOf" srcId="{F90F67E4-2014-441F-B309-AC38B9ED81C0}" destId="{E28360BA-9221-410A-A40E-DDC53899D215}" srcOrd="0" destOrd="0" presId="urn:microsoft.com/office/officeart/2005/8/layout/arrow3"/>
    <dgm:cxn modelId="{2DC7B1F0-097F-43F2-8FF2-89A6B94F17AA}" type="presOf" srcId="{74137879-2D8F-4FFB-8C44-51692A3F9C30}" destId="{BA721D3F-0F7F-40F6-A49D-1B3AA06C5397}" srcOrd="0" destOrd="0" presId="urn:microsoft.com/office/officeart/2005/8/layout/arrow3"/>
    <dgm:cxn modelId="{CEE4D5B7-B597-467E-AE8C-46B694120A7B}" type="presOf" srcId="{67023809-7DB2-42D1-8010-E423188E3237}" destId="{06C6CDFD-4F94-48F6-8DAB-28E31B286A30}" srcOrd="0" destOrd="0" presId="urn:microsoft.com/office/officeart/2005/8/layout/arrow3"/>
    <dgm:cxn modelId="{557563EF-F700-445D-9151-76A5F2C16AC0}" srcId="{74137879-2D8F-4FFB-8C44-51692A3F9C30}" destId="{67023809-7DB2-42D1-8010-E423188E3237}" srcOrd="1" destOrd="0" parTransId="{92FE5D3B-E468-4A51-878E-86317286AAD3}" sibTransId="{B6EDDF15-23E6-44A6-BB8D-90C57D324FF3}"/>
    <dgm:cxn modelId="{54082326-C9D2-4CBF-8A3F-F8DB5732AC51}" srcId="{74137879-2D8F-4FFB-8C44-51692A3F9C30}" destId="{F90F67E4-2014-441F-B309-AC38B9ED81C0}" srcOrd="0" destOrd="0" parTransId="{E9938556-7058-4EDE-8B13-6A1BC8F2A959}" sibTransId="{F84800B2-095E-43E7-813C-C2F2AB45052B}"/>
    <dgm:cxn modelId="{E1EC6F34-8B47-4832-A1C5-1D521492A064}" type="presParOf" srcId="{BA721D3F-0F7F-40F6-A49D-1B3AA06C5397}" destId="{44FCF169-5695-421C-BFFF-70C99657B77A}" srcOrd="0" destOrd="0" presId="urn:microsoft.com/office/officeart/2005/8/layout/arrow3"/>
    <dgm:cxn modelId="{9C4607C3-5CD4-4067-B7C0-7A36471BE6F2}" type="presParOf" srcId="{BA721D3F-0F7F-40F6-A49D-1B3AA06C5397}" destId="{21BE0CEE-09F4-4622-ACAF-8C0DBE0B8798}" srcOrd="1" destOrd="0" presId="urn:microsoft.com/office/officeart/2005/8/layout/arrow3"/>
    <dgm:cxn modelId="{8F5E119B-2FD9-4EE1-A2DE-A303599BD505}" type="presParOf" srcId="{BA721D3F-0F7F-40F6-A49D-1B3AA06C5397}" destId="{E28360BA-9221-410A-A40E-DDC53899D215}" srcOrd="2" destOrd="0" presId="urn:microsoft.com/office/officeart/2005/8/layout/arrow3"/>
    <dgm:cxn modelId="{88A42C92-6E8C-47FE-8EAF-28515786AA90}" type="presParOf" srcId="{BA721D3F-0F7F-40F6-A49D-1B3AA06C5397}" destId="{D415977C-ADC3-4C6B-8E9B-B11188E50F7D}" srcOrd="3" destOrd="0" presId="urn:microsoft.com/office/officeart/2005/8/layout/arrow3"/>
    <dgm:cxn modelId="{E2918782-D8D2-4D95-8BAD-13FEA40F78EF}" type="presParOf" srcId="{BA721D3F-0F7F-40F6-A49D-1B3AA06C5397}" destId="{06C6CDFD-4F94-48F6-8DAB-28E31B286A30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137879-2D8F-4FFB-8C44-51692A3F9C30}" type="doc">
      <dgm:prSet loTypeId="urn:microsoft.com/office/officeart/2005/8/layout/arrow3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0F67E4-2014-441F-B309-AC38B9ED81C0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/>
              <a:latin typeface="Gabriola" pitchFamily="82" charset="0"/>
            </a:rPr>
            <a:t>3 %</a:t>
          </a:r>
          <a:endParaRPr lang="ru-RU" b="1" dirty="0">
            <a:solidFill>
              <a:srgbClr val="FF0000"/>
            </a:solidFill>
            <a:effectLst/>
            <a:latin typeface="Gabriola" pitchFamily="82" charset="0"/>
          </a:endParaRPr>
        </a:p>
      </dgm:t>
    </dgm:pt>
    <dgm:pt modelId="{E9938556-7058-4EDE-8B13-6A1BC8F2A959}" type="parTrans" cxnId="{54082326-C9D2-4CBF-8A3F-F8DB5732AC51}">
      <dgm:prSet/>
      <dgm:spPr/>
      <dgm:t>
        <a:bodyPr/>
        <a:lstStyle/>
        <a:p>
          <a:endParaRPr lang="ru-RU"/>
        </a:p>
      </dgm:t>
    </dgm:pt>
    <dgm:pt modelId="{F84800B2-095E-43E7-813C-C2F2AB45052B}" type="sibTrans" cxnId="{54082326-C9D2-4CBF-8A3F-F8DB5732AC51}">
      <dgm:prSet/>
      <dgm:spPr/>
      <dgm:t>
        <a:bodyPr/>
        <a:lstStyle/>
        <a:p>
          <a:endParaRPr lang="ru-RU"/>
        </a:p>
      </dgm:t>
    </dgm:pt>
    <dgm:pt modelId="{67023809-7DB2-42D1-8010-E423188E3237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latin typeface="Gabriola" pitchFamily="82" charset="0"/>
            </a:rPr>
            <a:t>20%</a:t>
          </a:r>
          <a:endParaRPr lang="ru-RU" b="1" dirty="0">
            <a:solidFill>
              <a:srgbClr val="00B050"/>
            </a:solidFill>
            <a:latin typeface="Gabriola" pitchFamily="82" charset="0"/>
          </a:endParaRPr>
        </a:p>
      </dgm:t>
    </dgm:pt>
    <dgm:pt modelId="{92FE5D3B-E468-4A51-878E-86317286AAD3}" type="parTrans" cxnId="{557563EF-F700-445D-9151-76A5F2C16AC0}">
      <dgm:prSet/>
      <dgm:spPr/>
      <dgm:t>
        <a:bodyPr/>
        <a:lstStyle/>
        <a:p>
          <a:endParaRPr lang="ru-RU"/>
        </a:p>
      </dgm:t>
    </dgm:pt>
    <dgm:pt modelId="{B6EDDF15-23E6-44A6-BB8D-90C57D324FF3}" type="sibTrans" cxnId="{557563EF-F700-445D-9151-76A5F2C16AC0}">
      <dgm:prSet/>
      <dgm:spPr/>
      <dgm:t>
        <a:bodyPr/>
        <a:lstStyle/>
        <a:p>
          <a:endParaRPr lang="ru-RU"/>
        </a:p>
      </dgm:t>
    </dgm:pt>
    <dgm:pt modelId="{BA721D3F-0F7F-40F6-A49D-1B3AA06C5397}" type="pres">
      <dgm:prSet presAssocID="{74137879-2D8F-4FFB-8C44-51692A3F9C3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FCF169-5695-421C-BFFF-70C99657B77A}" type="pres">
      <dgm:prSet presAssocID="{74137879-2D8F-4FFB-8C44-51692A3F9C30}" presName="divider" presStyleLbl="fgShp" presStyleIdx="0" presStyleCnt="1"/>
      <dgm:spPr/>
    </dgm:pt>
    <dgm:pt modelId="{21BE0CEE-09F4-4622-ACAF-8C0DBE0B8798}" type="pres">
      <dgm:prSet presAssocID="{F90F67E4-2014-441F-B309-AC38B9ED81C0}" presName="downArrow" presStyleLbl="node1" presStyleIdx="0" presStyleCnt="2"/>
      <dgm:spPr>
        <a:solidFill>
          <a:srgbClr val="FF0000"/>
        </a:solidFill>
      </dgm:spPr>
    </dgm:pt>
    <dgm:pt modelId="{E28360BA-9221-410A-A40E-DDC53899D215}" type="pres">
      <dgm:prSet presAssocID="{F90F67E4-2014-441F-B309-AC38B9ED81C0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15977C-ADC3-4C6B-8E9B-B11188E50F7D}" type="pres">
      <dgm:prSet presAssocID="{67023809-7DB2-42D1-8010-E423188E3237}" presName="upArrow" presStyleLbl="node1" presStyleIdx="1" presStyleCnt="2"/>
      <dgm:spPr>
        <a:solidFill>
          <a:srgbClr val="00B050"/>
        </a:solidFill>
      </dgm:spPr>
    </dgm:pt>
    <dgm:pt modelId="{06C6CDFD-4F94-48F6-8DAB-28E31B286A30}" type="pres">
      <dgm:prSet presAssocID="{67023809-7DB2-42D1-8010-E423188E3237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3B2FB8-EA44-45A3-A9D1-0EED50BC592B}" type="presOf" srcId="{F90F67E4-2014-441F-B309-AC38B9ED81C0}" destId="{E28360BA-9221-410A-A40E-DDC53899D215}" srcOrd="0" destOrd="0" presId="urn:microsoft.com/office/officeart/2005/8/layout/arrow3"/>
    <dgm:cxn modelId="{C5EB00F9-4570-4087-A581-64C7C3B08033}" type="presOf" srcId="{74137879-2D8F-4FFB-8C44-51692A3F9C30}" destId="{BA721D3F-0F7F-40F6-A49D-1B3AA06C5397}" srcOrd="0" destOrd="0" presId="urn:microsoft.com/office/officeart/2005/8/layout/arrow3"/>
    <dgm:cxn modelId="{97EBF749-93A4-45D3-A281-CBA45D9E4ABB}" type="presOf" srcId="{67023809-7DB2-42D1-8010-E423188E3237}" destId="{06C6CDFD-4F94-48F6-8DAB-28E31B286A30}" srcOrd="0" destOrd="0" presId="urn:microsoft.com/office/officeart/2005/8/layout/arrow3"/>
    <dgm:cxn modelId="{557563EF-F700-445D-9151-76A5F2C16AC0}" srcId="{74137879-2D8F-4FFB-8C44-51692A3F9C30}" destId="{67023809-7DB2-42D1-8010-E423188E3237}" srcOrd="1" destOrd="0" parTransId="{92FE5D3B-E468-4A51-878E-86317286AAD3}" sibTransId="{B6EDDF15-23E6-44A6-BB8D-90C57D324FF3}"/>
    <dgm:cxn modelId="{54082326-C9D2-4CBF-8A3F-F8DB5732AC51}" srcId="{74137879-2D8F-4FFB-8C44-51692A3F9C30}" destId="{F90F67E4-2014-441F-B309-AC38B9ED81C0}" srcOrd="0" destOrd="0" parTransId="{E9938556-7058-4EDE-8B13-6A1BC8F2A959}" sibTransId="{F84800B2-095E-43E7-813C-C2F2AB45052B}"/>
    <dgm:cxn modelId="{129A2C0E-9773-4616-9BA0-404721D3DC11}" type="presParOf" srcId="{BA721D3F-0F7F-40F6-A49D-1B3AA06C5397}" destId="{44FCF169-5695-421C-BFFF-70C99657B77A}" srcOrd="0" destOrd="0" presId="urn:microsoft.com/office/officeart/2005/8/layout/arrow3"/>
    <dgm:cxn modelId="{C5E9B6D8-DFD7-41FE-A704-AF1D4E8980C9}" type="presParOf" srcId="{BA721D3F-0F7F-40F6-A49D-1B3AA06C5397}" destId="{21BE0CEE-09F4-4622-ACAF-8C0DBE0B8798}" srcOrd="1" destOrd="0" presId="urn:microsoft.com/office/officeart/2005/8/layout/arrow3"/>
    <dgm:cxn modelId="{0E017797-A0D3-4764-B62E-4114EB5C02B7}" type="presParOf" srcId="{BA721D3F-0F7F-40F6-A49D-1B3AA06C5397}" destId="{E28360BA-9221-410A-A40E-DDC53899D215}" srcOrd="2" destOrd="0" presId="urn:microsoft.com/office/officeart/2005/8/layout/arrow3"/>
    <dgm:cxn modelId="{EBDD0D48-72C4-4B7D-B101-A9F6BCB9626C}" type="presParOf" srcId="{BA721D3F-0F7F-40F6-A49D-1B3AA06C5397}" destId="{D415977C-ADC3-4C6B-8E9B-B11188E50F7D}" srcOrd="3" destOrd="0" presId="urn:microsoft.com/office/officeart/2005/8/layout/arrow3"/>
    <dgm:cxn modelId="{B71A50A8-42BD-4493-8D38-93BB456E9E2A}" type="presParOf" srcId="{BA721D3F-0F7F-40F6-A49D-1B3AA06C5397}" destId="{06C6CDFD-4F94-48F6-8DAB-28E31B286A30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4137879-2D8F-4FFB-8C44-51692A3F9C30}" type="doc">
      <dgm:prSet loTypeId="urn:microsoft.com/office/officeart/2005/8/layout/arrow3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0F67E4-2014-441F-B309-AC38B9ED81C0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/>
              <a:latin typeface="Gabriola" pitchFamily="82" charset="0"/>
            </a:rPr>
            <a:t>80%</a:t>
          </a:r>
          <a:endParaRPr lang="ru-RU" b="1" dirty="0">
            <a:solidFill>
              <a:srgbClr val="00B050"/>
            </a:solidFill>
            <a:effectLst/>
            <a:latin typeface="Gabriola" pitchFamily="82" charset="0"/>
          </a:endParaRPr>
        </a:p>
      </dgm:t>
    </dgm:pt>
    <dgm:pt modelId="{E9938556-7058-4EDE-8B13-6A1BC8F2A959}" type="parTrans" cxnId="{54082326-C9D2-4CBF-8A3F-F8DB5732AC51}">
      <dgm:prSet/>
      <dgm:spPr/>
      <dgm:t>
        <a:bodyPr/>
        <a:lstStyle/>
        <a:p>
          <a:endParaRPr lang="ru-RU"/>
        </a:p>
      </dgm:t>
    </dgm:pt>
    <dgm:pt modelId="{F84800B2-095E-43E7-813C-C2F2AB45052B}" type="sibTrans" cxnId="{54082326-C9D2-4CBF-8A3F-F8DB5732AC51}">
      <dgm:prSet/>
      <dgm:spPr/>
      <dgm:t>
        <a:bodyPr/>
        <a:lstStyle/>
        <a:p>
          <a:endParaRPr lang="ru-RU"/>
        </a:p>
      </dgm:t>
    </dgm:pt>
    <dgm:pt modelId="{67023809-7DB2-42D1-8010-E423188E3237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latin typeface="Gabriola" pitchFamily="82" charset="0"/>
            </a:rPr>
            <a:t>70</a:t>
          </a:r>
          <a:r>
            <a:rPr lang="ru-RU" b="1" dirty="0" smtClean="0">
              <a:solidFill>
                <a:srgbClr val="00B050"/>
              </a:solidFill>
              <a:latin typeface="Gabriola" pitchFamily="82" charset="0"/>
            </a:rPr>
            <a:t>%</a:t>
          </a:r>
          <a:endParaRPr lang="ru-RU" b="1" dirty="0">
            <a:solidFill>
              <a:srgbClr val="00B050"/>
            </a:solidFill>
            <a:latin typeface="Gabriola" pitchFamily="82" charset="0"/>
          </a:endParaRPr>
        </a:p>
      </dgm:t>
    </dgm:pt>
    <dgm:pt modelId="{92FE5D3B-E468-4A51-878E-86317286AAD3}" type="parTrans" cxnId="{557563EF-F700-445D-9151-76A5F2C16AC0}">
      <dgm:prSet/>
      <dgm:spPr/>
      <dgm:t>
        <a:bodyPr/>
        <a:lstStyle/>
        <a:p>
          <a:endParaRPr lang="ru-RU"/>
        </a:p>
      </dgm:t>
    </dgm:pt>
    <dgm:pt modelId="{B6EDDF15-23E6-44A6-BB8D-90C57D324FF3}" type="sibTrans" cxnId="{557563EF-F700-445D-9151-76A5F2C16AC0}">
      <dgm:prSet/>
      <dgm:spPr/>
      <dgm:t>
        <a:bodyPr/>
        <a:lstStyle/>
        <a:p>
          <a:endParaRPr lang="ru-RU"/>
        </a:p>
      </dgm:t>
    </dgm:pt>
    <dgm:pt modelId="{BA721D3F-0F7F-40F6-A49D-1B3AA06C5397}" type="pres">
      <dgm:prSet presAssocID="{74137879-2D8F-4FFB-8C44-51692A3F9C3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FCF169-5695-421C-BFFF-70C99657B77A}" type="pres">
      <dgm:prSet presAssocID="{74137879-2D8F-4FFB-8C44-51692A3F9C30}" presName="divider" presStyleLbl="fgShp" presStyleIdx="0" presStyleCnt="1"/>
      <dgm:spPr/>
    </dgm:pt>
    <dgm:pt modelId="{21BE0CEE-09F4-4622-ACAF-8C0DBE0B8798}" type="pres">
      <dgm:prSet presAssocID="{F90F67E4-2014-441F-B309-AC38B9ED81C0}" presName="downArrow" presStyleLbl="node1" presStyleIdx="0" presStyleCnt="2"/>
      <dgm:spPr>
        <a:solidFill>
          <a:srgbClr val="00B050"/>
        </a:solidFill>
      </dgm:spPr>
    </dgm:pt>
    <dgm:pt modelId="{E28360BA-9221-410A-A40E-DDC53899D215}" type="pres">
      <dgm:prSet presAssocID="{F90F67E4-2014-441F-B309-AC38B9ED81C0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15977C-ADC3-4C6B-8E9B-B11188E50F7D}" type="pres">
      <dgm:prSet presAssocID="{67023809-7DB2-42D1-8010-E423188E3237}" presName="upArrow" presStyleLbl="node1" presStyleIdx="1" presStyleCnt="2"/>
      <dgm:spPr>
        <a:solidFill>
          <a:srgbClr val="00B050"/>
        </a:solidFill>
      </dgm:spPr>
    </dgm:pt>
    <dgm:pt modelId="{06C6CDFD-4F94-48F6-8DAB-28E31B286A30}" type="pres">
      <dgm:prSet presAssocID="{67023809-7DB2-42D1-8010-E423188E3237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6E03F8-7474-4BD5-B6B0-DA3C1988F40F}" type="presOf" srcId="{74137879-2D8F-4FFB-8C44-51692A3F9C30}" destId="{BA721D3F-0F7F-40F6-A49D-1B3AA06C5397}" srcOrd="0" destOrd="0" presId="urn:microsoft.com/office/officeart/2005/8/layout/arrow3"/>
    <dgm:cxn modelId="{265DD04A-FA11-4DEA-A7D8-3B86F4EDFCA9}" type="presOf" srcId="{F90F67E4-2014-441F-B309-AC38B9ED81C0}" destId="{E28360BA-9221-410A-A40E-DDC53899D215}" srcOrd="0" destOrd="0" presId="urn:microsoft.com/office/officeart/2005/8/layout/arrow3"/>
    <dgm:cxn modelId="{3F9EF03F-5EA5-496B-973D-28CB24D6F8CE}" type="presOf" srcId="{67023809-7DB2-42D1-8010-E423188E3237}" destId="{06C6CDFD-4F94-48F6-8DAB-28E31B286A30}" srcOrd="0" destOrd="0" presId="urn:microsoft.com/office/officeart/2005/8/layout/arrow3"/>
    <dgm:cxn modelId="{557563EF-F700-445D-9151-76A5F2C16AC0}" srcId="{74137879-2D8F-4FFB-8C44-51692A3F9C30}" destId="{67023809-7DB2-42D1-8010-E423188E3237}" srcOrd="1" destOrd="0" parTransId="{92FE5D3B-E468-4A51-878E-86317286AAD3}" sibTransId="{B6EDDF15-23E6-44A6-BB8D-90C57D324FF3}"/>
    <dgm:cxn modelId="{54082326-C9D2-4CBF-8A3F-F8DB5732AC51}" srcId="{74137879-2D8F-4FFB-8C44-51692A3F9C30}" destId="{F90F67E4-2014-441F-B309-AC38B9ED81C0}" srcOrd="0" destOrd="0" parTransId="{E9938556-7058-4EDE-8B13-6A1BC8F2A959}" sibTransId="{F84800B2-095E-43E7-813C-C2F2AB45052B}"/>
    <dgm:cxn modelId="{4E5C3AB2-974A-4D70-B9F6-787DE0035B28}" type="presParOf" srcId="{BA721D3F-0F7F-40F6-A49D-1B3AA06C5397}" destId="{44FCF169-5695-421C-BFFF-70C99657B77A}" srcOrd="0" destOrd="0" presId="urn:microsoft.com/office/officeart/2005/8/layout/arrow3"/>
    <dgm:cxn modelId="{8EA2DC4E-45FE-4504-BCD9-1F1669D436F8}" type="presParOf" srcId="{BA721D3F-0F7F-40F6-A49D-1B3AA06C5397}" destId="{21BE0CEE-09F4-4622-ACAF-8C0DBE0B8798}" srcOrd="1" destOrd="0" presId="urn:microsoft.com/office/officeart/2005/8/layout/arrow3"/>
    <dgm:cxn modelId="{E092ADA4-3DA6-448D-BC39-40DAE814547A}" type="presParOf" srcId="{BA721D3F-0F7F-40F6-A49D-1B3AA06C5397}" destId="{E28360BA-9221-410A-A40E-DDC53899D215}" srcOrd="2" destOrd="0" presId="urn:microsoft.com/office/officeart/2005/8/layout/arrow3"/>
    <dgm:cxn modelId="{B7D73818-EDC8-414A-B78B-034E6E6258C2}" type="presParOf" srcId="{BA721D3F-0F7F-40F6-A49D-1B3AA06C5397}" destId="{D415977C-ADC3-4C6B-8E9B-B11188E50F7D}" srcOrd="3" destOrd="0" presId="urn:microsoft.com/office/officeart/2005/8/layout/arrow3"/>
    <dgm:cxn modelId="{3D83FC24-C5EF-4538-B475-F92B7B236B96}" type="presParOf" srcId="{BA721D3F-0F7F-40F6-A49D-1B3AA06C5397}" destId="{06C6CDFD-4F94-48F6-8DAB-28E31B286A30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4137879-2D8F-4FFB-8C44-51692A3F9C30}" type="doc">
      <dgm:prSet loTypeId="urn:microsoft.com/office/officeart/2005/8/layout/arrow3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0F67E4-2014-441F-B309-AC38B9ED81C0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/>
              <a:latin typeface="Gabriola" pitchFamily="82" charset="0"/>
            </a:rPr>
            <a:t>97 %</a:t>
          </a:r>
          <a:endParaRPr lang="ru-RU" b="1" dirty="0">
            <a:solidFill>
              <a:srgbClr val="00B050"/>
            </a:solidFill>
            <a:effectLst/>
            <a:latin typeface="Gabriola" pitchFamily="82" charset="0"/>
          </a:endParaRPr>
        </a:p>
      </dgm:t>
    </dgm:pt>
    <dgm:pt modelId="{E9938556-7058-4EDE-8B13-6A1BC8F2A959}" type="parTrans" cxnId="{54082326-C9D2-4CBF-8A3F-F8DB5732AC51}">
      <dgm:prSet/>
      <dgm:spPr/>
      <dgm:t>
        <a:bodyPr/>
        <a:lstStyle/>
        <a:p>
          <a:endParaRPr lang="ru-RU"/>
        </a:p>
      </dgm:t>
    </dgm:pt>
    <dgm:pt modelId="{F84800B2-095E-43E7-813C-C2F2AB45052B}" type="sibTrans" cxnId="{54082326-C9D2-4CBF-8A3F-F8DB5732AC51}">
      <dgm:prSet/>
      <dgm:spPr/>
      <dgm:t>
        <a:bodyPr/>
        <a:lstStyle/>
        <a:p>
          <a:endParaRPr lang="ru-RU"/>
        </a:p>
      </dgm:t>
    </dgm:pt>
    <dgm:pt modelId="{67023809-7DB2-42D1-8010-E423188E3237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latin typeface="Gabriola" pitchFamily="82" charset="0"/>
            </a:rPr>
            <a:t>70</a:t>
          </a:r>
          <a:r>
            <a:rPr lang="ru-RU" b="1" dirty="0" smtClean="0">
              <a:solidFill>
                <a:srgbClr val="00B050"/>
              </a:solidFill>
              <a:latin typeface="Gabriola" pitchFamily="82" charset="0"/>
            </a:rPr>
            <a:t>%</a:t>
          </a:r>
          <a:endParaRPr lang="ru-RU" b="1" dirty="0">
            <a:solidFill>
              <a:srgbClr val="00B050"/>
            </a:solidFill>
            <a:latin typeface="Gabriola" pitchFamily="82" charset="0"/>
          </a:endParaRPr>
        </a:p>
      </dgm:t>
    </dgm:pt>
    <dgm:pt modelId="{92FE5D3B-E468-4A51-878E-86317286AAD3}" type="parTrans" cxnId="{557563EF-F700-445D-9151-76A5F2C16AC0}">
      <dgm:prSet/>
      <dgm:spPr/>
      <dgm:t>
        <a:bodyPr/>
        <a:lstStyle/>
        <a:p>
          <a:endParaRPr lang="ru-RU"/>
        </a:p>
      </dgm:t>
    </dgm:pt>
    <dgm:pt modelId="{B6EDDF15-23E6-44A6-BB8D-90C57D324FF3}" type="sibTrans" cxnId="{557563EF-F700-445D-9151-76A5F2C16AC0}">
      <dgm:prSet/>
      <dgm:spPr/>
      <dgm:t>
        <a:bodyPr/>
        <a:lstStyle/>
        <a:p>
          <a:endParaRPr lang="ru-RU"/>
        </a:p>
      </dgm:t>
    </dgm:pt>
    <dgm:pt modelId="{BA721D3F-0F7F-40F6-A49D-1B3AA06C5397}" type="pres">
      <dgm:prSet presAssocID="{74137879-2D8F-4FFB-8C44-51692A3F9C3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FCF169-5695-421C-BFFF-70C99657B77A}" type="pres">
      <dgm:prSet presAssocID="{74137879-2D8F-4FFB-8C44-51692A3F9C30}" presName="divider" presStyleLbl="fgShp" presStyleIdx="0" presStyleCnt="1"/>
      <dgm:spPr/>
    </dgm:pt>
    <dgm:pt modelId="{21BE0CEE-09F4-4622-ACAF-8C0DBE0B8798}" type="pres">
      <dgm:prSet presAssocID="{F90F67E4-2014-441F-B309-AC38B9ED81C0}" presName="downArrow" presStyleLbl="node1" presStyleIdx="0" presStyleCnt="2"/>
      <dgm:spPr>
        <a:solidFill>
          <a:srgbClr val="00B050"/>
        </a:solidFill>
      </dgm:spPr>
    </dgm:pt>
    <dgm:pt modelId="{E28360BA-9221-410A-A40E-DDC53899D215}" type="pres">
      <dgm:prSet presAssocID="{F90F67E4-2014-441F-B309-AC38B9ED81C0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15977C-ADC3-4C6B-8E9B-B11188E50F7D}" type="pres">
      <dgm:prSet presAssocID="{67023809-7DB2-42D1-8010-E423188E3237}" presName="upArrow" presStyleLbl="node1" presStyleIdx="1" presStyleCnt="2"/>
      <dgm:spPr>
        <a:solidFill>
          <a:srgbClr val="00B050"/>
        </a:solidFill>
      </dgm:spPr>
    </dgm:pt>
    <dgm:pt modelId="{06C6CDFD-4F94-48F6-8DAB-28E31B286A30}" type="pres">
      <dgm:prSet presAssocID="{67023809-7DB2-42D1-8010-E423188E3237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3E947F-0C85-438C-BC0F-6673A00BD05D}" type="presOf" srcId="{67023809-7DB2-42D1-8010-E423188E3237}" destId="{06C6CDFD-4F94-48F6-8DAB-28E31B286A30}" srcOrd="0" destOrd="0" presId="urn:microsoft.com/office/officeart/2005/8/layout/arrow3"/>
    <dgm:cxn modelId="{FB8E02BD-2750-41C6-8B44-CD57DC54F6B4}" type="presOf" srcId="{F90F67E4-2014-441F-B309-AC38B9ED81C0}" destId="{E28360BA-9221-410A-A40E-DDC53899D215}" srcOrd="0" destOrd="0" presId="urn:microsoft.com/office/officeart/2005/8/layout/arrow3"/>
    <dgm:cxn modelId="{2F2BA700-D7B7-4C01-AFED-5BCB3CA45C43}" type="presOf" srcId="{74137879-2D8F-4FFB-8C44-51692A3F9C30}" destId="{BA721D3F-0F7F-40F6-A49D-1B3AA06C5397}" srcOrd="0" destOrd="0" presId="urn:microsoft.com/office/officeart/2005/8/layout/arrow3"/>
    <dgm:cxn modelId="{557563EF-F700-445D-9151-76A5F2C16AC0}" srcId="{74137879-2D8F-4FFB-8C44-51692A3F9C30}" destId="{67023809-7DB2-42D1-8010-E423188E3237}" srcOrd="1" destOrd="0" parTransId="{92FE5D3B-E468-4A51-878E-86317286AAD3}" sibTransId="{B6EDDF15-23E6-44A6-BB8D-90C57D324FF3}"/>
    <dgm:cxn modelId="{54082326-C9D2-4CBF-8A3F-F8DB5732AC51}" srcId="{74137879-2D8F-4FFB-8C44-51692A3F9C30}" destId="{F90F67E4-2014-441F-B309-AC38B9ED81C0}" srcOrd="0" destOrd="0" parTransId="{E9938556-7058-4EDE-8B13-6A1BC8F2A959}" sibTransId="{F84800B2-095E-43E7-813C-C2F2AB45052B}"/>
    <dgm:cxn modelId="{58A43F4C-80D3-48D1-AB05-A4731A9A9DB1}" type="presParOf" srcId="{BA721D3F-0F7F-40F6-A49D-1B3AA06C5397}" destId="{44FCF169-5695-421C-BFFF-70C99657B77A}" srcOrd="0" destOrd="0" presId="urn:microsoft.com/office/officeart/2005/8/layout/arrow3"/>
    <dgm:cxn modelId="{8006B8BF-F93D-405F-8C34-CD8E2B5C3A33}" type="presParOf" srcId="{BA721D3F-0F7F-40F6-A49D-1B3AA06C5397}" destId="{21BE0CEE-09F4-4622-ACAF-8C0DBE0B8798}" srcOrd="1" destOrd="0" presId="urn:microsoft.com/office/officeart/2005/8/layout/arrow3"/>
    <dgm:cxn modelId="{09BF5900-E07C-4BCF-B9D7-53D9F353B4FD}" type="presParOf" srcId="{BA721D3F-0F7F-40F6-A49D-1B3AA06C5397}" destId="{E28360BA-9221-410A-A40E-DDC53899D215}" srcOrd="2" destOrd="0" presId="urn:microsoft.com/office/officeart/2005/8/layout/arrow3"/>
    <dgm:cxn modelId="{57239629-79F5-408B-994C-102A1CCBAEF1}" type="presParOf" srcId="{BA721D3F-0F7F-40F6-A49D-1B3AA06C5397}" destId="{D415977C-ADC3-4C6B-8E9B-B11188E50F7D}" srcOrd="3" destOrd="0" presId="urn:microsoft.com/office/officeart/2005/8/layout/arrow3"/>
    <dgm:cxn modelId="{94E07B9F-59D2-4947-9BA7-61BF59113DB4}" type="presParOf" srcId="{BA721D3F-0F7F-40F6-A49D-1B3AA06C5397}" destId="{06C6CDFD-4F94-48F6-8DAB-28E31B286A30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FCF169-5695-421C-BFFF-70C99657B77A}">
      <dsp:nvSpPr>
        <dsp:cNvPr id="0" name=""/>
        <dsp:cNvSpPr/>
      </dsp:nvSpPr>
      <dsp:spPr>
        <a:xfrm rot="21300000">
          <a:off x="13258" y="1194298"/>
          <a:ext cx="4293963" cy="49172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BE0CEE-09F4-4622-ACAF-8C0DBE0B8798}">
      <dsp:nvSpPr>
        <dsp:cNvPr id="0" name=""/>
        <dsp:cNvSpPr/>
      </dsp:nvSpPr>
      <dsp:spPr>
        <a:xfrm>
          <a:off x="518457" y="144016"/>
          <a:ext cx="1296144" cy="1152128"/>
        </a:xfrm>
        <a:prstGeom prst="downArrow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8360BA-9221-410A-A40E-DDC53899D215}">
      <dsp:nvSpPr>
        <dsp:cNvPr id="0" name=""/>
        <dsp:cNvSpPr/>
      </dsp:nvSpPr>
      <dsp:spPr>
        <a:xfrm>
          <a:off x="2289854" y="0"/>
          <a:ext cx="1382553" cy="1209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>
              <a:solidFill>
                <a:srgbClr val="FF0000"/>
              </a:solidFill>
              <a:effectLst/>
              <a:latin typeface="Gabriola" pitchFamily="82" charset="0"/>
            </a:rPr>
            <a:t>26,6%</a:t>
          </a:r>
          <a:endParaRPr lang="ru-RU" sz="3500" b="1" kern="1200" dirty="0">
            <a:solidFill>
              <a:srgbClr val="FF0000"/>
            </a:solidFill>
            <a:effectLst/>
            <a:latin typeface="Gabriola" pitchFamily="82" charset="0"/>
          </a:endParaRPr>
        </a:p>
      </dsp:txBody>
      <dsp:txXfrm>
        <a:off x="2289854" y="0"/>
        <a:ext cx="1382553" cy="1209734"/>
      </dsp:txXfrm>
    </dsp:sp>
    <dsp:sp modelId="{D415977C-ADC3-4C6B-8E9B-B11188E50F7D}">
      <dsp:nvSpPr>
        <dsp:cNvPr id="0" name=""/>
        <dsp:cNvSpPr/>
      </dsp:nvSpPr>
      <dsp:spPr>
        <a:xfrm>
          <a:off x="2505878" y="1584176"/>
          <a:ext cx="1296144" cy="1152128"/>
        </a:xfrm>
        <a:prstGeom prst="upArrow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C6CDFD-4F94-48F6-8DAB-28E31B286A30}">
      <dsp:nvSpPr>
        <dsp:cNvPr id="0" name=""/>
        <dsp:cNvSpPr/>
      </dsp:nvSpPr>
      <dsp:spPr>
        <a:xfrm>
          <a:off x="648072" y="1670585"/>
          <a:ext cx="1382553" cy="1209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>
              <a:solidFill>
                <a:srgbClr val="00B050"/>
              </a:solidFill>
              <a:latin typeface="Gabriola" pitchFamily="82" charset="0"/>
            </a:rPr>
            <a:t>50%</a:t>
          </a:r>
          <a:endParaRPr lang="ru-RU" sz="3500" b="1" kern="1200" dirty="0">
            <a:solidFill>
              <a:srgbClr val="00B050"/>
            </a:solidFill>
            <a:latin typeface="Gabriola" pitchFamily="82" charset="0"/>
          </a:endParaRPr>
        </a:p>
      </dsp:txBody>
      <dsp:txXfrm>
        <a:off x="648072" y="1670585"/>
        <a:ext cx="1382553" cy="120973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4BA8A3-1C28-4C5E-84B0-2E312FD4CE86}">
      <dsp:nvSpPr>
        <dsp:cNvPr id="0" name=""/>
        <dsp:cNvSpPr/>
      </dsp:nvSpPr>
      <dsp:spPr>
        <a:xfrm rot="10800000">
          <a:off x="1206133" y="0"/>
          <a:ext cx="594066" cy="576064"/>
        </a:xfrm>
        <a:prstGeom prst="upArrow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E8AA81-047C-4283-A431-39A1B6F66A4E}">
      <dsp:nvSpPr>
        <dsp:cNvPr id="0" name=""/>
        <dsp:cNvSpPr/>
      </dsp:nvSpPr>
      <dsp:spPr>
        <a:xfrm>
          <a:off x="844136" y="168766"/>
          <a:ext cx="956063" cy="292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0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rgbClr val="00B050"/>
            </a:solidFill>
            <a:effectLst/>
            <a:latin typeface="Gabriola" pitchFamily="82" charset="0"/>
          </a:endParaRPr>
        </a:p>
      </dsp:txBody>
      <dsp:txXfrm>
        <a:off x="844136" y="168766"/>
        <a:ext cx="956063" cy="29211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FCF169-5695-421C-BFFF-70C99657B77A}">
      <dsp:nvSpPr>
        <dsp:cNvPr id="0" name=""/>
        <dsp:cNvSpPr/>
      </dsp:nvSpPr>
      <dsp:spPr>
        <a:xfrm rot="21300000">
          <a:off x="8838" y="844204"/>
          <a:ext cx="2862642" cy="327815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BE0CEE-09F4-4622-ACAF-8C0DBE0B8798}">
      <dsp:nvSpPr>
        <dsp:cNvPr id="0" name=""/>
        <dsp:cNvSpPr/>
      </dsp:nvSpPr>
      <dsp:spPr>
        <a:xfrm>
          <a:off x="345638" y="100811"/>
          <a:ext cx="864096" cy="806489"/>
        </a:xfrm>
        <a:prstGeom prst="downArrow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8360BA-9221-410A-A40E-DDC53899D215}">
      <dsp:nvSpPr>
        <dsp:cNvPr id="0" name=""/>
        <dsp:cNvSpPr/>
      </dsp:nvSpPr>
      <dsp:spPr>
        <a:xfrm>
          <a:off x="1526569" y="0"/>
          <a:ext cx="921702" cy="846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00B050"/>
              </a:solidFill>
              <a:effectLst/>
              <a:latin typeface="Gabriola" pitchFamily="82" charset="0"/>
            </a:rPr>
            <a:t>98,6%</a:t>
          </a:r>
          <a:endParaRPr lang="ru-RU" sz="2300" b="1" kern="1200" dirty="0">
            <a:solidFill>
              <a:srgbClr val="00B050"/>
            </a:solidFill>
            <a:effectLst/>
            <a:latin typeface="Gabriola" pitchFamily="82" charset="0"/>
          </a:endParaRPr>
        </a:p>
      </dsp:txBody>
      <dsp:txXfrm>
        <a:off x="1526569" y="0"/>
        <a:ext cx="921702" cy="846814"/>
      </dsp:txXfrm>
    </dsp:sp>
    <dsp:sp modelId="{D415977C-ADC3-4C6B-8E9B-B11188E50F7D}">
      <dsp:nvSpPr>
        <dsp:cNvPr id="0" name=""/>
        <dsp:cNvSpPr/>
      </dsp:nvSpPr>
      <dsp:spPr>
        <a:xfrm>
          <a:off x="1670585" y="1108923"/>
          <a:ext cx="864096" cy="806489"/>
        </a:xfrm>
        <a:prstGeom prst="upArrow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C6CDFD-4F94-48F6-8DAB-28E31B286A30}">
      <dsp:nvSpPr>
        <dsp:cNvPr id="0" name=""/>
        <dsp:cNvSpPr/>
      </dsp:nvSpPr>
      <dsp:spPr>
        <a:xfrm>
          <a:off x="432048" y="1169409"/>
          <a:ext cx="921702" cy="846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00B050"/>
              </a:solidFill>
              <a:latin typeface="Gabriola" pitchFamily="82" charset="0"/>
            </a:rPr>
            <a:t>50%</a:t>
          </a:r>
          <a:endParaRPr lang="ru-RU" sz="2300" b="1" kern="1200" dirty="0">
            <a:solidFill>
              <a:srgbClr val="00B050"/>
            </a:solidFill>
            <a:latin typeface="Gabriola" pitchFamily="82" charset="0"/>
          </a:endParaRPr>
        </a:p>
      </dsp:txBody>
      <dsp:txXfrm>
        <a:off x="432048" y="1169409"/>
        <a:ext cx="921702" cy="84681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FCF169-5695-421C-BFFF-70C99657B77A}">
      <dsp:nvSpPr>
        <dsp:cNvPr id="0" name=""/>
        <dsp:cNvSpPr/>
      </dsp:nvSpPr>
      <dsp:spPr>
        <a:xfrm rot="21300000">
          <a:off x="13258" y="1194298"/>
          <a:ext cx="4293963" cy="49172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BE0CEE-09F4-4622-ACAF-8C0DBE0B8798}">
      <dsp:nvSpPr>
        <dsp:cNvPr id="0" name=""/>
        <dsp:cNvSpPr/>
      </dsp:nvSpPr>
      <dsp:spPr>
        <a:xfrm>
          <a:off x="518457" y="144016"/>
          <a:ext cx="1296144" cy="1152128"/>
        </a:xfrm>
        <a:prstGeom prst="downArrow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8360BA-9221-410A-A40E-DDC53899D215}">
      <dsp:nvSpPr>
        <dsp:cNvPr id="0" name=""/>
        <dsp:cNvSpPr/>
      </dsp:nvSpPr>
      <dsp:spPr>
        <a:xfrm>
          <a:off x="2289854" y="0"/>
          <a:ext cx="1382553" cy="1209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>
              <a:solidFill>
                <a:srgbClr val="00B050"/>
              </a:solidFill>
              <a:effectLst/>
              <a:latin typeface="Gabriola" pitchFamily="82" charset="0"/>
            </a:rPr>
            <a:t>32 </a:t>
          </a:r>
          <a:r>
            <a:rPr lang="ru-RU" sz="3500" b="1" kern="1200" dirty="0" smtClean="0">
              <a:solidFill>
                <a:srgbClr val="00B050"/>
              </a:solidFill>
              <a:effectLst/>
              <a:latin typeface="Gabriola" pitchFamily="82" charset="0"/>
            </a:rPr>
            <a:t>%</a:t>
          </a:r>
          <a:endParaRPr lang="ru-RU" sz="3500" b="1" kern="1200" dirty="0">
            <a:solidFill>
              <a:srgbClr val="00B050"/>
            </a:solidFill>
            <a:effectLst/>
            <a:latin typeface="Gabriola" pitchFamily="82" charset="0"/>
          </a:endParaRPr>
        </a:p>
      </dsp:txBody>
      <dsp:txXfrm>
        <a:off x="2289854" y="0"/>
        <a:ext cx="1382553" cy="1209734"/>
      </dsp:txXfrm>
    </dsp:sp>
    <dsp:sp modelId="{D415977C-ADC3-4C6B-8E9B-B11188E50F7D}">
      <dsp:nvSpPr>
        <dsp:cNvPr id="0" name=""/>
        <dsp:cNvSpPr/>
      </dsp:nvSpPr>
      <dsp:spPr>
        <a:xfrm>
          <a:off x="2505878" y="1584176"/>
          <a:ext cx="1296144" cy="1152128"/>
        </a:xfrm>
        <a:prstGeom prst="upArrow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C6CDFD-4F94-48F6-8DAB-28E31B286A30}">
      <dsp:nvSpPr>
        <dsp:cNvPr id="0" name=""/>
        <dsp:cNvSpPr/>
      </dsp:nvSpPr>
      <dsp:spPr>
        <a:xfrm>
          <a:off x="648072" y="1670585"/>
          <a:ext cx="1382553" cy="1209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>
              <a:solidFill>
                <a:srgbClr val="00B050"/>
              </a:solidFill>
              <a:latin typeface="Gabriola" pitchFamily="82" charset="0"/>
            </a:rPr>
            <a:t>8 %</a:t>
          </a:r>
          <a:endParaRPr lang="ru-RU" sz="3500" b="1" kern="1200" dirty="0">
            <a:solidFill>
              <a:srgbClr val="00B050"/>
            </a:solidFill>
            <a:latin typeface="Gabriola" pitchFamily="82" charset="0"/>
          </a:endParaRPr>
        </a:p>
      </dsp:txBody>
      <dsp:txXfrm>
        <a:off x="648072" y="1670585"/>
        <a:ext cx="1382553" cy="120973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FCF169-5695-421C-BFFF-70C99657B77A}">
      <dsp:nvSpPr>
        <dsp:cNvPr id="0" name=""/>
        <dsp:cNvSpPr/>
      </dsp:nvSpPr>
      <dsp:spPr>
        <a:xfrm rot="21300000">
          <a:off x="11269" y="835133"/>
          <a:ext cx="3649868" cy="417965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BE0CEE-09F4-4622-ACAF-8C0DBE0B8798}">
      <dsp:nvSpPr>
        <dsp:cNvPr id="0" name=""/>
        <dsp:cNvSpPr/>
      </dsp:nvSpPr>
      <dsp:spPr>
        <a:xfrm>
          <a:off x="440688" y="104411"/>
          <a:ext cx="1101722" cy="835292"/>
        </a:xfrm>
        <a:prstGeom prst="downArrow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8360BA-9221-410A-A40E-DDC53899D215}">
      <dsp:nvSpPr>
        <dsp:cNvPr id="0" name=""/>
        <dsp:cNvSpPr/>
      </dsp:nvSpPr>
      <dsp:spPr>
        <a:xfrm>
          <a:off x="1946376" y="0"/>
          <a:ext cx="1175170" cy="877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rgbClr val="FF0000"/>
              </a:solidFill>
              <a:effectLst/>
              <a:latin typeface="Gabriola" pitchFamily="82" charset="0"/>
            </a:rPr>
            <a:t>3 %</a:t>
          </a:r>
          <a:endParaRPr lang="ru-RU" sz="2600" b="1" kern="1200" dirty="0">
            <a:solidFill>
              <a:srgbClr val="FF0000"/>
            </a:solidFill>
            <a:effectLst/>
            <a:latin typeface="Gabriola" pitchFamily="82" charset="0"/>
          </a:endParaRPr>
        </a:p>
      </dsp:txBody>
      <dsp:txXfrm>
        <a:off x="1946376" y="0"/>
        <a:ext cx="1175170" cy="877057"/>
      </dsp:txXfrm>
    </dsp:sp>
    <dsp:sp modelId="{D415977C-ADC3-4C6B-8E9B-B11188E50F7D}">
      <dsp:nvSpPr>
        <dsp:cNvPr id="0" name=""/>
        <dsp:cNvSpPr/>
      </dsp:nvSpPr>
      <dsp:spPr>
        <a:xfrm>
          <a:off x="2129996" y="1148527"/>
          <a:ext cx="1101722" cy="835292"/>
        </a:xfrm>
        <a:prstGeom prst="upArrow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C6CDFD-4F94-48F6-8DAB-28E31B286A30}">
      <dsp:nvSpPr>
        <dsp:cNvPr id="0" name=""/>
        <dsp:cNvSpPr/>
      </dsp:nvSpPr>
      <dsp:spPr>
        <a:xfrm>
          <a:off x="550861" y="1211174"/>
          <a:ext cx="1175170" cy="877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rgbClr val="00B050"/>
              </a:solidFill>
              <a:latin typeface="Gabriola" pitchFamily="82" charset="0"/>
            </a:rPr>
            <a:t>20%</a:t>
          </a:r>
          <a:endParaRPr lang="ru-RU" sz="2600" b="1" kern="1200" dirty="0">
            <a:solidFill>
              <a:srgbClr val="00B050"/>
            </a:solidFill>
            <a:latin typeface="Gabriola" pitchFamily="82" charset="0"/>
          </a:endParaRPr>
        </a:p>
      </dsp:txBody>
      <dsp:txXfrm>
        <a:off x="550861" y="1211174"/>
        <a:ext cx="1175170" cy="87705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FCF169-5695-421C-BFFF-70C99657B77A}">
      <dsp:nvSpPr>
        <dsp:cNvPr id="0" name=""/>
        <dsp:cNvSpPr/>
      </dsp:nvSpPr>
      <dsp:spPr>
        <a:xfrm rot="21300000">
          <a:off x="9059" y="948118"/>
          <a:ext cx="2934208" cy="336011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BE0CEE-09F4-4622-ACAF-8C0DBE0B8798}">
      <dsp:nvSpPr>
        <dsp:cNvPr id="0" name=""/>
        <dsp:cNvSpPr/>
      </dsp:nvSpPr>
      <dsp:spPr>
        <a:xfrm>
          <a:off x="354279" y="111612"/>
          <a:ext cx="885698" cy="892899"/>
        </a:xfrm>
        <a:prstGeom prst="downArrow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8360BA-9221-410A-A40E-DDC53899D215}">
      <dsp:nvSpPr>
        <dsp:cNvPr id="0" name=""/>
        <dsp:cNvSpPr/>
      </dsp:nvSpPr>
      <dsp:spPr>
        <a:xfrm>
          <a:off x="1564733" y="0"/>
          <a:ext cx="944744" cy="937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rgbClr val="00B050"/>
              </a:solidFill>
              <a:effectLst/>
              <a:latin typeface="Gabriola" pitchFamily="82" charset="0"/>
            </a:rPr>
            <a:t>80%</a:t>
          </a:r>
          <a:endParaRPr lang="ru-RU" sz="2700" b="1" kern="1200" dirty="0">
            <a:solidFill>
              <a:srgbClr val="00B050"/>
            </a:solidFill>
            <a:effectLst/>
            <a:latin typeface="Gabriola" pitchFamily="82" charset="0"/>
          </a:endParaRPr>
        </a:p>
      </dsp:txBody>
      <dsp:txXfrm>
        <a:off x="1564733" y="0"/>
        <a:ext cx="944744" cy="937544"/>
      </dsp:txXfrm>
    </dsp:sp>
    <dsp:sp modelId="{D415977C-ADC3-4C6B-8E9B-B11188E50F7D}">
      <dsp:nvSpPr>
        <dsp:cNvPr id="0" name=""/>
        <dsp:cNvSpPr/>
      </dsp:nvSpPr>
      <dsp:spPr>
        <a:xfrm>
          <a:off x="1712350" y="1227736"/>
          <a:ext cx="885698" cy="892899"/>
        </a:xfrm>
        <a:prstGeom prst="upArrow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C6CDFD-4F94-48F6-8DAB-28E31B286A30}">
      <dsp:nvSpPr>
        <dsp:cNvPr id="0" name=""/>
        <dsp:cNvSpPr/>
      </dsp:nvSpPr>
      <dsp:spPr>
        <a:xfrm>
          <a:off x="442849" y="1294703"/>
          <a:ext cx="944744" cy="937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rgbClr val="00B050"/>
              </a:solidFill>
              <a:latin typeface="Gabriola" pitchFamily="82" charset="0"/>
            </a:rPr>
            <a:t>70</a:t>
          </a:r>
          <a:r>
            <a:rPr lang="ru-RU" sz="2700" b="1" kern="1200" dirty="0" smtClean="0">
              <a:solidFill>
                <a:srgbClr val="00B050"/>
              </a:solidFill>
              <a:latin typeface="Gabriola" pitchFamily="82" charset="0"/>
            </a:rPr>
            <a:t>%</a:t>
          </a:r>
          <a:endParaRPr lang="ru-RU" sz="2700" b="1" kern="1200" dirty="0">
            <a:solidFill>
              <a:srgbClr val="00B050"/>
            </a:solidFill>
            <a:latin typeface="Gabriola" pitchFamily="82" charset="0"/>
          </a:endParaRPr>
        </a:p>
      </dsp:txBody>
      <dsp:txXfrm>
        <a:off x="442849" y="1294703"/>
        <a:ext cx="944744" cy="93754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FCF169-5695-421C-BFFF-70C99657B77A}">
      <dsp:nvSpPr>
        <dsp:cNvPr id="0" name=""/>
        <dsp:cNvSpPr/>
      </dsp:nvSpPr>
      <dsp:spPr>
        <a:xfrm rot="21300000">
          <a:off x="9280" y="872012"/>
          <a:ext cx="3005774" cy="344206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BE0CEE-09F4-4622-ACAF-8C0DBE0B8798}">
      <dsp:nvSpPr>
        <dsp:cNvPr id="0" name=""/>
        <dsp:cNvSpPr/>
      </dsp:nvSpPr>
      <dsp:spPr>
        <a:xfrm>
          <a:off x="362920" y="104411"/>
          <a:ext cx="907300" cy="835292"/>
        </a:xfrm>
        <a:prstGeom prst="downArrow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8360BA-9221-410A-A40E-DDC53899D215}">
      <dsp:nvSpPr>
        <dsp:cNvPr id="0" name=""/>
        <dsp:cNvSpPr/>
      </dsp:nvSpPr>
      <dsp:spPr>
        <a:xfrm>
          <a:off x="1602898" y="0"/>
          <a:ext cx="967787" cy="877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rgbClr val="00B050"/>
              </a:solidFill>
              <a:effectLst/>
              <a:latin typeface="Gabriola" pitchFamily="82" charset="0"/>
            </a:rPr>
            <a:t>97 %</a:t>
          </a:r>
          <a:endParaRPr lang="ru-RU" sz="2600" b="1" kern="1200" dirty="0">
            <a:solidFill>
              <a:srgbClr val="00B050"/>
            </a:solidFill>
            <a:effectLst/>
            <a:latin typeface="Gabriola" pitchFamily="82" charset="0"/>
          </a:endParaRPr>
        </a:p>
      </dsp:txBody>
      <dsp:txXfrm>
        <a:off x="1602898" y="0"/>
        <a:ext cx="967787" cy="877057"/>
      </dsp:txXfrm>
    </dsp:sp>
    <dsp:sp modelId="{D415977C-ADC3-4C6B-8E9B-B11188E50F7D}">
      <dsp:nvSpPr>
        <dsp:cNvPr id="0" name=""/>
        <dsp:cNvSpPr/>
      </dsp:nvSpPr>
      <dsp:spPr>
        <a:xfrm>
          <a:off x="1754114" y="1148527"/>
          <a:ext cx="907300" cy="835292"/>
        </a:xfrm>
        <a:prstGeom prst="upArrow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C6CDFD-4F94-48F6-8DAB-28E31B286A30}">
      <dsp:nvSpPr>
        <dsp:cNvPr id="0" name=""/>
        <dsp:cNvSpPr/>
      </dsp:nvSpPr>
      <dsp:spPr>
        <a:xfrm>
          <a:off x="453650" y="1211174"/>
          <a:ext cx="967787" cy="877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rgbClr val="00B050"/>
              </a:solidFill>
              <a:latin typeface="Gabriola" pitchFamily="82" charset="0"/>
            </a:rPr>
            <a:t>70</a:t>
          </a:r>
          <a:r>
            <a:rPr lang="ru-RU" sz="2600" b="1" kern="1200" dirty="0" smtClean="0">
              <a:solidFill>
                <a:srgbClr val="00B050"/>
              </a:solidFill>
              <a:latin typeface="Gabriola" pitchFamily="82" charset="0"/>
            </a:rPr>
            <a:t>%</a:t>
          </a:r>
          <a:endParaRPr lang="ru-RU" sz="2600" b="1" kern="1200" dirty="0">
            <a:solidFill>
              <a:srgbClr val="00B050"/>
            </a:solidFill>
            <a:latin typeface="Gabriola" pitchFamily="82" charset="0"/>
          </a:endParaRPr>
        </a:p>
      </dsp:txBody>
      <dsp:txXfrm>
        <a:off x="453650" y="1211174"/>
        <a:ext cx="967787" cy="8770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7EE9C-5BF8-44E6-BE99-FCFA1B67ABD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F1E9D-0FBA-429A-A91D-23B6FF5456A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271546-668E-444F-A562-31508884CA8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E033AF-C60A-451F-9EEC-073FD0405CD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AB95D-4467-431A-A7B1-963E1BEB219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3273A-7242-4BBB-B6A7-BB8F0F8F7B7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7C5E9-2038-41B0-87B7-382920DA8E1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E1113-B16F-42CE-AE52-319BBD08421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2838D-353B-4190-8EE2-FC3976EAFB2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F0B63-1C81-4871-82DD-B3B8FB647C0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37BE78-DA10-4E45-8E5F-AC6D3075D94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2675016-5A63-4BB0-997B-4F88A272F6C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tsemiims.ru/sites/default/files/pismo_minprosveshcheniya_ot_21.12.2021_g.pdf" TargetMode="External"/><Relationship Id="rId3" Type="http://schemas.openxmlformats.org/officeDocument/2006/relationships/diagramLayout" Target="../diagrams/layout3.xml"/><Relationship Id="rId7" Type="http://schemas.openxmlformats.org/officeDocument/2006/relationships/hyperlink" Target="http://tsemiims.ru/sites/default/files/rasporyazhenie_ministerstva_prosvescheniya_ot_31.12.2019_3273_r.pdf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7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3.xml"/><Relationship Id="rId9" Type="http://schemas.openxmlformats.org/officeDocument/2006/relationships/hyperlink" Target="http://tsemiims.ru/sites/default/files/metodicheskie_rekomendacii_po_sisteme_motivacii.pdf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8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image" Target="../media/image7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" name="Rectangle 90"/>
          <p:cNvSpPr>
            <a:spLocks noGrp="1" noChangeArrowheads="1"/>
          </p:cNvSpPr>
          <p:nvPr>
            <p:ph type="ctrTitle"/>
          </p:nvPr>
        </p:nvSpPr>
        <p:spPr>
          <a:xfrm>
            <a:off x="899592" y="2709093"/>
            <a:ext cx="7704856" cy="1223963"/>
          </a:xfrm>
        </p:spPr>
        <p:txBody>
          <a:bodyPr/>
          <a:lstStyle/>
          <a:p>
            <a:r>
              <a:rPr lang="ru-RU" sz="5000" b="1" dirty="0" smtClean="0">
                <a:solidFill>
                  <a:srgbClr val="333300"/>
                </a:solidFill>
                <a:latin typeface="Gabriola" pitchFamily="82" charset="0"/>
              </a:rPr>
              <a:t>Подготовка к мониторингу показателей эффективности реализации методологии (целевой модели) наставничества обучающихся</a:t>
            </a:r>
            <a:br>
              <a:rPr lang="ru-RU" sz="5000" b="1" dirty="0" smtClean="0">
                <a:solidFill>
                  <a:srgbClr val="333300"/>
                </a:solidFill>
                <a:latin typeface="Gabriola" pitchFamily="82" charset="0"/>
              </a:rPr>
            </a:br>
            <a:r>
              <a:rPr lang="ru-RU" sz="5000" b="1" dirty="0" smtClean="0">
                <a:solidFill>
                  <a:srgbClr val="333300"/>
                </a:solidFill>
                <a:latin typeface="Gabriola" pitchFamily="82" charset="0"/>
              </a:rPr>
              <a:t>(декабрь 2023 г.)</a:t>
            </a:r>
            <a:endParaRPr lang="es-ES" sz="5000" b="1" dirty="0">
              <a:solidFill>
                <a:srgbClr val="333300"/>
              </a:solidFill>
              <a:latin typeface="Gabriola" pitchFamily="82" charset="0"/>
            </a:endParaRPr>
          </a:p>
        </p:txBody>
      </p:sp>
      <p:pic>
        <p:nvPicPr>
          <p:cNvPr id="5" name="Рисунок 4" descr="5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1512168" cy="1512168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860032" y="6237312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latin typeface="Gabriola" pitchFamily="82" charset="0"/>
              </a:rPr>
              <a:t>Е.А.Клёсова</a:t>
            </a:r>
            <a:r>
              <a:rPr lang="ru-RU" sz="2000" b="1" dirty="0" smtClean="0">
                <a:latin typeface="Gabriola" pitchFamily="82" charset="0"/>
              </a:rPr>
              <a:t>, методист МБУ ДПО </a:t>
            </a:r>
            <a:r>
              <a:rPr lang="ru-RU" sz="2000" b="1" dirty="0" err="1" smtClean="0">
                <a:latin typeface="Gabriola" pitchFamily="82" charset="0"/>
              </a:rPr>
              <a:t>ЦЭМиИМС</a:t>
            </a:r>
            <a:endParaRPr lang="ru-RU" sz="2000" b="1" dirty="0"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16" y="-243408"/>
            <a:ext cx="8229600" cy="1143000"/>
          </a:xfrm>
        </p:spPr>
        <p:txBody>
          <a:bodyPr/>
          <a:lstStyle/>
          <a:p>
            <a:pPr hangingPunct="0"/>
            <a:r>
              <a:rPr lang="ru-RU" sz="2800" b="1" dirty="0" smtClean="0">
                <a:latin typeface="Gabriola" pitchFamily="82" charset="0"/>
              </a:rPr>
              <a:t>Контактная информация</a:t>
            </a:r>
            <a:endParaRPr lang="ru-RU" sz="2800" b="1" dirty="0">
              <a:solidFill>
                <a:srgbClr val="FF0000"/>
              </a:solidFill>
              <a:latin typeface="Gabriola" pitchFamily="82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251520" y="548680"/>
            <a:ext cx="7992888" cy="648072"/>
          </a:xfrm>
        </p:spPr>
        <p:txBody>
          <a:bodyPr/>
          <a:lstStyle/>
          <a:p>
            <a:pPr algn="ctr">
              <a:buNone/>
            </a:pPr>
            <a:r>
              <a:rPr lang="ru-RU" sz="1600" b="1" dirty="0" smtClean="0">
                <a:latin typeface="Gabriola" pitchFamily="82" charset="0"/>
              </a:rPr>
              <a:t>М</a:t>
            </a:r>
            <a:r>
              <a:rPr lang="ru-RU" sz="1600" b="1" dirty="0" smtClean="0">
                <a:latin typeface="Gabriola" pitchFamily="82" charset="0"/>
              </a:rPr>
              <a:t>униципальный наставнический центр проводит </a:t>
            </a:r>
            <a:r>
              <a:rPr lang="ru-RU" sz="1600" b="1" dirty="0" smtClean="0">
                <a:latin typeface="Gabriola" pitchFamily="82" charset="0"/>
              </a:rPr>
              <a:t>индивидуальные и групповые консультации кураторов ЦМН  </a:t>
            </a:r>
            <a:r>
              <a:rPr lang="ru-RU" sz="1600" b="1" dirty="0" smtClean="0">
                <a:latin typeface="Gabriola" pitchFamily="82" charset="0"/>
              </a:rPr>
              <a:t>по вопросам </a:t>
            </a:r>
            <a:r>
              <a:rPr lang="ru-RU" sz="1600" b="1" dirty="0" smtClean="0">
                <a:latin typeface="Gabriola" pitchFamily="82" charset="0"/>
              </a:rPr>
              <a:t>реализации программы </a:t>
            </a:r>
            <a:r>
              <a:rPr lang="ru-RU" sz="1600" b="1" dirty="0" smtClean="0">
                <a:latin typeface="Gabriola" pitchFamily="82" charset="0"/>
              </a:rPr>
              <a:t>наставничества</a:t>
            </a:r>
            <a:endParaRPr lang="ru-RU" sz="1600" b="1" dirty="0" smtClean="0">
              <a:latin typeface="Gabriola" pitchFamily="82" charset="0"/>
            </a:endParaRPr>
          </a:p>
          <a:p>
            <a:pPr>
              <a:buNone/>
            </a:pPr>
            <a:endParaRPr lang="ru-RU" sz="1600" b="1" dirty="0" smtClean="0">
              <a:latin typeface="Gabriola" pitchFamily="82" charset="0"/>
            </a:endParaRPr>
          </a:p>
          <a:p>
            <a:endParaRPr lang="ru-RU" sz="1600" b="1" dirty="0" smtClean="0">
              <a:latin typeface="Gabriola" pitchFamily="82" charset="0"/>
            </a:endParaRPr>
          </a:p>
          <a:p>
            <a:pPr>
              <a:buNone/>
            </a:pPr>
            <a:endParaRPr lang="ru-RU" sz="1600" dirty="0"/>
          </a:p>
        </p:txBody>
      </p:sp>
      <p:pic>
        <p:nvPicPr>
          <p:cNvPr id="5" name="Рисунок 4" descr="f8b346d2f3a9a0470de4847658788354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1920" y="4509120"/>
            <a:ext cx="1368152" cy="13681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71800" y="1124744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Gabriola" pitchFamily="82" charset="0"/>
              </a:rPr>
              <a:t>Консультации: </a:t>
            </a:r>
            <a:endParaRPr lang="ru-RU" sz="2000" b="1" dirty="0" smtClean="0">
              <a:latin typeface="Gabriola" pitchFamily="82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Gabriola" pitchFamily="82" charset="0"/>
              </a:rPr>
              <a:t>каждый </a:t>
            </a:r>
            <a:r>
              <a:rPr lang="ru-RU" sz="2000" b="1" dirty="0" smtClean="0">
                <a:solidFill>
                  <a:srgbClr val="FF0000"/>
                </a:solidFill>
                <a:latin typeface="Gabriola" pitchFamily="82" charset="0"/>
              </a:rPr>
              <a:t>вторник с </a:t>
            </a:r>
            <a:r>
              <a:rPr lang="ru-RU" sz="2000" b="1" dirty="0" smtClean="0">
                <a:solidFill>
                  <a:srgbClr val="FF0000"/>
                </a:solidFill>
                <a:latin typeface="Gabriola" pitchFamily="82" charset="0"/>
              </a:rPr>
              <a:t>15:00 </a:t>
            </a:r>
            <a:r>
              <a:rPr lang="ru-RU" sz="2000" b="1" dirty="0" smtClean="0">
                <a:solidFill>
                  <a:srgbClr val="FF0000"/>
                </a:solidFill>
                <a:latin typeface="Gabriola" pitchFamily="82" charset="0"/>
              </a:rPr>
              <a:t>до </a:t>
            </a:r>
            <a:r>
              <a:rPr lang="ru-RU" sz="2000" b="1" dirty="0" smtClean="0">
                <a:solidFill>
                  <a:srgbClr val="FF0000"/>
                </a:solidFill>
                <a:latin typeface="Gabriola" pitchFamily="82" charset="0"/>
              </a:rPr>
              <a:t>16:00</a:t>
            </a:r>
            <a:r>
              <a:rPr lang="ru-RU" sz="2000" b="1" dirty="0" smtClean="0">
                <a:solidFill>
                  <a:srgbClr val="FF0000"/>
                </a:solidFill>
                <a:latin typeface="Gabriola" pitchFamily="82" charset="0"/>
              </a:rPr>
              <a:t> </a:t>
            </a:r>
            <a:endParaRPr lang="ru-RU" sz="2000" b="1" dirty="0">
              <a:solidFill>
                <a:srgbClr val="FF0000"/>
              </a:solidFill>
              <a:latin typeface="Gabriola" pitchFamily="8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2837" t="15967" r="25582" b="19634"/>
          <a:stretch>
            <a:fillRect/>
          </a:stretch>
        </p:blipFill>
        <p:spPr bwMode="auto">
          <a:xfrm>
            <a:off x="179512" y="2924944"/>
            <a:ext cx="297346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766c2429e371ff26a711b94f0ad3f703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624" y="5157192"/>
            <a:ext cx="1224136" cy="1224136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 l="28743" t="14000" r="24007" b="26501"/>
          <a:stretch>
            <a:fillRect/>
          </a:stretch>
        </p:blipFill>
        <p:spPr bwMode="auto">
          <a:xfrm>
            <a:off x="5868144" y="2852936"/>
            <a:ext cx="304975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8e98de24fcf0e4f8567bc111c9d7e1fa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2280" y="5157192"/>
            <a:ext cx="1224136" cy="1224136"/>
          </a:xfrm>
          <a:prstGeom prst="rect">
            <a:avLst/>
          </a:prstGeom>
        </p:spPr>
      </p:pic>
      <p:sp>
        <p:nvSpPr>
          <p:cNvPr id="13" name="Содержимое 10"/>
          <p:cNvSpPr txBox="1">
            <a:spLocks/>
          </p:cNvSpPr>
          <p:nvPr/>
        </p:nvSpPr>
        <p:spPr bwMode="auto">
          <a:xfrm>
            <a:off x="323528" y="1916832"/>
            <a:ext cx="799288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briola" pitchFamily="82" charset="0"/>
                <a:ea typeface="+mn-ea"/>
                <a:cs typeface="+mn-cs"/>
              </a:rPr>
              <a:t>Информационное сопровождение по вопросам реализации программы наставничества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briola" pitchFamily="82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briola" pitchFamily="82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1763688" y="2492896"/>
            <a:ext cx="432048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4103948" y="2528900"/>
            <a:ext cx="50405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7" cstate="print"/>
          <a:srcRect l="39768" t="6300" r="39757" b="72701"/>
          <a:stretch>
            <a:fillRect/>
          </a:stretch>
        </p:blipFill>
        <p:spPr bwMode="auto">
          <a:xfrm>
            <a:off x="3275856" y="2924944"/>
            <a:ext cx="2496277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​</a:t>
            </a:r>
            <a:r>
              <a:rPr kumimoji="0" lang="ru-RU" sz="19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  <a:t>  </a:t>
            </a:r>
            <a:r>
              <a:rPr kumimoji="0" lang="ru-RU" sz="18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9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9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  <a:t>​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​</a:t>
            </a:r>
            <a:r>
              <a:rPr kumimoji="0" lang="ru-RU" sz="19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3074" name="AutoShape 2" descr="/sites/default/files/pokazateli_11111111111111.jpg"/>
          <p:cNvSpPr>
            <a:spLocks noChangeAspect="1" noChangeArrowheads="1"/>
          </p:cNvSpPr>
          <p:nvPr/>
        </p:nvSpPr>
        <p:spPr bwMode="auto">
          <a:xfrm>
            <a:off x="158750" y="-1417638"/>
            <a:ext cx="6667500" cy="2952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5" name="AutoShape 3" descr="data:image/gif;base64,R0lGODlhAQABAPABAP///wAAACH5BAEKAAAALAAAAAABAAEAAAICRAEAOw=="/>
          <p:cNvSpPr>
            <a:spLocks noChangeAspect="1" noChangeArrowheads="1"/>
          </p:cNvSpPr>
          <p:nvPr/>
        </p:nvSpPr>
        <p:spPr bwMode="auto">
          <a:xfrm>
            <a:off x="881063" y="-1417638"/>
            <a:ext cx="142875" cy="142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179512" y="260648"/>
          <a:ext cx="8712968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 descr="de47dcac4dd13561773dd58d03078e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8" y="4725144"/>
            <a:ext cx="1224136" cy="12241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0" y="6433591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Приказ МОНО от 20.05.2020 №316-01-63-915/20</a:t>
            </a:r>
            <a:endParaRPr lang="ru-RU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88640"/>
            <a:ext cx="5256584" cy="503783"/>
          </a:xfrm>
        </p:spPr>
        <p:txBody>
          <a:bodyPr/>
          <a:lstStyle/>
          <a:p>
            <a:r>
              <a:rPr lang="ru-RU" sz="4000" b="1" u="sng" dirty="0" smtClean="0">
                <a:solidFill>
                  <a:srgbClr val="FF0000"/>
                </a:solidFill>
                <a:latin typeface="Gabriola" pitchFamily="82" charset="0"/>
              </a:rPr>
              <a:t>Декабрь 2023 года</a:t>
            </a:r>
            <a:endParaRPr lang="ru-RU" sz="4000" b="1" u="sng" dirty="0">
              <a:solidFill>
                <a:srgbClr val="FF0000"/>
              </a:solidFill>
              <a:latin typeface="Gabriola" pitchFamily="82" charset="0"/>
            </a:endParaRPr>
          </a:p>
        </p:txBody>
      </p:sp>
      <p:pic>
        <p:nvPicPr>
          <p:cNvPr id="6" name="Рисунок 5" descr="form-t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5373216"/>
            <a:ext cx="1729273" cy="11521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1052736"/>
            <a:ext cx="87129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>
              <a:buFont typeface="Wingdings" pitchFamily="2" charset="2"/>
              <a:buChar char="Ø"/>
            </a:pPr>
            <a:r>
              <a:rPr lang="ru-RU" dirty="0" smtClean="0">
                <a:latin typeface="Gabriola" pitchFamily="82" charset="0"/>
              </a:rPr>
              <a:t>Кол-во и доля детей и молодежи в возрасте от 10 до 19 лет, вошедших в программы наставничества в роли НАСТАВЛЯЕМОГО, %; </a:t>
            </a:r>
          </a:p>
          <a:p>
            <a:pPr hangingPunct="0">
              <a:buFont typeface="Wingdings" pitchFamily="2" charset="2"/>
              <a:buChar char="Ø"/>
            </a:pPr>
            <a:r>
              <a:rPr lang="ru-RU" dirty="0" smtClean="0">
                <a:latin typeface="Gabriola" pitchFamily="82" charset="0"/>
              </a:rPr>
              <a:t>Кол-во и доля детей и молодежи в возрасте от 15 до 19 лет, вошедших в программы наставничества в роли НАСТАВНИКА, %; </a:t>
            </a:r>
          </a:p>
          <a:p>
            <a:pPr hangingPunct="0">
              <a:buFont typeface="Wingdings" pitchFamily="2" charset="2"/>
              <a:buChar char="Ø"/>
            </a:pPr>
            <a:r>
              <a:rPr lang="ru-RU" dirty="0" smtClean="0">
                <a:latin typeface="Gabriola" pitchFamily="82" charset="0"/>
              </a:rPr>
              <a:t>Кол-во и доля педагогов-молодых специалистов (опыт работы от 0 до 3 лет), вошедших в программы наставничества в роли НАСТАВЛЯЕМОГО из числа педагогов ОО, %;</a:t>
            </a:r>
          </a:p>
          <a:p>
            <a:pPr hangingPunct="0">
              <a:buFont typeface="Wingdings" pitchFamily="2" charset="2"/>
              <a:buChar char="Ø"/>
            </a:pPr>
            <a:r>
              <a:rPr lang="ru-RU" dirty="0" smtClean="0">
                <a:latin typeface="Gabriola" pitchFamily="82" charset="0"/>
              </a:rPr>
              <a:t>Количество предприятий и организаций, принимающих участие в реализации программ наставничества (промышленные предприятия и организации и иные организации любых форм собственности (ЗА ИСКЛЮЧЕНИЕМ ОБРАЗОВАТЕЛЬНЫХ ОРГАНИЗАЦИЙ). </a:t>
            </a:r>
          </a:p>
          <a:p>
            <a:pPr hangingPunct="0">
              <a:buFont typeface="Wingdings" pitchFamily="2" charset="2"/>
              <a:buChar char="Ø"/>
            </a:pPr>
            <a:r>
              <a:rPr lang="ru-RU" dirty="0" smtClean="0">
                <a:latin typeface="Gabriola" pitchFamily="82" charset="0"/>
              </a:rPr>
              <a:t>Общее кол-во заключенных соглашений в реализации ЦМН</a:t>
            </a:r>
          </a:p>
          <a:p>
            <a:pPr hangingPunct="0">
              <a:buFont typeface="Wingdings" pitchFamily="2" charset="2"/>
              <a:buChar char="Ø"/>
            </a:pPr>
            <a:r>
              <a:rPr lang="ru-RU" dirty="0" smtClean="0">
                <a:latin typeface="Gabriola" pitchFamily="82" charset="0"/>
              </a:rPr>
              <a:t>Кол-во наставляемых в каждой форме наставничества, которые реализуются в ОО.</a:t>
            </a:r>
          </a:p>
          <a:p>
            <a:pPr hangingPunct="0">
              <a:buFont typeface="Wingdings" pitchFamily="2" charset="2"/>
              <a:buChar char="Ø"/>
            </a:pPr>
            <a:r>
              <a:rPr lang="ru-RU" dirty="0" smtClean="0">
                <a:latin typeface="Gabriola" pitchFamily="82" charset="0"/>
              </a:rPr>
              <a:t>Уровень удовлетворенности «Наставляемых» и «Наставников», участвующих в программах наставничества</a:t>
            </a:r>
          </a:p>
          <a:p>
            <a:pPr hangingPunct="0">
              <a:buFont typeface="Wingdings" pitchFamily="2" charset="2"/>
              <a:buChar char="Ø"/>
            </a:pPr>
            <a:r>
              <a:rPr lang="ru-RU" dirty="0" smtClean="0">
                <a:latin typeface="Gabriola" pitchFamily="82" charset="0"/>
              </a:rPr>
              <a:t>Количество "наставляемых"вовлеченных в наставничество по направлениям деятельности (Учебная и научно-исследовательская , спортивная, культурная, </a:t>
            </a:r>
            <a:r>
              <a:rPr lang="ru-RU" dirty="0" err="1" smtClean="0">
                <a:latin typeface="Gabriola" pitchFamily="82" charset="0"/>
              </a:rPr>
              <a:t>профориентационная</a:t>
            </a:r>
            <a:r>
              <a:rPr lang="ru-RU" dirty="0" smtClean="0">
                <a:latin typeface="Gabriola" pitchFamily="82" charset="0"/>
              </a:rPr>
              <a:t>, волонтерская, деятельность в рамках детских общественных объединений, деятельность по социализации и адаптации детей и др.)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74848" y="332656"/>
            <a:ext cx="7653536" cy="981075"/>
          </a:xfrm>
        </p:spPr>
        <p:txBody>
          <a:bodyPr/>
          <a:lstStyle/>
          <a:p>
            <a:pPr algn="just"/>
            <a:r>
              <a:rPr lang="ru-RU" sz="3000" b="1" dirty="0" smtClean="0">
                <a:latin typeface="Gabriola" pitchFamily="82" charset="0"/>
              </a:rPr>
              <a:t>1. KPI «Доля детей и молодежи в возрасте от 10 до 19 лет, вошедших в программы наставничества в роли НАСТАВЛЯЕМОГО»  </a:t>
            </a:r>
            <a:endParaRPr lang="ru-RU" sz="3000" b="1" dirty="0">
              <a:solidFill>
                <a:schemeClr val="tx1"/>
              </a:solidFill>
              <a:latin typeface="Gabriola" pitchFamily="82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-108520" y="2204864"/>
          <a:ext cx="4320480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3528" y="1556792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Gabriola" pitchFamily="82" charset="0"/>
              </a:rPr>
              <a:t>Показатель по состоянию на июнь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Gabriola" pitchFamily="82" charset="0"/>
              </a:rPr>
              <a:t>2023 года в г.о.г. Дзержинск</a:t>
            </a:r>
            <a:endParaRPr lang="ru-RU" sz="2000" b="1" dirty="0">
              <a:solidFill>
                <a:srgbClr val="FF0000"/>
              </a:solidFill>
              <a:latin typeface="Gabriola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4941168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Gabriola" pitchFamily="82" charset="0"/>
              </a:rPr>
              <a:t>Плановый показатель на конец 2023 года</a:t>
            </a:r>
            <a:endParaRPr lang="ru-RU" sz="2000" b="1" dirty="0">
              <a:solidFill>
                <a:srgbClr val="FF0000"/>
              </a:solidFill>
              <a:latin typeface="Gabriola" pitchFamily="82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4572000" y="1268760"/>
          <a:ext cx="1800200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372200" y="1268760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00B050"/>
                </a:solidFill>
                <a:latin typeface="Gabriola" pitchFamily="82" charset="0"/>
              </a:rPr>
              <a:t>Показатель достигнут, если </a:t>
            </a:r>
            <a:endParaRPr lang="ru-RU" sz="2000" b="1" u="sng" dirty="0">
              <a:solidFill>
                <a:srgbClr val="00B050"/>
              </a:solidFill>
              <a:latin typeface="Gabriola" pitchFamily="82" charset="0"/>
            </a:endParaRPr>
          </a:p>
        </p:txBody>
      </p:sp>
      <p:pic>
        <p:nvPicPr>
          <p:cNvPr id="14" name="Рисунок 13" descr="thumb-stepping-up-transformed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3059832" y="5253202"/>
            <a:ext cx="2448272" cy="163218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076056" y="1988840"/>
            <a:ext cx="385192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1400" dirty="0" smtClean="0"/>
              <a:t> выявить </a:t>
            </a:r>
            <a:r>
              <a:rPr lang="ru-RU" sz="1400" dirty="0" smtClean="0">
                <a:solidFill>
                  <a:srgbClr val="FF0000"/>
                </a:solidFill>
              </a:rPr>
              <a:t>конкретные проблемы обучающихся </a:t>
            </a:r>
            <a:r>
              <a:rPr lang="ru-RU" sz="1400" dirty="0" smtClean="0"/>
              <a:t>образовательной организации, которые можно решить с помощью наставничества в соответствии с принятыми в организации формами наставничества;</a:t>
            </a:r>
            <a:endParaRPr lang="en-US" sz="14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</a:rPr>
              <a:t>организовать сбор данных о наставляемых по доступным каналам</a:t>
            </a:r>
            <a:r>
              <a:rPr lang="ru-RU" sz="1400" dirty="0" smtClean="0"/>
              <a:t> (родители, классные руководители, педагоги-психологи, </a:t>
            </a:r>
            <a:r>
              <a:rPr lang="ru-RU" sz="1400" dirty="0" err="1" smtClean="0"/>
              <a:t>профориентационные</a:t>
            </a:r>
            <a:r>
              <a:rPr lang="ru-RU" sz="1400" dirty="0" smtClean="0"/>
              <a:t> тесты)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</a:rPr>
              <a:t>собрать и систематизировать запросы </a:t>
            </a:r>
            <a:r>
              <a:rPr lang="ru-RU" sz="1400" dirty="0" smtClean="0"/>
              <a:t>от потенциальных наставляемых по следующим направлениям: </a:t>
            </a:r>
            <a:r>
              <a:rPr lang="ru-RU" sz="1400" dirty="0" smtClean="0">
                <a:solidFill>
                  <a:srgbClr val="FF0000"/>
                </a:solidFill>
              </a:rPr>
              <a:t>академические успехи, развитие компетенций, личностные характеристики.</a:t>
            </a:r>
            <a:r>
              <a:rPr lang="ru-RU" sz="1400" dirty="0" smtClean="0"/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</a:rPr>
              <a:t>использовать разные источники информации</a:t>
            </a:r>
            <a:r>
              <a:rPr lang="ru-RU" sz="1400" dirty="0" smtClean="0"/>
              <a:t>: беседы с родителями и классными руководителями, тесты на определение предпочтений деятельности, методики определения самооценки, уровня тревожности, уровня развития </a:t>
            </a:r>
            <a:r>
              <a:rPr lang="ru-RU" sz="1400" dirty="0" err="1" smtClean="0"/>
              <a:t>метапредметных</a:t>
            </a:r>
            <a:r>
              <a:rPr lang="ru-RU" sz="1400" dirty="0" smtClean="0"/>
              <a:t> навыков.</a:t>
            </a:r>
          </a:p>
          <a:p>
            <a:pPr algn="just">
              <a:buFont typeface="Arial" pitchFamily="34" charset="0"/>
              <a:buChar char="•"/>
            </a:pP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07504" y="5733256"/>
            <a:ext cx="3558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00B050"/>
                </a:solidFill>
                <a:latin typeface="Gabriola" pitchFamily="82" charset="0"/>
              </a:rPr>
              <a:t>Показатель </a:t>
            </a:r>
            <a:r>
              <a:rPr lang="ru-RU" sz="2000" b="1" u="sng" dirty="0" smtClean="0">
                <a:solidFill>
                  <a:srgbClr val="00B050"/>
                </a:solidFill>
                <a:latin typeface="Gabriola" pitchFamily="82" charset="0"/>
              </a:rPr>
              <a:t>указывается путем накопления. </a:t>
            </a:r>
            <a:r>
              <a:rPr lang="ru-RU" sz="2000" b="1" u="sng" dirty="0" smtClean="0">
                <a:solidFill>
                  <a:srgbClr val="FF0000"/>
                </a:solidFill>
                <a:latin typeface="Gabriola" pitchFamily="82" charset="0"/>
              </a:rPr>
              <a:t>Нарастающим</a:t>
            </a:r>
            <a:r>
              <a:rPr lang="ru-RU" sz="2000" b="1" u="sng" dirty="0" smtClean="0">
                <a:solidFill>
                  <a:srgbClr val="00B050"/>
                </a:solidFill>
                <a:latin typeface="Gabriola" pitchFamily="82" charset="0"/>
              </a:rPr>
              <a:t> способом.</a:t>
            </a:r>
            <a:endParaRPr lang="ru-RU" sz="2000" b="1" u="sng" dirty="0">
              <a:solidFill>
                <a:srgbClr val="00B050"/>
              </a:solidFill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74848" y="332656"/>
            <a:ext cx="7653536" cy="981075"/>
          </a:xfrm>
        </p:spPr>
        <p:txBody>
          <a:bodyPr/>
          <a:lstStyle/>
          <a:p>
            <a:pPr algn="just"/>
            <a:r>
              <a:rPr lang="ru-RU" sz="3200" b="1" dirty="0" smtClean="0">
                <a:latin typeface="Gabriola" pitchFamily="82" charset="0"/>
              </a:rPr>
              <a:t>2. KPI "Доля педагогов-молодых специалистов (опыт работы от 0 до 3 лет), вошедших в программы наставничества в роли НАСТАВЛЯЕМОГО </a:t>
            </a:r>
            <a:endParaRPr lang="ru-RU" sz="3000" b="1" dirty="0">
              <a:solidFill>
                <a:schemeClr val="tx1"/>
              </a:solidFill>
              <a:latin typeface="Gabriola" pitchFamily="82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35496" y="2276872"/>
          <a:ext cx="2880320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-108520" y="4221088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Gabriola" pitchFamily="82" charset="0"/>
              </a:rPr>
              <a:t>Плановый показатель </a:t>
            </a:r>
            <a:r>
              <a:rPr lang="ru-RU" sz="1600" b="1" dirty="0" smtClean="0">
                <a:solidFill>
                  <a:srgbClr val="FF0000"/>
                </a:solidFill>
                <a:latin typeface="Gabriola" pitchFamily="82" charset="0"/>
              </a:rPr>
              <a:t>на конец </a:t>
            </a:r>
            <a:r>
              <a:rPr lang="ru-RU" sz="1600" b="1" dirty="0" smtClean="0">
                <a:solidFill>
                  <a:srgbClr val="FF0000"/>
                </a:solidFill>
                <a:latin typeface="Gabriola" pitchFamily="82" charset="0"/>
              </a:rPr>
              <a:t>2023 года</a:t>
            </a:r>
            <a:endParaRPr lang="ru-RU" sz="1600" b="1" dirty="0">
              <a:solidFill>
                <a:srgbClr val="FF0000"/>
              </a:solidFill>
              <a:latin typeface="Gabriola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4509120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 smtClean="0">
                <a:solidFill>
                  <a:srgbClr val="00B050"/>
                </a:solidFill>
                <a:latin typeface="Gabriola" pitchFamily="82" charset="0"/>
              </a:rPr>
              <a:t>Показатель достигнут  </a:t>
            </a:r>
          </a:p>
          <a:p>
            <a:pPr algn="ctr"/>
            <a:r>
              <a:rPr lang="ru-RU" sz="1400" b="1" u="sng" dirty="0" smtClean="0">
                <a:solidFill>
                  <a:srgbClr val="00B050"/>
                </a:solidFill>
                <a:latin typeface="Gabriola" pitchFamily="82" charset="0"/>
              </a:rPr>
              <a:t>ВО ВСЕХ ОБРАЗОВАТЕЛЬНЫХ ОРГАНИЗАЦИЯХ!!!</a:t>
            </a:r>
            <a:endParaRPr lang="ru-RU" sz="1400" b="1" u="sng" dirty="0">
              <a:solidFill>
                <a:srgbClr val="00B050"/>
              </a:solidFill>
              <a:latin typeface="Gabriola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08520" y="1556792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Gabriola" pitchFamily="82" charset="0"/>
              </a:rPr>
              <a:t>Показатель по состоянию </a:t>
            </a:r>
            <a:endParaRPr lang="ru-RU" sz="1600" b="1" dirty="0" smtClean="0">
              <a:solidFill>
                <a:srgbClr val="FF0000"/>
              </a:solidFill>
              <a:latin typeface="Gabriola" pitchFamily="82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Gabriola" pitchFamily="82" charset="0"/>
              </a:rPr>
              <a:t>на </a:t>
            </a:r>
            <a:r>
              <a:rPr lang="ru-RU" sz="1600" b="1" dirty="0" smtClean="0">
                <a:solidFill>
                  <a:srgbClr val="FF0000"/>
                </a:solidFill>
                <a:latin typeface="Gabriola" pitchFamily="82" charset="0"/>
              </a:rPr>
              <a:t>июнь </a:t>
            </a:r>
            <a:r>
              <a:rPr lang="ru-RU" sz="1600" b="1" dirty="0" smtClean="0">
                <a:solidFill>
                  <a:srgbClr val="FF0000"/>
                </a:solidFill>
                <a:latin typeface="Gabriola" pitchFamily="82" charset="0"/>
              </a:rPr>
              <a:t> 2023 </a:t>
            </a:r>
            <a:r>
              <a:rPr lang="ru-RU" sz="1600" b="1" dirty="0" smtClean="0">
                <a:solidFill>
                  <a:srgbClr val="FF0000"/>
                </a:solidFill>
                <a:latin typeface="Gabriola" pitchFamily="82" charset="0"/>
              </a:rPr>
              <a:t>года в г.о.г. Дзержинск</a:t>
            </a:r>
            <a:endParaRPr lang="ru-RU" sz="1600" b="1" dirty="0">
              <a:solidFill>
                <a:srgbClr val="FF0000"/>
              </a:solidFill>
              <a:latin typeface="Gabriola" pitchFamily="8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75856" y="1534140"/>
            <a:ext cx="42484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1200" b="1" dirty="0" smtClean="0">
                <a:hlinkClick r:id="rId7"/>
              </a:rPr>
              <a:t>Распоряжение Правительства Российской Федерации от 31 декабря 2019 года № 3273-р "Об утверждении основных принципов национальной системы профессионального роста педагогических работников Российской Федерации, включая национальную систему учительского роста"</a:t>
            </a:r>
            <a:endParaRPr lang="ru-RU" sz="12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1200" b="1" dirty="0" smtClean="0">
                <a:hlinkClick r:id="rId8"/>
              </a:rPr>
              <a:t> Письмо </a:t>
            </a:r>
            <a:r>
              <a:rPr lang="ru-RU" sz="1200" b="1" dirty="0" err="1" smtClean="0">
                <a:hlinkClick r:id="rId8"/>
              </a:rPr>
              <a:t>Минпросвещения</a:t>
            </a:r>
            <a:r>
              <a:rPr lang="ru-RU" sz="1200" b="1" dirty="0" smtClean="0">
                <a:hlinkClick r:id="rId8"/>
              </a:rPr>
              <a:t> России,  Профсоюза работников народного образования и науки РФ N 657 от 21.12.2021 "О направлении Методических рекомендаций по разработке и внедрению системы (целевой модели) наставничества педагогических работников в образовательных </a:t>
            </a:r>
            <a:r>
              <a:rPr lang="ru-RU" sz="1200" b="1" dirty="0" smtClean="0">
                <a:hlinkClick r:id="rId8"/>
              </a:rPr>
              <a:t>организациях«</a:t>
            </a:r>
            <a:endParaRPr lang="ru-RU" sz="1200" b="1" dirty="0" smtClean="0"/>
          </a:p>
          <a:p>
            <a:pPr algn="just">
              <a:buFont typeface="Arial" pitchFamily="34" charset="0"/>
              <a:buChar char="•"/>
            </a:pPr>
            <a:r>
              <a:rPr lang="ru-RU" sz="1200" b="1" dirty="0" smtClean="0">
                <a:hlinkClick r:id="rId9"/>
              </a:rPr>
              <a:t>Методические рекомендации</a:t>
            </a:r>
            <a:r>
              <a:rPr lang="ru-RU" sz="1200" b="1" dirty="0" smtClean="0"/>
              <a:t> </a:t>
            </a:r>
            <a:r>
              <a:rPr lang="ru-RU" sz="1200" dirty="0" smtClean="0"/>
              <a:t>по внедрению системы мотивации и поощрения наставников в рамках реализации методологии (целевой модели) </a:t>
            </a:r>
            <a:r>
              <a:rPr lang="ru-RU" sz="1200" dirty="0" smtClean="0"/>
              <a:t>наставничества.</a:t>
            </a:r>
            <a:endParaRPr lang="ru-RU" sz="1200" dirty="0"/>
          </a:p>
        </p:txBody>
      </p:sp>
      <p:pic>
        <p:nvPicPr>
          <p:cNvPr id="12" name="Рисунок 11" descr="7b68e27abb3f19e889ecd045f6df132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7740352" y="2204864"/>
            <a:ext cx="1008112" cy="10081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44208" y="3212976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Gabriola" pitchFamily="82" charset="0"/>
              </a:rPr>
              <a:t>Раздел ЦМН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Gabriola" pitchFamily="82" charset="0"/>
              </a:rPr>
              <a:t>«Документы»</a:t>
            </a:r>
            <a:endParaRPr lang="ru-RU" sz="2000" b="1" dirty="0">
              <a:solidFill>
                <a:srgbClr val="FF0000"/>
              </a:solidFill>
              <a:latin typeface="Gabriola" pitchFamily="8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496" y="5356373"/>
            <a:ext cx="60841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ОБРАЗЕЦ </a:t>
            </a:r>
            <a:r>
              <a:rPr lang="ru-RU" sz="1200" dirty="0" smtClean="0"/>
              <a:t>Дополнительное </a:t>
            </a:r>
            <a:r>
              <a:rPr lang="ru-RU" sz="1200" dirty="0" smtClean="0"/>
              <a:t>соглашение </a:t>
            </a:r>
          </a:p>
          <a:p>
            <a:r>
              <a:rPr lang="ru-RU" sz="1200" b="1" dirty="0" smtClean="0"/>
              <a:t>ОБРАЗЕЦ </a:t>
            </a:r>
            <a:r>
              <a:rPr lang="ru-RU" sz="1200" dirty="0" smtClean="0"/>
              <a:t>Приказ о внедрении </a:t>
            </a:r>
            <a:r>
              <a:rPr lang="ru-RU" sz="1200" dirty="0" smtClean="0"/>
              <a:t>наставничества</a:t>
            </a:r>
            <a:endParaRPr lang="ru-RU" sz="1200" dirty="0" smtClean="0"/>
          </a:p>
          <a:p>
            <a:r>
              <a:rPr lang="ru-RU" sz="1200" b="1" dirty="0" smtClean="0"/>
              <a:t>ОБРАЗЕЦ </a:t>
            </a:r>
            <a:r>
              <a:rPr lang="ru-RU" sz="1200" dirty="0" smtClean="0"/>
              <a:t>Приказ о закреплении наставнических </a:t>
            </a:r>
            <a:r>
              <a:rPr lang="ru-RU" sz="1200" dirty="0" smtClean="0"/>
              <a:t>пар/групп</a:t>
            </a:r>
            <a:endParaRPr lang="ru-RU" sz="1200" dirty="0" smtClean="0"/>
          </a:p>
          <a:p>
            <a:r>
              <a:rPr lang="ru-RU" sz="1200" b="1" dirty="0" smtClean="0"/>
              <a:t>ОБРАЗЕЦ </a:t>
            </a:r>
            <a:r>
              <a:rPr lang="ru-RU" sz="1200" dirty="0" smtClean="0"/>
              <a:t>Согласие работника на дополнительную работу за доп.оплату </a:t>
            </a:r>
          </a:p>
          <a:p>
            <a:r>
              <a:rPr lang="ru-RU" sz="1200" b="1" dirty="0" smtClean="0"/>
              <a:t>ОБРАЗЕЦ </a:t>
            </a:r>
            <a:r>
              <a:rPr lang="ru-RU" sz="1200" dirty="0" smtClean="0"/>
              <a:t>Согласие работника на закрепление за ним наставника </a:t>
            </a:r>
          </a:p>
          <a:p>
            <a:r>
              <a:rPr lang="ru-RU" sz="1200" b="1" dirty="0" smtClean="0"/>
              <a:t>ОБРАЗЕЦ </a:t>
            </a:r>
            <a:r>
              <a:rPr lang="ru-RU" sz="1200" dirty="0" smtClean="0"/>
              <a:t>Положение о наставничестве педагогов </a:t>
            </a:r>
          </a:p>
          <a:p>
            <a:r>
              <a:rPr lang="ru-RU" sz="1200" b="1" dirty="0" smtClean="0"/>
              <a:t>ОБРАЗЕЦ </a:t>
            </a:r>
            <a:r>
              <a:rPr lang="ru-RU" sz="1200" dirty="0" smtClean="0"/>
              <a:t>Дорожная карта по наставничеству </a:t>
            </a:r>
            <a:r>
              <a:rPr lang="ru-RU" sz="1200" dirty="0" smtClean="0"/>
              <a:t>педагогов</a:t>
            </a:r>
            <a:endParaRPr lang="ru-RU" sz="1200" dirty="0"/>
          </a:p>
        </p:txBody>
      </p:sp>
      <p:pic>
        <p:nvPicPr>
          <p:cNvPr id="15" name="Рисунок 14" descr="dc36e6cbe17bf682cc2c60697834575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724128" y="5301208"/>
            <a:ext cx="1080120" cy="108012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84168" y="5445224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Gabriola" pitchFamily="82" charset="0"/>
              </a:rPr>
              <a:t>Раздел  ЦМН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Gabriola" pitchFamily="82" charset="0"/>
              </a:rPr>
              <a:t>«Методическая копилка»</a:t>
            </a:r>
            <a:endParaRPr lang="ru-RU" sz="2000" b="1" dirty="0">
              <a:solidFill>
                <a:srgbClr val="FF0000"/>
              </a:solidFill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74848" y="332656"/>
            <a:ext cx="7653536" cy="981075"/>
          </a:xfrm>
        </p:spPr>
        <p:txBody>
          <a:bodyPr/>
          <a:lstStyle/>
          <a:p>
            <a:pPr algn="just"/>
            <a:r>
              <a:rPr lang="ru-RU" sz="3200" b="1" dirty="0" smtClean="0">
                <a:latin typeface="Gabriola" pitchFamily="82" charset="0"/>
              </a:rPr>
              <a:t>3. KPI "Доля детей и молодежи в возрасте от 15 до 19 лет, вошедших в программы наставничества в роли НАСТАВНИКА"</a:t>
            </a:r>
            <a:endParaRPr lang="ru-RU" sz="3000" b="1" dirty="0">
              <a:solidFill>
                <a:schemeClr val="tx1"/>
              </a:solidFill>
              <a:latin typeface="Gabriola" pitchFamily="82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-108520" y="2204864"/>
          <a:ext cx="4320480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7504" y="4941168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Gabriola" pitchFamily="82" charset="0"/>
              </a:rPr>
              <a:t>Плановый показатель </a:t>
            </a:r>
            <a:r>
              <a:rPr lang="ru-RU" sz="2000" b="1" dirty="0" smtClean="0">
                <a:solidFill>
                  <a:srgbClr val="FF0000"/>
                </a:solidFill>
                <a:latin typeface="Gabriola" pitchFamily="82" charset="0"/>
              </a:rPr>
              <a:t>на конец 2023 года</a:t>
            </a:r>
            <a:endParaRPr lang="ru-RU" sz="2000" b="1" dirty="0">
              <a:solidFill>
                <a:srgbClr val="FF0000"/>
              </a:solidFill>
              <a:latin typeface="Gabriola" pitchFamily="82" charset="0"/>
            </a:endParaRPr>
          </a:p>
        </p:txBody>
      </p:sp>
      <p:pic>
        <p:nvPicPr>
          <p:cNvPr id="11" name="Рисунок 10" descr="653c67d3-e6a9-4bfd-afd3-9566640a3351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16216" y="5434788"/>
            <a:ext cx="2664296" cy="15226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1556792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Gabriola" pitchFamily="82" charset="0"/>
              </a:rPr>
              <a:t>Показатель по состоянию на июнь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Gabriola" pitchFamily="82" charset="0"/>
              </a:rPr>
              <a:t>2023 года в г.о.г. Дзержинск</a:t>
            </a:r>
            <a:endParaRPr lang="ru-RU" sz="2000" b="1" dirty="0">
              <a:solidFill>
                <a:srgbClr val="FF0000"/>
              </a:solidFill>
              <a:latin typeface="Gabriola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5733256"/>
            <a:ext cx="3558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00B050"/>
                </a:solidFill>
                <a:latin typeface="Gabriola" pitchFamily="82" charset="0"/>
              </a:rPr>
              <a:t>Показатель </a:t>
            </a:r>
            <a:r>
              <a:rPr lang="ru-RU" sz="2000" b="1" u="sng" dirty="0" smtClean="0">
                <a:solidFill>
                  <a:srgbClr val="00B050"/>
                </a:solidFill>
                <a:latin typeface="Gabriola" pitchFamily="82" charset="0"/>
              </a:rPr>
              <a:t>указывается путем накопления. </a:t>
            </a:r>
            <a:r>
              <a:rPr lang="ru-RU" sz="2000" b="1" u="sng" dirty="0" smtClean="0">
                <a:solidFill>
                  <a:srgbClr val="FF0000"/>
                </a:solidFill>
                <a:latin typeface="Gabriola" pitchFamily="82" charset="0"/>
              </a:rPr>
              <a:t>Нарастающим</a:t>
            </a:r>
            <a:r>
              <a:rPr lang="ru-RU" sz="2000" b="1" u="sng" dirty="0" smtClean="0">
                <a:solidFill>
                  <a:srgbClr val="00B050"/>
                </a:solidFill>
                <a:latin typeface="Gabriola" pitchFamily="82" charset="0"/>
              </a:rPr>
              <a:t> способом.</a:t>
            </a:r>
            <a:endParaRPr lang="ru-RU" sz="2000" b="1" u="sng" dirty="0">
              <a:solidFill>
                <a:srgbClr val="00B050"/>
              </a:solidFill>
              <a:latin typeface="Gabriola" pitchFamily="8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3968" y="177281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dirty="0" smtClean="0"/>
              <a:t>Документы для отбора наставника </a:t>
            </a:r>
          </a:p>
          <a:p>
            <a:pPr algn="just"/>
            <a:r>
              <a:rPr lang="ru-RU" sz="1600" dirty="0" smtClean="0"/>
              <a:t>Задания. Олимпиада для наставников "Наставничество - универсальная технология передачи опыта</a:t>
            </a:r>
            <a:r>
              <a:rPr lang="ru-RU" sz="1600" dirty="0" smtClean="0"/>
              <a:t>"</a:t>
            </a:r>
            <a:endParaRPr lang="ru-RU" sz="1600" dirty="0" smtClean="0"/>
          </a:p>
          <a:p>
            <a:pPr algn="just"/>
            <a:r>
              <a:rPr lang="ru-RU" sz="1600" dirty="0" smtClean="0"/>
              <a:t>Психолого-педагогическое тестирование </a:t>
            </a:r>
          </a:p>
          <a:p>
            <a:pPr algn="just"/>
            <a:r>
              <a:rPr lang="ru-RU" sz="1600" dirty="0" smtClean="0"/>
              <a:t>Тест "Готов ли ты к наставничеству" </a:t>
            </a:r>
          </a:p>
          <a:p>
            <a:pPr algn="just"/>
            <a:r>
              <a:rPr lang="ru-RU" sz="1600" dirty="0" smtClean="0"/>
              <a:t>Тест на определение качеств наставника 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4644008" y="5013176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Gabriola" pitchFamily="82" charset="0"/>
              </a:rPr>
              <a:t>Раздел  ЦМН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Gabriola" pitchFamily="82" charset="0"/>
              </a:rPr>
              <a:t>«Методическая копилка»</a:t>
            </a:r>
            <a:endParaRPr lang="ru-RU" sz="2000" b="1" dirty="0">
              <a:solidFill>
                <a:srgbClr val="FF0000"/>
              </a:solidFill>
              <a:latin typeface="Gabriola" pitchFamily="82" charset="0"/>
            </a:endParaRPr>
          </a:p>
        </p:txBody>
      </p:sp>
      <p:pic>
        <p:nvPicPr>
          <p:cNvPr id="14" name="Рисунок 13" descr="dc36e6cbe17bf682cc2c60697834575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68144" y="3861048"/>
            <a:ext cx="1080120" cy="108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74848" y="647725"/>
            <a:ext cx="7653536" cy="981075"/>
          </a:xfrm>
        </p:spPr>
        <p:txBody>
          <a:bodyPr/>
          <a:lstStyle/>
          <a:p>
            <a:pPr algn="just"/>
            <a:r>
              <a:rPr lang="ru-RU" sz="2800" b="1" dirty="0" smtClean="0">
                <a:latin typeface="Gabriola" pitchFamily="82" charset="0"/>
              </a:rPr>
              <a:t>4. KPI «Доля предприятий и организаций, принимающих участие в реализации программ наставничества (промышленные предприятия и организации и иные организации любых форм собственности)"</a:t>
            </a:r>
            <a:endParaRPr lang="ru-RU" sz="2800" b="1" dirty="0">
              <a:solidFill>
                <a:schemeClr val="tx1"/>
              </a:solidFill>
              <a:latin typeface="Gabriola" pitchFamily="82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79512" y="3284984"/>
          <a:ext cx="3672408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496" y="5661248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Gabriola" pitchFamily="82" charset="0"/>
              </a:rPr>
              <a:t>Плановый показатель </a:t>
            </a:r>
            <a:r>
              <a:rPr lang="ru-RU" sz="2000" b="1" dirty="0" smtClean="0">
                <a:solidFill>
                  <a:srgbClr val="FF0000"/>
                </a:solidFill>
                <a:latin typeface="Gabriola" pitchFamily="82" charset="0"/>
              </a:rPr>
              <a:t>на конец 2023 года</a:t>
            </a:r>
            <a:endParaRPr lang="ru-RU" sz="2000" b="1" dirty="0">
              <a:solidFill>
                <a:srgbClr val="FF0000"/>
              </a:solidFill>
              <a:latin typeface="Gabriola" pitchFamily="82" charset="0"/>
            </a:endParaRPr>
          </a:p>
        </p:txBody>
      </p:sp>
      <p:pic>
        <p:nvPicPr>
          <p:cNvPr id="21" name="Рисунок 20" descr="1637801241_1-flomaster-club-p-zavod-risunok-dlya-detei-detskie-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37137" y="5583433"/>
            <a:ext cx="1499359" cy="12299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7504" y="2564904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Gabriola" pitchFamily="82" charset="0"/>
              </a:rPr>
              <a:t>Показатель по состоянию на июнь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Gabriola" pitchFamily="82" charset="0"/>
              </a:rPr>
              <a:t>2023 года в г.о.г. Дзержинск</a:t>
            </a:r>
            <a:endParaRPr lang="ru-RU" sz="1600" b="1" dirty="0">
              <a:solidFill>
                <a:srgbClr val="FF0000"/>
              </a:solidFill>
              <a:latin typeface="Gabriola" pitchFamily="8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07904" y="472514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1600" b="1" dirty="0" smtClean="0"/>
              <a:t> ОБРАЗЕЦ</a:t>
            </a:r>
            <a:r>
              <a:rPr lang="ru-RU" sz="1600" b="1" dirty="0" smtClean="0"/>
              <a:t> </a:t>
            </a:r>
            <a:r>
              <a:rPr lang="ru-RU" sz="1600" dirty="0" smtClean="0"/>
              <a:t>соглашения о сотрудничестве с </a:t>
            </a:r>
            <a:r>
              <a:rPr lang="ru-RU" sz="1600" dirty="0" smtClean="0"/>
              <a:t>организациями-партнерами в </a:t>
            </a:r>
            <a:r>
              <a:rPr lang="ru-RU" sz="1600" dirty="0" smtClean="0"/>
              <a:t>рамках реализации ЦМН </a:t>
            </a:r>
            <a:endParaRPr lang="ru-RU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837" t="14700" r="3533" b="32500"/>
          <a:stretch>
            <a:fillRect/>
          </a:stretch>
        </p:blipFill>
        <p:spPr bwMode="auto">
          <a:xfrm>
            <a:off x="3635896" y="2132856"/>
            <a:ext cx="5387021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dc36e6cbe17bf682cc2c60697834575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79912" y="5589240"/>
            <a:ext cx="1080120" cy="10801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499992" y="5889466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Gabriola" pitchFamily="82" charset="0"/>
              </a:rPr>
              <a:t>Раздел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Gabriola" pitchFamily="82" charset="0"/>
              </a:rPr>
              <a:t>«Методическая копилка»</a:t>
            </a:r>
            <a:endParaRPr lang="ru-RU" sz="2000" b="1" dirty="0">
              <a:solidFill>
                <a:srgbClr val="FF0000"/>
              </a:solidFill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836712"/>
            <a:ext cx="7653536" cy="981075"/>
          </a:xfrm>
        </p:spPr>
        <p:txBody>
          <a:bodyPr/>
          <a:lstStyle/>
          <a:p>
            <a:r>
              <a:rPr lang="ru-RU" sz="2500" b="1" dirty="0" smtClean="0">
                <a:latin typeface="Gabriola" pitchFamily="82" charset="0"/>
              </a:rPr>
              <a:t>Реализация </a:t>
            </a:r>
            <a:r>
              <a:rPr lang="ru-RU" sz="2500" b="1" dirty="0" smtClean="0">
                <a:latin typeface="Gabriola" pitchFamily="82" charset="0"/>
              </a:rPr>
              <a:t>форм наставничества по сферам деятельности</a:t>
            </a:r>
            <a:endParaRPr lang="ru-RU" sz="2500" b="1" dirty="0">
              <a:solidFill>
                <a:schemeClr val="tx1"/>
              </a:solidFill>
              <a:latin typeface="Gabriola" pitchFamily="82" charset="0"/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2088232"/>
          </a:xfrm>
        </p:spPr>
        <p:txBody>
          <a:bodyPr/>
          <a:lstStyle/>
          <a:p>
            <a:pPr algn="just">
              <a:buNone/>
            </a:pPr>
            <a:r>
              <a:rPr lang="ru-RU" sz="1400" b="1" dirty="0" smtClean="0">
                <a:solidFill>
                  <a:srgbClr val="00B050"/>
                </a:solidFill>
              </a:rPr>
              <a:t> 1. </a:t>
            </a:r>
            <a:r>
              <a:rPr lang="ru-RU" sz="1400" b="1" dirty="0" smtClean="0">
                <a:solidFill>
                  <a:srgbClr val="FF0000"/>
                </a:solidFill>
              </a:rPr>
              <a:t>Культурная деятельность </a:t>
            </a:r>
            <a:r>
              <a:rPr lang="ru-RU" sz="1400" b="1" dirty="0" smtClean="0">
                <a:solidFill>
                  <a:srgbClr val="00B050"/>
                </a:solidFill>
              </a:rPr>
              <a:t>– </a:t>
            </a:r>
            <a:r>
              <a:rPr lang="ru-RU" sz="1400" b="1" dirty="0" smtClean="0">
                <a:solidFill>
                  <a:srgbClr val="00B050"/>
                </a:solidFill>
              </a:rPr>
              <a:t>    подготовка к конкурсам, соревнованиям, марафонам, концертам и т.п. </a:t>
            </a:r>
            <a:r>
              <a:rPr lang="ru-RU" sz="1400" b="1" dirty="0" smtClean="0"/>
              <a:t>(формы наставничества: </a:t>
            </a:r>
            <a:r>
              <a:rPr lang="ru-RU" sz="1400" b="1" dirty="0" smtClean="0"/>
              <a:t>Ученик-ученик</a:t>
            </a:r>
            <a:r>
              <a:rPr lang="ru-RU" sz="1400" b="1" dirty="0" smtClean="0"/>
              <a:t>; </a:t>
            </a:r>
            <a:r>
              <a:rPr lang="ru-RU" sz="1400" b="1" dirty="0" smtClean="0"/>
              <a:t>Студент-ученик</a:t>
            </a:r>
            <a:r>
              <a:rPr lang="ru-RU" sz="1400" b="1" dirty="0" smtClean="0"/>
              <a:t>)</a:t>
            </a:r>
            <a:endParaRPr lang="ru-RU" sz="1400" b="1" dirty="0" smtClean="0"/>
          </a:p>
          <a:p>
            <a:pPr algn="just">
              <a:buNone/>
            </a:pPr>
            <a:r>
              <a:rPr lang="ru-RU" sz="1400" b="1" dirty="0" smtClean="0">
                <a:solidFill>
                  <a:srgbClr val="00B050"/>
                </a:solidFill>
              </a:rPr>
              <a:t>2.   </a:t>
            </a:r>
            <a:r>
              <a:rPr lang="ru-RU" sz="1400" b="1" dirty="0" err="1" smtClean="0">
                <a:solidFill>
                  <a:srgbClr val="FF0000"/>
                </a:solidFill>
              </a:rPr>
              <a:t>Профориентационная</a:t>
            </a:r>
            <a:r>
              <a:rPr lang="ru-RU" sz="1400" b="1" dirty="0" smtClean="0">
                <a:solidFill>
                  <a:srgbClr val="FF0000"/>
                </a:solidFill>
              </a:rPr>
              <a:t> деятельность  </a:t>
            </a:r>
            <a:r>
              <a:rPr lang="ru-RU" sz="1400" b="1" dirty="0" smtClean="0">
                <a:solidFill>
                  <a:srgbClr val="00B050"/>
                </a:solidFill>
              </a:rPr>
              <a:t>- знакомство с профессией </a:t>
            </a:r>
            <a:r>
              <a:rPr lang="ru-RU" sz="1400" b="1" dirty="0" smtClean="0"/>
              <a:t>(формы наставничества: </a:t>
            </a:r>
          </a:p>
          <a:p>
            <a:pPr algn="just">
              <a:buNone/>
            </a:pPr>
            <a:r>
              <a:rPr lang="ru-RU" sz="1400" b="1" dirty="0" smtClean="0"/>
              <a:t>Студент-ученик;  Работодатель-ученик</a:t>
            </a:r>
            <a:r>
              <a:rPr lang="ru-RU" sz="1400" b="1" dirty="0" smtClean="0"/>
              <a:t>)</a:t>
            </a:r>
          </a:p>
          <a:p>
            <a:pPr algn="just">
              <a:buNone/>
            </a:pPr>
            <a:r>
              <a:rPr lang="ru-RU" sz="1400" b="1" dirty="0" smtClean="0">
                <a:solidFill>
                  <a:srgbClr val="00B050"/>
                </a:solidFill>
              </a:rPr>
              <a:t>3. </a:t>
            </a:r>
            <a:r>
              <a:rPr lang="ru-RU" sz="1400" b="1" dirty="0" smtClean="0">
                <a:solidFill>
                  <a:srgbClr val="FF0000"/>
                </a:solidFill>
              </a:rPr>
              <a:t>Деятельность </a:t>
            </a:r>
            <a:r>
              <a:rPr lang="ru-RU" sz="1400" b="1" dirty="0" smtClean="0">
                <a:solidFill>
                  <a:srgbClr val="FF0000"/>
                </a:solidFill>
              </a:rPr>
              <a:t>в </a:t>
            </a:r>
            <a:r>
              <a:rPr lang="ru-RU" sz="1400" b="1" dirty="0" smtClean="0">
                <a:solidFill>
                  <a:srgbClr val="FF0000"/>
                </a:solidFill>
              </a:rPr>
              <a:t>рамках детских общественных объединений </a:t>
            </a:r>
            <a:r>
              <a:rPr lang="ru-RU" sz="1400" b="1" dirty="0" smtClean="0">
                <a:solidFill>
                  <a:srgbClr val="00B050"/>
                </a:solidFill>
              </a:rPr>
              <a:t>– </a:t>
            </a:r>
            <a:r>
              <a:rPr lang="ru-RU" sz="1400" b="1" dirty="0" smtClean="0">
                <a:solidFill>
                  <a:srgbClr val="00B050"/>
                </a:solidFill>
              </a:rPr>
              <a:t> </a:t>
            </a:r>
            <a:r>
              <a:rPr lang="ru-RU" sz="1400" b="1" dirty="0" smtClean="0">
                <a:solidFill>
                  <a:srgbClr val="00B050"/>
                </a:solidFill>
              </a:rPr>
              <a:t>Д</a:t>
            </a:r>
            <a:r>
              <a:rPr lang="ru-RU" sz="1400" b="1" dirty="0" smtClean="0">
                <a:solidFill>
                  <a:srgbClr val="00B050"/>
                </a:solidFill>
              </a:rPr>
              <a:t>вижение </a:t>
            </a:r>
            <a:r>
              <a:rPr lang="ru-RU" sz="1400" b="1" dirty="0" smtClean="0">
                <a:solidFill>
                  <a:srgbClr val="00B050"/>
                </a:solidFill>
              </a:rPr>
              <a:t>П</a:t>
            </a:r>
            <a:r>
              <a:rPr lang="ru-RU" sz="1400" b="1" dirty="0" smtClean="0">
                <a:solidFill>
                  <a:srgbClr val="00B050"/>
                </a:solidFill>
              </a:rPr>
              <a:t>ервых, </a:t>
            </a:r>
            <a:r>
              <a:rPr lang="ru-RU" sz="1400" b="1" dirty="0" err="1" smtClean="0">
                <a:solidFill>
                  <a:srgbClr val="00B050"/>
                </a:solidFill>
              </a:rPr>
              <a:t>Юнармия</a:t>
            </a:r>
            <a:r>
              <a:rPr lang="ru-RU" sz="1400" b="1" dirty="0" smtClean="0">
                <a:solidFill>
                  <a:srgbClr val="00B050"/>
                </a:solidFill>
              </a:rPr>
              <a:t>,  спортивные клубы и т.п. </a:t>
            </a:r>
            <a:r>
              <a:rPr lang="ru-RU" sz="1400" b="1" dirty="0" smtClean="0"/>
              <a:t>(формы наставничества: </a:t>
            </a:r>
            <a:r>
              <a:rPr lang="ru-RU" sz="1400" b="1" dirty="0" smtClean="0"/>
              <a:t>Ученик-ученик</a:t>
            </a:r>
            <a:r>
              <a:rPr lang="ru-RU" sz="1400" b="1" dirty="0" smtClean="0"/>
              <a:t>; </a:t>
            </a:r>
            <a:r>
              <a:rPr lang="ru-RU" sz="1400" b="1" dirty="0" smtClean="0"/>
              <a:t> Студент-ученик</a:t>
            </a:r>
            <a:r>
              <a:rPr lang="ru-RU" sz="1400" b="1" dirty="0" smtClean="0"/>
              <a:t>)</a:t>
            </a:r>
            <a:endParaRPr lang="ru-RU" sz="1400" b="1" dirty="0" smtClean="0"/>
          </a:p>
          <a:p>
            <a:pPr algn="just">
              <a:buNone/>
            </a:pPr>
            <a:r>
              <a:rPr lang="ru-RU" sz="1400" b="1" dirty="0" smtClean="0">
                <a:solidFill>
                  <a:srgbClr val="00B050"/>
                </a:solidFill>
              </a:rPr>
              <a:t>4. </a:t>
            </a:r>
            <a:r>
              <a:rPr lang="ru-RU" sz="1400" b="1" dirty="0" smtClean="0">
                <a:solidFill>
                  <a:srgbClr val="FF0000"/>
                </a:solidFill>
              </a:rPr>
              <a:t>Учебная </a:t>
            </a:r>
            <a:r>
              <a:rPr lang="ru-RU" sz="1400" b="1" dirty="0" smtClean="0">
                <a:solidFill>
                  <a:srgbClr val="FF0000"/>
                </a:solidFill>
              </a:rPr>
              <a:t>и научно-исследовательская деятельность </a:t>
            </a:r>
            <a:r>
              <a:rPr lang="ru-RU" sz="1400" b="1" dirty="0" smtClean="0">
                <a:solidFill>
                  <a:srgbClr val="00B050"/>
                </a:solidFill>
              </a:rPr>
              <a:t>– </a:t>
            </a:r>
            <a:r>
              <a:rPr lang="ru-RU" sz="1400" b="1" dirty="0" smtClean="0">
                <a:solidFill>
                  <a:srgbClr val="00B050"/>
                </a:solidFill>
              </a:rPr>
              <a:t> подготовка к олимпиаде, к ЕГЭ, ОГЭ, повышение уровня успеваемости, помощь в подготовке проекта и т.п</a:t>
            </a:r>
            <a:r>
              <a:rPr lang="ru-RU" sz="1400" b="1" dirty="0" smtClean="0">
                <a:solidFill>
                  <a:srgbClr val="00B050"/>
                </a:solidFill>
              </a:rPr>
              <a:t>. </a:t>
            </a:r>
            <a:r>
              <a:rPr lang="ru-RU" sz="1400" b="1" dirty="0" smtClean="0"/>
              <a:t>(формы наставничества: </a:t>
            </a:r>
            <a:r>
              <a:rPr lang="ru-RU" sz="1400" b="1" u="sng" dirty="0" smtClean="0"/>
              <a:t>(</a:t>
            </a:r>
            <a:r>
              <a:rPr lang="ru-RU" sz="1400" b="1" dirty="0" smtClean="0"/>
              <a:t>формы наставничества</a:t>
            </a:r>
            <a:r>
              <a:rPr lang="ru-RU" sz="1400" b="1" u="sng" dirty="0" smtClean="0"/>
              <a:t>: </a:t>
            </a:r>
            <a:r>
              <a:rPr lang="ru-RU" sz="1400" b="1" dirty="0" smtClean="0"/>
              <a:t>Ученик-ученик</a:t>
            </a:r>
            <a:r>
              <a:rPr lang="ru-RU" sz="1400" b="1" dirty="0" smtClean="0"/>
              <a:t>; </a:t>
            </a:r>
            <a:r>
              <a:rPr lang="ru-RU" sz="1400" b="1" dirty="0" smtClean="0"/>
              <a:t>Студент-ученик</a:t>
            </a:r>
            <a:r>
              <a:rPr lang="ru-RU" sz="1400" b="1" u="sng" dirty="0" smtClean="0"/>
              <a:t>)</a:t>
            </a:r>
            <a:endParaRPr lang="ru-RU" sz="1400" b="1" dirty="0" smtClean="0"/>
          </a:p>
          <a:p>
            <a:pPr algn="just">
              <a:buNone/>
            </a:pPr>
            <a:r>
              <a:rPr lang="ru-RU" sz="1400" b="1" dirty="0" smtClean="0">
                <a:solidFill>
                  <a:srgbClr val="00B050"/>
                </a:solidFill>
              </a:rPr>
              <a:t>5. </a:t>
            </a:r>
            <a:r>
              <a:rPr lang="ru-RU" sz="1400" b="1" dirty="0" smtClean="0">
                <a:solidFill>
                  <a:srgbClr val="FF0000"/>
                </a:solidFill>
              </a:rPr>
              <a:t>Волонтерская </a:t>
            </a:r>
            <a:r>
              <a:rPr lang="ru-RU" sz="1400" b="1" dirty="0" smtClean="0">
                <a:solidFill>
                  <a:srgbClr val="FF0000"/>
                </a:solidFill>
              </a:rPr>
              <a:t>деятельность </a:t>
            </a:r>
            <a:r>
              <a:rPr lang="ru-RU" sz="1400" b="1" dirty="0" smtClean="0">
                <a:solidFill>
                  <a:srgbClr val="00B050"/>
                </a:solidFill>
              </a:rPr>
              <a:t>– </a:t>
            </a:r>
            <a:r>
              <a:rPr lang="ru-RU" sz="1400" b="1" dirty="0" smtClean="0">
                <a:solidFill>
                  <a:srgbClr val="00B050"/>
                </a:solidFill>
              </a:rPr>
              <a:t> участие в проектах </a:t>
            </a:r>
            <a:r>
              <a:rPr lang="ru-RU" sz="1400" b="1" dirty="0" smtClean="0">
                <a:solidFill>
                  <a:srgbClr val="00B050"/>
                </a:solidFill>
              </a:rPr>
              <a:t>волонтерской направленности </a:t>
            </a:r>
            <a:r>
              <a:rPr lang="ru-RU" sz="1400" b="1" dirty="0" smtClean="0"/>
              <a:t>(формы наставничества: </a:t>
            </a:r>
            <a:r>
              <a:rPr lang="ru-RU" sz="1400" b="1" dirty="0" smtClean="0"/>
              <a:t>Ученик-ученик</a:t>
            </a:r>
            <a:r>
              <a:rPr lang="ru-RU" sz="1400" b="1" dirty="0" smtClean="0"/>
              <a:t>; </a:t>
            </a:r>
            <a:r>
              <a:rPr lang="ru-RU" sz="1400" b="1" dirty="0" smtClean="0"/>
              <a:t>Студент-ученик</a:t>
            </a:r>
            <a:r>
              <a:rPr lang="ru-RU" sz="1400" b="1" dirty="0" smtClean="0"/>
              <a:t>)</a:t>
            </a:r>
            <a:endParaRPr lang="ru-RU" sz="1400" b="1" dirty="0" smtClean="0"/>
          </a:p>
          <a:p>
            <a:pPr algn="just">
              <a:buNone/>
            </a:pPr>
            <a:r>
              <a:rPr lang="ru-RU" sz="1400" b="1" dirty="0" smtClean="0">
                <a:solidFill>
                  <a:srgbClr val="00B050"/>
                </a:solidFill>
              </a:rPr>
              <a:t>6.</a:t>
            </a:r>
            <a:r>
              <a:rPr lang="ru-RU" sz="1400" b="1" dirty="0" smtClean="0">
                <a:solidFill>
                  <a:srgbClr val="00B050"/>
                </a:solidFill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</a:rPr>
              <a:t>Спортивная </a:t>
            </a:r>
            <a:r>
              <a:rPr lang="ru-RU" sz="1400" b="1" dirty="0" smtClean="0">
                <a:solidFill>
                  <a:srgbClr val="FF0000"/>
                </a:solidFill>
              </a:rPr>
              <a:t>деятельность  </a:t>
            </a:r>
            <a:r>
              <a:rPr lang="ru-RU" sz="1400" b="1" dirty="0" smtClean="0">
                <a:solidFill>
                  <a:srgbClr val="00B050"/>
                </a:solidFill>
              </a:rPr>
              <a:t>- участие в спортивных соревнованиях, </a:t>
            </a:r>
            <a:r>
              <a:rPr lang="ru-RU" sz="1400" b="1" dirty="0" smtClean="0">
                <a:solidFill>
                  <a:srgbClr val="00B050"/>
                </a:solidFill>
              </a:rPr>
              <a:t>помощь в достижении спортивных результатов и т.п. </a:t>
            </a:r>
            <a:r>
              <a:rPr lang="ru-RU" sz="1400" b="1" dirty="0" smtClean="0"/>
              <a:t>(формы наставничества: </a:t>
            </a:r>
            <a:r>
              <a:rPr lang="ru-RU" sz="1400" b="1" dirty="0" smtClean="0"/>
              <a:t>Ученик-ученик</a:t>
            </a:r>
            <a:r>
              <a:rPr lang="ru-RU" sz="1400" b="1" dirty="0" smtClean="0"/>
              <a:t>; </a:t>
            </a:r>
            <a:r>
              <a:rPr lang="ru-RU" sz="1400" b="1" dirty="0" smtClean="0"/>
              <a:t>Студент-ученик</a:t>
            </a:r>
            <a:r>
              <a:rPr lang="ru-RU" sz="1400" b="1" dirty="0" smtClean="0"/>
              <a:t>)</a:t>
            </a:r>
            <a:endParaRPr lang="ru-RU" sz="1400" b="1" dirty="0" smtClean="0"/>
          </a:p>
          <a:p>
            <a:pPr algn="just">
              <a:buNone/>
            </a:pPr>
            <a:r>
              <a:rPr lang="ru-RU" sz="1400" b="1" dirty="0" smtClean="0">
                <a:solidFill>
                  <a:srgbClr val="00B050"/>
                </a:solidFill>
              </a:rPr>
              <a:t>7. </a:t>
            </a:r>
            <a:r>
              <a:rPr lang="ru-RU" sz="1400" b="1" dirty="0" smtClean="0">
                <a:solidFill>
                  <a:srgbClr val="FF0000"/>
                </a:solidFill>
              </a:rPr>
              <a:t>Деятельность </a:t>
            </a:r>
            <a:r>
              <a:rPr lang="ru-RU" sz="1400" b="1" dirty="0" smtClean="0">
                <a:solidFill>
                  <a:srgbClr val="FF0000"/>
                </a:solidFill>
              </a:rPr>
              <a:t>по </a:t>
            </a:r>
            <a:r>
              <a:rPr lang="ru-RU" sz="1400" b="1" dirty="0" smtClean="0">
                <a:solidFill>
                  <a:srgbClr val="FF0000"/>
                </a:solidFill>
              </a:rPr>
              <a:t>социализации и адаптации детей </a:t>
            </a:r>
            <a:r>
              <a:rPr lang="ru-RU" sz="1400" b="1" dirty="0" smtClean="0">
                <a:solidFill>
                  <a:srgbClr val="00B050"/>
                </a:solidFill>
              </a:rPr>
              <a:t>– </a:t>
            </a:r>
            <a:r>
              <a:rPr lang="ru-RU" sz="1400" b="1" dirty="0" smtClean="0">
                <a:solidFill>
                  <a:srgbClr val="00B050"/>
                </a:solidFill>
              </a:rPr>
              <a:t> развитие лидерских качеств, адаптация ребенка в новой школе, помощь в поиске друзей и т.п. </a:t>
            </a:r>
            <a:r>
              <a:rPr lang="ru-RU" sz="1400" b="1" dirty="0" smtClean="0"/>
              <a:t>(формы наставничества: </a:t>
            </a:r>
            <a:r>
              <a:rPr lang="ru-RU" sz="1400" b="1" dirty="0" smtClean="0"/>
              <a:t>Ученик-ученик</a:t>
            </a:r>
            <a:r>
              <a:rPr lang="ru-RU" sz="1400" b="1" dirty="0" smtClean="0"/>
              <a:t>; </a:t>
            </a:r>
            <a:r>
              <a:rPr lang="ru-RU" sz="1400" b="1" dirty="0" smtClean="0"/>
              <a:t>Студент-ученик</a:t>
            </a:r>
            <a:r>
              <a:rPr lang="ru-RU" sz="1400" b="1" dirty="0" smtClean="0"/>
              <a:t>)</a:t>
            </a:r>
            <a:endParaRPr lang="ru-RU" sz="1400" b="1" dirty="0" smtClean="0"/>
          </a:p>
          <a:p>
            <a:pPr algn="just">
              <a:buNone/>
            </a:pPr>
            <a:r>
              <a:rPr lang="ru-RU" sz="1400" b="1" dirty="0" smtClean="0">
                <a:solidFill>
                  <a:srgbClr val="00B050"/>
                </a:solidFill>
              </a:rPr>
              <a:t>8. </a:t>
            </a:r>
            <a:r>
              <a:rPr lang="ru-RU" sz="1400" b="1" dirty="0" smtClean="0">
                <a:solidFill>
                  <a:srgbClr val="FF0000"/>
                </a:solidFill>
              </a:rPr>
              <a:t>Другое</a:t>
            </a:r>
            <a:r>
              <a:rPr lang="ru-RU" sz="1400" b="1" dirty="0" smtClean="0">
                <a:solidFill>
                  <a:srgbClr val="00B050"/>
                </a:solidFill>
              </a:rPr>
              <a:t> </a:t>
            </a:r>
            <a:r>
              <a:rPr lang="ru-RU" sz="1400" b="1" dirty="0" smtClean="0">
                <a:solidFill>
                  <a:srgbClr val="00B050"/>
                </a:solidFill>
              </a:rPr>
              <a:t>– </a:t>
            </a:r>
            <a:r>
              <a:rPr lang="ru-RU" sz="1400" b="1" dirty="0" smtClean="0">
                <a:solidFill>
                  <a:srgbClr val="00B050"/>
                </a:solidFill>
              </a:rPr>
              <a:t>гражданско-патриотическое воспитание, проектная деятельность. </a:t>
            </a:r>
            <a:endParaRPr lang="ru-RU" sz="1400" b="1" dirty="0" smtClean="0">
              <a:solidFill>
                <a:srgbClr val="00B050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51520" y="188640"/>
            <a:ext cx="7653536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Gabriola" pitchFamily="82" charset="0"/>
                <a:ea typeface="+mj-ea"/>
                <a:cs typeface="+mj-cs"/>
              </a:rPr>
              <a:t>5. KPI «Формы наставничества, которые реализуются в ОО»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briola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840" y="44624"/>
            <a:ext cx="8229600" cy="1143000"/>
          </a:xfrm>
        </p:spPr>
        <p:txBody>
          <a:bodyPr/>
          <a:lstStyle/>
          <a:p>
            <a:pPr hangingPunct="0"/>
            <a:r>
              <a:rPr lang="ru-RU" sz="2800" b="1" dirty="0" smtClean="0">
                <a:latin typeface="Gabriola" pitchFamily="82" charset="0"/>
              </a:rPr>
              <a:t>6</a:t>
            </a:r>
            <a:r>
              <a:rPr lang="ru-RU" sz="2800" b="1" dirty="0" smtClean="0">
                <a:latin typeface="Gabriola" pitchFamily="82" charset="0"/>
              </a:rPr>
              <a:t>. </a:t>
            </a:r>
            <a:r>
              <a:rPr lang="en-US" sz="2800" b="1" dirty="0" smtClean="0">
                <a:latin typeface="Gabriola" pitchFamily="82" charset="0"/>
              </a:rPr>
              <a:t>KPI</a:t>
            </a:r>
            <a:r>
              <a:rPr lang="ru-RU" sz="2800" b="1" dirty="0" smtClean="0">
                <a:latin typeface="Gabriola" pitchFamily="82" charset="0"/>
              </a:rPr>
              <a:t>: «Уровень удовлетворенности «Наставляемых</a:t>
            </a:r>
            <a:r>
              <a:rPr lang="ru-RU" sz="2800" b="1" dirty="0" smtClean="0">
                <a:latin typeface="Gabriola" pitchFamily="82" charset="0"/>
              </a:rPr>
              <a:t>» и «Наставников»-обучающихся </a:t>
            </a:r>
            <a:r>
              <a:rPr lang="ru-RU" sz="2800" b="1" dirty="0" smtClean="0">
                <a:latin typeface="Gabriola" pitchFamily="82" charset="0"/>
              </a:rPr>
              <a:t>участием в программах наставничества» </a:t>
            </a:r>
            <a:endParaRPr lang="ru-RU" sz="2800" b="1" dirty="0">
              <a:latin typeface="Gabriola" pitchFamily="82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467544" y="2204864"/>
          <a:ext cx="2952328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3528" y="1340768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Gabriola" pitchFamily="82" charset="0"/>
              </a:rPr>
              <a:t>Показатель </a:t>
            </a:r>
            <a:r>
              <a:rPr lang="ru-RU" b="1" dirty="0" smtClean="0">
                <a:solidFill>
                  <a:srgbClr val="FF0000"/>
                </a:solidFill>
                <a:latin typeface="Gabriola" pitchFamily="82" charset="0"/>
              </a:rPr>
              <a:t> уровня удовлетворенности «Наставляемых» по состоянию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Gabriola" pitchFamily="82" charset="0"/>
              </a:rPr>
              <a:t>на июнь 2023 года в </a:t>
            </a:r>
            <a:r>
              <a:rPr lang="ru-RU" b="1" dirty="0" smtClean="0">
                <a:solidFill>
                  <a:srgbClr val="FF0000"/>
                </a:solidFill>
                <a:latin typeface="Gabriola" pitchFamily="82" charset="0"/>
              </a:rPr>
              <a:t>г.о.г. Дзержинск</a:t>
            </a:r>
            <a:endParaRPr lang="ru-RU" b="1" dirty="0">
              <a:solidFill>
                <a:srgbClr val="FF0000"/>
              </a:solidFill>
              <a:latin typeface="Gabriola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4365104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Gabriola" pitchFamily="82" charset="0"/>
              </a:rPr>
              <a:t>Плановый показатель </a:t>
            </a:r>
            <a:r>
              <a:rPr lang="ru-RU" sz="2000" b="1" dirty="0" smtClean="0">
                <a:solidFill>
                  <a:srgbClr val="FF0000"/>
                </a:solidFill>
                <a:latin typeface="Gabriola" pitchFamily="82" charset="0"/>
              </a:rPr>
              <a:t>на конец 2023 года</a:t>
            </a:r>
            <a:endParaRPr lang="ru-RU" sz="2000" b="1" dirty="0">
              <a:solidFill>
                <a:srgbClr val="FF0000"/>
              </a:solidFill>
              <a:latin typeface="Gabriola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60032" y="1412776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Gabriola" pitchFamily="82" charset="0"/>
              </a:rPr>
              <a:t>Показатель </a:t>
            </a:r>
            <a:r>
              <a:rPr lang="ru-RU" b="1" dirty="0" smtClean="0">
                <a:solidFill>
                  <a:srgbClr val="FF0000"/>
                </a:solidFill>
                <a:latin typeface="Gabriola" pitchFamily="82" charset="0"/>
              </a:rPr>
              <a:t> уровня удовлетворенности «Наставников» по состоянию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Gabriola" pitchFamily="82" charset="0"/>
              </a:rPr>
              <a:t>на июнь 2023 года в </a:t>
            </a:r>
            <a:r>
              <a:rPr lang="ru-RU" b="1" dirty="0" smtClean="0">
                <a:solidFill>
                  <a:srgbClr val="FF0000"/>
                </a:solidFill>
                <a:latin typeface="Gabriola" pitchFamily="82" charset="0"/>
              </a:rPr>
              <a:t>г.о.г. Дзержинск</a:t>
            </a:r>
            <a:endParaRPr lang="ru-RU" b="1" dirty="0">
              <a:solidFill>
                <a:srgbClr val="FF0000"/>
              </a:solidFill>
              <a:latin typeface="Gabriola" pitchFamily="82" charset="0"/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5220072" y="2276872"/>
          <a:ext cx="3024336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148064" y="4365104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Gabriola" pitchFamily="82" charset="0"/>
              </a:rPr>
              <a:t>Плановый показатель </a:t>
            </a:r>
            <a:r>
              <a:rPr lang="ru-RU" sz="2000" b="1" dirty="0" smtClean="0">
                <a:solidFill>
                  <a:srgbClr val="FF0000"/>
                </a:solidFill>
                <a:latin typeface="Gabriola" pitchFamily="82" charset="0"/>
              </a:rPr>
              <a:t>на конец 2023 года</a:t>
            </a:r>
            <a:endParaRPr lang="ru-RU" sz="2000" b="1" dirty="0">
              <a:solidFill>
                <a:srgbClr val="FF0000"/>
              </a:solidFill>
              <a:latin typeface="Gabriola" pitchFamily="82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-1692696" y="486916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35163" algn="l"/>
              </a:tabLst>
            </a:pP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Опросники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SWOT-анализа реализуемой  программы наставничества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dc36e6cbe17bf682cc2c60697834575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580112" y="5157192"/>
            <a:ext cx="1080120" cy="10801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12160" y="5373216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Gabriola" pitchFamily="82" charset="0"/>
              </a:rPr>
              <a:t>Раздел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Gabriola" pitchFamily="82" charset="0"/>
              </a:rPr>
              <a:t>«Методическая копилка»</a:t>
            </a:r>
            <a:endParaRPr lang="ru-RU" sz="2000" b="1" dirty="0">
              <a:solidFill>
                <a:srgbClr val="FF0000"/>
              </a:solidFill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4745</TotalTime>
  <Words>876</Words>
  <Application>Microsoft Office PowerPoint</Application>
  <PresentationFormat>Экран (4:3)</PresentationFormat>
  <Paragraphs>117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Diseño predeterminado</vt:lpstr>
      <vt:lpstr>Подготовка к мониторингу показателей эффективности реализации методологии (целевой модели) наставничества обучающихся (декабрь 2023 г.)</vt:lpstr>
      <vt:lpstr>Слайд 2</vt:lpstr>
      <vt:lpstr>Декабрь 2023 года</vt:lpstr>
      <vt:lpstr>1. KPI «Доля детей и молодежи в возрасте от 10 до 19 лет, вошедших в программы наставничества в роли НАСТАВЛЯЕМОГО»  </vt:lpstr>
      <vt:lpstr>2. KPI "Доля педагогов-молодых специалистов (опыт работы от 0 до 3 лет), вошедших в программы наставничества в роли НАСТАВЛЯЕМОГО </vt:lpstr>
      <vt:lpstr>3. KPI "Доля детей и молодежи в возрасте от 15 до 19 лет, вошедших в программы наставничества в роли НАСТАВНИКА"</vt:lpstr>
      <vt:lpstr>4. KPI «Доля предприятий и организаций, принимающих участие в реализации программ наставничества (промышленные предприятия и организации и иные организации любых форм собственности)"</vt:lpstr>
      <vt:lpstr>Реализация форм наставничества по сферам деятельности</vt:lpstr>
      <vt:lpstr>6. KPI: «Уровень удовлетворенности «Наставляемых» и «Наставников»-обучающихся участием в программах наставничества» </vt:lpstr>
      <vt:lpstr>Контактная информация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Пользователь Windows</cp:lastModifiedBy>
  <cp:revision>548</cp:revision>
  <dcterms:created xsi:type="dcterms:W3CDTF">2010-05-23T14:28:12Z</dcterms:created>
  <dcterms:modified xsi:type="dcterms:W3CDTF">2023-12-05T09:38:36Z</dcterms:modified>
</cp:coreProperties>
</file>